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711" r:id="rId2"/>
  </p:sldMasterIdLst>
  <p:notesMasterIdLst>
    <p:notesMasterId r:id="rId217"/>
  </p:notesMasterIdLst>
  <p:handoutMasterIdLst>
    <p:handoutMasterId r:id="rId218"/>
  </p:handoutMasterIdLst>
  <p:sldIdLst>
    <p:sldId id="623" r:id="rId3"/>
    <p:sldId id="624" r:id="rId4"/>
    <p:sldId id="628" r:id="rId5"/>
    <p:sldId id="630" r:id="rId6"/>
    <p:sldId id="571" r:id="rId7"/>
    <p:sldId id="572" r:id="rId8"/>
    <p:sldId id="592" r:id="rId9"/>
    <p:sldId id="631" r:id="rId10"/>
    <p:sldId id="545" r:id="rId11"/>
    <p:sldId id="343" r:id="rId12"/>
    <p:sldId id="377" r:id="rId13"/>
    <p:sldId id="408" r:id="rId14"/>
    <p:sldId id="647" r:id="rId15"/>
    <p:sldId id="649" r:id="rId16"/>
    <p:sldId id="651" r:id="rId17"/>
    <p:sldId id="652" r:id="rId18"/>
    <p:sldId id="654" r:id="rId19"/>
    <p:sldId id="655" r:id="rId20"/>
    <p:sldId id="657" r:id="rId21"/>
    <p:sldId id="658" r:id="rId22"/>
    <p:sldId id="382" r:id="rId23"/>
    <p:sldId id="632" r:id="rId24"/>
    <p:sldId id="660" r:id="rId25"/>
    <p:sldId id="661" r:id="rId26"/>
    <p:sldId id="662" r:id="rId27"/>
    <p:sldId id="663" r:id="rId28"/>
    <p:sldId id="664" r:id="rId29"/>
    <p:sldId id="665" r:id="rId30"/>
    <p:sldId id="666" r:id="rId31"/>
    <p:sldId id="667" r:id="rId32"/>
    <p:sldId id="390" r:id="rId33"/>
    <p:sldId id="633" r:id="rId34"/>
    <p:sldId id="669" r:id="rId35"/>
    <p:sldId id="670" r:id="rId36"/>
    <p:sldId id="672" r:id="rId37"/>
    <p:sldId id="673" r:id="rId38"/>
    <p:sldId id="675" r:id="rId39"/>
    <p:sldId id="676" r:id="rId40"/>
    <p:sldId id="677" r:id="rId41"/>
    <p:sldId id="678" r:id="rId42"/>
    <p:sldId id="445" r:id="rId43"/>
    <p:sldId id="634" r:id="rId44"/>
    <p:sldId id="681" r:id="rId45"/>
    <p:sldId id="683" r:id="rId46"/>
    <p:sldId id="685" r:id="rId47"/>
    <p:sldId id="686" r:id="rId48"/>
    <p:sldId id="688" r:id="rId49"/>
    <p:sldId id="689" r:id="rId50"/>
    <p:sldId id="691" r:id="rId51"/>
    <p:sldId id="692" r:id="rId52"/>
    <p:sldId id="388" r:id="rId53"/>
    <p:sldId id="635" r:id="rId54"/>
    <p:sldId id="695" r:id="rId55"/>
    <p:sldId id="696" r:id="rId56"/>
    <p:sldId id="698" r:id="rId57"/>
    <p:sldId id="699" r:id="rId58"/>
    <p:sldId id="701" r:id="rId59"/>
    <p:sldId id="702" r:id="rId60"/>
    <p:sldId id="703" r:id="rId61"/>
    <p:sldId id="704" r:id="rId62"/>
    <p:sldId id="547" r:id="rId63"/>
    <p:sldId id="505" r:id="rId64"/>
    <p:sldId id="584" r:id="rId65"/>
    <p:sldId id="521" r:id="rId66"/>
    <p:sldId id="642" r:id="rId67"/>
    <p:sldId id="506" r:id="rId68"/>
    <p:sldId id="643" r:id="rId69"/>
    <p:sldId id="644" r:id="rId70"/>
    <p:sldId id="645" r:id="rId71"/>
    <p:sldId id="530" r:id="rId72"/>
    <p:sldId id="451" r:id="rId73"/>
    <p:sldId id="636" r:id="rId74"/>
    <p:sldId id="707" r:id="rId75"/>
    <p:sldId id="708" r:id="rId76"/>
    <p:sldId id="709" r:id="rId77"/>
    <p:sldId id="711" r:id="rId78"/>
    <p:sldId id="460" r:id="rId79"/>
    <p:sldId id="637" r:id="rId80"/>
    <p:sldId id="713" r:id="rId81"/>
    <p:sldId id="714" r:id="rId82"/>
    <p:sldId id="715" r:id="rId83"/>
    <p:sldId id="716" r:id="rId84"/>
    <p:sldId id="717" r:id="rId85"/>
    <p:sldId id="718" r:id="rId86"/>
    <p:sldId id="719" r:id="rId87"/>
    <p:sldId id="721" r:id="rId88"/>
    <p:sldId id="723" r:id="rId89"/>
    <p:sldId id="454" r:id="rId90"/>
    <p:sldId id="638" r:id="rId91"/>
    <p:sldId id="725" r:id="rId92"/>
    <p:sldId id="726" r:id="rId93"/>
    <p:sldId id="727" r:id="rId94"/>
    <p:sldId id="728" r:id="rId95"/>
    <p:sldId id="729" r:id="rId96"/>
    <p:sldId id="730" r:id="rId97"/>
    <p:sldId id="731" r:id="rId98"/>
    <p:sldId id="735" r:id="rId99"/>
    <p:sldId id="733" r:id="rId100"/>
    <p:sldId id="468" r:id="rId101"/>
    <p:sldId id="639" r:id="rId102"/>
    <p:sldId id="737" r:id="rId103"/>
    <p:sldId id="738" r:id="rId104"/>
    <p:sldId id="739" r:id="rId105"/>
    <p:sldId id="741" r:id="rId106"/>
    <p:sldId id="646" r:id="rId107"/>
    <p:sldId id="488" r:id="rId108"/>
    <p:sldId id="550" r:id="rId109"/>
    <p:sldId id="531" r:id="rId110"/>
    <p:sldId id="552" r:id="rId111"/>
    <p:sldId id="593" r:id="rId112"/>
    <p:sldId id="524" r:id="rId113"/>
    <p:sldId id="534" r:id="rId114"/>
    <p:sldId id="640" r:id="rId115"/>
    <p:sldId id="641" r:id="rId116"/>
    <p:sldId id="582" r:id="rId117"/>
    <p:sldId id="553" r:id="rId118"/>
    <p:sldId id="746" r:id="rId119"/>
    <p:sldId id="594" r:id="rId120"/>
    <p:sldId id="595" r:id="rId121"/>
    <p:sldId id="596" r:id="rId122"/>
    <p:sldId id="597" r:id="rId123"/>
    <p:sldId id="598" r:id="rId124"/>
    <p:sldId id="600" r:id="rId125"/>
    <p:sldId id="599" r:id="rId126"/>
    <p:sldId id="601" r:id="rId127"/>
    <p:sldId id="602" r:id="rId128"/>
    <p:sldId id="435" r:id="rId129"/>
    <p:sldId id="526" r:id="rId130"/>
    <p:sldId id="565" r:id="rId131"/>
    <p:sldId id="566" r:id="rId132"/>
    <p:sldId id="567" r:id="rId133"/>
    <p:sldId id="568" r:id="rId134"/>
    <p:sldId id="569" r:id="rId135"/>
    <p:sldId id="648" r:id="rId136"/>
    <p:sldId id="650" r:id="rId137"/>
    <p:sldId id="653" r:id="rId138"/>
    <p:sldId id="656" r:id="rId139"/>
    <p:sldId id="659" r:id="rId140"/>
    <p:sldId id="668" r:id="rId141"/>
    <p:sldId id="671" r:id="rId142"/>
    <p:sldId id="674" r:id="rId143"/>
    <p:sldId id="680" r:id="rId144"/>
    <p:sldId id="679" r:id="rId145"/>
    <p:sldId id="682" r:id="rId146"/>
    <p:sldId id="684" r:id="rId147"/>
    <p:sldId id="687" r:id="rId148"/>
    <p:sldId id="690" r:id="rId149"/>
    <p:sldId id="693" r:id="rId150"/>
    <p:sldId id="694" r:id="rId151"/>
    <p:sldId id="697" r:id="rId152"/>
    <p:sldId id="700" r:id="rId153"/>
    <p:sldId id="705" r:id="rId154"/>
    <p:sldId id="706" r:id="rId155"/>
    <p:sldId id="358" r:id="rId156"/>
    <p:sldId id="603" r:id="rId157"/>
    <p:sldId id="359" r:id="rId158"/>
    <p:sldId id="350" r:id="rId159"/>
    <p:sldId id="363" r:id="rId160"/>
    <p:sldId id="362" r:id="rId161"/>
    <p:sldId id="365" r:id="rId162"/>
    <p:sldId id="364" r:id="rId163"/>
    <p:sldId id="360" r:id="rId164"/>
    <p:sldId id="361" r:id="rId165"/>
    <p:sldId id="355" r:id="rId166"/>
    <p:sldId id="369" r:id="rId167"/>
    <p:sldId id="371" r:id="rId168"/>
    <p:sldId id="370" r:id="rId169"/>
    <p:sldId id="372" r:id="rId170"/>
    <p:sldId id="344" r:id="rId171"/>
    <p:sldId id="366" r:id="rId172"/>
    <p:sldId id="367" r:id="rId173"/>
    <p:sldId id="368" r:id="rId174"/>
    <p:sldId id="347" r:id="rId175"/>
    <p:sldId id="352" r:id="rId176"/>
    <p:sldId id="373" r:id="rId177"/>
    <p:sldId id="374" r:id="rId178"/>
    <p:sldId id="604" r:id="rId179"/>
    <p:sldId id="605" r:id="rId180"/>
    <p:sldId id="606" r:id="rId181"/>
    <p:sldId id="607" r:id="rId182"/>
    <p:sldId id="348" r:id="rId183"/>
    <p:sldId id="608" r:id="rId184"/>
    <p:sldId id="609" r:id="rId185"/>
    <p:sldId id="351" r:id="rId186"/>
    <p:sldId id="610" r:id="rId187"/>
    <p:sldId id="611" r:id="rId188"/>
    <p:sldId id="354" r:id="rId189"/>
    <p:sldId id="380" r:id="rId190"/>
    <p:sldId id="612" r:id="rId191"/>
    <p:sldId id="613" r:id="rId192"/>
    <p:sldId id="614" r:id="rId193"/>
    <p:sldId id="615" r:id="rId194"/>
    <p:sldId id="356" r:id="rId195"/>
    <p:sldId id="394" r:id="rId196"/>
    <p:sldId id="616" r:id="rId197"/>
    <p:sldId id="617" r:id="rId198"/>
    <p:sldId id="349" r:id="rId199"/>
    <p:sldId id="618" r:id="rId200"/>
    <p:sldId id="346" r:id="rId201"/>
    <p:sldId id="619" r:id="rId202"/>
    <p:sldId id="620" r:id="rId203"/>
    <p:sldId id="621" r:id="rId204"/>
    <p:sldId id="622" r:id="rId205"/>
    <p:sldId id="357" r:id="rId206"/>
    <p:sldId id="710" r:id="rId207"/>
    <p:sldId id="712" r:id="rId208"/>
    <p:sldId id="720" r:id="rId209"/>
    <p:sldId id="722" r:id="rId210"/>
    <p:sldId id="724" r:id="rId211"/>
    <p:sldId id="732" r:id="rId212"/>
    <p:sldId id="736" r:id="rId213"/>
    <p:sldId id="734" r:id="rId214"/>
    <p:sldId id="740" r:id="rId215"/>
    <p:sldId id="742" r:id="rId216"/>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3817" userDrawn="1">
          <p15:clr>
            <a:srgbClr val="A4A3A4"/>
          </p15:clr>
        </p15:guide>
        <p15:guide id="3" pos="7537" userDrawn="1">
          <p15:clr>
            <a:srgbClr val="A4A3A4"/>
          </p15:clr>
        </p15:guide>
        <p15:guide id="4" pos="143" userDrawn="1">
          <p15:clr>
            <a:srgbClr val="A4A3A4"/>
          </p15:clr>
        </p15:guide>
        <p15:guide id="5" pos="7287" userDrawn="1">
          <p15:clr>
            <a:srgbClr val="A4A3A4"/>
          </p15:clr>
        </p15:guide>
        <p15:guide id="6" pos="415" userDrawn="1">
          <p15:clr>
            <a:srgbClr val="A4A3A4"/>
          </p15:clr>
        </p15:guide>
        <p15:guide id="7" orient="horz" pos="1979" userDrawn="1">
          <p15:clr>
            <a:srgbClr val="A4A3A4"/>
          </p15:clr>
        </p15:guide>
        <p15:guide id="8" orient="horz" pos="3816" userDrawn="1">
          <p15:clr>
            <a:srgbClr val="A4A3A4"/>
          </p15:clr>
        </p15:guide>
        <p15:guide id="9" orient="horz" pos="527" userDrawn="1">
          <p15:clr>
            <a:srgbClr val="A4A3A4"/>
          </p15:clr>
        </p15:guide>
        <p15:guide id="10" orient="horz" pos="1071" userDrawn="1">
          <p15:clr>
            <a:srgbClr val="A4A3A4"/>
          </p15:clr>
        </p15:guide>
        <p15:guide id="11" orient="horz" pos="5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il, Ivanov" initials="KI" lastIdx="1" clrIdx="0">
    <p:extLst>
      <p:ext uri="{19B8F6BF-5375-455C-9EA6-DF929625EA0E}">
        <p15:presenceInfo xmlns:p15="http://schemas.microsoft.com/office/powerpoint/2012/main" userId="S-1-5-21-4159034885-664804487-397379590-97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33CC"/>
    <a:srgbClr val="0096D8"/>
    <a:srgbClr val="E34590"/>
    <a:srgbClr val="4FB2E8"/>
    <a:srgbClr val="EBAA60"/>
    <a:srgbClr val="E1B489"/>
    <a:srgbClr val="F0BF90"/>
    <a:srgbClr val="60C1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unkle Formatvorlage 1 - Akz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41" autoAdjust="0"/>
    <p:restoredTop sz="79742" autoAdjust="0"/>
  </p:normalViewPr>
  <p:slideViewPr>
    <p:cSldViewPr snapToGrid="0">
      <p:cViewPr varScale="1">
        <p:scale>
          <a:sx n="65" d="100"/>
          <a:sy n="65" d="100"/>
        </p:scale>
        <p:origin x="922" y="38"/>
      </p:cViewPr>
      <p:guideLst>
        <p:guide orient="horz" pos="935"/>
        <p:guide pos="3817"/>
        <p:guide pos="7537"/>
        <p:guide pos="143"/>
        <p:guide pos="7287"/>
        <p:guide pos="415"/>
        <p:guide orient="horz" pos="1979"/>
        <p:guide orient="horz" pos="3816"/>
        <p:guide orient="horz" pos="527"/>
        <p:guide orient="horz" pos="1071"/>
        <p:guide orient="horz" pos="57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57" d="100"/>
          <a:sy n="157" d="100"/>
        </p:scale>
        <p:origin x="6880"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notesMaster" Target="notesMasters/notesMaster1.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handoutMaster" Target="handoutMasters/handout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commentAuthors" Target="commentAuthors.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viewProps" Target="viewProp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12AB278-227E-4D44-8402-F00CAD46F373}" type="datetimeFigureOut">
              <a:rPr lang="de-DE" smtClean="0"/>
              <a:t>28.01.2023</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8DC4DED-F73B-4DB2-8BC1-14DF5749FA2C}" type="slidenum">
              <a:rPr lang="de-DE" smtClean="0"/>
              <a:t>‹Nr.›</a:t>
            </a:fld>
            <a:endParaRPr lang="de-DE"/>
          </a:p>
        </p:txBody>
      </p:sp>
    </p:spTree>
    <p:extLst>
      <p:ext uri="{BB962C8B-B14F-4D97-AF65-F5344CB8AC3E}">
        <p14:creationId xmlns:p14="http://schemas.microsoft.com/office/powerpoint/2010/main" val="1267299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E7826A5-B44A-4C69-8D58-70B8AE7F07A5}" type="datetimeFigureOut">
              <a:rPr lang="de-DE" smtClean="0"/>
              <a:t>28.01.2023</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96BD409-68FB-4CCF-ACAB-51E34AA0F515}" type="slidenum">
              <a:rPr lang="de-DE" smtClean="0"/>
              <a:t>‹Nr.›</a:t>
            </a:fld>
            <a:endParaRPr lang="de-DE"/>
          </a:p>
        </p:txBody>
      </p:sp>
    </p:spTree>
    <p:extLst>
      <p:ext uri="{BB962C8B-B14F-4D97-AF65-F5344CB8AC3E}">
        <p14:creationId xmlns:p14="http://schemas.microsoft.com/office/powerpoint/2010/main" val="1278732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ighspeedtraining.co.uk/hub/corporate-social-responsibility-quiz/"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ws.harvard.edu/gazette/story/2017/05/mark-zuckerbergs-speech-as-written-for-harvards-class-of-201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kfw.de/nachhaltigkeit/KfW-Group/Sustainability/sustainability-report-2017/digitalisierung-foerdert-menschenrecht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dictionary.cambridge.org/us/dictionary/english/hate-speech"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kfw.de/nachhaltigkeit/KfW-Group/Sustainability/sustainability-report-2017/digitalisierung-foerdert-menschenrechte/"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ihrb.org/uploads/reports/IHRB%2C_Telecommunications_and_Human_Rights_-_An_Export_Credit_Perspective%2C_Feb_2017.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kfw.de/nachhaltigkeit/KfW-Group/Sustainability/sustainability-report-2017/digitalisierung-foerdert-menschenrecht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ationalgeographic.com/environment/global-warming/global-warming-quiz/"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oxfam.org.uk/education/resources/climate-change-quiz"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unfccc.int/news/ict-sector-helping-to-tackle-climate-change" TargetMode="External"/><Relationship Id="rId4" Type="http://schemas.openxmlformats.org/officeDocument/2006/relationships/hyperlink" Target="https://www.weforum.org/agenda/2015/12/how-the-communications-industry-can-help-tackle-climate-change/"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epa.gov/ghgemissions/global-greenhouse-gas-emissions-data"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ictfootprint.eu/en/about/ict-carbon-footprint/ict-carbon-footprint" TargetMode="External"/><Relationship Id="rId4" Type="http://schemas.openxmlformats.org/officeDocument/2006/relationships/hyperlink" Target="https://www.earthday.org/the-climate-change-quiz/"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oxfam.org.uk/education/resources/climate-change-quiz"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youmatter.world/en/definition/materiality-assessment-definition/"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a:t>
            </a:fld>
            <a:endParaRPr lang="de-DE"/>
          </a:p>
        </p:txBody>
      </p:sp>
    </p:spTree>
    <p:extLst>
      <p:ext uri="{BB962C8B-B14F-4D97-AF65-F5344CB8AC3E}">
        <p14:creationId xmlns:p14="http://schemas.microsoft.com/office/powerpoint/2010/main" val="336583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11</a:t>
            </a:fld>
            <a:endParaRPr lang="de-DE"/>
          </a:p>
        </p:txBody>
      </p:sp>
    </p:spTree>
    <p:extLst>
      <p:ext uri="{BB962C8B-B14F-4D97-AF65-F5344CB8AC3E}">
        <p14:creationId xmlns:p14="http://schemas.microsoft.com/office/powerpoint/2010/main" val="42427546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125</a:t>
            </a:fld>
            <a:endParaRPr lang="de-DE"/>
          </a:p>
        </p:txBody>
      </p:sp>
    </p:spTree>
    <p:extLst>
      <p:ext uri="{BB962C8B-B14F-4D97-AF65-F5344CB8AC3E}">
        <p14:creationId xmlns:p14="http://schemas.microsoft.com/office/powerpoint/2010/main" val="24837565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126</a:t>
            </a:fld>
            <a:endParaRPr lang="de-DE"/>
          </a:p>
        </p:txBody>
      </p:sp>
    </p:spTree>
    <p:extLst>
      <p:ext uri="{BB962C8B-B14F-4D97-AF65-F5344CB8AC3E}">
        <p14:creationId xmlns:p14="http://schemas.microsoft.com/office/powerpoint/2010/main" val="33189516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127</a:t>
            </a:fld>
            <a:endParaRPr lang="de-DE"/>
          </a:p>
        </p:txBody>
      </p:sp>
    </p:spTree>
    <p:extLst>
      <p:ext uri="{BB962C8B-B14F-4D97-AF65-F5344CB8AC3E}">
        <p14:creationId xmlns:p14="http://schemas.microsoft.com/office/powerpoint/2010/main" val="10352967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Consider: we need each stakeholder card printed x2 </a:t>
            </a:r>
          </a:p>
        </p:txBody>
      </p:sp>
      <p:sp>
        <p:nvSpPr>
          <p:cNvPr id="4" name="Foliennummernplatzhalter 3"/>
          <p:cNvSpPr>
            <a:spLocks noGrp="1"/>
          </p:cNvSpPr>
          <p:nvPr>
            <p:ph type="sldNum" sz="quarter" idx="5"/>
          </p:nvPr>
        </p:nvSpPr>
        <p:spPr/>
        <p:txBody>
          <a:bodyPr/>
          <a:lstStyle/>
          <a:p>
            <a:fld id="{D96BD409-68FB-4CCF-ACAB-51E34AA0F515}" type="slidenum">
              <a:rPr lang="de-DE" smtClean="0"/>
              <a:t>128</a:t>
            </a:fld>
            <a:endParaRPr lang="de-DE"/>
          </a:p>
        </p:txBody>
      </p:sp>
    </p:spTree>
    <p:extLst>
      <p:ext uri="{BB962C8B-B14F-4D97-AF65-F5344CB8AC3E}">
        <p14:creationId xmlns:p14="http://schemas.microsoft.com/office/powerpoint/2010/main" val="293053615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Before-after Group 1: </a:t>
            </a:r>
            <a:r>
              <a:rPr lang="de-DE" dirty="0"/>
              <a:t>https://app.mural.co/invitation/mural/corporatesustainabilityinnov2207/1598038806460?sender=kivanov5643&amp;key=ecc3b672-7bfe-4604-bb15-0b1d14913ff0</a:t>
            </a:r>
          </a:p>
          <a:p>
            <a:r>
              <a:rPr lang="en-US" b="1" dirty="0"/>
              <a:t>Before-after Group 1 </a:t>
            </a:r>
            <a:r>
              <a:rPr lang="de-DE" b="1" dirty="0"/>
              <a:t>Visitor link: </a:t>
            </a:r>
            <a:r>
              <a:rPr lang="de-DE" dirty="0"/>
              <a:t>https://app.mural.co/t/corporatesustainabilityinnov2207/m/corporatesustainabilityinnov2207/1598038806460/d832f929aaf21bcabaa73bcbc9fa386615d21d4e</a:t>
            </a:r>
          </a:p>
          <a:p>
            <a:endParaRPr lang="en-US" b="1" dirty="0"/>
          </a:p>
          <a:p>
            <a:r>
              <a:rPr lang="en-US" b="1" dirty="0"/>
              <a:t>Before-after Group 2: </a:t>
            </a:r>
            <a:r>
              <a:rPr lang="en-US" b="0" dirty="0"/>
              <a:t>https://app.mural.co/invitation/mural/corporatesustainabilityinnov2207/1598019237038?sender=kivanov5643&amp;key=5eacc33b-fc00-43f7-80d7-f81d57707d5b</a:t>
            </a:r>
          </a:p>
          <a:p>
            <a:r>
              <a:rPr lang="en-US" b="1" dirty="0"/>
              <a:t>Before-after Group 2 </a:t>
            </a:r>
            <a:r>
              <a:rPr lang="de-DE" b="1" dirty="0"/>
              <a:t>Visitor link: </a:t>
            </a:r>
            <a:r>
              <a:rPr lang="de-DE" b="0" dirty="0"/>
              <a:t>https://app.mural.co/t/corporatesustainabilityinnov2207/m/corporatesustainabilityinnov2207/1598019237038/ad9b9a490e5d132058477cfc9e1411e719994567</a:t>
            </a:r>
            <a:endParaRPr lang="en-US" b="0" dirty="0"/>
          </a:p>
        </p:txBody>
      </p:sp>
      <p:sp>
        <p:nvSpPr>
          <p:cNvPr id="4" name="Foliennummernplatzhalter 3"/>
          <p:cNvSpPr>
            <a:spLocks noGrp="1"/>
          </p:cNvSpPr>
          <p:nvPr>
            <p:ph type="sldNum" sz="quarter" idx="10"/>
          </p:nvPr>
        </p:nvSpPr>
        <p:spPr/>
        <p:txBody>
          <a:bodyPr/>
          <a:lstStyle/>
          <a:p>
            <a:fld id="{D96BD409-68FB-4CCF-ACAB-51E34AA0F515}" type="slidenum">
              <a:rPr lang="de-DE" smtClean="0"/>
              <a:t>129</a:t>
            </a:fld>
            <a:endParaRPr lang="de-DE"/>
          </a:p>
        </p:txBody>
      </p:sp>
    </p:spTree>
    <p:extLst>
      <p:ext uri="{BB962C8B-B14F-4D97-AF65-F5344CB8AC3E}">
        <p14:creationId xmlns:p14="http://schemas.microsoft.com/office/powerpoint/2010/main" val="16077272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Testimony Group 1: </a:t>
            </a:r>
            <a:r>
              <a:rPr lang="de-DE" dirty="0"/>
              <a:t>https://app.mural.co/invitation/mural/corporatesustainabilityinnov2207/1598038185205?sender=kivanov5643&amp;key=f5915612-d870-4704-a8f1-d9be73c61ede</a:t>
            </a:r>
          </a:p>
          <a:p>
            <a:r>
              <a:rPr lang="en-US" b="1" dirty="0"/>
              <a:t>Testimony Group 1 </a:t>
            </a:r>
            <a:r>
              <a:rPr lang="de-DE" b="1" dirty="0"/>
              <a:t>Visitor link: </a:t>
            </a:r>
            <a:r>
              <a:rPr lang="de-DE" dirty="0"/>
              <a:t>https://app.mural.co/t/corporatesustainabilityinnov2207/m/corporatesustainabilityinnov2207/1598038185205/1b4558cd40294e34801e33f3fec05791d689643d</a:t>
            </a:r>
          </a:p>
          <a:p>
            <a:endParaRPr lang="en-US" b="1" dirty="0"/>
          </a:p>
          <a:p>
            <a:r>
              <a:rPr lang="en-US" b="1" dirty="0"/>
              <a:t>Testimony Group 2: </a:t>
            </a:r>
            <a:r>
              <a:rPr lang="en-US" b="0" dirty="0"/>
              <a:t>https://app.mural.co/invitation/mural/corporatesustainabilityinnov2207/1598038898103?sender=kivanov5643&amp;key=3c3fd6ee-09a0-4355-9a3f-6102096663d1</a:t>
            </a:r>
          </a:p>
          <a:p>
            <a:r>
              <a:rPr lang="en-US" b="1" dirty="0"/>
              <a:t>Testimony Group 2 </a:t>
            </a:r>
            <a:r>
              <a:rPr lang="de-DE" b="1" dirty="0"/>
              <a:t>Visitor link: </a:t>
            </a:r>
            <a:r>
              <a:rPr lang="de-DE" b="0" dirty="0"/>
              <a:t>https://app.mural.co/t/corporatesustainabilityinnov2207/m/corporatesustainabilityinnov2207/1598038898103/4fd500acb726483c4e9fa565fd884c817e8f65bb</a:t>
            </a:r>
            <a:endParaRPr lang="en-US" b="0" dirty="0"/>
          </a:p>
        </p:txBody>
      </p:sp>
      <p:sp>
        <p:nvSpPr>
          <p:cNvPr id="4" name="Foliennummernplatzhalter 3"/>
          <p:cNvSpPr>
            <a:spLocks noGrp="1"/>
          </p:cNvSpPr>
          <p:nvPr>
            <p:ph type="sldNum" sz="quarter" idx="10"/>
          </p:nvPr>
        </p:nvSpPr>
        <p:spPr/>
        <p:txBody>
          <a:bodyPr/>
          <a:lstStyle/>
          <a:p>
            <a:fld id="{D96BD409-68FB-4CCF-ACAB-51E34AA0F515}" type="slidenum">
              <a:rPr lang="de-DE" smtClean="0"/>
              <a:t>130</a:t>
            </a:fld>
            <a:endParaRPr lang="de-DE"/>
          </a:p>
        </p:txBody>
      </p:sp>
    </p:spTree>
    <p:extLst>
      <p:ext uri="{BB962C8B-B14F-4D97-AF65-F5344CB8AC3E}">
        <p14:creationId xmlns:p14="http://schemas.microsoft.com/office/powerpoint/2010/main" val="35108076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Analogy Group 1: </a:t>
            </a:r>
            <a:r>
              <a:rPr lang="de-DE" dirty="0"/>
              <a:t>https://app.mural.co/invitation/mural/corporatesustainabilityinnov2207/1598039035195?sender=kivanov5643&amp;key=c415fa56-e5cf-4605-80fe-fe71f28da625</a:t>
            </a:r>
          </a:p>
          <a:p>
            <a:r>
              <a:rPr lang="en-US" b="1" dirty="0"/>
              <a:t>Analogy Group 1 </a:t>
            </a:r>
            <a:r>
              <a:rPr lang="de-DE" b="1" dirty="0"/>
              <a:t>Visitor link: </a:t>
            </a:r>
            <a:r>
              <a:rPr lang="de-DE" dirty="0"/>
              <a:t>https://app.mural.co/t/corporatesustainabilityinnov2207/m/corporatesustainabilityinnov2207/1598039035195/76d9322660fadf6cedb1342de0bab5c49cd7639c</a:t>
            </a:r>
          </a:p>
          <a:p>
            <a:endParaRPr lang="en-US" b="1" dirty="0"/>
          </a:p>
          <a:p>
            <a:r>
              <a:rPr lang="en-US" b="1" dirty="0"/>
              <a:t>Analogy Group 2: </a:t>
            </a:r>
            <a:r>
              <a:rPr lang="en-US" b="0" dirty="0"/>
              <a:t>https://app.mural.co/invitation/mural/corporatesustainabilityinnov2207/1598039381968?sender=kivanov5643&amp;key=1a828f8f-3937-471a-b855-8cb9b9efcd75</a:t>
            </a:r>
          </a:p>
          <a:p>
            <a:r>
              <a:rPr lang="en-US" b="1" dirty="0"/>
              <a:t>Analogy Group 2 </a:t>
            </a:r>
            <a:r>
              <a:rPr lang="de-DE" b="1" dirty="0"/>
              <a:t>Visitor link: </a:t>
            </a:r>
            <a:r>
              <a:rPr lang="de-DE" b="0" dirty="0"/>
              <a:t>https://app.mural.co/t/corporatesustainabilityinnov2207/m/corporatesustainabilityinnov2207/1598039381968/9e5f07accaea3ae6935fe9c36e787f8ebca5c6e8</a:t>
            </a:r>
            <a:endParaRPr lang="en-US" b="0" dirty="0"/>
          </a:p>
        </p:txBody>
      </p:sp>
      <p:sp>
        <p:nvSpPr>
          <p:cNvPr id="4" name="Foliennummernplatzhalter 3"/>
          <p:cNvSpPr>
            <a:spLocks noGrp="1"/>
          </p:cNvSpPr>
          <p:nvPr>
            <p:ph type="sldNum" sz="quarter" idx="10"/>
          </p:nvPr>
        </p:nvSpPr>
        <p:spPr/>
        <p:txBody>
          <a:bodyPr/>
          <a:lstStyle/>
          <a:p>
            <a:fld id="{D96BD409-68FB-4CCF-ACAB-51E34AA0F515}" type="slidenum">
              <a:rPr lang="de-DE" smtClean="0"/>
              <a:t>131</a:t>
            </a:fld>
            <a:endParaRPr lang="de-DE"/>
          </a:p>
        </p:txBody>
      </p:sp>
    </p:spTree>
    <p:extLst>
      <p:ext uri="{BB962C8B-B14F-4D97-AF65-F5344CB8AC3E}">
        <p14:creationId xmlns:p14="http://schemas.microsoft.com/office/powerpoint/2010/main" val="22102181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dirty="0">
                <a:solidFill>
                  <a:schemeClr val="tx1"/>
                </a:solidFill>
                <a:latin typeface="Verdana" panose="020B0604030504040204" pitchFamily="34" charset="0"/>
                <a:ea typeface="Verdana" panose="020B0604030504040204" pitchFamily="34" charset="0"/>
              </a:rPr>
              <a:t>Comparative evaluation</a:t>
            </a:r>
            <a:r>
              <a:rPr lang="en-US" b="1" dirty="0"/>
              <a:t> Group 1: </a:t>
            </a:r>
            <a:r>
              <a:rPr lang="de-DE" dirty="0"/>
              <a:t>https://app.mural.co/invitation/mural/corporatesustainabilityinnov2207/1598039612321?sender=kivanov5643&amp;key=1d9de764-985f-4d71-85d0-f4b6a33073b8</a:t>
            </a:r>
          </a:p>
          <a:p>
            <a:r>
              <a:rPr lang="en-US" sz="1200" b="1" dirty="0">
                <a:solidFill>
                  <a:schemeClr val="tx1"/>
                </a:solidFill>
                <a:latin typeface="Verdana" panose="020B0604030504040204" pitchFamily="34" charset="0"/>
                <a:ea typeface="Verdana" panose="020B0604030504040204" pitchFamily="34" charset="0"/>
              </a:rPr>
              <a:t>Comparative evaluation</a:t>
            </a:r>
            <a:r>
              <a:rPr lang="en-US" b="1" dirty="0"/>
              <a:t> Group 1 </a:t>
            </a:r>
            <a:r>
              <a:rPr lang="de-DE" b="1" dirty="0"/>
              <a:t>Visitor link: </a:t>
            </a:r>
            <a:r>
              <a:rPr lang="de-DE" dirty="0"/>
              <a:t>https://app.mural.co/t/corporatesustainabilityinnov2207/m/corporatesustainabilityinnov2207/1598039612321/260aabdcae70d696b44ba7004c6d40aa7c87a849</a:t>
            </a:r>
          </a:p>
          <a:p>
            <a:endParaRPr lang="en-US" b="1" dirty="0"/>
          </a:p>
          <a:p>
            <a:r>
              <a:rPr lang="en-US" sz="1200" b="1" dirty="0">
                <a:solidFill>
                  <a:schemeClr val="tx1"/>
                </a:solidFill>
                <a:latin typeface="Verdana" panose="020B0604030504040204" pitchFamily="34" charset="0"/>
                <a:ea typeface="Verdana" panose="020B0604030504040204" pitchFamily="34" charset="0"/>
              </a:rPr>
              <a:t>Comparative evaluation</a:t>
            </a:r>
            <a:r>
              <a:rPr lang="en-US" b="1" dirty="0"/>
              <a:t> Group 2: </a:t>
            </a:r>
            <a:r>
              <a:rPr lang="en-US" b="0" dirty="0"/>
              <a:t>https://app.mural.co/invitation/mural/corporatesustainabilityinnov2207/1598039748224?sender=kivanov5643&amp;key=b759b588-a012-411e-9379-6f8446935239</a:t>
            </a:r>
          </a:p>
          <a:p>
            <a:r>
              <a:rPr lang="en-US" sz="1200" b="1" dirty="0">
                <a:solidFill>
                  <a:schemeClr val="tx1"/>
                </a:solidFill>
                <a:latin typeface="Verdana" panose="020B0604030504040204" pitchFamily="34" charset="0"/>
                <a:ea typeface="Verdana" panose="020B0604030504040204" pitchFamily="34" charset="0"/>
              </a:rPr>
              <a:t>Comparative evaluation</a:t>
            </a:r>
            <a:r>
              <a:rPr lang="en-US" b="1" dirty="0"/>
              <a:t> Group 2 </a:t>
            </a:r>
            <a:r>
              <a:rPr lang="de-DE" b="1" dirty="0"/>
              <a:t>Visitor link: </a:t>
            </a:r>
            <a:r>
              <a:rPr lang="de-DE" b="0" dirty="0"/>
              <a:t>https://app.mural.co/t/corporatesustainabilityinnov2207/m/corporatesustainabilityinnov2207/1598039748224/bff19ede7f0eae88fb3a346a8b90eba68d502e67</a:t>
            </a:r>
            <a:endParaRPr lang="en-US" b="0" dirty="0"/>
          </a:p>
        </p:txBody>
      </p:sp>
      <p:sp>
        <p:nvSpPr>
          <p:cNvPr id="4" name="Foliennummernplatzhalter 3"/>
          <p:cNvSpPr>
            <a:spLocks noGrp="1"/>
          </p:cNvSpPr>
          <p:nvPr>
            <p:ph type="sldNum" sz="quarter" idx="10"/>
          </p:nvPr>
        </p:nvSpPr>
        <p:spPr/>
        <p:txBody>
          <a:bodyPr/>
          <a:lstStyle/>
          <a:p>
            <a:fld id="{D96BD409-68FB-4CCF-ACAB-51E34AA0F515}" type="slidenum">
              <a:rPr lang="de-DE" smtClean="0"/>
              <a:t>132</a:t>
            </a:fld>
            <a:endParaRPr lang="de-DE"/>
          </a:p>
        </p:txBody>
      </p:sp>
    </p:spTree>
    <p:extLst>
      <p:ext uri="{BB962C8B-B14F-4D97-AF65-F5344CB8AC3E}">
        <p14:creationId xmlns:p14="http://schemas.microsoft.com/office/powerpoint/2010/main" val="39937381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b="1" dirty="0"/>
          </a:p>
        </p:txBody>
      </p:sp>
      <p:sp>
        <p:nvSpPr>
          <p:cNvPr id="4" name="Foliennummernplatzhalter 3"/>
          <p:cNvSpPr>
            <a:spLocks noGrp="1"/>
          </p:cNvSpPr>
          <p:nvPr>
            <p:ph type="sldNum" sz="quarter" idx="10"/>
          </p:nvPr>
        </p:nvSpPr>
        <p:spPr/>
        <p:txBody>
          <a:bodyPr/>
          <a:lstStyle/>
          <a:p>
            <a:fld id="{D96BD409-68FB-4CCF-ACAB-51E34AA0F515}" type="slidenum">
              <a:rPr lang="de-DE" smtClean="0"/>
              <a:t>133</a:t>
            </a:fld>
            <a:endParaRPr lang="de-DE"/>
          </a:p>
        </p:txBody>
      </p:sp>
    </p:spTree>
    <p:extLst>
      <p:ext uri="{BB962C8B-B14F-4D97-AF65-F5344CB8AC3E}">
        <p14:creationId xmlns:p14="http://schemas.microsoft.com/office/powerpoint/2010/main" val="39966643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134</a:t>
            </a:fld>
            <a:endParaRPr lang="de-DE"/>
          </a:p>
        </p:txBody>
      </p:sp>
    </p:spTree>
    <p:extLst>
      <p:ext uri="{BB962C8B-B14F-4D97-AF65-F5344CB8AC3E}">
        <p14:creationId xmlns:p14="http://schemas.microsoft.com/office/powerpoint/2010/main" val="159418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Sources: </a:t>
            </a:r>
            <a:r>
              <a:rPr lang="en-GB" dirty="0">
                <a:hlinkClick r:id="rId3"/>
              </a:rPr>
              <a:t>https://www.highspeedtraining.co.uk/hub/corporate-social-responsibility-quiz/</a:t>
            </a:r>
            <a:endParaRPr lang="en-GB" dirty="0"/>
          </a:p>
          <a:p>
            <a:pPr lvl="1">
              <a:lnSpc>
                <a:spcPct val="120000"/>
              </a:lnSpc>
              <a:spcAft>
                <a:spcPts val="600"/>
              </a:spcAft>
              <a:buClr>
                <a:schemeClr val="tx2"/>
              </a:buClr>
              <a:buSzPct val="75000"/>
            </a:pPr>
            <a:r>
              <a:rPr lang="en-GB" dirty="0"/>
              <a:t>Delmas, M. A., &amp; </a:t>
            </a:r>
            <a:r>
              <a:rPr lang="en-GB" dirty="0" err="1"/>
              <a:t>Burbano</a:t>
            </a:r>
            <a:r>
              <a:rPr lang="en-GB" dirty="0"/>
              <a:t>, V. C. (2011). The drivers of greenwashing. California Management Review, 54(1), 64-87.</a:t>
            </a:r>
            <a:br>
              <a:rPr lang="en-GB" dirty="0"/>
            </a:br>
            <a:br>
              <a:rPr lang="en-GB" dirty="0"/>
            </a:br>
            <a:endParaRPr lang="en-GB" altLang="en-US" b="1" dirty="0">
              <a:solidFill>
                <a:srgbClr val="53BAF2"/>
              </a:solidFill>
              <a:latin typeface="TeleNeo" panose="020B0504040202090203" pitchFamily="34" charset="77"/>
            </a:endParaRPr>
          </a:p>
          <a:p>
            <a:pPr lvl="1">
              <a:lnSpc>
                <a:spcPct val="120000"/>
              </a:lnSpc>
              <a:spcAft>
                <a:spcPts val="600"/>
              </a:spcAft>
              <a:buClr>
                <a:schemeClr val="tx2"/>
              </a:buClr>
              <a:buSzPct val="75000"/>
            </a:pPr>
            <a:r>
              <a:rPr lang="en-GB" altLang="en-US" b="1" dirty="0">
                <a:solidFill>
                  <a:srgbClr val="53BAF2"/>
                </a:solidFill>
                <a:latin typeface="TeleNeo" panose="020B0504040202090203" pitchFamily="34" charset="77"/>
              </a:rPr>
              <a:t>Explanation:  </a:t>
            </a:r>
            <a:r>
              <a:rPr lang="en-GB" altLang="en-US" dirty="0">
                <a:solidFill>
                  <a:schemeClr val="accent2">
                    <a:lumMod val="50000"/>
                  </a:schemeClr>
                </a:solidFill>
                <a:latin typeface="TeleNeo" panose="020B0504040202090203" pitchFamily="34" charset="77"/>
              </a:rPr>
              <a:t>Greenwashing refers to the act of “combining poor environmental performance with positive communication about environmental performance” (Delmas &amp; </a:t>
            </a:r>
            <a:r>
              <a:rPr lang="en-GB" altLang="en-US" dirty="0" err="1">
                <a:solidFill>
                  <a:schemeClr val="accent2">
                    <a:lumMod val="50000"/>
                  </a:schemeClr>
                </a:solidFill>
                <a:latin typeface="TeleNeo" panose="020B0504040202090203" pitchFamily="34" charset="77"/>
              </a:rPr>
              <a:t>Burbano</a:t>
            </a:r>
            <a:r>
              <a:rPr lang="en-GB" altLang="en-US" dirty="0">
                <a:solidFill>
                  <a:schemeClr val="accent2">
                    <a:lumMod val="50000"/>
                  </a:schemeClr>
                </a:solidFill>
                <a:latin typeface="TeleNeo" panose="020B0504040202090203" pitchFamily="34" charset="77"/>
              </a:rPr>
              <a:t>, 2011, 84). A common indication of greenwashing in an organization are spending differences: when significantly more money or time have been invested in advertising "green" performance (i.e. environmental sustainability), than is actually spent on positive environmental practices.</a:t>
            </a:r>
            <a:endParaRPr lang="de-DE" altLang="en-US" dirty="0">
              <a:solidFill>
                <a:schemeClr val="accent2">
                  <a:lumMod val="50000"/>
                </a:schemeClr>
              </a:solidFill>
              <a:latin typeface="TeleNeo" panose="020B0504040202090203" pitchFamily="34" charset="77"/>
            </a:endParaRPr>
          </a:p>
          <a:p>
            <a:pPr lvl="1"/>
            <a:endParaRPr lang="de-DE" dirty="0">
              <a:latin typeface="TeleNeo" panose="020B0504040202090203"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12</a:t>
            </a:fld>
            <a:endParaRPr lang="de-DE"/>
          </a:p>
        </p:txBody>
      </p:sp>
    </p:spTree>
    <p:extLst>
      <p:ext uri="{BB962C8B-B14F-4D97-AF65-F5344CB8AC3E}">
        <p14:creationId xmlns:p14="http://schemas.microsoft.com/office/powerpoint/2010/main" val="3986727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135</a:t>
            </a:fld>
            <a:endParaRPr lang="de-DE"/>
          </a:p>
        </p:txBody>
      </p:sp>
    </p:spTree>
    <p:extLst>
      <p:ext uri="{BB962C8B-B14F-4D97-AF65-F5344CB8AC3E}">
        <p14:creationId xmlns:p14="http://schemas.microsoft.com/office/powerpoint/2010/main" val="11282134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136</a:t>
            </a:fld>
            <a:endParaRPr lang="de-DE"/>
          </a:p>
        </p:txBody>
      </p:sp>
    </p:spTree>
    <p:extLst>
      <p:ext uri="{BB962C8B-B14F-4D97-AF65-F5344CB8AC3E}">
        <p14:creationId xmlns:p14="http://schemas.microsoft.com/office/powerpoint/2010/main" val="41866960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137</a:t>
            </a:fld>
            <a:endParaRPr lang="de-DE"/>
          </a:p>
        </p:txBody>
      </p:sp>
    </p:spTree>
    <p:extLst>
      <p:ext uri="{BB962C8B-B14F-4D97-AF65-F5344CB8AC3E}">
        <p14:creationId xmlns:p14="http://schemas.microsoft.com/office/powerpoint/2010/main" val="42100458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138</a:t>
            </a:fld>
            <a:endParaRPr lang="de-DE"/>
          </a:p>
        </p:txBody>
      </p:sp>
    </p:spTree>
    <p:extLst>
      <p:ext uri="{BB962C8B-B14F-4D97-AF65-F5344CB8AC3E}">
        <p14:creationId xmlns:p14="http://schemas.microsoft.com/office/powerpoint/2010/main" val="41309183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139</a:t>
            </a:fld>
            <a:endParaRPr lang="de-DE"/>
          </a:p>
        </p:txBody>
      </p:sp>
    </p:spTree>
    <p:extLst>
      <p:ext uri="{BB962C8B-B14F-4D97-AF65-F5344CB8AC3E}">
        <p14:creationId xmlns:p14="http://schemas.microsoft.com/office/powerpoint/2010/main" val="13067463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140</a:t>
            </a:fld>
            <a:endParaRPr lang="de-DE"/>
          </a:p>
        </p:txBody>
      </p:sp>
    </p:spTree>
    <p:extLst>
      <p:ext uri="{BB962C8B-B14F-4D97-AF65-F5344CB8AC3E}">
        <p14:creationId xmlns:p14="http://schemas.microsoft.com/office/powerpoint/2010/main" val="9944064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141</a:t>
            </a:fld>
            <a:endParaRPr lang="de-DE"/>
          </a:p>
        </p:txBody>
      </p:sp>
    </p:spTree>
    <p:extLst>
      <p:ext uri="{BB962C8B-B14F-4D97-AF65-F5344CB8AC3E}">
        <p14:creationId xmlns:p14="http://schemas.microsoft.com/office/powerpoint/2010/main" val="11478922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142</a:t>
            </a:fld>
            <a:endParaRPr lang="de-DE"/>
          </a:p>
        </p:txBody>
      </p:sp>
    </p:spTree>
    <p:extLst>
      <p:ext uri="{BB962C8B-B14F-4D97-AF65-F5344CB8AC3E}">
        <p14:creationId xmlns:p14="http://schemas.microsoft.com/office/powerpoint/2010/main" val="28883730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143</a:t>
            </a:fld>
            <a:endParaRPr lang="de-DE"/>
          </a:p>
        </p:txBody>
      </p:sp>
    </p:spTree>
    <p:extLst>
      <p:ext uri="{BB962C8B-B14F-4D97-AF65-F5344CB8AC3E}">
        <p14:creationId xmlns:p14="http://schemas.microsoft.com/office/powerpoint/2010/main" val="42226720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144</a:t>
            </a:fld>
            <a:endParaRPr lang="de-DE"/>
          </a:p>
        </p:txBody>
      </p:sp>
    </p:spTree>
    <p:extLst>
      <p:ext uri="{BB962C8B-B14F-4D97-AF65-F5344CB8AC3E}">
        <p14:creationId xmlns:p14="http://schemas.microsoft.com/office/powerpoint/2010/main" val="2921806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13</a:t>
            </a:fld>
            <a:endParaRPr lang="de-DE"/>
          </a:p>
        </p:txBody>
      </p:sp>
    </p:spTree>
    <p:extLst>
      <p:ext uri="{BB962C8B-B14F-4D97-AF65-F5344CB8AC3E}">
        <p14:creationId xmlns:p14="http://schemas.microsoft.com/office/powerpoint/2010/main" val="44109878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145</a:t>
            </a:fld>
            <a:endParaRPr lang="de-DE"/>
          </a:p>
        </p:txBody>
      </p:sp>
    </p:spTree>
    <p:extLst>
      <p:ext uri="{BB962C8B-B14F-4D97-AF65-F5344CB8AC3E}">
        <p14:creationId xmlns:p14="http://schemas.microsoft.com/office/powerpoint/2010/main" val="34194638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146</a:t>
            </a:fld>
            <a:endParaRPr lang="de-DE"/>
          </a:p>
        </p:txBody>
      </p:sp>
    </p:spTree>
    <p:extLst>
      <p:ext uri="{BB962C8B-B14F-4D97-AF65-F5344CB8AC3E}">
        <p14:creationId xmlns:p14="http://schemas.microsoft.com/office/powerpoint/2010/main" val="40734137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147</a:t>
            </a:fld>
            <a:endParaRPr lang="de-DE"/>
          </a:p>
        </p:txBody>
      </p:sp>
    </p:spTree>
    <p:extLst>
      <p:ext uri="{BB962C8B-B14F-4D97-AF65-F5344CB8AC3E}">
        <p14:creationId xmlns:p14="http://schemas.microsoft.com/office/powerpoint/2010/main" val="3259066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148</a:t>
            </a:fld>
            <a:endParaRPr lang="de-DE"/>
          </a:p>
        </p:txBody>
      </p:sp>
    </p:spTree>
    <p:extLst>
      <p:ext uri="{BB962C8B-B14F-4D97-AF65-F5344CB8AC3E}">
        <p14:creationId xmlns:p14="http://schemas.microsoft.com/office/powerpoint/2010/main" val="3777185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149</a:t>
            </a:fld>
            <a:endParaRPr lang="de-DE"/>
          </a:p>
        </p:txBody>
      </p:sp>
    </p:spTree>
    <p:extLst>
      <p:ext uri="{BB962C8B-B14F-4D97-AF65-F5344CB8AC3E}">
        <p14:creationId xmlns:p14="http://schemas.microsoft.com/office/powerpoint/2010/main" val="20642712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150</a:t>
            </a:fld>
            <a:endParaRPr lang="de-DE"/>
          </a:p>
        </p:txBody>
      </p:sp>
    </p:spTree>
    <p:extLst>
      <p:ext uri="{BB962C8B-B14F-4D97-AF65-F5344CB8AC3E}">
        <p14:creationId xmlns:p14="http://schemas.microsoft.com/office/powerpoint/2010/main" val="19391370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151</a:t>
            </a:fld>
            <a:endParaRPr lang="de-DE"/>
          </a:p>
        </p:txBody>
      </p:sp>
    </p:spTree>
    <p:extLst>
      <p:ext uri="{BB962C8B-B14F-4D97-AF65-F5344CB8AC3E}">
        <p14:creationId xmlns:p14="http://schemas.microsoft.com/office/powerpoint/2010/main" val="17575669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152</a:t>
            </a:fld>
            <a:endParaRPr lang="de-DE"/>
          </a:p>
        </p:txBody>
      </p:sp>
    </p:spTree>
    <p:extLst>
      <p:ext uri="{BB962C8B-B14F-4D97-AF65-F5344CB8AC3E}">
        <p14:creationId xmlns:p14="http://schemas.microsoft.com/office/powerpoint/2010/main" val="29646146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153</a:t>
            </a:fld>
            <a:endParaRPr lang="de-DE"/>
          </a:p>
        </p:txBody>
      </p:sp>
    </p:spTree>
    <p:extLst>
      <p:ext uri="{BB962C8B-B14F-4D97-AF65-F5344CB8AC3E}">
        <p14:creationId xmlns:p14="http://schemas.microsoft.com/office/powerpoint/2010/main" val="8564636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BD409-68FB-4CCF-ACAB-51E34AA0F5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68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The UN Conference on Trade and Development has estimated a staggering amount of annual investment requirements between US$ 5 and 7 trillion in all countries to achieve the SDGs (UNDP, 2018). According to the report there is an annual financing gap of US$ 2.5 trillion particularly in developing countries. This means that the active engagement of the private sector is critical for the achievement of the goals. </a:t>
            </a:r>
            <a:endParaRPr lang="de-DE" altLang="en-US" sz="1200" dirty="0">
              <a:solidFill>
                <a:schemeClr val="accent2">
                  <a:lumMod val="50000"/>
                </a:schemeClr>
              </a:solidFill>
              <a:latin typeface="Verdana" panose="020B0604030504040204" pitchFamily="34" charset="0"/>
            </a:endParaRP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14</a:t>
            </a:fld>
            <a:endParaRPr lang="de-DE"/>
          </a:p>
        </p:txBody>
      </p:sp>
    </p:spTree>
    <p:extLst>
      <p:ext uri="{BB962C8B-B14F-4D97-AF65-F5344CB8AC3E}">
        <p14:creationId xmlns:p14="http://schemas.microsoft.com/office/powerpoint/2010/main" val="15667428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155</a:t>
            </a:fld>
            <a:endParaRPr lang="de-DE"/>
          </a:p>
        </p:txBody>
      </p:sp>
    </p:spTree>
    <p:extLst>
      <p:ext uri="{BB962C8B-B14F-4D97-AF65-F5344CB8AC3E}">
        <p14:creationId xmlns:p14="http://schemas.microsoft.com/office/powerpoint/2010/main" val="23566483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156</a:t>
            </a:fld>
            <a:endParaRPr lang="de-DE"/>
          </a:p>
        </p:txBody>
      </p:sp>
    </p:spTree>
    <p:extLst>
      <p:ext uri="{BB962C8B-B14F-4D97-AF65-F5344CB8AC3E}">
        <p14:creationId xmlns:p14="http://schemas.microsoft.com/office/powerpoint/2010/main" val="15141266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162</a:t>
            </a:fld>
            <a:endParaRPr lang="de-DE"/>
          </a:p>
        </p:txBody>
      </p:sp>
    </p:spTree>
    <p:extLst>
      <p:ext uri="{BB962C8B-B14F-4D97-AF65-F5344CB8AC3E}">
        <p14:creationId xmlns:p14="http://schemas.microsoft.com/office/powerpoint/2010/main" val="16254478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163</a:t>
            </a:fld>
            <a:endParaRPr lang="de-DE"/>
          </a:p>
        </p:txBody>
      </p:sp>
    </p:spTree>
    <p:extLst>
      <p:ext uri="{BB962C8B-B14F-4D97-AF65-F5344CB8AC3E}">
        <p14:creationId xmlns:p14="http://schemas.microsoft.com/office/powerpoint/2010/main" val="8606463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165</a:t>
            </a:fld>
            <a:endParaRPr lang="de-DE"/>
          </a:p>
        </p:txBody>
      </p:sp>
    </p:spTree>
    <p:extLst>
      <p:ext uri="{BB962C8B-B14F-4D97-AF65-F5344CB8AC3E}">
        <p14:creationId xmlns:p14="http://schemas.microsoft.com/office/powerpoint/2010/main" val="19697725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166</a:t>
            </a:fld>
            <a:endParaRPr lang="de-DE"/>
          </a:p>
        </p:txBody>
      </p:sp>
    </p:spTree>
    <p:extLst>
      <p:ext uri="{BB962C8B-B14F-4D97-AF65-F5344CB8AC3E}">
        <p14:creationId xmlns:p14="http://schemas.microsoft.com/office/powerpoint/2010/main" val="36478904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167</a:t>
            </a:fld>
            <a:endParaRPr lang="de-DE"/>
          </a:p>
        </p:txBody>
      </p:sp>
    </p:spTree>
    <p:extLst>
      <p:ext uri="{BB962C8B-B14F-4D97-AF65-F5344CB8AC3E}">
        <p14:creationId xmlns:p14="http://schemas.microsoft.com/office/powerpoint/2010/main" val="33408917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168</a:t>
            </a:fld>
            <a:endParaRPr lang="de-DE"/>
          </a:p>
        </p:txBody>
      </p:sp>
    </p:spTree>
    <p:extLst>
      <p:ext uri="{BB962C8B-B14F-4D97-AF65-F5344CB8AC3E}">
        <p14:creationId xmlns:p14="http://schemas.microsoft.com/office/powerpoint/2010/main" val="15126233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169</a:t>
            </a:fld>
            <a:endParaRPr lang="de-DE"/>
          </a:p>
        </p:txBody>
      </p:sp>
    </p:spTree>
    <p:extLst>
      <p:ext uri="{BB962C8B-B14F-4D97-AF65-F5344CB8AC3E}">
        <p14:creationId xmlns:p14="http://schemas.microsoft.com/office/powerpoint/2010/main" val="9772390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170</a:t>
            </a:fld>
            <a:endParaRPr lang="de-DE"/>
          </a:p>
        </p:txBody>
      </p:sp>
    </p:spTree>
    <p:extLst>
      <p:ext uri="{BB962C8B-B14F-4D97-AF65-F5344CB8AC3E}">
        <p14:creationId xmlns:p14="http://schemas.microsoft.com/office/powerpoint/2010/main" val="3794324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15</a:t>
            </a:fld>
            <a:endParaRPr lang="de-DE"/>
          </a:p>
        </p:txBody>
      </p:sp>
    </p:spTree>
    <p:extLst>
      <p:ext uri="{BB962C8B-B14F-4D97-AF65-F5344CB8AC3E}">
        <p14:creationId xmlns:p14="http://schemas.microsoft.com/office/powerpoint/2010/main" val="20217809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171</a:t>
            </a:fld>
            <a:endParaRPr lang="de-DE"/>
          </a:p>
        </p:txBody>
      </p:sp>
    </p:spTree>
    <p:extLst>
      <p:ext uri="{BB962C8B-B14F-4D97-AF65-F5344CB8AC3E}">
        <p14:creationId xmlns:p14="http://schemas.microsoft.com/office/powerpoint/2010/main" val="20929342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172</a:t>
            </a:fld>
            <a:endParaRPr lang="de-DE"/>
          </a:p>
        </p:txBody>
      </p:sp>
    </p:spTree>
    <p:extLst>
      <p:ext uri="{BB962C8B-B14F-4D97-AF65-F5344CB8AC3E}">
        <p14:creationId xmlns:p14="http://schemas.microsoft.com/office/powerpoint/2010/main" val="6861545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173</a:t>
            </a:fld>
            <a:endParaRPr lang="de-DE"/>
          </a:p>
        </p:txBody>
      </p:sp>
    </p:spTree>
    <p:extLst>
      <p:ext uri="{BB962C8B-B14F-4D97-AF65-F5344CB8AC3E}">
        <p14:creationId xmlns:p14="http://schemas.microsoft.com/office/powerpoint/2010/main" val="191353317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174</a:t>
            </a:fld>
            <a:endParaRPr lang="de-DE"/>
          </a:p>
        </p:txBody>
      </p:sp>
    </p:spTree>
    <p:extLst>
      <p:ext uri="{BB962C8B-B14F-4D97-AF65-F5344CB8AC3E}">
        <p14:creationId xmlns:p14="http://schemas.microsoft.com/office/powerpoint/2010/main" val="17204662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175</a:t>
            </a:fld>
            <a:endParaRPr lang="de-DE"/>
          </a:p>
        </p:txBody>
      </p:sp>
    </p:spTree>
    <p:extLst>
      <p:ext uri="{BB962C8B-B14F-4D97-AF65-F5344CB8AC3E}">
        <p14:creationId xmlns:p14="http://schemas.microsoft.com/office/powerpoint/2010/main" val="319364282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176</a:t>
            </a:fld>
            <a:endParaRPr lang="de-DE"/>
          </a:p>
        </p:txBody>
      </p:sp>
    </p:spTree>
    <p:extLst>
      <p:ext uri="{BB962C8B-B14F-4D97-AF65-F5344CB8AC3E}">
        <p14:creationId xmlns:p14="http://schemas.microsoft.com/office/powerpoint/2010/main" val="381931840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177</a:t>
            </a:fld>
            <a:endParaRPr lang="de-DE"/>
          </a:p>
        </p:txBody>
      </p:sp>
    </p:spTree>
    <p:extLst>
      <p:ext uri="{BB962C8B-B14F-4D97-AF65-F5344CB8AC3E}">
        <p14:creationId xmlns:p14="http://schemas.microsoft.com/office/powerpoint/2010/main" val="31103761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178</a:t>
            </a:fld>
            <a:endParaRPr lang="de-DE"/>
          </a:p>
        </p:txBody>
      </p:sp>
    </p:spTree>
    <p:extLst>
      <p:ext uri="{BB962C8B-B14F-4D97-AF65-F5344CB8AC3E}">
        <p14:creationId xmlns:p14="http://schemas.microsoft.com/office/powerpoint/2010/main" val="38001020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179</a:t>
            </a:fld>
            <a:endParaRPr lang="de-DE"/>
          </a:p>
        </p:txBody>
      </p:sp>
    </p:spTree>
    <p:extLst>
      <p:ext uri="{BB962C8B-B14F-4D97-AF65-F5344CB8AC3E}">
        <p14:creationId xmlns:p14="http://schemas.microsoft.com/office/powerpoint/2010/main" val="26810039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180</a:t>
            </a:fld>
            <a:endParaRPr lang="de-DE"/>
          </a:p>
        </p:txBody>
      </p:sp>
    </p:spTree>
    <p:extLst>
      <p:ext uri="{BB962C8B-B14F-4D97-AF65-F5344CB8AC3E}">
        <p14:creationId xmlns:p14="http://schemas.microsoft.com/office/powerpoint/2010/main" val="3049997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The “European Green Deal” plan includes potential carbon tariffs for countries that don't curtail their greenhouse gas pollution at the same rate, a circular economy action plan and a sustainable and smart mobility strategy. It also suggests increased investments in green technologies, sustainable solutions and new businesses.</a:t>
            </a:r>
            <a:endParaRPr lang="de-DE" altLang="en-US" sz="1200" dirty="0">
              <a:solidFill>
                <a:schemeClr val="accent2">
                  <a:lumMod val="50000"/>
                </a:schemeClr>
              </a:solidFill>
              <a:latin typeface="Verdana" panose="020B0604030504040204" pitchFamily="34" charset="0"/>
            </a:endParaRP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16</a:t>
            </a:fld>
            <a:endParaRPr lang="de-DE"/>
          </a:p>
        </p:txBody>
      </p:sp>
    </p:spTree>
    <p:extLst>
      <p:ext uri="{BB962C8B-B14F-4D97-AF65-F5344CB8AC3E}">
        <p14:creationId xmlns:p14="http://schemas.microsoft.com/office/powerpoint/2010/main" val="156407067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184</a:t>
            </a:fld>
            <a:endParaRPr lang="de-DE"/>
          </a:p>
        </p:txBody>
      </p:sp>
    </p:spTree>
    <p:extLst>
      <p:ext uri="{BB962C8B-B14F-4D97-AF65-F5344CB8AC3E}">
        <p14:creationId xmlns:p14="http://schemas.microsoft.com/office/powerpoint/2010/main" val="368251425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185</a:t>
            </a:fld>
            <a:endParaRPr lang="de-DE"/>
          </a:p>
        </p:txBody>
      </p:sp>
    </p:spTree>
    <p:extLst>
      <p:ext uri="{BB962C8B-B14F-4D97-AF65-F5344CB8AC3E}">
        <p14:creationId xmlns:p14="http://schemas.microsoft.com/office/powerpoint/2010/main" val="20506114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186</a:t>
            </a:fld>
            <a:endParaRPr lang="de-DE"/>
          </a:p>
        </p:txBody>
      </p:sp>
    </p:spTree>
    <p:extLst>
      <p:ext uri="{BB962C8B-B14F-4D97-AF65-F5344CB8AC3E}">
        <p14:creationId xmlns:p14="http://schemas.microsoft.com/office/powerpoint/2010/main" val="183862953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Extra case</a:t>
            </a:r>
          </a:p>
        </p:txBody>
      </p:sp>
      <p:sp>
        <p:nvSpPr>
          <p:cNvPr id="4" name="Foliennummernplatzhalter 3"/>
          <p:cNvSpPr>
            <a:spLocks noGrp="1"/>
          </p:cNvSpPr>
          <p:nvPr>
            <p:ph type="sldNum" sz="quarter" idx="5"/>
          </p:nvPr>
        </p:nvSpPr>
        <p:spPr/>
        <p:txBody>
          <a:bodyPr/>
          <a:lstStyle/>
          <a:p>
            <a:fld id="{D96BD409-68FB-4CCF-ACAB-51E34AA0F515}" type="slidenum">
              <a:rPr lang="de-DE" smtClean="0"/>
              <a:t>187</a:t>
            </a:fld>
            <a:endParaRPr lang="de-DE"/>
          </a:p>
        </p:txBody>
      </p:sp>
    </p:spTree>
    <p:extLst>
      <p:ext uri="{BB962C8B-B14F-4D97-AF65-F5344CB8AC3E}">
        <p14:creationId xmlns:p14="http://schemas.microsoft.com/office/powerpoint/2010/main" val="36162666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189</a:t>
            </a:fld>
            <a:endParaRPr lang="de-DE"/>
          </a:p>
        </p:txBody>
      </p:sp>
    </p:spTree>
    <p:extLst>
      <p:ext uri="{BB962C8B-B14F-4D97-AF65-F5344CB8AC3E}">
        <p14:creationId xmlns:p14="http://schemas.microsoft.com/office/powerpoint/2010/main" val="20024406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193</a:t>
            </a:fld>
            <a:endParaRPr lang="de-DE"/>
          </a:p>
        </p:txBody>
      </p:sp>
    </p:spTree>
    <p:extLst>
      <p:ext uri="{BB962C8B-B14F-4D97-AF65-F5344CB8AC3E}">
        <p14:creationId xmlns:p14="http://schemas.microsoft.com/office/powerpoint/2010/main" val="70897591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194</a:t>
            </a:fld>
            <a:endParaRPr lang="de-DE"/>
          </a:p>
        </p:txBody>
      </p:sp>
    </p:spTree>
    <p:extLst>
      <p:ext uri="{BB962C8B-B14F-4D97-AF65-F5344CB8AC3E}">
        <p14:creationId xmlns:p14="http://schemas.microsoft.com/office/powerpoint/2010/main" val="41532551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195</a:t>
            </a:fld>
            <a:endParaRPr lang="de-DE"/>
          </a:p>
        </p:txBody>
      </p:sp>
    </p:spTree>
    <p:extLst>
      <p:ext uri="{BB962C8B-B14F-4D97-AF65-F5344CB8AC3E}">
        <p14:creationId xmlns:p14="http://schemas.microsoft.com/office/powerpoint/2010/main" val="156275801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196</a:t>
            </a:fld>
            <a:endParaRPr lang="de-DE"/>
          </a:p>
        </p:txBody>
      </p:sp>
    </p:spTree>
    <p:extLst>
      <p:ext uri="{BB962C8B-B14F-4D97-AF65-F5344CB8AC3E}">
        <p14:creationId xmlns:p14="http://schemas.microsoft.com/office/powerpoint/2010/main" val="235188730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202</a:t>
            </a:fld>
            <a:endParaRPr lang="de-DE"/>
          </a:p>
        </p:txBody>
      </p:sp>
    </p:spTree>
    <p:extLst>
      <p:ext uri="{BB962C8B-B14F-4D97-AF65-F5344CB8AC3E}">
        <p14:creationId xmlns:p14="http://schemas.microsoft.com/office/powerpoint/2010/main" val="4188440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17</a:t>
            </a:fld>
            <a:endParaRPr lang="de-DE"/>
          </a:p>
        </p:txBody>
      </p:sp>
    </p:spTree>
    <p:extLst>
      <p:ext uri="{BB962C8B-B14F-4D97-AF65-F5344CB8AC3E}">
        <p14:creationId xmlns:p14="http://schemas.microsoft.com/office/powerpoint/2010/main" val="376152846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203</a:t>
            </a:fld>
            <a:endParaRPr lang="de-DE"/>
          </a:p>
        </p:txBody>
      </p:sp>
    </p:spTree>
    <p:extLst>
      <p:ext uri="{BB962C8B-B14F-4D97-AF65-F5344CB8AC3E}">
        <p14:creationId xmlns:p14="http://schemas.microsoft.com/office/powerpoint/2010/main" val="4726399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204</a:t>
            </a:fld>
            <a:endParaRPr lang="de-DE"/>
          </a:p>
        </p:txBody>
      </p:sp>
    </p:spTree>
    <p:extLst>
      <p:ext uri="{BB962C8B-B14F-4D97-AF65-F5344CB8AC3E}">
        <p14:creationId xmlns:p14="http://schemas.microsoft.com/office/powerpoint/2010/main" val="59033071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207</a:t>
            </a:fld>
            <a:endParaRPr lang="de-DE"/>
          </a:p>
        </p:txBody>
      </p:sp>
    </p:spTree>
    <p:extLst>
      <p:ext uri="{BB962C8B-B14F-4D97-AF65-F5344CB8AC3E}">
        <p14:creationId xmlns:p14="http://schemas.microsoft.com/office/powerpoint/2010/main" val="144349300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the new manager has good qualifications and transferring her would be incorrect.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are moving her to a different location, this would be the best solution for everybody.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organize a training for all retail locations in the region about Telekom’s ethical and anti-discrimination standards. In the next few months you will monitor the situation in the shop and see if it improves. </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p>
          <a:p>
            <a:endParaRPr lang="en-GB" dirty="0"/>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210</a:t>
            </a:fld>
            <a:endParaRPr lang="de-DE"/>
          </a:p>
        </p:txBody>
      </p:sp>
    </p:spTree>
    <p:extLst>
      <p:ext uri="{BB962C8B-B14F-4D97-AF65-F5344CB8AC3E}">
        <p14:creationId xmlns:p14="http://schemas.microsoft.com/office/powerpoint/2010/main" val="224734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the new manager has good qualifications and transferring her would be incorrect.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are moving her to a different location, this would be the best solution for everybody.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organize a training for all retail locations in the region about Telekom’s ethical and anti-discrimination standards. In the next few months you will monitor the situation in the shop and see if it improves. </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p>
          <a:p>
            <a:endParaRPr lang="en-GB" dirty="0"/>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211</a:t>
            </a:fld>
            <a:endParaRPr lang="de-DE"/>
          </a:p>
        </p:txBody>
      </p:sp>
    </p:spTree>
    <p:extLst>
      <p:ext uri="{BB962C8B-B14F-4D97-AF65-F5344CB8AC3E}">
        <p14:creationId xmlns:p14="http://schemas.microsoft.com/office/powerpoint/2010/main" val="232116744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you are sure that your managers have valid reasons not to invite these candidates.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ask your superiors about their reasons for not inviting these applicants to an interview and you question their choice.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do not say anything to your superiors but approach their manager to inform him about what happened and let him decide whether and what to undertake.</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p>
          <a:p>
            <a:r>
              <a:rPr lang="en-GB" dirty="0"/>
              <a:t>Additional alternative: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don't say anything to your managers, but you speak to the HR department. You ask them to send a memo to senior executives reminding them of the company's recruitment and gender equality policies.</a:t>
            </a: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212</a:t>
            </a:fld>
            <a:endParaRPr lang="de-DE"/>
          </a:p>
        </p:txBody>
      </p:sp>
    </p:spTree>
    <p:extLst>
      <p:ext uri="{BB962C8B-B14F-4D97-AF65-F5344CB8AC3E}">
        <p14:creationId xmlns:p14="http://schemas.microsoft.com/office/powerpoint/2010/main" val="264056881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he has the right to express his opinion.</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create a communication policy in which you outline what the team members can discuss, where and when.</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approach the employee personally and try to understand his concerns and why he expressed them online. You explain the company’s positive efforts and contributions. </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endPar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endParaRPr>
          </a:p>
          <a:p>
            <a:endParaRPr lang="en-GB" dirty="0"/>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213</a:t>
            </a:fld>
            <a:endParaRPr lang="de-DE"/>
          </a:p>
        </p:txBody>
      </p:sp>
    </p:spTree>
    <p:extLst>
      <p:ext uri="{BB962C8B-B14F-4D97-AF65-F5344CB8AC3E}">
        <p14:creationId xmlns:p14="http://schemas.microsoft.com/office/powerpoint/2010/main" val="3000039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if you try to restrict the manager’s air travel you might experience disapproval from their side and you will need their support for other larger initiatives.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suggest to curtail air travel throughout the company. You justify your proposal based on cost savings and do not mention the environment. This should attract more support for your idea.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introduce a policy for collecting the free flight miles and using them for business trips only. This will limit the employees’ motivation to travel excessively. </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214</a:t>
            </a:fld>
            <a:endParaRPr lang="de-DE"/>
          </a:p>
        </p:txBody>
      </p:sp>
    </p:spTree>
    <p:extLst>
      <p:ext uri="{BB962C8B-B14F-4D97-AF65-F5344CB8AC3E}">
        <p14:creationId xmlns:p14="http://schemas.microsoft.com/office/powerpoint/2010/main" val="3482586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a:t>
            </a:r>
            <a:r>
              <a:rPr lang="de-DE" altLang="en-US" sz="1200" dirty="0">
                <a:solidFill>
                  <a:srgbClr val="0C73B9"/>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Sustainable</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innovation</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integrates</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principles</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of</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sustainability</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refering</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to</a:t>
            </a:r>
            <a:r>
              <a:rPr lang="de-DE" altLang="en-US" sz="1200" dirty="0">
                <a:solidFill>
                  <a:schemeClr val="accent2">
                    <a:lumMod val="50000"/>
                  </a:schemeClr>
                </a:solidFill>
                <a:latin typeface="Verdana" panose="020B0604030504040204" pitchFamily="34" charset="0"/>
              </a:rPr>
              <a:t> </a:t>
            </a:r>
            <a:r>
              <a:rPr lang="de-DE" altLang="en-US" sz="1200" dirty="0" err="1">
                <a:solidFill>
                  <a:schemeClr val="accent2">
                    <a:lumMod val="50000"/>
                  </a:schemeClr>
                </a:solidFill>
                <a:latin typeface="Verdana" panose="020B0604030504040204" pitchFamily="34" charset="0"/>
              </a:rPr>
              <a:t>its</a:t>
            </a:r>
            <a:r>
              <a:rPr lang="de-DE" altLang="en-US" sz="1200" dirty="0">
                <a:solidFill>
                  <a:schemeClr val="accent2">
                    <a:lumMod val="50000"/>
                  </a:schemeClr>
                </a:solidFill>
                <a:latin typeface="Verdana" panose="020B0604030504040204" pitchFamily="34" charset="0"/>
              </a:rPr>
              <a:t> </a:t>
            </a:r>
            <a:r>
              <a:rPr lang="en-GB" altLang="en-US" sz="1200" dirty="0">
                <a:solidFill>
                  <a:schemeClr val="accent2">
                    <a:lumMod val="50000"/>
                  </a:schemeClr>
                </a:solidFill>
                <a:latin typeface="Verdana" panose="020B0604030504040204" pitchFamily="34" charset="0"/>
              </a:rPr>
              <a:t>three interconnected aspects: environmental, economic and social.</a:t>
            </a:r>
            <a:endParaRPr lang="de-DE" altLang="en-US" sz="1200" dirty="0">
              <a:solidFill>
                <a:schemeClr val="accent2">
                  <a:lumMod val="50000"/>
                </a:schemeClr>
              </a:solidFill>
              <a:latin typeface="Verdana" panose="020B0604030504040204" pitchFamily="34" charset="0"/>
            </a:endParaRP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18</a:t>
            </a:fld>
            <a:endParaRPr lang="de-DE"/>
          </a:p>
        </p:txBody>
      </p:sp>
    </p:spTree>
    <p:extLst>
      <p:ext uri="{BB962C8B-B14F-4D97-AF65-F5344CB8AC3E}">
        <p14:creationId xmlns:p14="http://schemas.microsoft.com/office/powerpoint/2010/main" val="2077631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19</a:t>
            </a:fld>
            <a:endParaRPr lang="de-DE"/>
          </a:p>
        </p:txBody>
      </p:sp>
    </p:spTree>
    <p:extLst>
      <p:ext uri="{BB962C8B-B14F-4D97-AF65-F5344CB8AC3E}">
        <p14:creationId xmlns:p14="http://schemas.microsoft.com/office/powerpoint/2010/main" val="3009876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sz="1200" dirty="0">
                <a:solidFill>
                  <a:schemeClr val="accent2">
                    <a:lumMod val="50000"/>
                  </a:schemeClr>
                </a:solidFill>
                <a:latin typeface="Verdana" panose="020B0604030504040204" pitchFamily="34" charset="0"/>
              </a:rPr>
              <a:t>The task of values-based innovation management is to identify and systematically use values as source and guide for innovation processes. </a:t>
            </a:r>
            <a:r>
              <a:rPr lang="en-GB" altLang="en-US" sz="1200" dirty="0">
                <a:solidFill>
                  <a:schemeClr val="accent2">
                    <a:lumMod val="50000"/>
                  </a:schemeClr>
                </a:solidFill>
                <a:latin typeface="Verdana" panose="020B0604030504040204" pitchFamily="34" charset="0"/>
              </a:rPr>
              <a:t>These values may be integrated in organisations in a more or less top-down (e.g. diffusing from an authoritative top management directive) and/or in a bottom-up fashion (e.g. from employees’ initiatives or in reaction to changing customer or societal values).</a:t>
            </a: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20</a:t>
            </a:fld>
            <a:endParaRPr lang="de-DE"/>
          </a:p>
        </p:txBody>
      </p:sp>
    </p:spTree>
    <p:extLst>
      <p:ext uri="{BB962C8B-B14F-4D97-AF65-F5344CB8AC3E}">
        <p14:creationId xmlns:p14="http://schemas.microsoft.com/office/powerpoint/2010/main" val="368686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2</a:t>
            </a:fld>
            <a:endParaRPr lang="de-DE"/>
          </a:p>
        </p:txBody>
      </p:sp>
    </p:spTree>
    <p:extLst>
      <p:ext uri="{BB962C8B-B14F-4D97-AF65-F5344CB8AC3E}">
        <p14:creationId xmlns:p14="http://schemas.microsoft.com/office/powerpoint/2010/main" val="209640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Source: https://news.harvard.edu/gazette/story/2017/05/mark-zuckerbergs-speech-as-written-for-harvards-class-of-2017/</a:t>
            </a:r>
            <a:endParaRPr lang="en-GB" sz="1200" kern="1200" dirty="0">
              <a:solidFill>
                <a:schemeClr val="tx1"/>
              </a:solidFill>
              <a:effectLst/>
              <a:latin typeface="+mn-lt"/>
              <a:ea typeface="+mn-ea"/>
              <a:cs typeface="+mn-cs"/>
            </a:endParaRPr>
          </a:p>
          <a:p>
            <a:endParaRPr lang="en-GB" dirty="0"/>
          </a:p>
          <a:p>
            <a:endParaRPr lang="de-DE" b="1" dirty="0"/>
          </a:p>
        </p:txBody>
      </p:sp>
      <p:sp>
        <p:nvSpPr>
          <p:cNvPr id="4" name="Foliennummernplatzhalter 3"/>
          <p:cNvSpPr>
            <a:spLocks noGrp="1"/>
          </p:cNvSpPr>
          <p:nvPr>
            <p:ph type="sldNum" sz="quarter" idx="5"/>
          </p:nvPr>
        </p:nvSpPr>
        <p:spPr/>
        <p:txBody>
          <a:bodyPr/>
          <a:lstStyle/>
          <a:p>
            <a:fld id="{D96BD409-68FB-4CCF-ACAB-51E34AA0F515}" type="slidenum">
              <a:rPr lang="de-DE" smtClean="0"/>
              <a:t>22</a:t>
            </a:fld>
            <a:endParaRPr lang="de-DE"/>
          </a:p>
        </p:txBody>
      </p:sp>
    </p:spTree>
    <p:extLst>
      <p:ext uri="{BB962C8B-B14F-4D97-AF65-F5344CB8AC3E}">
        <p14:creationId xmlns:p14="http://schemas.microsoft.com/office/powerpoint/2010/main" val="3372377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31</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solidFill>
                  <a:srgbClr val="65C9C0"/>
                </a:solidFill>
                <a:latin typeface="TeleNeo" panose="020B0504040202090203" pitchFamily="34" charset="77"/>
              </a:rPr>
              <a:t>Explanation: </a:t>
            </a:r>
            <a:r>
              <a:rPr lang="en-GB" altLang="en-US" dirty="0">
                <a:solidFill>
                  <a:schemeClr val="accent2">
                    <a:lumMod val="50000"/>
                  </a:schemeClr>
                </a:solidFill>
                <a:latin typeface="TeleNeo" panose="020B0504040202090203" pitchFamily="34" charset="77"/>
              </a:rPr>
              <a:t>The circular economy aims to keep products, equipment and infrastructure in use for longer, thus improving the productivity of these resources. It can be understood as the opposite to a linear economy, where resources are extracted, manufactured into goods, distributed and sold, and when they reach the end of their useful lifespan they are either disposed in landfills, or are only </a:t>
            </a:r>
            <a:r>
              <a:rPr lang="en-GB" altLang="en-US" dirty="0" err="1">
                <a:solidFill>
                  <a:schemeClr val="accent2">
                    <a:lumMod val="50000"/>
                  </a:schemeClr>
                </a:solidFill>
                <a:latin typeface="TeleNeo" panose="020B0504040202090203" pitchFamily="34" charset="77"/>
              </a:rPr>
              <a:t>patially</a:t>
            </a:r>
            <a:r>
              <a:rPr lang="en-GB" altLang="en-US" dirty="0">
                <a:solidFill>
                  <a:schemeClr val="accent2">
                    <a:lumMod val="50000"/>
                  </a:schemeClr>
                </a:solidFill>
                <a:latin typeface="TeleNeo" panose="020B0504040202090203" pitchFamily="34" charset="77"/>
              </a:rPr>
              <a:t> recycled or downcycled.</a:t>
            </a:r>
            <a:endParaRPr lang="de-DE" altLang="en-US" dirty="0">
              <a:solidFill>
                <a:schemeClr val="accent2">
                  <a:lumMod val="50000"/>
                </a:schemeClr>
              </a:solidFill>
              <a:latin typeface="TeleNeo" panose="020B0504040202090203" pitchFamily="34" charset="77"/>
            </a:endParaRPr>
          </a:p>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32</a:t>
            </a:fld>
            <a:endParaRPr lang="de-DE"/>
          </a:p>
        </p:txBody>
      </p:sp>
    </p:spTree>
    <p:extLst>
      <p:ext uri="{BB962C8B-B14F-4D97-AF65-F5344CB8AC3E}">
        <p14:creationId xmlns:p14="http://schemas.microsoft.com/office/powerpoint/2010/main" val="3405792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33</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1789414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1200" dirty="0">
                <a:solidFill>
                  <a:srgbClr val="0C73B9"/>
                </a:solidFill>
                <a:latin typeface="Verdana" panose="020B0604030504040204" pitchFamily="34" charset="0"/>
              </a:rPr>
              <a:t>Explanation: </a:t>
            </a:r>
            <a:r>
              <a:rPr lang="en-GB" altLang="de-DE" sz="1200" dirty="0">
                <a:solidFill>
                  <a:schemeClr val="accent2">
                    <a:lumMod val="50000"/>
                  </a:schemeClr>
                </a:solidFill>
                <a:latin typeface="Verdana" panose="020B0604030504040204" pitchFamily="34" charset="0"/>
              </a:rPr>
              <a:t>Roughly 50 million metric tons of electronic waste are produced globally each year, with Europe being the second largest generator of e-waste per inhabitant. Toxic materials in electronic items generate air and water pollution when devices are incinerated, put in landfills or melted down. Informal processes of dismantling and disposing of electronic waste in developing countries lead to a number adverse human health and environmental impacts. </a:t>
            </a:r>
            <a:endParaRPr lang="de-DE" altLang="en-US" sz="1200" dirty="0">
              <a:solidFill>
                <a:schemeClr val="accent2">
                  <a:lumMod val="50000"/>
                </a:schemeClr>
              </a:solidFill>
              <a:latin typeface="Verdana" panose="020B0604030504040204" pitchFamily="34" charset="0"/>
            </a:endParaRPr>
          </a:p>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34</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2706118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35</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2800311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rgbClr val="000000"/>
                </a:solidFill>
                <a:latin typeface="Verdana" panose="020B0604030504040204" pitchFamily="34" charset="0"/>
              </a:rPr>
              <a:t>The waste management hierarchy  is a set of priorities that protect the environment alongside resource and energy consumption from most favourable to least favourable actions. By </a:t>
            </a:r>
            <a:r>
              <a:rPr lang="en-GB" altLang="en-US" sz="1200" i="1" dirty="0">
                <a:solidFill>
                  <a:srgbClr val="000000"/>
                </a:solidFill>
                <a:latin typeface="Verdana" panose="020B0604030504040204" pitchFamily="34" charset="0"/>
              </a:rPr>
              <a:t>reducing</a:t>
            </a:r>
            <a:r>
              <a:rPr lang="en-GB" altLang="en-US" sz="1200" dirty="0">
                <a:solidFill>
                  <a:srgbClr val="000000"/>
                </a:solidFill>
                <a:latin typeface="Verdana" panose="020B0604030504040204" pitchFamily="34" charset="0"/>
              </a:rPr>
              <a:t> the amount of unnecessarily purchased items, </a:t>
            </a:r>
            <a:r>
              <a:rPr lang="en-GB" altLang="en-US" sz="1200" i="1" dirty="0">
                <a:solidFill>
                  <a:srgbClr val="000000"/>
                </a:solidFill>
                <a:latin typeface="Verdana" panose="020B0604030504040204" pitchFamily="34" charset="0"/>
              </a:rPr>
              <a:t>reusing</a:t>
            </a:r>
            <a:r>
              <a:rPr lang="en-GB" altLang="en-US" sz="1200" dirty="0">
                <a:solidFill>
                  <a:srgbClr val="000000"/>
                </a:solidFill>
                <a:latin typeface="Verdana" panose="020B0604030504040204" pitchFamily="34" charset="0"/>
              </a:rPr>
              <a:t> items more than once and disposing the items that can no longer be used at appropriate </a:t>
            </a:r>
            <a:r>
              <a:rPr lang="en-GB" altLang="en-US" sz="1200" i="1" dirty="0">
                <a:solidFill>
                  <a:srgbClr val="000000"/>
                </a:solidFill>
                <a:latin typeface="Verdana" panose="020B0604030504040204" pitchFamily="34" charset="0"/>
              </a:rPr>
              <a:t>recycling</a:t>
            </a:r>
            <a:r>
              <a:rPr lang="en-GB" altLang="en-US" sz="1200" dirty="0">
                <a:solidFill>
                  <a:srgbClr val="000000"/>
                </a:solidFill>
                <a:latin typeface="Verdana" panose="020B0604030504040204" pitchFamily="34" charset="0"/>
              </a:rPr>
              <a:t> centres, you can contribute towards a healthier planet.</a:t>
            </a:r>
            <a:endParaRPr lang="de-DE" altLang="en-US" sz="1200" dirty="0">
              <a:solidFill>
                <a:srgbClr val="000000"/>
              </a:solidFill>
              <a:latin typeface="Verdana" panose="020B0604030504040204" pitchFamily="34" charset="0"/>
            </a:endParaRPr>
          </a:p>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36</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22186809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37</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28677906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A life-cycle analysis involves a thorough inventory of the energy and materials that are required across the entire value chain of a product, process or service. The assessment of environmental impacts follows from raw material extraction and processing, through manufacturing, distribution and use, to the recycling or final disposal of materials.</a:t>
            </a:r>
            <a:endParaRPr lang="de-DE" altLang="en-US" sz="1200" dirty="0">
              <a:solidFill>
                <a:schemeClr val="accent2">
                  <a:lumMod val="50000"/>
                </a:schemeClr>
              </a:solidFill>
              <a:latin typeface="Verdana" panose="020B0604030504040204" pitchFamily="34" charset="0"/>
            </a:endParaRPr>
          </a:p>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38</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3342211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39</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346682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3</a:t>
            </a:fld>
            <a:endParaRPr lang="de-DE"/>
          </a:p>
        </p:txBody>
      </p:sp>
    </p:spTree>
    <p:extLst>
      <p:ext uri="{BB962C8B-B14F-4D97-AF65-F5344CB8AC3E}">
        <p14:creationId xmlns:p14="http://schemas.microsoft.com/office/powerpoint/2010/main" val="2901234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6C1F72F9-F993-4D77-944A-7EEF8D3BAF19}"/>
              </a:ext>
            </a:extLst>
          </p:cNvPr>
          <p:cNvSpPr>
            <a:spLocks noGrp="1" noRot="1" noChangeAspect="1" noTextEdit="1"/>
          </p:cNvSpPr>
          <p:nvPr>
            <p:ph type="sldImg"/>
          </p:nvPr>
        </p:nvSpPr>
        <p:spPr>
          <a:ln/>
        </p:spPr>
      </p:sp>
      <p:sp>
        <p:nvSpPr>
          <p:cNvPr id="48131" name="Notizenplatzhalter 2">
            <a:extLst>
              <a:ext uri="{FF2B5EF4-FFF2-40B4-BE49-F238E27FC236}">
                <a16:creationId xmlns:a16="http://schemas.microsoft.com/office/drawing/2014/main" id="{EEFAE49D-B287-4498-BF2E-548361A88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Around 70 percent of a mobile phone is made up of completely recyclable materials. It is estimated that recycling circuit boards can extract 30 to 40 times more precious metals, such as copper and gold, than mining for ore. However, just as any other type of e-waste, smartphones are often recycled informally in developing countries, exposing residents to serious health and environmental risks. </a:t>
            </a:r>
          </a:p>
          <a:p>
            <a:endParaRPr lang="en-GB" altLang="de-DE" dirty="0"/>
          </a:p>
        </p:txBody>
      </p:sp>
      <p:sp>
        <p:nvSpPr>
          <p:cNvPr id="48132" name="Datumsplatzhalter 3">
            <a:extLst>
              <a:ext uri="{FF2B5EF4-FFF2-40B4-BE49-F238E27FC236}">
                <a16:creationId xmlns:a16="http://schemas.microsoft.com/office/drawing/2014/main" id="{482F8CE7-EBDE-437F-837C-4A5B83BE66A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8133" name="Foliennummernplatzhalter 4">
            <a:extLst>
              <a:ext uri="{FF2B5EF4-FFF2-40B4-BE49-F238E27FC236}">
                <a16:creationId xmlns:a16="http://schemas.microsoft.com/office/drawing/2014/main" id="{683BDDAE-B411-4F66-86F2-48DA6FF73EE3}"/>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0E030538-4A3C-4C03-B5F2-C32C8A495173}" type="slidenum">
              <a:rPr lang="de-DE" altLang="en-US" sz="600" smtClean="0">
                <a:latin typeface="Verdana" panose="020B0604030504040204" pitchFamily="34" charset="0"/>
                <a:ea typeface="Verdana" panose="020B0604030504040204" pitchFamily="34" charset="0"/>
              </a:rPr>
              <a:pPr/>
              <a:t>40</a:t>
            </a:fld>
            <a:endParaRPr lang="de-DE" altLang="en-US" sz="600">
              <a:latin typeface="Verdana" panose="020B0604030504040204" pitchFamily="34" charset="0"/>
              <a:ea typeface="Verdana" panose="020B0604030504040204" pitchFamily="34" charset="0"/>
            </a:endParaRPr>
          </a:p>
        </p:txBody>
      </p:sp>
      <p:sp>
        <p:nvSpPr>
          <p:cNvPr id="48134" name="Kopfzeilenplatzhalter 5">
            <a:extLst>
              <a:ext uri="{FF2B5EF4-FFF2-40B4-BE49-F238E27FC236}">
                <a16:creationId xmlns:a16="http://schemas.microsoft.com/office/drawing/2014/main" id="{33B16FF5-710F-4695-BCB2-C6762F1C3E6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3288347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41</a:t>
            </a:fld>
            <a:endParaRPr lang="de-DE"/>
          </a:p>
        </p:txBody>
      </p:sp>
    </p:spTree>
    <p:extLst>
      <p:ext uri="{BB962C8B-B14F-4D97-AF65-F5344CB8AC3E}">
        <p14:creationId xmlns:p14="http://schemas.microsoft.com/office/powerpoint/2010/main" val="3762254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A company code of conduct is a set of rules which protects the business and informs the employees of the company's expectations. In its code of conduct, the Deutsche Telekom Group asserts that all employees must comply with their legal obligations, thus creating essentials such as trust, credibility and good reputation.</a:t>
            </a:r>
          </a:p>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42</a:t>
            </a:fld>
            <a:endParaRPr lang="de-DE"/>
          </a:p>
        </p:txBody>
      </p:sp>
    </p:spTree>
    <p:extLst>
      <p:ext uri="{BB962C8B-B14F-4D97-AF65-F5344CB8AC3E}">
        <p14:creationId xmlns:p14="http://schemas.microsoft.com/office/powerpoint/2010/main" val="313000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43</a:t>
            </a:fld>
            <a:endParaRPr lang="de-DE"/>
          </a:p>
        </p:txBody>
      </p:sp>
    </p:spTree>
    <p:extLst>
      <p:ext uri="{BB962C8B-B14F-4D97-AF65-F5344CB8AC3E}">
        <p14:creationId xmlns:p14="http://schemas.microsoft.com/office/powerpoint/2010/main" val="3910546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Source:</a:t>
            </a:r>
          </a:p>
          <a:p>
            <a:r>
              <a:rPr lang="en-GB" dirty="0">
                <a:hlinkClick r:id="rId4"/>
              </a:rPr>
              <a:t>https://dictionary.cambridge.org/us/dictionary/english/hate-speech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altLang="en-US" sz="1200" dirty="0">
                <a:solidFill>
                  <a:srgbClr val="0C73B9"/>
                </a:solidFill>
                <a:latin typeface="Verdana" panose="020B0604030504040204" pitchFamily="34" charset="0"/>
              </a:rPr>
            </a:b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Hate speech is a violation of human rights, typically expressed on the Internet or social media but may also appear in workplace environments, such as on the corporate Intranet. It is not protected by freedom of expression and figures as a legal term in most developed countries, where its expressions can be accordingly prosecuted and punished. </a:t>
            </a:r>
          </a:p>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44</a:t>
            </a:fld>
            <a:endParaRPr lang="de-DE"/>
          </a:p>
        </p:txBody>
      </p:sp>
    </p:spTree>
    <p:extLst>
      <p:ext uri="{BB962C8B-B14F-4D97-AF65-F5344CB8AC3E}">
        <p14:creationId xmlns:p14="http://schemas.microsoft.com/office/powerpoint/2010/main" val="37124056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45</a:t>
            </a:fld>
            <a:endParaRPr lang="de-DE"/>
          </a:p>
        </p:txBody>
      </p:sp>
    </p:spTree>
    <p:extLst>
      <p:ext uri="{BB962C8B-B14F-4D97-AF65-F5344CB8AC3E}">
        <p14:creationId xmlns:p14="http://schemas.microsoft.com/office/powerpoint/2010/main" val="870823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According to a report by the </a:t>
            </a:r>
            <a:r>
              <a:rPr lang="en-US" altLang="en-US" sz="1200" dirty="0">
                <a:solidFill>
                  <a:schemeClr val="accent2">
                    <a:lumMod val="50000"/>
                  </a:schemeClr>
                </a:solidFill>
                <a:latin typeface="Verdana" panose="020B0604030504040204" pitchFamily="34" charset="0"/>
              </a:rPr>
              <a:t>Institute for Human Rights and Business h</a:t>
            </a:r>
            <a:r>
              <a:rPr lang="en-GB" altLang="en-US" sz="1200" dirty="0">
                <a:solidFill>
                  <a:schemeClr val="accent2">
                    <a:lumMod val="50000"/>
                  </a:schemeClr>
                </a:solidFill>
                <a:latin typeface="Verdana" panose="020B0604030504040204" pitchFamily="34" charset="0"/>
              </a:rPr>
              <a:t>ackers but also government agencies and companies have used ICTs to intrude personal privacy in the past. Furthermore, surveillance technologies can limit the exchange of information and suppress freedom of speech as well as the right to a fair trial, for example by intruding in privileged communications, such as between a lawyer and client.</a:t>
            </a:r>
            <a:br>
              <a:rPr lang="en-GB" altLang="en-US" sz="1200" dirty="0">
                <a:solidFill>
                  <a:schemeClr val="accent2">
                    <a:lumMod val="50000"/>
                  </a:schemeClr>
                </a:solidFill>
                <a:latin typeface="Verdana" panose="020B0604030504040204" pitchFamily="34" charset="0"/>
              </a:rPr>
            </a:br>
            <a:br>
              <a:rPr lang="en-GB" altLang="en-US" sz="1200" dirty="0">
                <a:solidFill>
                  <a:schemeClr val="accent2">
                    <a:lumMod val="50000"/>
                  </a:schemeClr>
                </a:solidFill>
                <a:latin typeface="Verdana" panose="020B0604030504040204" pitchFamily="34" charset="0"/>
              </a:rPr>
            </a:br>
            <a:r>
              <a:rPr lang="en-GB" sz="1200" u="sng" kern="1200" dirty="0">
                <a:solidFill>
                  <a:schemeClr val="tx1"/>
                </a:solidFill>
                <a:effectLst/>
                <a:latin typeface="+mn-lt"/>
                <a:ea typeface="+mn-ea"/>
                <a:cs typeface="+mn-cs"/>
                <a:hlinkClick r:id="rId3"/>
              </a:rPr>
              <a:t>Source:</a:t>
            </a:r>
          </a:p>
          <a:p>
            <a:r>
              <a:rPr lang="de-DE" dirty="0">
                <a:hlinkClick r:id="rId4"/>
              </a:rPr>
              <a:t>https://www.ihrb.org/uploads/reports/IHRB%2C_Telecommunications_and_Human_Rights_-_An_Export_Credit_Perspective%2C_Feb_2017.pdf</a:t>
            </a:r>
            <a:endParaRPr lang="en-GB" dirty="0"/>
          </a:p>
          <a:p>
            <a:pPr>
              <a:lnSpc>
                <a:spcPct val="120000"/>
              </a:lnSpc>
              <a:spcBef>
                <a:spcPts val="0"/>
              </a:spcBef>
              <a:spcAft>
                <a:spcPts val="600"/>
              </a:spcAft>
              <a:buClr>
                <a:schemeClr val="tx2"/>
              </a:buClr>
              <a:buSzPct val="75000"/>
              <a:buNone/>
            </a:pPr>
            <a:endParaRPr lang="de-DE" altLang="en-US" sz="1200" dirty="0">
              <a:solidFill>
                <a:schemeClr val="accent2">
                  <a:lumMod val="50000"/>
                </a:schemeClr>
              </a:solidFill>
              <a:latin typeface="Verdana" panose="020B0604030504040204" pitchFamily="34" charset="0"/>
            </a:endParaRPr>
          </a:p>
        </p:txBody>
      </p:sp>
      <p:sp>
        <p:nvSpPr>
          <p:cNvPr id="4" name="Foliennummernplatzhalter 3"/>
          <p:cNvSpPr>
            <a:spLocks noGrp="1"/>
          </p:cNvSpPr>
          <p:nvPr>
            <p:ph type="sldNum" sz="quarter" idx="5"/>
          </p:nvPr>
        </p:nvSpPr>
        <p:spPr/>
        <p:txBody>
          <a:bodyPr/>
          <a:lstStyle/>
          <a:p>
            <a:fld id="{D96BD409-68FB-4CCF-ACAB-51E34AA0F515}" type="slidenum">
              <a:rPr lang="de-DE" smtClean="0"/>
              <a:t>46</a:t>
            </a:fld>
            <a:endParaRPr lang="de-DE"/>
          </a:p>
        </p:txBody>
      </p:sp>
    </p:spTree>
    <p:extLst>
      <p:ext uri="{BB962C8B-B14F-4D97-AF65-F5344CB8AC3E}">
        <p14:creationId xmlns:p14="http://schemas.microsoft.com/office/powerpoint/2010/main" val="1114877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47</a:t>
            </a:fld>
            <a:endParaRPr lang="de-DE"/>
          </a:p>
        </p:txBody>
      </p:sp>
    </p:spTree>
    <p:extLst>
      <p:ext uri="{BB962C8B-B14F-4D97-AF65-F5344CB8AC3E}">
        <p14:creationId xmlns:p14="http://schemas.microsoft.com/office/powerpoint/2010/main" val="4001005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A digital divide is any uneven distribution in the access to, use of, or impact of ICTs. Because of the high costs associated with ICTs, their adoption and utilization is highly unbalanced across the globe. Further barriers to closing the gap include: physical, cognitive, geographic, demographic, institutional, political and cultural factors. </a:t>
            </a:r>
            <a:endParaRPr lang="de-DE" altLang="en-US" sz="1200" dirty="0">
              <a:solidFill>
                <a:schemeClr val="accent2">
                  <a:lumMod val="50000"/>
                </a:schemeClr>
              </a:solidFill>
              <a:latin typeface="Verdana" panose="020B0604030504040204" pitchFamily="34" charset="0"/>
            </a:endParaRPr>
          </a:p>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48</a:t>
            </a:fld>
            <a:endParaRPr lang="de-DE"/>
          </a:p>
        </p:txBody>
      </p:sp>
    </p:spTree>
    <p:extLst>
      <p:ext uri="{BB962C8B-B14F-4D97-AF65-F5344CB8AC3E}">
        <p14:creationId xmlns:p14="http://schemas.microsoft.com/office/powerpoint/2010/main" val="3323456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49</a:t>
            </a:fld>
            <a:endParaRPr lang="de-DE"/>
          </a:p>
        </p:txBody>
      </p:sp>
    </p:spTree>
    <p:extLst>
      <p:ext uri="{BB962C8B-B14F-4D97-AF65-F5344CB8AC3E}">
        <p14:creationId xmlns:p14="http://schemas.microsoft.com/office/powerpoint/2010/main" val="420093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4</a:t>
            </a:fld>
            <a:endParaRPr lang="de-DE"/>
          </a:p>
        </p:txBody>
      </p:sp>
    </p:spTree>
    <p:extLst>
      <p:ext uri="{BB962C8B-B14F-4D97-AF65-F5344CB8AC3E}">
        <p14:creationId xmlns:p14="http://schemas.microsoft.com/office/powerpoint/2010/main" val="3615042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1200" dirty="0">
                <a:solidFill>
                  <a:srgbClr val="0C73B9"/>
                </a:solidFill>
                <a:latin typeface="Verdana" panose="020B0604030504040204" pitchFamily="34" charset="0"/>
              </a:rPr>
              <a:t>Explanation: </a:t>
            </a:r>
            <a:r>
              <a:rPr lang="en-GB" altLang="de-DE" sz="1200" dirty="0">
                <a:solidFill>
                  <a:schemeClr val="accent2">
                    <a:lumMod val="50000"/>
                  </a:schemeClr>
                </a:solidFill>
                <a:latin typeface="Verdana" panose="020B0604030504040204" pitchFamily="34" charset="0"/>
              </a:rPr>
              <a:t>BMZ’s “Digital Agenda” emphasises that information and communication technology has comprehensive impacts on all 17 of the UN’s Sustainable Development Goals, playing an essential role as a means of accomplishing them. </a:t>
            </a:r>
            <a:br>
              <a:rPr lang="en-GB" altLang="de-DE" sz="1200" dirty="0">
                <a:solidFill>
                  <a:schemeClr val="accent2">
                    <a:lumMod val="50000"/>
                  </a:schemeClr>
                </a:solidFill>
                <a:latin typeface="Verdana" panose="020B0604030504040204" pitchFamily="34" charset="0"/>
              </a:rPr>
            </a:br>
            <a:br>
              <a:rPr lang="en-GB" altLang="de-DE" sz="1200" dirty="0">
                <a:solidFill>
                  <a:schemeClr val="accent2">
                    <a:lumMod val="50000"/>
                  </a:schemeClr>
                </a:solidFill>
                <a:latin typeface="Verdana" panose="020B0604030504040204" pitchFamily="34" charset="0"/>
              </a:rPr>
            </a:br>
            <a:r>
              <a:rPr lang="en-GB" sz="1200" u="sng" kern="1200" dirty="0">
                <a:solidFill>
                  <a:schemeClr val="tx1"/>
                </a:solidFill>
                <a:effectLst/>
                <a:latin typeface="+mn-lt"/>
                <a:ea typeface="+mn-ea"/>
                <a:cs typeface="+mn-cs"/>
                <a:hlinkClick r:id="rId3"/>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https://www.kfw.de/nachhaltigkeit/KfW-Group/Sustainability/sustainability-report-2017/digitalisierung-foerdert-menschenrechte/</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sz="1200" dirty="0">
              <a:solidFill>
                <a:schemeClr val="accent2">
                  <a:lumMod val="50000"/>
                </a:schemeClr>
              </a:solidFill>
              <a:latin typeface="Verdana" panose="020B0604030504040204" pitchFamily="34" charset="0"/>
            </a:endParaRPr>
          </a:p>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50</a:t>
            </a:fld>
            <a:endParaRPr lang="de-DE"/>
          </a:p>
        </p:txBody>
      </p:sp>
    </p:spTree>
    <p:extLst>
      <p:ext uri="{BB962C8B-B14F-4D97-AF65-F5344CB8AC3E}">
        <p14:creationId xmlns:p14="http://schemas.microsoft.com/office/powerpoint/2010/main" val="3078782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51</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ICT infrastructure may be damaged by floods and other disasters while data centres will incur greater costs for cooling and energy. Insurance companies can expect to pay out more in disaster claims. Some vineyard regions will no longer be able to sustain grape harvest.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solidFill>
                <a:schemeClr val="accent2">
                  <a:lumMod val="50000"/>
                </a:schemeClr>
              </a:solidFill>
              <a:latin typeface="Verdana" panose="020B0604030504040204" pitchFamily="34" charset="0"/>
            </a:endParaRPr>
          </a:p>
          <a:p>
            <a:r>
              <a:rPr lang="en-GB" dirty="0"/>
              <a:t>Source:</a:t>
            </a:r>
          </a:p>
          <a:p>
            <a:r>
              <a:rPr lang="en-GB" dirty="0">
                <a:hlinkClick r:id="rId3"/>
              </a:rPr>
              <a:t>https://www.nationalgeographic.com/environment/global-warming/global-warming-quiz/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sz="1200" dirty="0">
              <a:solidFill>
                <a:schemeClr val="accent2">
                  <a:lumMod val="50000"/>
                </a:schemeClr>
              </a:solidFill>
              <a:latin typeface="Verdana" panose="020B0604030504040204" pitchFamily="34" charset="0"/>
            </a:endParaRPr>
          </a:p>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52</a:t>
            </a:fld>
            <a:endParaRPr lang="de-DE"/>
          </a:p>
        </p:txBody>
      </p:sp>
    </p:spTree>
    <p:extLst>
      <p:ext uri="{BB962C8B-B14F-4D97-AF65-F5344CB8AC3E}">
        <p14:creationId xmlns:p14="http://schemas.microsoft.com/office/powerpoint/2010/main" val="3783087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53</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1143832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Connectivity through ICT can significantly reduce global greenhouse gas emissions by helping companies and consumers to more intelligently use and save energy. For example, it enables us to operate with data online, use services in the cloud and substitute regular meetings and workshops with videoconferences.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solidFill>
                <a:schemeClr val="accent2">
                  <a:lumMod val="50000"/>
                </a:schemeClr>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Source:</a:t>
            </a:r>
          </a:p>
          <a:p>
            <a:r>
              <a:rPr lang="en-GB" sz="1200" u="sng" kern="1200" dirty="0">
                <a:solidFill>
                  <a:schemeClr val="tx1"/>
                </a:solidFill>
                <a:effectLst/>
                <a:latin typeface="+mn-lt"/>
                <a:ea typeface="+mn-ea"/>
                <a:cs typeface="+mn-cs"/>
                <a:hlinkClick r:id="rId4"/>
              </a:rPr>
              <a:t>https://www.weforum.org/agenda/2015/12/how-the-communications-industry-can-help-tackle-climate-change/</a:t>
            </a:r>
            <a:endParaRPr lang="en-GB" sz="1200" u="sng" kern="1200" dirty="0">
              <a:solidFill>
                <a:schemeClr val="tx1"/>
              </a:solidFill>
              <a:effectLst/>
              <a:latin typeface="+mn-lt"/>
              <a:ea typeface="+mn-ea"/>
              <a:cs typeface="+mn-cs"/>
            </a:endParaRPr>
          </a:p>
          <a:p>
            <a:r>
              <a:rPr lang="en-GB" dirty="0">
                <a:hlinkClick r:id="rId5"/>
              </a:rPr>
              <a:t>https://unfccc.int/news/ict-sector-helping-to-tackle-climate-change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sz="1200" dirty="0">
              <a:solidFill>
                <a:schemeClr val="accent2">
                  <a:lumMod val="50000"/>
                </a:schemeClr>
              </a:solidFill>
              <a:latin typeface="Verdana" panose="020B0604030504040204" pitchFamily="34" charset="0"/>
            </a:endParaRPr>
          </a:p>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54</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2226022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55</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1235164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The electricity and heat production sector emits the largest percentage of global greenhouse gas emissions at 25 percent. ICTs account for 8-10 percent of the European electricity consumption and up to 4 percent of its carbon emissions.</a:t>
            </a:r>
            <a:br>
              <a:rPr lang="en-GB" altLang="en-US" sz="1200" dirty="0">
                <a:solidFill>
                  <a:schemeClr val="accent2">
                    <a:lumMod val="50000"/>
                  </a:schemeClr>
                </a:solidFill>
                <a:latin typeface="Verdana" panose="020B0604030504040204" pitchFamily="34" charset="0"/>
              </a:rPr>
            </a:br>
            <a:endParaRPr lang="en-GB" altLang="en-US" sz="1200" dirty="0">
              <a:solidFill>
                <a:schemeClr val="accent2">
                  <a:lumMod val="50000"/>
                </a:schemeClr>
              </a:solidFill>
              <a:latin typeface="Verdana" panose="020B0604030504040204" pitchFamily="34" charset="0"/>
            </a:endParaRPr>
          </a:p>
          <a:p>
            <a:r>
              <a:rPr lang="en-GB" dirty="0"/>
              <a:t>Sources: </a:t>
            </a:r>
          </a:p>
          <a:p>
            <a:r>
              <a:rPr lang="en-GB" sz="1200" u="sng" kern="1200" dirty="0">
                <a:solidFill>
                  <a:schemeClr val="tx1"/>
                </a:solidFill>
                <a:effectLst/>
                <a:latin typeface="+mn-lt"/>
                <a:ea typeface="+mn-ea"/>
                <a:cs typeface="+mn-cs"/>
                <a:hlinkClick r:id="rId3"/>
              </a:rPr>
              <a:t>https://www.epa.gov/ghgemissions/global-greenhouse-gas-emissions-data</a:t>
            </a: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4"/>
              </a:rPr>
              <a:t>https://www.earthday.org/the-climate-change-quiz/</a:t>
            </a:r>
            <a:endParaRPr lang="en-GB" sz="1200" kern="1200" dirty="0">
              <a:solidFill>
                <a:schemeClr val="tx1"/>
              </a:solidFill>
              <a:effectLst/>
              <a:latin typeface="+mn-lt"/>
              <a:ea typeface="+mn-ea"/>
              <a:cs typeface="+mn-cs"/>
            </a:endParaRPr>
          </a:p>
          <a:p>
            <a:r>
              <a:rPr lang="en-GB" dirty="0">
                <a:hlinkClick r:id="rId5"/>
              </a:rPr>
              <a:t>https://ictfootprint.eu/en/about/ict-carbon-footprint/ict-carbon-footprint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solidFill>
                <a:schemeClr val="accent2">
                  <a:lumMod val="50000"/>
                </a:schemeClr>
              </a:solidFill>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sz="1200" dirty="0">
              <a:solidFill>
                <a:schemeClr val="accent2">
                  <a:lumMod val="50000"/>
                </a:schemeClr>
              </a:solidFill>
              <a:latin typeface="Verdana" panose="020B0604030504040204" pitchFamily="34" charset="0"/>
            </a:endParaRPr>
          </a:p>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56</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16571400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57</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40069512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marL="0" indent="0">
              <a:buFont typeface="Wingdings" panose="05000000000000000000" pitchFamily="2" charset="2"/>
              <a:buNone/>
            </a:pPr>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A recent study (</a:t>
            </a:r>
            <a:r>
              <a:rPr lang="en-GB" altLang="en-US" sz="1200" dirty="0" err="1">
                <a:solidFill>
                  <a:schemeClr val="accent2">
                    <a:lumMod val="50000"/>
                  </a:schemeClr>
                </a:solidFill>
                <a:latin typeface="Verdana" panose="020B0604030504040204" pitchFamily="34" charset="0"/>
              </a:rPr>
              <a:t>Malmody</a:t>
            </a:r>
            <a:r>
              <a:rPr lang="en-GB" altLang="en-US" sz="1200" dirty="0">
                <a:solidFill>
                  <a:schemeClr val="accent2">
                    <a:lumMod val="50000"/>
                  </a:schemeClr>
                </a:solidFill>
                <a:latin typeface="Verdana" panose="020B0604030504040204" pitchFamily="34" charset="0"/>
              </a:rPr>
              <a:t> &amp; </a:t>
            </a:r>
            <a:r>
              <a:rPr lang="en-GB" altLang="en-US" sz="1200" dirty="0" err="1">
                <a:solidFill>
                  <a:schemeClr val="accent2">
                    <a:lumMod val="50000"/>
                  </a:schemeClr>
                </a:solidFill>
                <a:latin typeface="Verdana" panose="020B0604030504040204" pitchFamily="34" charset="0"/>
              </a:rPr>
              <a:t>Lunden</a:t>
            </a:r>
            <a:r>
              <a:rPr lang="en-GB" altLang="en-US" sz="1200" dirty="0">
                <a:solidFill>
                  <a:schemeClr val="accent2">
                    <a:lumMod val="50000"/>
                  </a:schemeClr>
                </a:solidFill>
                <a:latin typeface="Verdana" panose="020B0604030504040204" pitchFamily="34" charset="0"/>
              </a:rPr>
              <a:t>, 2018) showed that despite the continuous growth of the ICT sector its carbon footprint is shrinking. One of the reasons is that many large ICT data centres and network operators are users of renewable energy. The study concludes that TVs, PCs and monitors have the largest footprints, but smartphones have also a significant footprint due to their large sales volumes. </a:t>
            </a:r>
            <a:br>
              <a:rPr lang="en-GB" altLang="en-US" sz="1200" dirty="0">
                <a:solidFill>
                  <a:schemeClr val="accent2">
                    <a:lumMod val="50000"/>
                  </a:schemeClr>
                </a:solidFill>
                <a:latin typeface="Verdana" panose="020B0604030504040204" pitchFamily="34" charset="0"/>
              </a:rPr>
            </a:br>
            <a:br>
              <a:rPr lang="en-GB" altLang="en-US" sz="1200" dirty="0">
                <a:solidFill>
                  <a:schemeClr val="accent2">
                    <a:lumMod val="50000"/>
                  </a:schemeClr>
                </a:solidFill>
                <a:latin typeface="Verdana" panose="020B0604030504040204" pitchFamily="34" charset="0"/>
              </a:rPr>
            </a:br>
            <a:r>
              <a:rPr lang="en-GB" altLang="de-DE" dirty="0"/>
              <a:t>Source:</a:t>
            </a:r>
          </a:p>
          <a:p>
            <a:pPr marL="0" indent="0">
              <a:buFont typeface="Wingdings" panose="05000000000000000000" pitchFamily="2" charset="2"/>
              <a:buNone/>
            </a:pPr>
            <a:r>
              <a:rPr lang="en-GB" altLang="de-DE" dirty="0" err="1"/>
              <a:t>Malmodin</a:t>
            </a:r>
            <a:r>
              <a:rPr lang="en-GB" altLang="de-DE" dirty="0"/>
              <a:t>, J., &amp; </a:t>
            </a:r>
            <a:r>
              <a:rPr lang="en-GB" altLang="de-DE" dirty="0" err="1"/>
              <a:t>Lundén</a:t>
            </a:r>
            <a:r>
              <a:rPr lang="en-GB" altLang="de-DE" dirty="0"/>
              <a:t>, D. (2018). The energy and carbon footprint of the global ICT and E&amp;M sectors 2010–2015. Sustainability, 10(9), 3027.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sz="1200" dirty="0">
              <a:solidFill>
                <a:schemeClr val="accent2">
                  <a:lumMod val="50000"/>
                </a:schemeClr>
              </a:solidFill>
              <a:latin typeface="Verdana" panose="020B0604030504040204" pitchFamily="34" charset="0"/>
            </a:endParaRPr>
          </a:p>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58</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677981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59</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68975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@Moderator: Define </a:t>
            </a:r>
            <a:r>
              <a:rPr lang="en-US" sz="1200" b="1" dirty="0">
                <a:latin typeface="Verdana" panose="020B0604030504040204" pitchFamily="34" charset="0"/>
                <a:ea typeface="Verdana" panose="020B0604030504040204" pitchFamily="34" charset="0"/>
              </a:rPr>
              <a:t>fixed sequence of players (1 to x) to clarify turn-taking </a:t>
            </a:r>
            <a:endParaRPr lang="en-GB" b="1" dirty="0"/>
          </a:p>
        </p:txBody>
      </p:sp>
      <p:sp>
        <p:nvSpPr>
          <p:cNvPr id="4" name="Foliennummernplatzhalter 3"/>
          <p:cNvSpPr>
            <a:spLocks noGrp="1"/>
          </p:cNvSpPr>
          <p:nvPr>
            <p:ph type="sldNum" sz="quarter" idx="5"/>
          </p:nvPr>
        </p:nvSpPr>
        <p:spPr/>
        <p:txBody>
          <a:bodyPr/>
          <a:lstStyle/>
          <a:p>
            <a:fld id="{D96BD409-68FB-4CCF-ACAB-51E34AA0F515}" type="slidenum">
              <a:rPr lang="de-DE" smtClean="0"/>
              <a:t>5</a:t>
            </a:fld>
            <a:endParaRPr lang="de-DE"/>
          </a:p>
        </p:txBody>
      </p:sp>
    </p:spTree>
    <p:extLst>
      <p:ext uri="{BB962C8B-B14F-4D97-AF65-F5344CB8AC3E}">
        <p14:creationId xmlns:p14="http://schemas.microsoft.com/office/powerpoint/2010/main" val="4034267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FBB4C692-D231-469F-BE91-78FD52135E29}"/>
              </a:ext>
            </a:extLst>
          </p:cNvPr>
          <p:cNvSpPr>
            <a:spLocks noGrp="1" noRot="1" noChangeAspect="1" noTextEdit="1"/>
          </p:cNvSpPr>
          <p:nvPr>
            <p:ph type="sldImg"/>
          </p:nvPr>
        </p:nvSpPr>
        <p:spPr>
          <a:ln/>
        </p:spPr>
      </p:sp>
      <p:sp>
        <p:nvSpPr>
          <p:cNvPr id="3" name="Notizenplatzhalter 2">
            <a:extLst>
              <a:ext uri="{FF2B5EF4-FFF2-40B4-BE49-F238E27FC236}">
                <a16:creationId xmlns:a16="http://schemas.microsoft.com/office/drawing/2014/main" id="{855B191D-A47F-4325-A3A6-6F60CF1AE4B8}"/>
              </a:ext>
            </a:extLst>
          </p:cNvPr>
          <p:cNvSpPr>
            <a:spLocks noGrp="1"/>
          </p:cNvSpPr>
          <p:nvPr>
            <p:ph type="body" idx="1"/>
          </p:nvPr>
        </p:nvSpPr>
        <p:spPr/>
        <p:txBody>
          <a:bodyPr/>
          <a:lstStyle/>
          <a:p>
            <a:r>
              <a:rPr lang="en-GB" altLang="en-US" sz="1200" dirty="0">
                <a:solidFill>
                  <a:srgbClr val="0C73B9"/>
                </a:solidFill>
                <a:latin typeface="Verdana" panose="020B0604030504040204" pitchFamily="34" charset="0"/>
              </a:rPr>
              <a:t>Explanation: </a:t>
            </a:r>
            <a:r>
              <a:rPr lang="en-GB" altLang="en-US" sz="1200" dirty="0">
                <a:solidFill>
                  <a:schemeClr val="accent2">
                    <a:lumMod val="50000"/>
                  </a:schemeClr>
                </a:solidFill>
                <a:latin typeface="Verdana" panose="020B0604030504040204" pitchFamily="34" charset="0"/>
              </a:rPr>
              <a:t>Materiality assessment is the process of identifying which Environmental, Social and Governance issues have highest priority to be addressed by a business. It evaluates the potential of each issue to positively or negatively influence organizational growth, cost, or trust and how important is each issue to different stakeholder groups. This helps to define a company’s strategy, targets and reporting.</a:t>
            </a:r>
            <a:br>
              <a:rPr lang="en-GB" altLang="en-US" sz="1200" dirty="0">
                <a:solidFill>
                  <a:schemeClr val="accent2">
                    <a:lumMod val="50000"/>
                  </a:schemeClr>
                </a:solidFill>
                <a:latin typeface="Verdana" panose="020B0604030504040204" pitchFamily="34" charset="0"/>
              </a:rPr>
            </a:br>
            <a:br>
              <a:rPr lang="en-GB" altLang="en-US" sz="1200" dirty="0">
                <a:solidFill>
                  <a:schemeClr val="accent2">
                    <a:lumMod val="50000"/>
                  </a:schemeClr>
                </a:solidFill>
                <a:latin typeface="Verdana" panose="020B0604030504040204" pitchFamily="34" charset="0"/>
              </a:rPr>
            </a:br>
            <a:r>
              <a:rPr lang="en-GB" dirty="0">
                <a:hlinkClick r:id="rId3"/>
              </a:rPr>
              <a:t>Sources:</a:t>
            </a:r>
          </a:p>
          <a:p>
            <a:r>
              <a:rPr lang="en-GB" dirty="0">
                <a:hlinkClick r:id="rId4"/>
              </a:rPr>
              <a:t>https://youmatter.world/en/definition/materiality-assessment-definition/</a:t>
            </a:r>
            <a:endParaRPr lang="en-GB"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en-US" sz="1200" dirty="0">
              <a:solidFill>
                <a:schemeClr val="accent2">
                  <a:lumMod val="50000"/>
                </a:schemeClr>
              </a:solidFill>
              <a:latin typeface="Verdana" panose="020B0604030504040204" pitchFamily="34" charset="0"/>
            </a:endParaRPr>
          </a:p>
          <a:p>
            <a:pPr>
              <a:defRPr/>
            </a:pPr>
            <a:endParaRPr lang="en-GB" dirty="0"/>
          </a:p>
        </p:txBody>
      </p:sp>
      <p:sp>
        <p:nvSpPr>
          <p:cNvPr id="41988" name="Datumsplatzhalter 3">
            <a:extLst>
              <a:ext uri="{FF2B5EF4-FFF2-40B4-BE49-F238E27FC236}">
                <a16:creationId xmlns:a16="http://schemas.microsoft.com/office/drawing/2014/main" id="{E6841F6D-6D10-4298-8705-095CD64DD46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16.04.2009</a:t>
            </a:r>
          </a:p>
        </p:txBody>
      </p:sp>
      <p:sp>
        <p:nvSpPr>
          <p:cNvPr id="41989" name="Foliennummernplatzhalter 4">
            <a:extLst>
              <a:ext uri="{FF2B5EF4-FFF2-40B4-BE49-F238E27FC236}">
                <a16:creationId xmlns:a16="http://schemas.microsoft.com/office/drawing/2014/main" id="{5BC01CF7-E57B-4F08-A647-B2050549FC3A}"/>
              </a:ext>
            </a:extLst>
          </p:cNvPr>
          <p:cNvSpPr>
            <a:spLocks noGrp="1"/>
          </p:cNvSpPr>
          <p:nvPr>
            <p:ph type="sldNum" sz="quarter" idx="3"/>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fld id="{BB0D556C-43F3-4138-8E5A-E34154C4FCF2}" type="slidenum">
              <a:rPr lang="de-DE" altLang="en-US" sz="600" smtClean="0">
                <a:latin typeface="Verdana" panose="020B0604030504040204" pitchFamily="34" charset="0"/>
                <a:ea typeface="Verdana" panose="020B0604030504040204" pitchFamily="34" charset="0"/>
              </a:rPr>
              <a:pPr/>
              <a:t>60</a:t>
            </a:fld>
            <a:endParaRPr lang="de-DE" altLang="en-US" sz="600">
              <a:latin typeface="Verdana" panose="020B0604030504040204" pitchFamily="34" charset="0"/>
              <a:ea typeface="Verdana" panose="020B0604030504040204" pitchFamily="34" charset="0"/>
            </a:endParaRPr>
          </a:p>
        </p:txBody>
      </p:sp>
      <p:sp>
        <p:nvSpPr>
          <p:cNvPr id="41990" name="Kopfzeilenplatzhalter 5">
            <a:extLst>
              <a:ext uri="{FF2B5EF4-FFF2-40B4-BE49-F238E27FC236}">
                <a16:creationId xmlns:a16="http://schemas.microsoft.com/office/drawing/2014/main" id="{9E863CEA-326B-40A9-9458-5F703ADF690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defTabSz="449263">
              <a:defRPr sz="2000">
                <a:solidFill>
                  <a:schemeClr val="tx1"/>
                </a:solidFill>
                <a:latin typeface="Arial" panose="020B0604020202020204" pitchFamily="34" charset="0"/>
              </a:defRPr>
            </a:lvl1pPr>
            <a:lvl2pPr marL="742950" indent="-285750" defTabSz="449263">
              <a:defRPr sz="2000">
                <a:solidFill>
                  <a:schemeClr val="tx1"/>
                </a:solidFill>
                <a:latin typeface="Arial" panose="020B0604020202020204" pitchFamily="34" charset="0"/>
              </a:defRPr>
            </a:lvl2pPr>
            <a:lvl3pPr marL="1143000" indent="-228600" defTabSz="449263">
              <a:defRPr sz="2000">
                <a:solidFill>
                  <a:schemeClr val="tx1"/>
                </a:solidFill>
                <a:latin typeface="Arial" panose="020B0604020202020204" pitchFamily="34" charset="0"/>
              </a:defRPr>
            </a:lvl3pPr>
            <a:lvl4pPr marL="1600200" indent="-228600" defTabSz="449263">
              <a:defRPr sz="2000">
                <a:solidFill>
                  <a:schemeClr val="tx1"/>
                </a:solidFill>
                <a:latin typeface="Arial" panose="020B0604020202020204" pitchFamily="34" charset="0"/>
              </a:defRPr>
            </a:lvl4pPr>
            <a:lvl5pPr marL="2057400" indent="-228600" defTabSz="449263">
              <a:defRPr sz="2000">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sz="2000">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sz="2000">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sz="2000">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sz="2000">
                <a:solidFill>
                  <a:schemeClr val="tx1"/>
                </a:solidFill>
                <a:latin typeface="Arial" panose="020B0604020202020204" pitchFamily="34" charset="0"/>
              </a:defRPr>
            </a:lvl9pPr>
          </a:lstStyle>
          <a:p>
            <a:pPr>
              <a:buFont typeface="Arial" panose="020B0604020202020204" pitchFamily="34" charset="0"/>
              <a:buNone/>
            </a:pPr>
            <a:r>
              <a:rPr lang="de-DE" altLang="de-DE" sz="600">
                <a:latin typeface="Verdana" panose="020B0604030504040204" pitchFamily="34" charset="0"/>
                <a:ea typeface="Verdana" panose="020B0604030504040204" pitchFamily="34" charset="0"/>
              </a:rPr>
              <a:t>Autor / Topic der Präsentation</a:t>
            </a:r>
          </a:p>
        </p:txBody>
      </p:sp>
    </p:spTree>
    <p:extLst>
      <p:ext uri="{BB962C8B-B14F-4D97-AF65-F5344CB8AC3E}">
        <p14:creationId xmlns:p14="http://schemas.microsoft.com/office/powerpoint/2010/main" val="1008064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Moderator: Use 5 </a:t>
            </a:r>
            <a:r>
              <a:rPr lang="de-DE" dirty="0" err="1"/>
              <a:t>minutes</a:t>
            </a:r>
            <a:r>
              <a:rPr lang="de-DE" dirty="0"/>
              <a:t> </a:t>
            </a:r>
            <a:r>
              <a:rPr lang="de-DE" dirty="0" err="1"/>
              <a:t>for</a:t>
            </a:r>
            <a:r>
              <a:rPr lang="de-DE" dirty="0"/>
              <a:t> </a:t>
            </a:r>
            <a:r>
              <a:rPr lang="de-DE" dirty="0" err="1"/>
              <a:t>explanations</a:t>
            </a:r>
            <a:r>
              <a:rPr lang="de-DE" dirty="0"/>
              <a:t> and </a:t>
            </a:r>
            <a:r>
              <a:rPr lang="de-DE" dirty="0" err="1"/>
              <a:t>choice</a:t>
            </a:r>
            <a:r>
              <a:rPr lang="de-DE" dirty="0"/>
              <a:t> </a:t>
            </a:r>
            <a:r>
              <a:rPr lang="de-DE" dirty="0" err="1"/>
              <a:t>of</a:t>
            </a:r>
            <a:r>
              <a:rPr lang="de-DE" dirty="0"/>
              <a:t> </a:t>
            </a:r>
            <a:r>
              <a:rPr lang="de-DE" dirty="0" err="1"/>
              <a:t>stakeholder</a:t>
            </a:r>
            <a:r>
              <a:rPr lang="de-DE" dirty="0"/>
              <a:t> </a:t>
            </a:r>
            <a:r>
              <a:rPr lang="de-DE" dirty="0" err="1"/>
              <a:t>cards</a:t>
            </a:r>
            <a:r>
              <a:rPr lang="de-DE" dirty="0"/>
              <a:t>. Players </a:t>
            </a:r>
            <a:r>
              <a:rPr lang="de-DE" dirty="0" err="1"/>
              <a:t>solve</a:t>
            </a:r>
            <a:r>
              <a:rPr lang="de-DE" dirty="0"/>
              <a:t> </a:t>
            </a:r>
            <a:r>
              <a:rPr lang="de-DE" dirty="0" err="1"/>
              <a:t>dilemmas</a:t>
            </a:r>
            <a:r>
              <a:rPr lang="de-DE" dirty="0"/>
              <a:t> in </a:t>
            </a:r>
            <a:r>
              <a:rPr lang="de-DE" dirty="0" err="1"/>
              <a:t>the</a:t>
            </a:r>
            <a:r>
              <a:rPr lang="de-DE" dirty="0"/>
              <a:t> </a:t>
            </a:r>
            <a:r>
              <a:rPr lang="de-DE" dirty="0" err="1"/>
              <a:t>next</a:t>
            </a:r>
            <a:r>
              <a:rPr lang="de-DE" dirty="0"/>
              <a:t> 40 </a:t>
            </a:r>
            <a:r>
              <a:rPr lang="de-DE" dirty="0" err="1"/>
              <a:t>minutes</a:t>
            </a:r>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61</a:t>
            </a:fld>
            <a:endParaRPr lang="de-DE"/>
          </a:p>
        </p:txBody>
      </p:sp>
    </p:spTree>
    <p:extLst>
      <p:ext uri="{BB962C8B-B14F-4D97-AF65-F5344CB8AC3E}">
        <p14:creationId xmlns:p14="http://schemas.microsoft.com/office/powerpoint/2010/main" val="1850610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Dealing with corporate sustainability we all run into different dilemmas. You will work with dilemmas from </a:t>
            </a:r>
            <a:r>
              <a:rPr lang="en-GB" sz="1200" b="1" dirty="0">
                <a:latin typeface="Verdana" panose="020B0604030504040204" pitchFamily="34" charset="0"/>
                <a:ea typeface="Verdana" panose="020B0604030504040204" pitchFamily="34" charset="0"/>
                <a:cs typeface="Arial" panose="020B0604020202020204" pitchFamily="34" charset="0"/>
              </a:rPr>
              <a:t>the four focus domains </a:t>
            </a: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of sustainability.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Please take the perspective of your persona When solving </a:t>
            </a:r>
            <a:r>
              <a:rPr lang="en-GB" sz="1200" b="1" dirty="0">
                <a:latin typeface="Verdana" panose="020B0604030504040204" pitchFamily="34" charset="0"/>
                <a:ea typeface="Verdana" panose="020B0604030504040204" pitchFamily="34" charset="0"/>
                <a:cs typeface="Arial" panose="020B0604020202020204" pitchFamily="34" charset="0"/>
              </a:rPr>
              <a:t>closed dilemmas </a:t>
            </a: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will choose from one of </a:t>
            </a:r>
            <a:r>
              <a:rPr lang="en-GB" sz="1200" b="1" dirty="0">
                <a:latin typeface="Verdana" panose="020B0604030504040204" pitchFamily="34" charset="0"/>
                <a:ea typeface="Verdana" panose="020B0604030504040204" pitchFamily="34" charset="0"/>
                <a:cs typeface="Arial" panose="020B0604020202020204" pitchFamily="34" charset="0"/>
              </a:rPr>
              <a:t>3 generic alternatives</a:t>
            </a: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 </a:t>
            </a: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62</a:t>
            </a:fld>
            <a:endParaRPr lang="de-DE"/>
          </a:p>
        </p:txBody>
      </p:sp>
    </p:spTree>
    <p:extLst>
      <p:ext uri="{BB962C8B-B14F-4D97-AF65-F5344CB8AC3E}">
        <p14:creationId xmlns:p14="http://schemas.microsoft.com/office/powerpoint/2010/main" val="16682503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D3D3C"/>
                </a:solidFill>
                <a:latin typeface="Verdana" panose="020B0604030504040204" pitchFamily="34" charset="0"/>
                <a:ea typeface="Verdana" panose="020B0604030504040204" pitchFamily="34" charset="0"/>
                <a:cs typeface="Arial" panose="020B0604020202020204" pitchFamily="34" charset="0"/>
              </a:rPr>
              <a:t>The moderator asks one to two of the stakeholder players to reason about his/her feedback.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3D3D3C"/>
                </a:solidFill>
                <a:latin typeface="Verdana" panose="020B0604030504040204" pitchFamily="34" charset="0"/>
                <a:ea typeface="Verdana" panose="020B0604030504040204" pitchFamily="34" charset="0"/>
                <a:cs typeface="Arial" panose="020B0604020202020204" pitchFamily="34" charset="0"/>
              </a:rPr>
              <a:t>The moderator keeps track of the points. </a:t>
            </a:r>
          </a:p>
          <a:p>
            <a:r>
              <a:rPr lang="en-US" b="1" dirty="0"/>
              <a:t>The moderator also mentions that the dilemmas  conclude the first part of the game, which is about focusing on raising awareness and competing, and are followed by the second part where the focus is put on ideation and collaboration. </a:t>
            </a:r>
            <a:endParaRPr lang="en-GB" b="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BD409-68FB-4CCF-ACAB-51E34AA0F5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47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Moderator asks players if they remember what stakeholders they’ve picked</a:t>
            </a:r>
          </a:p>
          <a:p>
            <a:r>
              <a:rPr lang="en-GB" b="1" dirty="0"/>
              <a:t>Moderator takes note of the player’s choices</a:t>
            </a:r>
          </a:p>
        </p:txBody>
      </p:sp>
      <p:sp>
        <p:nvSpPr>
          <p:cNvPr id="4" name="Foliennummernplatzhalter 3"/>
          <p:cNvSpPr>
            <a:spLocks noGrp="1"/>
          </p:cNvSpPr>
          <p:nvPr>
            <p:ph type="sldNum" sz="quarter" idx="5"/>
          </p:nvPr>
        </p:nvSpPr>
        <p:spPr/>
        <p:txBody>
          <a:bodyPr/>
          <a:lstStyle/>
          <a:p>
            <a:fld id="{D96BD409-68FB-4CCF-ACAB-51E34AA0F515}" type="slidenum">
              <a:rPr lang="de-DE" smtClean="0"/>
              <a:t>64</a:t>
            </a:fld>
            <a:endParaRPr lang="de-DE"/>
          </a:p>
        </p:txBody>
      </p:sp>
    </p:spTree>
    <p:extLst>
      <p:ext uri="{BB962C8B-B14F-4D97-AF65-F5344CB8AC3E}">
        <p14:creationId xmlns:p14="http://schemas.microsoft.com/office/powerpoint/2010/main" val="28687809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65</a:t>
            </a:fld>
            <a:endParaRPr lang="de-DE"/>
          </a:p>
        </p:txBody>
      </p:sp>
    </p:spTree>
    <p:extLst>
      <p:ext uri="{BB962C8B-B14F-4D97-AF65-F5344CB8AC3E}">
        <p14:creationId xmlns:p14="http://schemas.microsoft.com/office/powerpoint/2010/main" val="3704676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66</a:t>
            </a:fld>
            <a:endParaRPr lang="de-DE"/>
          </a:p>
        </p:txBody>
      </p:sp>
    </p:spTree>
    <p:extLst>
      <p:ext uri="{BB962C8B-B14F-4D97-AF65-F5344CB8AC3E}">
        <p14:creationId xmlns:p14="http://schemas.microsoft.com/office/powerpoint/2010/main" val="2788304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67</a:t>
            </a:fld>
            <a:endParaRPr lang="de-DE"/>
          </a:p>
        </p:txBody>
      </p:sp>
    </p:spTree>
    <p:extLst>
      <p:ext uri="{BB962C8B-B14F-4D97-AF65-F5344CB8AC3E}">
        <p14:creationId xmlns:p14="http://schemas.microsoft.com/office/powerpoint/2010/main" val="2287015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68</a:t>
            </a:fld>
            <a:endParaRPr lang="de-DE"/>
          </a:p>
        </p:txBody>
      </p:sp>
    </p:spTree>
    <p:extLst>
      <p:ext uri="{BB962C8B-B14F-4D97-AF65-F5344CB8AC3E}">
        <p14:creationId xmlns:p14="http://schemas.microsoft.com/office/powerpoint/2010/main" val="22690074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69</a:t>
            </a:fld>
            <a:endParaRPr lang="de-DE"/>
          </a:p>
        </p:txBody>
      </p:sp>
    </p:spTree>
    <p:extLst>
      <p:ext uri="{BB962C8B-B14F-4D97-AF65-F5344CB8AC3E}">
        <p14:creationId xmlns:p14="http://schemas.microsoft.com/office/powerpoint/2010/main" val="154310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6</a:t>
            </a:fld>
            <a:endParaRPr lang="de-DE"/>
          </a:p>
        </p:txBody>
      </p:sp>
    </p:spTree>
    <p:extLst>
      <p:ext uri="{BB962C8B-B14F-4D97-AF65-F5344CB8AC3E}">
        <p14:creationId xmlns:p14="http://schemas.microsoft.com/office/powerpoint/2010/main" val="21044332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Moderator records individual scores in a separate file (table)</a:t>
            </a:r>
          </a:p>
          <a:p>
            <a:r>
              <a:rPr lang="en-GB" b="1" dirty="0"/>
              <a:t>Telekom-specific dilemmas are marked with a pink contour</a:t>
            </a:r>
          </a:p>
        </p:txBody>
      </p:sp>
      <p:sp>
        <p:nvSpPr>
          <p:cNvPr id="4" name="Foliennummernplatzhalter 3"/>
          <p:cNvSpPr>
            <a:spLocks noGrp="1"/>
          </p:cNvSpPr>
          <p:nvPr>
            <p:ph type="sldNum" sz="quarter" idx="5"/>
          </p:nvPr>
        </p:nvSpPr>
        <p:spPr/>
        <p:txBody>
          <a:bodyPr/>
          <a:lstStyle/>
          <a:p>
            <a:fld id="{D96BD409-68FB-4CCF-ACAB-51E34AA0F515}" type="slidenum">
              <a:rPr lang="de-DE" smtClean="0"/>
              <a:t>70</a:t>
            </a:fld>
            <a:endParaRPr lang="de-DE"/>
          </a:p>
        </p:txBody>
      </p:sp>
    </p:spTree>
    <p:extLst>
      <p:ext uri="{BB962C8B-B14F-4D97-AF65-F5344CB8AC3E}">
        <p14:creationId xmlns:p14="http://schemas.microsoft.com/office/powerpoint/2010/main" val="13419213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77</a:t>
            </a:fld>
            <a:endParaRPr lang="de-DE"/>
          </a:p>
        </p:txBody>
      </p:sp>
    </p:spTree>
    <p:extLst>
      <p:ext uri="{BB962C8B-B14F-4D97-AF65-F5344CB8AC3E}">
        <p14:creationId xmlns:p14="http://schemas.microsoft.com/office/powerpoint/2010/main" val="2783838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79</a:t>
            </a:fld>
            <a:endParaRPr lang="de-DE"/>
          </a:p>
        </p:txBody>
      </p:sp>
    </p:spTree>
    <p:extLst>
      <p:ext uri="{BB962C8B-B14F-4D97-AF65-F5344CB8AC3E}">
        <p14:creationId xmlns:p14="http://schemas.microsoft.com/office/powerpoint/2010/main" val="29636402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81</a:t>
            </a:fld>
            <a:endParaRPr lang="de-DE"/>
          </a:p>
        </p:txBody>
      </p:sp>
    </p:spTree>
    <p:extLst>
      <p:ext uri="{BB962C8B-B14F-4D97-AF65-F5344CB8AC3E}">
        <p14:creationId xmlns:p14="http://schemas.microsoft.com/office/powerpoint/2010/main" val="490240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83</a:t>
            </a:fld>
            <a:endParaRPr lang="de-DE"/>
          </a:p>
        </p:txBody>
      </p:sp>
    </p:spTree>
    <p:extLst>
      <p:ext uri="{BB962C8B-B14F-4D97-AF65-F5344CB8AC3E}">
        <p14:creationId xmlns:p14="http://schemas.microsoft.com/office/powerpoint/2010/main" val="41547931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85</a:t>
            </a:fld>
            <a:endParaRPr lang="de-DE"/>
          </a:p>
        </p:txBody>
      </p:sp>
    </p:spTree>
    <p:extLst>
      <p:ext uri="{BB962C8B-B14F-4D97-AF65-F5344CB8AC3E}">
        <p14:creationId xmlns:p14="http://schemas.microsoft.com/office/powerpoint/2010/main" val="395039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86</a:t>
            </a:fld>
            <a:endParaRPr lang="de-DE"/>
          </a:p>
        </p:txBody>
      </p:sp>
    </p:spTree>
    <p:extLst>
      <p:ext uri="{BB962C8B-B14F-4D97-AF65-F5344CB8AC3E}">
        <p14:creationId xmlns:p14="http://schemas.microsoft.com/office/powerpoint/2010/main" val="13229186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87</a:t>
            </a:fld>
            <a:endParaRPr lang="de-DE"/>
          </a:p>
        </p:txBody>
      </p:sp>
    </p:spTree>
    <p:extLst>
      <p:ext uri="{BB962C8B-B14F-4D97-AF65-F5344CB8AC3E}">
        <p14:creationId xmlns:p14="http://schemas.microsoft.com/office/powerpoint/2010/main" val="272937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88</a:t>
            </a:fld>
            <a:endParaRPr lang="de-DE"/>
          </a:p>
        </p:txBody>
      </p:sp>
    </p:spTree>
    <p:extLst>
      <p:ext uri="{BB962C8B-B14F-4D97-AF65-F5344CB8AC3E}">
        <p14:creationId xmlns:p14="http://schemas.microsoft.com/office/powerpoint/2010/main" val="776382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89</a:t>
            </a:fld>
            <a:endParaRPr lang="de-DE"/>
          </a:p>
        </p:txBody>
      </p:sp>
    </p:spTree>
    <p:extLst>
      <p:ext uri="{BB962C8B-B14F-4D97-AF65-F5344CB8AC3E}">
        <p14:creationId xmlns:p14="http://schemas.microsoft.com/office/powerpoint/2010/main" val="382607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are committed to </a:t>
            </a:r>
            <a:r>
              <a:rPr lang="en-GB" sz="1100" b="1" dirty="0">
                <a:latin typeface="Helvetica" panose="020B0604020202020204" pitchFamily="34" charset="0"/>
                <a:ea typeface="Verdana" panose="020B0604030504040204" pitchFamily="34" charset="0"/>
                <a:cs typeface="Helvetica" panose="020B0604020202020204" pitchFamily="34" charset="0"/>
              </a:rPr>
              <a:t>responsible </a:t>
            </a:r>
            <a:r>
              <a:rPr lang="en-GB" sz="1100" b="1" dirty="0" err="1">
                <a:latin typeface="Helvetica" panose="020B0604020202020204" pitchFamily="34" charset="0"/>
                <a:ea typeface="Verdana" panose="020B0604030504040204" pitchFamily="34" charset="0"/>
                <a:cs typeface="Helvetica" panose="020B0604020202020204" pitchFamily="34" charset="0"/>
              </a:rPr>
              <a:t>behavior</a:t>
            </a:r>
            <a:r>
              <a:rPr lang="en-GB" sz="1100" b="1" dirty="0">
                <a:latin typeface="Helvetica" panose="020B0604020202020204" pitchFamily="34" charset="0"/>
                <a:ea typeface="Verdana" panose="020B0604030504040204" pitchFamily="34" charset="0"/>
                <a:cs typeface="Helvetica" panose="020B0604020202020204" pitchFamily="34" charset="0"/>
              </a:rPr>
              <a:t> along our value chain</a:t>
            </a:r>
            <a:r>
              <a:rPr lang="en-GB" sz="1100" b="1" dirty="0">
                <a:solidFill>
                  <a:srgbClr val="000000"/>
                </a:solidFill>
                <a:latin typeface="Helvetica" panose="020B0604020202020204" pitchFamily="34" charset="0"/>
                <a:ea typeface="Verdana" panose="020B0604030504040204" pitchFamily="34" charset="0"/>
                <a:cs typeface="Helvetica" panose="020B0604020202020204" pitchFamily="34" charset="0"/>
              </a:rPr>
              <a:t>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and to take responsibility in the face of the </a:t>
            </a:r>
            <a:r>
              <a:rPr lang="en-GB" sz="1100" b="1" dirty="0">
                <a:latin typeface="Helvetica" panose="020B0604020202020204" pitchFamily="34" charset="0"/>
                <a:ea typeface="Verdana" panose="020B0604030504040204" pitchFamily="34" charset="0"/>
                <a:cs typeface="Helvetica" panose="020B0604020202020204" pitchFamily="34" charset="0"/>
              </a:rPr>
              <a:t>environmental, social and economic</a:t>
            </a:r>
            <a:r>
              <a:rPr lang="en-GB" sz="1100" dirty="0">
                <a:latin typeface="Helvetica" panose="020B0604020202020204" pitchFamily="34" charset="0"/>
                <a:ea typeface="Verdana" panose="020B0604030504040204" pitchFamily="34" charset="0"/>
                <a:cs typeface="Helvetica" panose="020B0604020202020204" pitchFamily="34" charset="0"/>
              </a:rPr>
              <a:t>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challenges of our time.</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accompany the </a:t>
            </a:r>
            <a:r>
              <a:rPr lang="en-GB" sz="1100" b="1" dirty="0">
                <a:latin typeface="Helvetica" panose="020B0604020202020204" pitchFamily="34" charset="0"/>
                <a:ea typeface="Verdana" panose="020B0604030504040204" pitchFamily="34" charset="0"/>
                <a:cs typeface="Helvetica" panose="020B0604020202020204" pitchFamily="34" charset="0"/>
              </a:rPr>
              <a:t>digital transformation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and simplify and enrich people’s lives sustainably.</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enable </a:t>
            </a:r>
            <a:r>
              <a:rPr lang="en-GB" sz="1100" b="1" dirty="0">
                <a:latin typeface="Helvetica" panose="020B0604020202020204" pitchFamily="34" charset="0"/>
                <a:ea typeface="Verdana" panose="020B0604030504040204" pitchFamily="34" charset="0"/>
                <a:cs typeface="Helvetica" panose="020B0604020202020204" pitchFamily="34" charset="0"/>
              </a:rPr>
              <a:t>digital participation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for all members of society. </a:t>
            </a:r>
          </a:p>
          <a:p>
            <a:pPr marL="0" marR="0" lvl="0" indent="0" algn="l" defTabSz="914400" rtl="0" eaLnBrk="1" fontAlgn="auto" latinLnBrk="0" hangingPunct="1">
              <a:lnSpc>
                <a:spcPct val="107000"/>
              </a:lnSpc>
              <a:spcBef>
                <a:spcPts val="0"/>
              </a:spcBef>
              <a:spcAft>
                <a:spcPts val="800"/>
              </a:spcAft>
              <a:buClr>
                <a:schemeClr val="tx1"/>
              </a:buClr>
              <a:buSzTx/>
              <a:buFont typeface="Wingdings" panose="05000000000000000000" pitchFamily="2" charset="2"/>
              <a:buNone/>
              <a:tabLst/>
              <a:defRPr/>
            </a:pPr>
            <a:r>
              <a:rPr lang="en-GB" sz="1100" b="1" dirty="0">
                <a:latin typeface="Helvetica" panose="020B0604020202020204" pitchFamily="34" charset="0"/>
                <a:ea typeface="Verdana" panose="020B0604030504040204" pitchFamily="34" charset="0"/>
                <a:cs typeface="Helvetica" panose="020B0604020202020204" pitchFamily="34" charset="0"/>
              </a:rPr>
              <a:t>Circular Economy</a:t>
            </a:r>
            <a:endParaRPr lang="de-DE" sz="1100" dirty="0">
              <a:latin typeface="Helvetica" panose="020B0604020202020204" pitchFamily="34" charset="0"/>
              <a:cs typeface="Helvetica" panose="020B0604020202020204" pitchFamily="34" charset="0"/>
            </a:endParaRP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work to develop a more </a:t>
            </a:r>
            <a:r>
              <a:rPr lang="en-GB" sz="1100" b="1" dirty="0">
                <a:latin typeface="Helvetica" panose="020B0604020202020204" pitchFamily="34" charset="0"/>
                <a:ea typeface="Verdana" panose="020B0604030504040204" pitchFamily="34" charset="0"/>
                <a:cs typeface="Helvetica" panose="020B0604020202020204" pitchFamily="34" charset="0"/>
              </a:rPr>
              <a:t>sustainable and transparent supply chain.</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emphasize the use of </a:t>
            </a:r>
            <a:r>
              <a:rPr lang="en-GB" sz="1100" b="1" dirty="0">
                <a:latin typeface="Helvetica" panose="020B0604020202020204" pitchFamily="34" charset="0"/>
                <a:ea typeface="Verdana" panose="020B0604030504040204" pitchFamily="34" charset="0"/>
                <a:cs typeface="Helvetica" panose="020B0604020202020204" pitchFamily="34" charset="0"/>
              </a:rPr>
              <a:t>eco design principles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including use of recycled materials in order to avoid resource consumption in the design and production phase.</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place importance on </a:t>
            </a:r>
            <a:r>
              <a:rPr lang="en-GB" sz="1100" b="1" dirty="0">
                <a:latin typeface="Helvetica" panose="020B0604020202020204" pitchFamily="34" charset="0"/>
                <a:ea typeface="Verdana" panose="020B0604030504040204" pitchFamily="34" charset="0"/>
                <a:cs typeface="Helvetica" panose="020B0604020202020204" pitchFamily="34" charset="0"/>
              </a:rPr>
              <a:t>reducing waste and recycling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valuable resources, e.g. by addressing repairability and modularity to prolong lifecycles.</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Where reuse or recycling is not possible we ensure </a:t>
            </a:r>
            <a:r>
              <a:rPr lang="en-GB" sz="1100" b="1" dirty="0">
                <a:latin typeface="Helvetica" panose="020B0604020202020204" pitchFamily="34" charset="0"/>
                <a:ea typeface="Verdana" panose="020B0604030504040204" pitchFamily="34" charset="0"/>
                <a:cs typeface="Helvetica" panose="020B0604020202020204" pitchFamily="34" charset="0"/>
              </a:rPr>
              <a:t>environmentally sound and legal compliant disposal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of remaining waste.</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a:t>
            </a:r>
            <a:r>
              <a:rPr lang="en-GB" sz="1100" b="1" dirty="0">
                <a:latin typeface="Helvetica" panose="020B0604020202020204" pitchFamily="34" charset="0"/>
                <a:ea typeface="Verdana" panose="020B0604030504040204" pitchFamily="34" charset="0"/>
                <a:cs typeface="Helvetica" panose="020B0604020202020204" pitchFamily="34" charset="0"/>
              </a:rPr>
              <a:t>help our customers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to conserve resources.</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a:t>
            </a:r>
            <a:r>
              <a:rPr lang="en-GB" sz="1100" b="1" dirty="0">
                <a:latin typeface="Helvetica" panose="020B0604020202020204" pitchFamily="34" charset="0"/>
                <a:ea typeface="Verdana" panose="020B0604030504040204" pitchFamily="34" charset="0"/>
                <a:cs typeface="Helvetica" panose="020B0604020202020204" pitchFamily="34" charset="0"/>
              </a:rPr>
              <a:t>promote the sharing economy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by connecting people with each other on a variety of platforms.</a:t>
            </a:r>
          </a:p>
          <a:p>
            <a:pPr marL="0" marR="0" lvl="0" indent="0" algn="l" defTabSz="914400" rtl="0" eaLnBrk="1" fontAlgn="auto" latinLnBrk="0" hangingPunct="1">
              <a:lnSpc>
                <a:spcPct val="107000"/>
              </a:lnSpc>
              <a:spcBef>
                <a:spcPts val="0"/>
              </a:spcBef>
              <a:spcAft>
                <a:spcPts val="800"/>
              </a:spcAft>
              <a:buClr>
                <a:schemeClr val="tx1"/>
              </a:buClr>
              <a:buSzTx/>
              <a:buFont typeface="Wingdings" panose="05000000000000000000" pitchFamily="2" charset="2"/>
              <a:buNone/>
              <a:tabLst/>
              <a:defRPr/>
            </a:pPr>
            <a:r>
              <a:rPr lang="en-GB" sz="1100" b="1" dirty="0">
                <a:latin typeface="Helvetica" panose="020B0604020202020204" pitchFamily="34" charset="0"/>
                <a:ea typeface="Verdana" panose="020B0604030504040204" pitchFamily="34" charset="0"/>
                <a:cs typeface="Helvetica" panose="020B0604020202020204" pitchFamily="34" charset="0"/>
              </a:rPr>
              <a:t>Human &amp; Digital Rights</a:t>
            </a:r>
            <a:endParaRPr lang="de-DE" sz="1100" dirty="0">
              <a:latin typeface="Helvetica" panose="020B0604020202020204" pitchFamily="34" charset="0"/>
              <a:cs typeface="Helvetica" panose="020B0604020202020204" pitchFamily="34" charset="0"/>
            </a:endParaRPr>
          </a:p>
          <a:p>
            <a:pPr marL="342900" indent="-34290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promote </a:t>
            </a:r>
            <a:r>
              <a:rPr lang="en-GB" sz="1100" b="1" dirty="0">
                <a:latin typeface="Helvetica" panose="020B0604020202020204" pitchFamily="34" charset="0"/>
                <a:ea typeface="Verdana" panose="020B0604030504040204" pitchFamily="34" charset="0"/>
                <a:cs typeface="Helvetica" panose="020B0604020202020204" pitchFamily="34" charset="0"/>
              </a:rPr>
              <a:t>equal opportunities for participating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in the global information society and knowledge economy.</a:t>
            </a:r>
          </a:p>
          <a:p>
            <a:pPr marL="342900" indent="-34290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enable </a:t>
            </a:r>
            <a:r>
              <a:rPr lang="en-GB" sz="1100" b="1" dirty="0">
                <a:latin typeface="Helvetica" panose="020B0604020202020204" pitchFamily="34" charset="0"/>
                <a:ea typeface="Verdana" panose="020B0604030504040204" pitchFamily="34" charset="0"/>
                <a:cs typeface="Helvetica" panose="020B0604020202020204" pitchFamily="34" charset="0"/>
              </a:rPr>
              <a:t>sovereign and safe</a:t>
            </a:r>
            <a:r>
              <a:rPr lang="en-GB" sz="1100" dirty="0">
                <a:latin typeface="Helvetica" panose="020B0604020202020204" pitchFamily="34" charset="0"/>
                <a:ea typeface="Verdana" panose="020B0604030504040204" pitchFamily="34" charset="0"/>
                <a:cs typeface="Helvetica" panose="020B0604020202020204" pitchFamily="34" charset="0"/>
              </a:rPr>
              <a:t> </a:t>
            </a:r>
            <a:r>
              <a:rPr lang="en-GB" sz="1100" b="1" dirty="0">
                <a:latin typeface="Helvetica" panose="020B0604020202020204" pitchFamily="34" charset="0"/>
                <a:ea typeface="Verdana" panose="020B0604030504040204" pitchFamily="34" charset="0"/>
                <a:cs typeface="Helvetica" panose="020B0604020202020204" pitchFamily="34" charset="0"/>
              </a:rPr>
              <a:t>actions</a:t>
            </a:r>
            <a:r>
              <a:rPr lang="en-GB" sz="1100" dirty="0">
                <a:latin typeface="Helvetica" panose="020B0604020202020204" pitchFamily="34" charset="0"/>
                <a:ea typeface="Verdana" panose="020B0604030504040204" pitchFamily="34" charset="0"/>
                <a:cs typeface="Helvetica" panose="020B0604020202020204" pitchFamily="34" charset="0"/>
              </a:rPr>
              <a:t>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in the digital world.</a:t>
            </a:r>
          </a:p>
          <a:p>
            <a:pPr marL="342900" indent="-34290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empower and encourage people to</a:t>
            </a:r>
            <a:r>
              <a:rPr lang="en-GB" sz="1100" b="1" dirty="0">
                <a:solidFill>
                  <a:srgbClr val="000000"/>
                </a:solidFill>
                <a:latin typeface="Helvetica" panose="020B0604020202020204" pitchFamily="34" charset="0"/>
                <a:ea typeface="Verdana" panose="020B0604030504040204" pitchFamily="34" charset="0"/>
                <a:cs typeface="Helvetica" panose="020B0604020202020204" pitchFamily="34" charset="0"/>
              </a:rPr>
              <a:t> </a:t>
            </a:r>
            <a:r>
              <a:rPr lang="en-GB" sz="1100" b="1" dirty="0">
                <a:latin typeface="Helvetica" panose="020B0604020202020204" pitchFamily="34" charset="0"/>
                <a:ea typeface="Verdana" panose="020B0604030504040204" pitchFamily="34" charset="0"/>
                <a:cs typeface="Helvetica" panose="020B0604020202020204" pitchFamily="34" charset="0"/>
              </a:rPr>
              <a:t>strengthen democracy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through the use of digital media.</a:t>
            </a:r>
          </a:p>
          <a:p>
            <a:pPr marL="342900" indent="-34290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want </a:t>
            </a:r>
            <a:r>
              <a:rPr lang="en-GB" sz="1100" b="1" dirty="0">
                <a:latin typeface="Helvetica" panose="020B0604020202020204" pitchFamily="34" charset="0"/>
                <a:ea typeface="Verdana" panose="020B0604030504040204" pitchFamily="34" charset="0"/>
                <a:cs typeface="Helvetica" panose="020B0604020202020204" pitchFamily="34" charset="0"/>
              </a:rPr>
              <a:t>public spaces</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 including our internal and external networks, </a:t>
            </a:r>
            <a:r>
              <a:rPr lang="en-GB" sz="1100" b="1" dirty="0">
                <a:latin typeface="Helvetica" panose="020B0604020202020204" pitchFamily="34" charset="0"/>
                <a:ea typeface="Verdana" panose="020B0604030504040204" pitchFamily="34" charset="0"/>
                <a:cs typeface="Helvetica" panose="020B0604020202020204" pitchFamily="34" charset="0"/>
              </a:rPr>
              <a:t>to be used for participation, exchange and thus innovation</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 We don't want to leave them to those who abuse them for hatred and agitation.</a:t>
            </a:r>
          </a:p>
          <a:p>
            <a:pPr marL="342900" indent="-34290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strengthen our efforts to be a </a:t>
            </a:r>
            <a:r>
              <a:rPr lang="en-GB" sz="1100" b="1" dirty="0">
                <a:latin typeface="Helvetica" panose="020B0604020202020204" pitchFamily="34" charset="0"/>
                <a:ea typeface="Verdana" panose="020B0604030504040204" pitchFamily="34" charset="0"/>
                <a:cs typeface="Helvetica" panose="020B0604020202020204" pitchFamily="34" charset="0"/>
              </a:rPr>
              <a:t>responsible employer.</a:t>
            </a:r>
          </a:p>
          <a:p>
            <a:pPr marL="342900" indent="-34290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safeguard the adherence of </a:t>
            </a:r>
            <a:r>
              <a:rPr lang="en-GB" sz="1100" b="1" dirty="0">
                <a:latin typeface="Helvetica" panose="020B0604020202020204" pitchFamily="34" charset="0"/>
                <a:ea typeface="Verdana" panose="020B0604030504040204" pitchFamily="34" charset="0"/>
                <a:cs typeface="Helvetica" panose="020B0604020202020204" pitchFamily="34" charset="0"/>
              </a:rPr>
              <a:t>human rights in our supply chain.</a:t>
            </a:r>
          </a:p>
          <a:p>
            <a:pPr marL="0" marR="0" lvl="0" indent="0" algn="l" defTabSz="914400" rtl="0" eaLnBrk="1" fontAlgn="auto" latinLnBrk="0" hangingPunct="1">
              <a:lnSpc>
                <a:spcPct val="107000"/>
              </a:lnSpc>
              <a:spcBef>
                <a:spcPts val="0"/>
              </a:spcBef>
              <a:spcAft>
                <a:spcPts val="800"/>
              </a:spcAft>
              <a:buClr>
                <a:schemeClr val="tx1"/>
              </a:buClr>
              <a:buSzTx/>
              <a:buFont typeface="Wingdings" panose="05000000000000000000" pitchFamily="2" charset="2"/>
              <a:buNone/>
              <a:tabLst/>
              <a:defRPr/>
            </a:pPr>
            <a:r>
              <a:rPr lang="en-GB" sz="1100" b="1" dirty="0">
                <a:latin typeface="Helvetica" panose="020B0604020202020204" pitchFamily="34" charset="0"/>
                <a:ea typeface="Verdana" panose="020B0604030504040204" pitchFamily="34" charset="0"/>
                <a:cs typeface="Helvetica" panose="020B0604020202020204" pitchFamily="34" charset="0"/>
              </a:rPr>
              <a:t>Climate Action</a:t>
            </a:r>
            <a:endPar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endParaRP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a:t>
            </a:r>
            <a:r>
              <a:rPr lang="en-GB" sz="1100" b="1" dirty="0">
                <a:solidFill>
                  <a:srgbClr val="000000"/>
                </a:solidFill>
                <a:latin typeface="Helvetica" panose="020B0604020202020204" pitchFamily="34" charset="0"/>
                <a:ea typeface="Verdana" panose="020B0604030504040204" pitchFamily="34" charset="0"/>
                <a:cs typeface="Helvetica" panose="020B0604020202020204" pitchFamily="34" charset="0"/>
              </a:rPr>
              <a:t>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promote</a:t>
            </a:r>
            <a:r>
              <a:rPr lang="en-GB" sz="1100" b="1" dirty="0">
                <a:solidFill>
                  <a:srgbClr val="000000"/>
                </a:solidFill>
                <a:latin typeface="Helvetica" panose="020B0604020202020204" pitchFamily="34" charset="0"/>
                <a:ea typeface="Verdana" panose="020B0604030504040204" pitchFamily="34" charset="0"/>
                <a:cs typeface="Helvetica" panose="020B0604020202020204" pitchFamily="34" charset="0"/>
              </a:rPr>
              <a:t>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a low carbon and </a:t>
            </a:r>
            <a:r>
              <a:rPr lang="en-GB" sz="1100" b="1" dirty="0">
                <a:latin typeface="Helvetica" panose="020B0604020202020204" pitchFamily="34" charset="0"/>
                <a:ea typeface="Verdana" panose="020B0604030504040204" pitchFamily="34" charset="0"/>
                <a:cs typeface="Helvetica" panose="020B0604020202020204" pitchFamily="34" charset="0"/>
              </a:rPr>
              <a:t>environmentally friendly society.</a:t>
            </a:r>
            <a:endParaRPr lang="en-GB" sz="1100" dirty="0">
              <a:latin typeface="Helvetica" panose="020B0604020202020204" pitchFamily="34" charset="0"/>
              <a:ea typeface="Verdana" panose="020B0604030504040204" pitchFamily="34" charset="0"/>
              <a:cs typeface="Helvetica" panose="020B0604020202020204" pitchFamily="34" charset="0"/>
            </a:endParaRP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aim to achieve a </a:t>
            </a:r>
            <a:r>
              <a:rPr lang="en-GB" sz="1100" b="1" dirty="0">
                <a:latin typeface="Helvetica" panose="020B0604020202020204" pitchFamily="34" charset="0"/>
                <a:ea typeface="Verdana" panose="020B0604030504040204" pitchFamily="34" charset="0"/>
                <a:cs typeface="Helvetica" panose="020B0604020202020204" pitchFamily="34" charset="0"/>
              </a:rPr>
              <a:t>100 percent use of electricity from renewable energy sources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across the Group.</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focus on </a:t>
            </a:r>
            <a:r>
              <a:rPr lang="en-GB" sz="1100" b="1" dirty="0">
                <a:latin typeface="Helvetica" panose="020B0604020202020204" pitchFamily="34" charset="0"/>
                <a:ea typeface="Verdana" panose="020B0604030504040204" pitchFamily="34" charset="0"/>
                <a:cs typeface="Helvetica" panose="020B0604020202020204" pitchFamily="34" charset="0"/>
              </a:rPr>
              <a:t>reducing emissions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from the </a:t>
            </a:r>
            <a:r>
              <a:rPr lang="en-GB" sz="1100" b="1" dirty="0">
                <a:latin typeface="Helvetica" panose="020B0604020202020204" pitchFamily="34" charset="0"/>
                <a:ea typeface="Verdana" panose="020B0604030504040204" pitchFamily="34" charset="0"/>
                <a:cs typeface="Helvetica" panose="020B0604020202020204" pitchFamily="34" charset="0"/>
              </a:rPr>
              <a:t>supply chain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and that our </a:t>
            </a:r>
            <a:r>
              <a:rPr lang="en-GB" sz="1100" b="1" dirty="0">
                <a:latin typeface="Helvetica" panose="020B0604020202020204" pitchFamily="34" charset="0"/>
                <a:ea typeface="Verdana" panose="020B0604030504040204" pitchFamily="34" charset="0"/>
                <a:cs typeface="Helvetica" panose="020B0604020202020204" pitchFamily="34" charset="0"/>
              </a:rPr>
              <a:t>customers</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 generate when using our products and solutions.</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are investing in </a:t>
            </a:r>
            <a:r>
              <a:rPr lang="en-GB" sz="1100" b="1" dirty="0">
                <a:latin typeface="Helvetica" panose="020B0604020202020204" pitchFamily="34" charset="0"/>
                <a:ea typeface="Verdana" panose="020B0604030504040204" pitchFamily="34" charset="0"/>
                <a:cs typeface="Helvetica" panose="020B0604020202020204" pitchFamily="34" charset="0"/>
              </a:rPr>
              <a:t>efficient network technologies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and optimizing our data centres, networks and other own operations.</a:t>
            </a:r>
          </a:p>
          <a:p>
            <a:pPr marL="285750" indent="-285750">
              <a:lnSpc>
                <a:spcPct val="107000"/>
              </a:lnSpc>
              <a:spcAft>
                <a:spcPts val="800"/>
              </a:spcAft>
              <a:buClr>
                <a:schemeClr val="tx1"/>
              </a:buClr>
              <a:buFont typeface="Wingdings" panose="05000000000000000000" pitchFamily="2" charset="2"/>
              <a:buChar char="§"/>
            </a:pP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We engage in initiatives for </a:t>
            </a:r>
            <a:r>
              <a:rPr lang="en-GB" sz="1100" b="1" dirty="0">
                <a:latin typeface="Helvetica" panose="020B0604020202020204" pitchFamily="34" charset="0"/>
                <a:ea typeface="Verdana" panose="020B0604030504040204" pitchFamily="34" charset="0"/>
                <a:cs typeface="Helvetica" panose="020B0604020202020204" pitchFamily="34" charset="0"/>
              </a:rPr>
              <a:t>national and international cooperation</a:t>
            </a:r>
            <a:r>
              <a:rPr lang="en-GB" sz="1100" b="1" dirty="0">
                <a:solidFill>
                  <a:srgbClr val="000000"/>
                </a:solidFill>
                <a:latin typeface="Helvetica" panose="020B0604020202020204" pitchFamily="34" charset="0"/>
                <a:ea typeface="Verdana" panose="020B0604030504040204" pitchFamily="34" charset="0"/>
                <a:cs typeface="Helvetica" panose="020B0604020202020204" pitchFamily="34" charset="0"/>
              </a:rPr>
              <a:t> </a:t>
            </a:r>
            <a:r>
              <a:rPr lang="en-GB" sz="1100" dirty="0">
                <a:solidFill>
                  <a:srgbClr val="000000"/>
                </a:solidFill>
                <a:latin typeface="Helvetica" panose="020B0604020202020204" pitchFamily="34" charset="0"/>
                <a:ea typeface="Verdana" panose="020B0604030504040204" pitchFamily="34" charset="0"/>
                <a:cs typeface="Helvetica" panose="020B0604020202020204" pitchFamily="34" charset="0"/>
              </a:rPr>
              <a:t>that contribute to a more climate-friendly society.</a:t>
            </a:r>
          </a:p>
        </p:txBody>
      </p:sp>
      <p:sp>
        <p:nvSpPr>
          <p:cNvPr id="4" name="Foliennummernplatzhalter 3"/>
          <p:cNvSpPr>
            <a:spLocks noGrp="1"/>
          </p:cNvSpPr>
          <p:nvPr>
            <p:ph type="sldNum" sz="quarter" idx="5"/>
          </p:nvPr>
        </p:nvSpPr>
        <p:spPr/>
        <p:txBody>
          <a:bodyPr/>
          <a:lstStyle/>
          <a:p>
            <a:fld id="{D96BD409-68FB-4CCF-ACAB-51E34AA0F515}" type="slidenum">
              <a:rPr lang="de-DE" smtClean="0"/>
              <a:t>7</a:t>
            </a:fld>
            <a:endParaRPr lang="de-DE"/>
          </a:p>
        </p:txBody>
      </p:sp>
    </p:spTree>
    <p:extLst>
      <p:ext uri="{BB962C8B-B14F-4D97-AF65-F5344CB8AC3E}">
        <p14:creationId xmlns:p14="http://schemas.microsoft.com/office/powerpoint/2010/main" val="37353905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90</a:t>
            </a:fld>
            <a:endParaRPr lang="de-DE"/>
          </a:p>
        </p:txBody>
      </p:sp>
    </p:spTree>
    <p:extLst>
      <p:ext uri="{BB962C8B-B14F-4D97-AF65-F5344CB8AC3E}">
        <p14:creationId xmlns:p14="http://schemas.microsoft.com/office/powerpoint/2010/main" val="30036426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91</a:t>
            </a:fld>
            <a:endParaRPr lang="de-DE"/>
          </a:p>
        </p:txBody>
      </p:sp>
    </p:spTree>
    <p:extLst>
      <p:ext uri="{BB962C8B-B14F-4D97-AF65-F5344CB8AC3E}">
        <p14:creationId xmlns:p14="http://schemas.microsoft.com/office/powerpoint/2010/main" val="11184760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92</a:t>
            </a:fld>
            <a:endParaRPr lang="de-DE"/>
          </a:p>
        </p:txBody>
      </p:sp>
    </p:spTree>
    <p:extLst>
      <p:ext uri="{BB962C8B-B14F-4D97-AF65-F5344CB8AC3E}">
        <p14:creationId xmlns:p14="http://schemas.microsoft.com/office/powerpoint/2010/main" val="36170566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93</a:t>
            </a:fld>
            <a:endParaRPr lang="de-DE"/>
          </a:p>
        </p:txBody>
      </p:sp>
    </p:spTree>
    <p:extLst>
      <p:ext uri="{BB962C8B-B14F-4D97-AF65-F5344CB8AC3E}">
        <p14:creationId xmlns:p14="http://schemas.microsoft.com/office/powerpoint/2010/main" val="14362559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94</a:t>
            </a:fld>
            <a:endParaRPr lang="de-DE"/>
          </a:p>
        </p:txBody>
      </p:sp>
    </p:spTree>
    <p:extLst>
      <p:ext uri="{BB962C8B-B14F-4D97-AF65-F5344CB8AC3E}">
        <p14:creationId xmlns:p14="http://schemas.microsoft.com/office/powerpoint/2010/main" val="29809751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95</a:t>
            </a:fld>
            <a:endParaRPr lang="de-DE"/>
          </a:p>
        </p:txBody>
      </p:sp>
    </p:spTree>
    <p:extLst>
      <p:ext uri="{BB962C8B-B14F-4D97-AF65-F5344CB8AC3E}">
        <p14:creationId xmlns:p14="http://schemas.microsoft.com/office/powerpoint/2010/main" val="42840527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96</a:t>
            </a:fld>
            <a:endParaRPr lang="de-DE"/>
          </a:p>
        </p:txBody>
      </p:sp>
    </p:spTree>
    <p:extLst>
      <p:ext uri="{BB962C8B-B14F-4D97-AF65-F5344CB8AC3E}">
        <p14:creationId xmlns:p14="http://schemas.microsoft.com/office/powerpoint/2010/main" val="31534668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the new manager has good qualifications and transferring her would be incorrect.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are moving her to a different location, this would be the best solution for everybody.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organize a training for all retail locations in the region about Telekom’s ethical and anti-discrimination standards. In the next few months you will monitor the situation in the shop and see if it improves. </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p>
          <a:p>
            <a:endParaRPr lang="en-GB" dirty="0"/>
          </a:p>
          <a:p>
            <a:endParaRPr lang="en-GB" dirty="0"/>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97</a:t>
            </a:fld>
            <a:endParaRPr lang="de-DE"/>
          </a:p>
        </p:txBody>
      </p:sp>
    </p:spTree>
    <p:extLst>
      <p:ext uri="{BB962C8B-B14F-4D97-AF65-F5344CB8AC3E}">
        <p14:creationId xmlns:p14="http://schemas.microsoft.com/office/powerpoint/2010/main" val="16641092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you are sure that your managers have valid reasons not to invite these candidates.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ask your superiors about their reasons for not inviting these applicants to an interview and you question their choice.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do not say anything to your superiors but approach their manager to inform him about what happened and let him decide whether and what to undertake.</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p>
          <a:p>
            <a:r>
              <a:rPr lang="en-GB" dirty="0"/>
              <a:t>Additional alternative: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don't say anything to your managers, but you speak to the HR department. You ask them to send a memo to senior executives reminding them of the company's recruitment and gender equality policies.</a:t>
            </a:r>
          </a:p>
          <a:p>
            <a:endParaRPr lang="en-GB" dirty="0"/>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98</a:t>
            </a:fld>
            <a:endParaRPr lang="de-DE"/>
          </a:p>
        </p:txBody>
      </p:sp>
    </p:spTree>
    <p:extLst>
      <p:ext uri="{BB962C8B-B14F-4D97-AF65-F5344CB8AC3E}">
        <p14:creationId xmlns:p14="http://schemas.microsoft.com/office/powerpoint/2010/main" val="1717578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99</a:t>
            </a:fld>
            <a:endParaRPr lang="de-DE"/>
          </a:p>
        </p:txBody>
      </p:sp>
    </p:spTree>
    <p:extLst>
      <p:ext uri="{BB962C8B-B14F-4D97-AF65-F5344CB8AC3E}">
        <p14:creationId xmlns:p14="http://schemas.microsoft.com/office/powerpoint/2010/main" val="258452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Moderator </a:t>
            </a:r>
            <a:r>
              <a:rPr lang="de-DE" dirty="0" err="1"/>
              <a:t>uses</a:t>
            </a:r>
            <a:r>
              <a:rPr lang="de-DE" dirty="0"/>
              <a:t> 15 </a:t>
            </a:r>
            <a:r>
              <a:rPr lang="de-DE" dirty="0" err="1"/>
              <a:t>minutes</a:t>
            </a:r>
            <a:r>
              <a:rPr lang="de-DE" dirty="0"/>
              <a:t> </a:t>
            </a:r>
            <a:r>
              <a:rPr lang="de-DE" dirty="0" err="1"/>
              <a:t>for</a:t>
            </a:r>
            <a:r>
              <a:rPr lang="de-DE" dirty="0"/>
              <a:t> </a:t>
            </a:r>
            <a:r>
              <a:rPr lang="de-DE" dirty="0" err="1"/>
              <a:t>the</a:t>
            </a:r>
            <a:r>
              <a:rPr lang="de-DE" dirty="0"/>
              <a:t> </a:t>
            </a:r>
            <a:r>
              <a:rPr lang="de-DE" dirty="0" err="1"/>
              <a:t>quiz</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Each</a:t>
            </a:r>
            <a:r>
              <a:rPr lang="de-DE" dirty="0"/>
              <a:t> </a:t>
            </a:r>
            <a:r>
              <a:rPr lang="de-DE" dirty="0" err="1"/>
              <a:t>player</a:t>
            </a:r>
            <a:r>
              <a:rPr lang="de-DE" dirty="0"/>
              <a:t> </a:t>
            </a:r>
            <a:r>
              <a:rPr lang="de-DE" dirty="0" err="1"/>
              <a:t>answers</a:t>
            </a:r>
            <a:r>
              <a:rPr lang="de-DE" dirty="0"/>
              <a:t> </a:t>
            </a:r>
            <a:r>
              <a:rPr lang="de-DE" dirty="0" err="1"/>
              <a:t>one-two</a:t>
            </a:r>
            <a:r>
              <a:rPr lang="de-DE" dirty="0"/>
              <a:t> </a:t>
            </a:r>
            <a:r>
              <a:rPr lang="de-DE" dirty="0" err="1"/>
              <a:t>quiz</a:t>
            </a:r>
            <a:r>
              <a:rPr lang="de-DE" dirty="0"/>
              <a:t> </a:t>
            </a:r>
            <a:r>
              <a:rPr lang="de-DE" dirty="0" err="1"/>
              <a:t>questions</a:t>
            </a:r>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9</a:t>
            </a:fld>
            <a:endParaRPr lang="de-DE"/>
          </a:p>
        </p:txBody>
      </p:sp>
    </p:spTree>
    <p:extLst>
      <p:ext uri="{BB962C8B-B14F-4D97-AF65-F5344CB8AC3E}">
        <p14:creationId xmlns:p14="http://schemas.microsoft.com/office/powerpoint/2010/main" val="1603968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100</a:t>
            </a:fld>
            <a:endParaRPr lang="de-DE"/>
          </a:p>
        </p:txBody>
      </p:sp>
    </p:spTree>
    <p:extLst>
      <p:ext uri="{BB962C8B-B14F-4D97-AF65-F5344CB8AC3E}">
        <p14:creationId xmlns:p14="http://schemas.microsoft.com/office/powerpoint/2010/main" val="10733417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lnSpc>
                <a:spcPct val="120000"/>
              </a:lnSpc>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concentrate on the facilities that exceed their budget for electricity and leave the sites that already have their expenses below the limit to continue with their operations undisturbed. </a:t>
            </a:r>
          </a:p>
          <a:p>
            <a:pPr marL="342900" indent="-342900">
              <a:lnSpc>
                <a:spcPct val="120000"/>
              </a:lnSpc>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suggest that each facility should introduce a CO2 reduction target as well.</a:t>
            </a:r>
          </a:p>
          <a:p>
            <a:pPr marL="342900" indent="-342900">
              <a:lnSpc>
                <a:spcPct val="120000"/>
              </a:lnSpc>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try to influence all company sites to introduce other forms of energy reduction, e.g. energy efficient lighting and </a:t>
            </a:r>
            <a:r>
              <a:rPr lang="en-GB" sz="1200" dirty="0" err="1">
                <a:solidFill>
                  <a:schemeClr val="accent2"/>
                </a:solidFill>
                <a:latin typeface="Verdana" panose="020B0604030504040204" pitchFamily="34" charset="0"/>
                <a:ea typeface="Verdana" panose="020B0604030504040204" pitchFamily="34" charset="0"/>
                <a:cs typeface="Arial" panose="020B0604020202020204" pitchFamily="34" charset="0"/>
              </a:rPr>
              <a:t>behavior</a:t>
            </a: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 changes, in order to reduce their carbon footprint and achieve their cost reduction targets.</a:t>
            </a: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101</a:t>
            </a:fld>
            <a:endParaRPr lang="de-DE"/>
          </a:p>
        </p:txBody>
      </p:sp>
    </p:spTree>
    <p:extLst>
      <p:ext uri="{BB962C8B-B14F-4D97-AF65-F5344CB8AC3E}">
        <p14:creationId xmlns:p14="http://schemas.microsoft.com/office/powerpoint/2010/main" val="26368581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102</a:t>
            </a:fld>
            <a:endParaRPr lang="de-DE"/>
          </a:p>
        </p:txBody>
      </p:sp>
    </p:spTree>
    <p:extLst>
      <p:ext uri="{BB962C8B-B14F-4D97-AF65-F5344CB8AC3E}">
        <p14:creationId xmlns:p14="http://schemas.microsoft.com/office/powerpoint/2010/main" val="22773303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lnSpc>
                <a:spcPct val="120000"/>
              </a:lnSpc>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concentrate on the facilities that exceed their budget for electricity and leave the sites that already have their expenses below the limit to continue with their operations undisturbed. </a:t>
            </a:r>
          </a:p>
          <a:p>
            <a:pPr marL="342900" indent="-342900">
              <a:lnSpc>
                <a:spcPct val="120000"/>
              </a:lnSpc>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suggest that each facility should introduce a CO2 reduction target as well.</a:t>
            </a:r>
          </a:p>
          <a:p>
            <a:pPr marL="342900" indent="-342900">
              <a:lnSpc>
                <a:spcPct val="120000"/>
              </a:lnSpc>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try to influence all company sites to introduce other forms of energy reduction, e.g. energy efficient lighting and </a:t>
            </a:r>
            <a:r>
              <a:rPr lang="en-GB" sz="1200" dirty="0" err="1">
                <a:solidFill>
                  <a:schemeClr val="accent2"/>
                </a:solidFill>
                <a:latin typeface="Verdana" panose="020B0604030504040204" pitchFamily="34" charset="0"/>
                <a:ea typeface="Verdana" panose="020B0604030504040204" pitchFamily="34" charset="0"/>
                <a:cs typeface="Arial" panose="020B0604020202020204" pitchFamily="34" charset="0"/>
              </a:rPr>
              <a:t>behavior</a:t>
            </a: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 changes, in order to reduce their carbon footprint and achieve their cost reduction targets.</a:t>
            </a: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103</a:t>
            </a:fld>
            <a:endParaRPr lang="de-DE"/>
          </a:p>
        </p:txBody>
      </p:sp>
    </p:spTree>
    <p:extLst>
      <p:ext uri="{BB962C8B-B14F-4D97-AF65-F5344CB8AC3E}">
        <p14:creationId xmlns:p14="http://schemas.microsoft.com/office/powerpoint/2010/main" val="13606979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Nothing, if you try to restrict the manager’s air travel you might experience disapproval from their side and you will need their support for other larger initiatives.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suggest to curtail air travel throughout the company. You justify your proposal based on cost savings and do not mention the environment. This should attract more support for your idea. </a:t>
            </a:r>
          </a:p>
          <a:p>
            <a:pPr marL="342900" indent="-342900">
              <a:spcBef>
                <a:spcPts val="600"/>
              </a:spcBef>
              <a:spcAft>
                <a:spcPts val="600"/>
              </a:spcAft>
              <a:buFont typeface="+mj-lt"/>
              <a:buAutoNum type="alphaLcParenR"/>
            </a:pPr>
            <a:r>
              <a:rPr lang="en-GB" sz="1200" dirty="0">
                <a:solidFill>
                  <a:schemeClr val="accent2"/>
                </a:solidFill>
                <a:latin typeface="Verdana" panose="020B0604030504040204" pitchFamily="34" charset="0"/>
                <a:ea typeface="Verdana" panose="020B0604030504040204" pitchFamily="34" charset="0"/>
                <a:cs typeface="Arial" panose="020B0604020202020204" pitchFamily="34" charset="0"/>
              </a:rPr>
              <a:t>You introduce a policy for collecting the free flight miles and using them for business trips only. This will limit the employees’ motivation to travel excessively. </a:t>
            </a:r>
          </a:p>
          <a:p>
            <a:pPr marL="342900" indent="-342900">
              <a:spcBef>
                <a:spcPts val="600"/>
              </a:spcBef>
              <a:spcAft>
                <a:spcPts val="600"/>
              </a:spcAft>
              <a:buFont typeface="+mj-lt"/>
              <a:buAutoNum type="alphaLcParenR"/>
            </a:pPr>
            <a:r>
              <a:rPr lang="en-GB" sz="1200" dirty="0">
                <a:latin typeface="Verdana" panose="020B0604030504040204" pitchFamily="34" charset="0"/>
                <a:ea typeface="Verdana" panose="020B0604030504040204" pitchFamily="34" charset="0"/>
                <a:cs typeface="Arial" panose="020B0604020202020204" pitchFamily="34" charset="0"/>
              </a:rPr>
              <a:t>...</a:t>
            </a:r>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104</a:t>
            </a:fld>
            <a:endParaRPr lang="de-DE"/>
          </a:p>
        </p:txBody>
      </p:sp>
    </p:spTree>
    <p:extLst>
      <p:ext uri="{BB962C8B-B14F-4D97-AF65-F5344CB8AC3E}">
        <p14:creationId xmlns:p14="http://schemas.microsoft.com/office/powerpoint/2010/main" val="33289916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https://app.mural.co/invitation/mural/corporatesustainabilityinnov2207/1611749606207?sender=kivanov5643&amp;key=7736ff35-5a27-4757-8ea8-762146dce62e</a:t>
            </a:r>
          </a:p>
          <a:p>
            <a:r>
              <a:rPr lang="en-GB" dirty="0"/>
              <a:t>Visitor link:</a:t>
            </a:r>
          </a:p>
          <a:p>
            <a:r>
              <a:rPr lang="en-GB" b="1" dirty="0"/>
              <a:t>https://app.mural.co/t/corporatesustainabilityinnov2207/m/corporatesustainabilityinnov2207/1611749606207/7ff662e7cafa3066fafec4b1e394ef436a8b7d77</a:t>
            </a:r>
            <a:endParaRPr lang="en-GB" dirty="0"/>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106</a:t>
            </a:fld>
            <a:endParaRPr lang="de-DE"/>
          </a:p>
        </p:txBody>
      </p:sp>
    </p:spTree>
    <p:extLst>
      <p:ext uri="{BB962C8B-B14F-4D97-AF65-F5344CB8AC3E}">
        <p14:creationId xmlns:p14="http://schemas.microsoft.com/office/powerpoint/2010/main" val="8988018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rPr>
              <a:t>@Moderator: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Verdana" panose="020B0604030504040204" pitchFamily="34" charset="0"/>
                <a:ea typeface="Verdana" panose="020B0604030504040204" pitchFamily="34" charset="0"/>
              </a:rPr>
              <a:t>Divides players in two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Verdana" panose="020B0604030504040204" pitchFamily="34" charset="0"/>
                <a:ea typeface="Verdana" panose="020B0604030504040204" pitchFamily="34" charset="0"/>
              </a:rPr>
              <a:t>Pastes result of step 6 from the ideation Mural in the Mural with the advertisement template and shows both results together for the pitch.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Copies chosen how might we question to the pink post-its in the following steps on Mural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step 2 </a:t>
            </a:r>
            <a:r>
              <a:rPr lang="en-GB" sz="1200" b="0" kern="1200" dirty="0">
                <a:solidFill>
                  <a:schemeClr val="tx1"/>
                </a:solidFill>
                <a:effectLst/>
                <a:latin typeface="+mn-lt"/>
                <a:ea typeface="+mn-ea"/>
                <a:cs typeface="+mn-cs"/>
              </a:rPr>
              <a:t>contributes with own knowledge of cases and good practices and guides the discussion if the players are stuck. See collection of cases in the backup (slide 124)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Players come back to joint zoom meeting for the pitch. Moderator presents next slide.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Group 1 Facilitator: </a:t>
            </a:r>
            <a:r>
              <a:rPr lang="en-GB" b="1" dirty="0">
                <a:solidFill>
                  <a:schemeClr val="accent3">
                    <a:lumMod val="75000"/>
                  </a:schemeClr>
                </a:solidFill>
              </a:rPr>
              <a:t>https://app.mural.co/invitation/mural/corporatesustainabilityinnov2207/1611746864061?sender=kivanov5643&amp;key=7bd217ec-4293-4ca0-98a0-e92dcb7e9240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3">
                    <a:lumMod val="75000"/>
                  </a:schemeClr>
                </a:solidFill>
              </a:rPr>
              <a:t>Group 1 visitor link:</a:t>
            </a:r>
            <a:r>
              <a:rPr lang="en-GB" b="1" dirty="0">
                <a:solidFill>
                  <a:schemeClr val="accent3">
                    <a:lumMod val="75000"/>
                  </a:schemeClr>
                </a:solidFill>
              </a:rPr>
              <a:t> https://app.mural.co/t/corporatesustainabilityinnov2207/m/corporatesustainabilityinnov2207/1611746864061/9143b5c05215ca2ed2714c5583fb73d074a40811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chemeClr val="accent3">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Group 2 Facilitator: </a:t>
            </a:r>
            <a:r>
              <a:rPr lang="en-GB" b="1" dirty="0">
                <a:solidFill>
                  <a:schemeClr val="accent3">
                    <a:lumMod val="75000"/>
                  </a:schemeClr>
                </a:solidFill>
              </a:rPr>
              <a:t>https://app.mural.co/invitation/mural/corporatesustainabilityinnov2207/1611746879597?sender=kivanov5643&amp;key=a11d621e-2563-44fa-829b-a242d621a499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chemeClr val="accent3">
                    <a:lumMod val="75000"/>
                  </a:schemeClr>
                </a:solidFill>
              </a:rPr>
              <a:t>Group 2 visitor link:</a:t>
            </a:r>
            <a:r>
              <a:rPr lang="en-GB" b="1" dirty="0">
                <a:solidFill>
                  <a:schemeClr val="accent3">
                    <a:lumMod val="75000"/>
                  </a:schemeClr>
                </a:solidFill>
              </a:rPr>
              <a:t> https://app.mural.co/t/corporatesustainabilityinnov2207/m/corporatesustainabilityinnov2207/1611746879597/665cb22c35f27a99f012d7017b32fca5e5a46dca</a:t>
            </a:r>
            <a:endParaRPr lang="en-US" b="1" dirty="0"/>
          </a:p>
        </p:txBody>
      </p:sp>
      <p:sp>
        <p:nvSpPr>
          <p:cNvPr id="4" name="Foliennummernplatzhalter 3"/>
          <p:cNvSpPr>
            <a:spLocks noGrp="1"/>
          </p:cNvSpPr>
          <p:nvPr>
            <p:ph type="sldNum" sz="quarter" idx="10"/>
          </p:nvPr>
        </p:nvSpPr>
        <p:spPr/>
        <p:txBody>
          <a:bodyPr/>
          <a:lstStyle/>
          <a:p>
            <a:fld id="{D96BD409-68FB-4CCF-ACAB-51E34AA0F515}" type="slidenum">
              <a:rPr lang="de-DE" smtClean="0"/>
              <a:t>108</a:t>
            </a:fld>
            <a:endParaRPr lang="de-DE"/>
          </a:p>
        </p:txBody>
      </p:sp>
    </p:spTree>
    <p:extLst>
      <p:ext uri="{BB962C8B-B14F-4D97-AF65-F5344CB8AC3E}">
        <p14:creationId xmlns:p14="http://schemas.microsoft.com/office/powerpoint/2010/main" val="15899703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6BD409-68FB-4CCF-ACAB-51E34AA0F515}" type="slidenum">
              <a:rPr lang="de-DE" smtClean="0"/>
              <a:t>109</a:t>
            </a:fld>
            <a:endParaRPr lang="de-DE"/>
          </a:p>
        </p:txBody>
      </p:sp>
    </p:spTree>
    <p:extLst>
      <p:ext uri="{BB962C8B-B14F-4D97-AF65-F5344CB8AC3E}">
        <p14:creationId xmlns:p14="http://schemas.microsoft.com/office/powerpoint/2010/main" val="23509432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a:t>Before-after Group 1: </a:t>
            </a:r>
            <a:r>
              <a:rPr lang="de-DE" dirty="0"/>
              <a:t>https://app.mural.co/invitation/mural/corporatesustainabilityinnov2207/1611746821625?sender=kivanov5643&amp;key=3cf37a37-3c00-4abe-a08d-63e27d52857e</a:t>
            </a:r>
          </a:p>
          <a:p>
            <a:r>
              <a:rPr lang="en-US" b="1" dirty="0"/>
              <a:t>Before-after Group 1 </a:t>
            </a:r>
            <a:r>
              <a:rPr lang="de-DE" b="1" dirty="0"/>
              <a:t>Visitor link: </a:t>
            </a:r>
            <a:r>
              <a:rPr lang="de-DE" dirty="0"/>
              <a:t>https://app.mural.co/t/corporatesustainabilityinnov2207/m/corporatesustainabilityinnov2207/1611746821625/220bc204ba9d0dae537fd0dd6faed823981fd8f7</a:t>
            </a:r>
          </a:p>
          <a:p>
            <a:endParaRPr lang="en-US" b="1" dirty="0"/>
          </a:p>
          <a:p>
            <a:r>
              <a:rPr lang="en-US" b="1" dirty="0"/>
              <a:t>Before-after Group 2: </a:t>
            </a:r>
            <a:r>
              <a:rPr lang="en-US" b="0" dirty="0"/>
              <a:t>https://app.mural.co/invitation/mural/corporatesustainabilityinnov2207/1611746848048?sender=kivanov5643&amp;key=8f0bbbdd-7dd1-4dd8-bd93-9c76330383d2</a:t>
            </a:r>
          </a:p>
          <a:p>
            <a:r>
              <a:rPr lang="en-US" b="1" dirty="0"/>
              <a:t>Before-after Group 2 </a:t>
            </a:r>
            <a:r>
              <a:rPr lang="de-DE" b="1" dirty="0"/>
              <a:t>Visitor link: </a:t>
            </a:r>
            <a:r>
              <a:rPr lang="de-DE" b="0" dirty="0"/>
              <a:t>https://app.mural.co/t/corporatesustainabilityinnov2207/m/corporatesustainabilityinnov2207/1611746848048/52361b945b84173467a30e5aff3ac3234afcd2c1</a:t>
            </a:r>
          </a:p>
        </p:txBody>
      </p:sp>
      <p:sp>
        <p:nvSpPr>
          <p:cNvPr id="4" name="Foliennummernplatzhalter 3"/>
          <p:cNvSpPr>
            <a:spLocks noGrp="1"/>
          </p:cNvSpPr>
          <p:nvPr>
            <p:ph type="sldNum" sz="quarter" idx="10"/>
          </p:nvPr>
        </p:nvSpPr>
        <p:spPr/>
        <p:txBody>
          <a:bodyPr/>
          <a:lstStyle/>
          <a:p>
            <a:fld id="{D96BD409-68FB-4CCF-ACAB-51E34AA0F515}" type="slidenum">
              <a:rPr lang="de-DE" smtClean="0"/>
              <a:t>110</a:t>
            </a:fld>
            <a:endParaRPr lang="de-DE"/>
          </a:p>
        </p:txBody>
      </p:sp>
    </p:spTree>
    <p:extLst>
      <p:ext uri="{BB962C8B-B14F-4D97-AF65-F5344CB8AC3E}">
        <p14:creationId xmlns:p14="http://schemas.microsoft.com/office/powerpoint/2010/main" val="26410241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rPr>
              <a:t>@Moderator: The leader gets 2 additional votes in deciding which solution to implement</a:t>
            </a:r>
            <a:endParaRPr lang="en-GB" sz="1200" b="1" dirty="0">
              <a:latin typeface="Verdana" panose="020B0604030504040204" pitchFamily="34" charset="0"/>
              <a:ea typeface="Verdana" panose="020B0604030504040204" pitchFamily="34" charset="0"/>
            </a:endParaRPr>
          </a:p>
          <a:p>
            <a:endParaRPr lang="en-US" dirty="0"/>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111</a:t>
            </a:fld>
            <a:endParaRPr lang="de-DE"/>
          </a:p>
        </p:txBody>
      </p:sp>
    </p:spTree>
    <p:extLst>
      <p:ext uri="{BB962C8B-B14F-4D97-AF65-F5344CB8AC3E}">
        <p14:creationId xmlns:p14="http://schemas.microsoft.com/office/powerpoint/2010/main" val="754532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Let us now warm-up with a quick quiz game that will allow you to use and enrich your knowledge about corporate sustainability.</a:t>
            </a:r>
          </a:p>
          <a:p>
            <a:endParaRPr lang="en-GB" dirty="0"/>
          </a:p>
          <a:p>
            <a:r>
              <a:rPr lang="en-GB" dirty="0"/>
              <a:t>In the quiz we have questions from the four domains of corporate sustainability. In addition, we have a fifth category of questions, named “Quotes”, where you have to guess who among famous politicians, CEOs and activists has made a certain statement about sustainability. You might be familiar with the rules of the game from the famous TV show, Jeopardy. You can choose a category of questions and a number of points to play for. The more are the points you go for, the more difficult will the questions get. </a:t>
            </a:r>
          </a:p>
          <a:p>
            <a:endParaRPr lang="en-GB" dirty="0"/>
          </a:p>
          <a:p>
            <a:r>
              <a:rPr lang="en-GB" dirty="0"/>
              <a:t>Moderator records individual scores in a separate file (table)</a:t>
            </a:r>
          </a:p>
          <a:p>
            <a:endParaRPr lang="en-GB" dirty="0"/>
          </a:p>
          <a:p>
            <a:endParaRPr lang="en-GB" dirty="0"/>
          </a:p>
        </p:txBody>
      </p:sp>
      <p:sp>
        <p:nvSpPr>
          <p:cNvPr id="4" name="Foliennummernplatzhalter 3"/>
          <p:cNvSpPr>
            <a:spLocks noGrp="1"/>
          </p:cNvSpPr>
          <p:nvPr>
            <p:ph type="sldNum" sz="quarter" idx="5"/>
          </p:nvPr>
        </p:nvSpPr>
        <p:spPr/>
        <p:txBody>
          <a:bodyPr/>
          <a:lstStyle/>
          <a:p>
            <a:fld id="{D96BD409-68FB-4CCF-ACAB-51E34AA0F515}" type="slidenum">
              <a:rPr lang="de-DE" smtClean="0"/>
              <a:t>10</a:t>
            </a:fld>
            <a:endParaRPr lang="de-DE"/>
          </a:p>
        </p:txBody>
      </p:sp>
    </p:spTree>
    <p:extLst>
      <p:ext uri="{BB962C8B-B14F-4D97-AF65-F5344CB8AC3E}">
        <p14:creationId xmlns:p14="http://schemas.microsoft.com/office/powerpoint/2010/main" val="18999201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Survey: </a:t>
            </a:r>
            <a:r>
              <a:rPr lang="en-GB" b="1" dirty="0">
                <a:latin typeface="Verdana" panose="020B0604030504040204" pitchFamily="34" charset="0"/>
                <a:ea typeface="Verdana" panose="020B0604030504040204" pitchFamily="34" charset="0"/>
              </a:rPr>
              <a:t>https://ww2.unipark.de/uc/Telekom_Survey/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Observation guide: </a:t>
            </a:r>
            <a:r>
              <a:rPr lang="en-GB" sz="1200" b="1" kern="1200" dirty="0">
                <a:solidFill>
                  <a:schemeClr val="tx1"/>
                </a:solidFill>
                <a:effectLst/>
                <a:latin typeface="+mn-lt"/>
                <a:ea typeface="+mn-ea"/>
                <a:cs typeface="+mn-cs"/>
              </a:rPr>
              <a:t>https://ww2.unipark.de/uc/Telekom_ObservationGuide/</a:t>
            </a:r>
            <a:endParaRPr lang="de-DE" sz="1200" b="1" kern="1200" dirty="0">
              <a:solidFill>
                <a:schemeClr val="tx1"/>
              </a:solidFill>
              <a:effectLst/>
              <a:latin typeface="+mn-lt"/>
              <a:ea typeface="+mn-ea"/>
              <a:cs typeface="+mn-cs"/>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112</a:t>
            </a:fld>
            <a:endParaRPr lang="de-DE"/>
          </a:p>
        </p:txBody>
      </p:sp>
    </p:spTree>
    <p:extLst>
      <p:ext uri="{BB962C8B-B14F-4D97-AF65-F5344CB8AC3E}">
        <p14:creationId xmlns:p14="http://schemas.microsoft.com/office/powerpoint/2010/main" val="29069294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116</a:t>
            </a:fld>
            <a:endParaRPr lang="de-DE"/>
          </a:p>
        </p:txBody>
      </p:sp>
    </p:spTree>
    <p:extLst>
      <p:ext uri="{BB962C8B-B14F-4D97-AF65-F5344CB8AC3E}">
        <p14:creationId xmlns:p14="http://schemas.microsoft.com/office/powerpoint/2010/main" val="7990151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117</a:t>
            </a:fld>
            <a:endParaRPr lang="de-DE"/>
          </a:p>
        </p:txBody>
      </p:sp>
    </p:spTree>
    <p:extLst>
      <p:ext uri="{BB962C8B-B14F-4D97-AF65-F5344CB8AC3E}">
        <p14:creationId xmlns:p14="http://schemas.microsoft.com/office/powerpoint/2010/main" val="28466448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118</a:t>
            </a:fld>
            <a:endParaRPr lang="de-DE"/>
          </a:p>
        </p:txBody>
      </p:sp>
    </p:spTree>
    <p:extLst>
      <p:ext uri="{BB962C8B-B14F-4D97-AF65-F5344CB8AC3E}">
        <p14:creationId xmlns:p14="http://schemas.microsoft.com/office/powerpoint/2010/main" val="19068723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119</a:t>
            </a:fld>
            <a:endParaRPr lang="de-DE"/>
          </a:p>
        </p:txBody>
      </p:sp>
    </p:spTree>
    <p:extLst>
      <p:ext uri="{BB962C8B-B14F-4D97-AF65-F5344CB8AC3E}">
        <p14:creationId xmlns:p14="http://schemas.microsoft.com/office/powerpoint/2010/main" val="273455972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120</a:t>
            </a:fld>
            <a:endParaRPr lang="de-DE"/>
          </a:p>
        </p:txBody>
      </p:sp>
    </p:spTree>
    <p:extLst>
      <p:ext uri="{BB962C8B-B14F-4D97-AF65-F5344CB8AC3E}">
        <p14:creationId xmlns:p14="http://schemas.microsoft.com/office/powerpoint/2010/main" val="33014602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121</a:t>
            </a:fld>
            <a:endParaRPr lang="de-DE"/>
          </a:p>
        </p:txBody>
      </p:sp>
    </p:spTree>
    <p:extLst>
      <p:ext uri="{BB962C8B-B14F-4D97-AF65-F5344CB8AC3E}">
        <p14:creationId xmlns:p14="http://schemas.microsoft.com/office/powerpoint/2010/main" val="1451696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122</a:t>
            </a:fld>
            <a:endParaRPr lang="de-DE"/>
          </a:p>
        </p:txBody>
      </p:sp>
    </p:spTree>
    <p:extLst>
      <p:ext uri="{BB962C8B-B14F-4D97-AF65-F5344CB8AC3E}">
        <p14:creationId xmlns:p14="http://schemas.microsoft.com/office/powerpoint/2010/main" val="9429699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123</a:t>
            </a:fld>
            <a:endParaRPr lang="de-DE"/>
          </a:p>
        </p:txBody>
      </p:sp>
    </p:spTree>
    <p:extLst>
      <p:ext uri="{BB962C8B-B14F-4D97-AF65-F5344CB8AC3E}">
        <p14:creationId xmlns:p14="http://schemas.microsoft.com/office/powerpoint/2010/main" val="15931654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Moderator link: </a:t>
            </a:r>
          </a:p>
          <a:p>
            <a:r>
              <a:rPr lang="en-US" b="1" dirty="0"/>
              <a:t>https://app.mural.co/invitation/mural/corporatesustainabilityinnov2207/1598606276883?sender=henningbreuer3927&amp;key=88f86ea1-5542-4786-8da6-d26e859d7b21</a:t>
            </a:r>
          </a:p>
          <a:p>
            <a:r>
              <a:rPr lang="en-GB" dirty="0"/>
              <a:t>Visitor link:</a:t>
            </a:r>
          </a:p>
          <a:p>
            <a:r>
              <a:rPr lang="en-GB" b="1" dirty="0"/>
              <a:t>https://app.mural.co/t/corporatesustainabilityinnov2207/m/corporatesustainabilityinnov2207/1598606276883/90853931cc8fca4a180738fe614b94394fb5d11a</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Moderator: </a:t>
            </a:r>
            <a:r>
              <a:rPr lang="en-GB" sz="1200" dirty="0">
                <a:latin typeface="Verdana" panose="020B0604030504040204" pitchFamily="34" charset="0"/>
                <a:ea typeface="Verdana" panose="020B0604030504040204" pitchFamily="34" charset="0"/>
              </a:rPr>
              <a:t>After everyone contributes with a challenge they </a:t>
            </a:r>
            <a:r>
              <a:rPr lang="en-GB" sz="1200" b="1" dirty="0">
                <a:solidFill>
                  <a:schemeClr val="tx1"/>
                </a:solidFill>
                <a:latin typeface="Verdana" panose="020B0604030504040204" pitchFamily="34" charset="0"/>
                <a:ea typeface="Verdana" panose="020B0604030504040204" pitchFamily="34" charset="0"/>
              </a:rPr>
              <a:t>vote</a:t>
            </a:r>
            <a:r>
              <a:rPr lang="en-GB" sz="1200" dirty="0">
                <a:latin typeface="Verdana" panose="020B0604030504040204" pitchFamily="34" charset="0"/>
                <a:ea typeface="Verdana" panose="020B0604030504040204" pitchFamily="34" charset="0"/>
              </a:rPr>
              <a:t> for the ones they want to continue working on. Each player can distribute 3 </a:t>
            </a:r>
            <a:r>
              <a:rPr lang="en-GB" sz="1200" b="1" dirty="0">
                <a:solidFill>
                  <a:schemeClr val="tx1"/>
                </a:solidFill>
                <a:latin typeface="Verdana" panose="020B0604030504040204" pitchFamily="34" charset="0"/>
                <a:ea typeface="Verdana" panose="020B0604030504040204" pitchFamily="34" charset="0"/>
              </a:rPr>
              <a:t>voting points for those challenges </a:t>
            </a:r>
            <a:r>
              <a:rPr lang="en-GB" sz="1200" dirty="0">
                <a:latin typeface="Verdana" panose="020B0604030504040204" pitchFamily="34" charset="0"/>
                <a:ea typeface="Verdana" panose="020B0604030504040204" pitchFamily="34" charset="0"/>
              </a:rPr>
              <a:t>he/she finds most relevant. </a:t>
            </a:r>
            <a:endParaRPr lang="en-GB" b="1" u="sng" dirty="0">
              <a:latin typeface="Verdana" panose="020B0604030504040204" pitchFamily="34" charset="0"/>
              <a:ea typeface="Verdana" panose="020B0604030504040204" pitchFamily="34" charset="0"/>
            </a:endParaRPr>
          </a:p>
          <a:p>
            <a:endParaRPr lang="en-US" dirty="0"/>
          </a:p>
        </p:txBody>
      </p:sp>
      <p:sp>
        <p:nvSpPr>
          <p:cNvPr id="4" name="Foliennummernplatzhalter 3"/>
          <p:cNvSpPr>
            <a:spLocks noGrp="1"/>
          </p:cNvSpPr>
          <p:nvPr>
            <p:ph type="sldNum" sz="quarter" idx="10"/>
          </p:nvPr>
        </p:nvSpPr>
        <p:spPr/>
        <p:txBody>
          <a:bodyPr/>
          <a:lstStyle/>
          <a:p>
            <a:fld id="{D96BD409-68FB-4CCF-ACAB-51E34AA0F515}" type="slidenum">
              <a:rPr lang="de-DE" smtClean="0"/>
              <a:t>124</a:t>
            </a:fld>
            <a:endParaRPr lang="de-DE"/>
          </a:p>
        </p:txBody>
      </p:sp>
    </p:spTree>
    <p:extLst>
      <p:ext uri="{BB962C8B-B14F-4D97-AF65-F5344CB8AC3E}">
        <p14:creationId xmlns:p14="http://schemas.microsoft.com/office/powerpoint/2010/main" val="3506133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1.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18.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jpe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18.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47.png"/><Relationship Id="rId17" Type="http://schemas.openxmlformats.org/officeDocument/2006/relationships/image" Target="../media/image50.jpeg"/><Relationship Id="rId2" Type="http://schemas.openxmlformats.org/officeDocument/2006/relationships/image" Target="../media/image6.png"/><Relationship Id="rId16" Type="http://schemas.openxmlformats.org/officeDocument/2006/relationships/image" Target="../media/image49.jpeg"/><Relationship Id="rId1" Type="http://schemas.openxmlformats.org/officeDocument/2006/relationships/slideMaster" Target="../slideMasters/slideMaster2.xml"/><Relationship Id="rId6" Type="http://schemas.openxmlformats.org/officeDocument/2006/relationships/image" Target="../media/image10.jpeg"/><Relationship Id="rId11" Type="http://schemas.openxmlformats.org/officeDocument/2006/relationships/image" Target="../media/image46.png"/><Relationship Id="rId5" Type="http://schemas.openxmlformats.org/officeDocument/2006/relationships/image" Target="../media/image9.jpg"/><Relationship Id="rId15" Type="http://schemas.openxmlformats.org/officeDocument/2006/relationships/image" Target="../media/image48.jpeg"/><Relationship Id="rId10" Type="http://schemas.openxmlformats.org/officeDocument/2006/relationships/image" Target="../media/image45.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52.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image" Target="../media/image51.jpeg"/><Relationship Id="rId16"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9.jp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image" Target="../media/image5.png"/><Relationship Id="rId16"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9.jp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9" name="Rechtwinkliges Dreieck 18"/>
          <p:cNvSpPr/>
          <p:nvPr userDrawn="1"/>
        </p:nvSpPr>
        <p:spPr>
          <a:xfrm rot="5400000">
            <a:off x="6084660" y="2922364"/>
            <a:ext cx="4648202" cy="12418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userDrawn="1"/>
        </p:nvSpPr>
        <p:spPr>
          <a:xfrm>
            <a:off x="-1" y="1696718"/>
            <a:ext cx="8650515" cy="1525452"/>
          </a:xfrm>
          <a:prstGeom prst="rect">
            <a:avLst/>
          </a:prstGeom>
          <a:solidFill>
            <a:srgbClr val="A8D2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11" name="Rechteck 10"/>
          <p:cNvSpPr/>
          <p:nvPr userDrawn="1"/>
        </p:nvSpPr>
        <p:spPr>
          <a:xfrm flipV="1">
            <a:off x="0" y="6183085"/>
            <a:ext cx="7749722" cy="71301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userDrawn="1"/>
        </p:nvSpPr>
        <p:spPr>
          <a:xfrm>
            <a:off x="7515860" y="914400"/>
            <a:ext cx="4711700" cy="6096000"/>
          </a:xfrm>
          <a:custGeom>
            <a:avLst/>
            <a:gdLst>
              <a:gd name="connsiteX0" fmla="*/ 279400 w 4711700"/>
              <a:gd name="connsiteY0" fmla="*/ 5981700 h 6096000"/>
              <a:gd name="connsiteX1" fmla="*/ 1536700 w 4711700"/>
              <a:gd name="connsiteY1" fmla="*/ 355600 h 6096000"/>
              <a:gd name="connsiteX2" fmla="*/ 4711700 w 4711700"/>
              <a:gd name="connsiteY2" fmla="*/ 355600 h 6096000"/>
              <a:gd name="connsiteX3" fmla="*/ 4699000 w 4711700"/>
              <a:gd name="connsiteY3" fmla="*/ 0 h 6096000"/>
              <a:gd name="connsiteX4" fmla="*/ 1308100 w 4711700"/>
              <a:gd name="connsiteY4" fmla="*/ 38100 h 6096000"/>
              <a:gd name="connsiteX5" fmla="*/ 0 w 4711700"/>
              <a:gd name="connsiteY5" fmla="*/ 6096000 h 6096000"/>
              <a:gd name="connsiteX6" fmla="*/ 279400 w 4711700"/>
              <a:gd name="connsiteY6" fmla="*/ 598170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700" h="6096000">
                <a:moveTo>
                  <a:pt x="279400" y="5981700"/>
                </a:moveTo>
                <a:lnTo>
                  <a:pt x="1536700" y="355600"/>
                </a:lnTo>
                <a:lnTo>
                  <a:pt x="4711700" y="355600"/>
                </a:lnTo>
                <a:lnTo>
                  <a:pt x="4699000" y="0"/>
                </a:lnTo>
                <a:lnTo>
                  <a:pt x="1308100" y="38100"/>
                </a:lnTo>
                <a:lnTo>
                  <a:pt x="0" y="6096000"/>
                </a:lnTo>
                <a:lnTo>
                  <a:pt x="279400" y="5981700"/>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userDrawn="1"/>
        </p:nvSpPr>
        <p:spPr>
          <a:xfrm>
            <a:off x="7323020" y="800099"/>
            <a:ext cx="4868980" cy="6096000"/>
          </a:xfrm>
          <a:custGeom>
            <a:avLst/>
            <a:gdLst>
              <a:gd name="connsiteX0" fmla="*/ 279400 w 4711700"/>
              <a:gd name="connsiteY0" fmla="*/ 5981700 h 6096000"/>
              <a:gd name="connsiteX1" fmla="*/ 1536700 w 4711700"/>
              <a:gd name="connsiteY1" fmla="*/ 355600 h 6096000"/>
              <a:gd name="connsiteX2" fmla="*/ 4711700 w 4711700"/>
              <a:gd name="connsiteY2" fmla="*/ 355600 h 6096000"/>
              <a:gd name="connsiteX3" fmla="*/ 4699000 w 4711700"/>
              <a:gd name="connsiteY3" fmla="*/ 0 h 6096000"/>
              <a:gd name="connsiteX4" fmla="*/ 1308100 w 4711700"/>
              <a:gd name="connsiteY4" fmla="*/ 38100 h 6096000"/>
              <a:gd name="connsiteX5" fmla="*/ 0 w 4711700"/>
              <a:gd name="connsiteY5" fmla="*/ 6096000 h 6096000"/>
              <a:gd name="connsiteX6" fmla="*/ 279400 w 4711700"/>
              <a:gd name="connsiteY6" fmla="*/ 598170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700" h="6096000">
                <a:moveTo>
                  <a:pt x="279400" y="5981700"/>
                </a:moveTo>
                <a:lnTo>
                  <a:pt x="1536700" y="355600"/>
                </a:lnTo>
                <a:lnTo>
                  <a:pt x="4711700" y="355600"/>
                </a:lnTo>
                <a:lnTo>
                  <a:pt x="4699000" y="0"/>
                </a:lnTo>
                <a:lnTo>
                  <a:pt x="1308100" y="38100"/>
                </a:lnTo>
                <a:lnTo>
                  <a:pt x="0" y="6096000"/>
                </a:lnTo>
                <a:lnTo>
                  <a:pt x="279400" y="59817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el 26"/>
          <p:cNvSpPr>
            <a:spLocks noGrp="1"/>
          </p:cNvSpPr>
          <p:nvPr>
            <p:ph type="title" hasCustomPrompt="1"/>
          </p:nvPr>
        </p:nvSpPr>
        <p:spPr>
          <a:xfrm>
            <a:off x="584201" y="1914514"/>
            <a:ext cx="7456714" cy="1137866"/>
          </a:xfrm>
        </p:spPr>
        <p:txBody>
          <a:bodyPr>
            <a:normAutofit/>
          </a:bodyPr>
          <a:lstStyle>
            <a:lvl1pPr>
              <a:defRPr sz="4800" b="1">
                <a:solidFill>
                  <a:schemeClr val="bg1"/>
                </a:solidFill>
                <a:effectLst>
                  <a:outerShdw blurRad="50800" dist="38100" dir="8100000" algn="tr" rotWithShape="0">
                    <a:prstClr val="black">
                      <a:alpha val="40000"/>
                    </a:prstClr>
                  </a:outerShdw>
                </a:effectLst>
              </a:defRPr>
            </a:lvl1pPr>
          </a:lstStyle>
          <a:p>
            <a:r>
              <a:rPr lang="de-DE" dirty="0"/>
              <a:t>Chapter I</a:t>
            </a:r>
          </a:p>
        </p:txBody>
      </p:sp>
      <p:sp>
        <p:nvSpPr>
          <p:cNvPr id="33" name="Textplatzhalter 32"/>
          <p:cNvSpPr>
            <a:spLocks noGrp="1"/>
          </p:cNvSpPr>
          <p:nvPr>
            <p:ph type="body" sz="quarter" idx="10" hasCustomPrompt="1"/>
          </p:nvPr>
        </p:nvSpPr>
        <p:spPr>
          <a:xfrm>
            <a:off x="584201" y="3454400"/>
            <a:ext cx="6703260" cy="1930400"/>
          </a:xfrm>
          <a:prstGeom prst="rect">
            <a:avLst/>
          </a:prstGeom>
        </p:spPr>
        <p:txBody>
          <a:bodyPr/>
          <a:lstStyle>
            <a:lvl1pPr marL="0" indent="0">
              <a:buNone/>
              <a:defRPr sz="1800">
                <a:solidFill>
                  <a:schemeClr val="bg1"/>
                </a:solidFill>
                <a:latin typeface="TeleNeo" panose="020B0504040202090203" pitchFamily="34" charset="77"/>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pic>
        <p:nvPicPr>
          <p:cNvPr id="9" name="Grafik 8">
            <a:extLst>
              <a:ext uri="{FF2B5EF4-FFF2-40B4-BE49-F238E27FC236}">
                <a16:creationId xmlns:a16="http://schemas.microsoft.com/office/drawing/2014/main" id="{616F8158-9AA3-8A42-AF15-773004164C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10" name="Picture 2" descr="https://licensebuttons.net/l/by-sa/3.0/88x31.png">
            <a:extLst>
              <a:ext uri="{FF2B5EF4-FFF2-40B4-BE49-F238E27FC236}">
                <a16:creationId xmlns:a16="http://schemas.microsoft.com/office/drawing/2014/main" id="{0383E5B4-310C-4A9B-B9AF-3AFF0BC0A9C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14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aslov in vsebina">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CD90BE1-7AA7-144B-A128-2F05D9A4D8EE}"/>
              </a:ext>
            </a:extLst>
          </p:cNvPr>
          <p:cNvSpPr/>
          <p:nvPr userDrawn="1"/>
        </p:nvSpPr>
        <p:spPr>
          <a:xfrm>
            <a:off x="0" y="0"/>
            <a:ext cx="12192000" cy="6858000"/>
          </a:xfrm>
          <a:prstGeom prst="rect">
            <a:avLst/>
          </a:prstGeom>
          <a:solidFill>
            <a:srgbClr val="4FB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FE70537A-1D26-644C-9073-BC5914E70F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03640" y="500173"/>
            <a:ext cx="4329502" cy="4584179"/>
          </a:xfrm>
          <a:prstGeom prst="rect">
            <a:avLst/>
          </a:prstGeom>
        </p:spPr>
      </p:pic>
      <p:pic>
        <p:nvPicPr>
          <p:cNvPr id="12" name="Grafik 11">
            <a:extLst>
              <a:ext uri="{FF2B5EF4-FFF2-40B4-BE49-F238E27FC236}">
                <a16:creationId xmlns:a16="http://schemas.microsoft.com/office/drawing/2014/main" id="{BBDB4928-B47D-4041-9E4A-0CD418F19F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5" name="Picture 2" descr="https://licensebuttons.net/l/by-sa/3.0/88x31.png">
            <a:extLst>
              <a:ext uri="{FF2B5EF4-FFF2-40B4-BE49-F238E27FC236}">
                <a16:creationId xmlns:a16="http://schemas.microsoft.com/office/drawing/2014/main" id="{74277323-BAAA-46A4-87A8-29C3FDC2D64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853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A57FB27-C93A-854B-B99C-45A889C9C1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2650" y="577849"/>
            <a:ext cx="3524250" cy="3358403"/>
          </a:xfrm>
          <a:prstGeom prst="rect">
            <a:avLst/>
          </a:prstGeom>
        </p:spPr>
      </p:pic>
      <p:pic>
        <p:nvPicPr>
          <p:cNvPr id="9" name="Grafik 8">
            <a:extLst>
              <a:ext uri="{FF2B5EF4-FFF2-40B4-BE49-F238E27FC236}">
                <a16:creationId xmlns:a16="http://schemas.microsoft.com/office/drawing/2014/main" id="{E4892E13-5DE8-AA4A-978A-D91653948D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4" name="Picture 2" descr="https://licensebuttons.net/l/by-sa/3.0/88x31.png">
            <a:extLst>
              <a:ext uri="{FF2B5EF4-FFF2-40B4-BE49-F238E27FC236}">
                <a16:creationId xmlns:a16="http://schemas.microsoft.com/office/drawing/2014/main" id="{BBF152EB-EF3D-4507-BFEC-1BE400056DA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39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4D3247E-696F-8A48-B366-E38A89211314}"/>
              </a:ext>
            </a:extLst>
          </p:cNvPr>
          <p:cNvSpPr/>
          <p:nvPr userDrawn="1"/>
        </p:nvSpPr>
        <p:spPr>
          <a:xfrm>
            <a:off x="0" y="0"/>
            <a:ext cx="12192000" cy="6858000"/>
          </a:xfrm>
          <a:prstGeom prst="rect">
            <a:avLst/>
          </a:prstGeom>
          <a:solidFill>
            <a:srgbClr val="60C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A194706C-4B0B-BC4A-BDC9-3438034E58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6" name="Grafik 5">
            <a:extLst>
              <a:ext uri="{FF2B5EF4-FFF2-40B4-BE49-F238E27FC236}">
                <a16:creationId xmlns:a16="http://schemas.microsoft.com/office/drawing/2014/main" id="{BD71A1EE-FC8B-794C-8522-B053D8AFF31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06980" y="577849"/>
            <a:ext cx="4361132" cy="4762156"/>
          </a:xfrm>
          <a:prstGeom prst="rect">
            <a:avLst/>
          </a:prstGeom>
        </p:spPr>
      </p:pic>
      <p:pic>
        <p:nvPicPr>
          <p:cNvPr id="5" name="Picture 2" descr="https://licensebuttons.net/l/by-sa/3.0/88x31.png">
            <a:extLst>
              <a:ext uri="{FF2B5EF4-FFF2-40B4-BE49-F238E27FC236}">
                <a16:creationId xmlns:a16="http://schemas.microsoft.com/office/drawing/2014/main" id="{DB9E0689-ADB3-4267-AE2C-0BEC38A2B41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410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2EB82B2-553F-264F-A41A-C581A9F062C9}"/>
              </a:ext>
            </a:extLst>
          </p:cNvPr>
          <p:cNvSpPr/>
          <p:nvPr userDrawn="1"/>
        </p:nvSpPr>
        <p:spPr>
          <a:xfrm>
            <a:off x="0" y="0"/>
            <a:ext cx="12192000" cy="6858000"/>
          </a:xfrm>
          <a:prstGeom prst="rect">
            <a:avLst/>
          </a:prstGeom>
          <a:solidFill>
            <a:srgbClr val="EBA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 name="Grafik 3">
            <a:extLst>
              <a:ext uri="{FF2B5EF4-FFF2-40B4-BE49-F238E27FC236}">
                <a16:creationId xmlns:a16="http://schemas.microsoft.com/office/drawing/2014/main" id="{32E38827-0D74-3448-8B8E-FB0375D163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6" name="Grafik 5">
            <a:extLst>
              <a:ext uri="{FF2B5EF4-FFF2-40B4-BE49-F238E27FC236}">
                <a16:creationId xmlns:a16="http://schemas.microsoft.com/office/drawing/2014/main" id="{F2BF8514-4A59-B044-9EAA-BF69502502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1179" y="365759"/>
            <a:ext cx="5139891" cy="5313145"/>
          </a:xfrm>
          <a:prstGeom prst="rect">
            <a:avLst/>
          </a:prstGeom>
        </p:spPr>
      </p:pic>
      <p:pic>
        <p:nvPicPr>
          <p:cNvPr id="5" name="Picture 2" descr="https://licensebuttons.net/l/by-sa/3.0/88x31.png">
            <a:extLst>
              <a:ext uri="{FF2B5EF4-FFF2-40B4-BE49-F238E27FC236}">
                <a16:creationId xmlns:a16="http://schemas.microsoft.com/office/drawing/2014/main" id="{51427057-1F37-46C8-8ABF-46F4537A283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112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E2755A5-E8C9-E64B-8E44-F1916B0EAA44}"/>
              </a:ext>
            </a:extLst>
          </p:cNvPr>
          <p:cNvSpPr/>
          <p:nvPr userDrawn="1"/>
        </p:nvSpPr>
        <p:spPr>
          <a:xfrm>
            <a:off x="0" y="0"/>
            <a:ext cx="12192000" cy="6858000"/>
          </a:xfrm>
          <a:prstGeom prst="rect">
            <a:avLst/>
          </a:prstGeom>
          <a:solidFill>
            <a:srgbClr val="E34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6FD9C642-6FE2-DB44-9031-9349A91B4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6" name="Grafik 5">
            <a:extLst>
              <a:ext uri="{FF2B5EF4-FFF2-40B4-BE49-F238E27FC236}">
                <a16:creationId xmlns:a16="http://schemas.microsoft.com/office/drawing/2014/main" id="{76905CA3-D3E2-0547-8526-D3D726803E7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8180" y="284480"/>
            <a:ext cx="5230320" cy="4624704"/>
          </a:xfrm>
          <a:prstGeom prst="rect">
            <a:avLst/>
          </a:prstGeom>
        </p:spPr>
      </p:pic>
      <p:pic>
        <p:nvPicPr>
          <p:cNvPr id="5" name="Picture 2" descr="https://licensebuttons.net/l/by-sa/3.0/88x31.png">
            <a:extLst>
              <a:ext uri="{FF2B5EF4-FFF2-40B4-BE49-F238E27FC236}">
                <a16:creationId xmlns:a16="http://schemas.microsoft.com/office/drawing/2014/main" id="{FCE6C33B-BDDA-447B-ADB8-6B8B295D00F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4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hapter">
    <p:spTree>
      <p:nvGrpSpPr>
        <p:cNvPr id="1" name=""/>
        <p:cNvGrpSpPr/>
        <p:nvPr/>
      </p:nvGrpSpPr>
      <p:grpSpPr>
        <a:xfrm>
          <a:off x="0" y="0"/>
          <a:ext cx="0" cy="0"/>
          <a:chOff x="0" y="0"/>
          <a:chExt cx="0" cy="0"/>
        </a:xfrm>
      </p:grpSpPr>
      <p:pic>
        <p:nvPicPr>
          <p:cNvPr id="1028" name="Picture 4" descr="silver iPhone 6 beside eyeglasses with black frame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7797801" y="1219200"/>
            <a:ext cx="4445000" cy="56769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winkliges Dreieck 18"/>
          <p:cNvSpPr/>
          <p:nvPr userDrawn="1"/>
        </p:nvSpPr>
        <p:spPr>
          <a:xfrm rot="5400000">
            <a:off x="6084660" y="2922364"/>
            <a:ext cx="4648202" cy="12418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userDrawn="1"/>
        </p:nvSpPr>
        <p:spPr>
          <a:xfrm>
            <a:off x="-1" y="1696718"/>
            <a:ext cx="8650515" cy="1525452"/>
          </a:xfrm>
          <a:prstGeom prst="rect">
            <a:avLst/>
          </a:prstGeom>
          <a:solidFill>
            <a:srgbClr val="A8D2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11" name="Rechteck 10"/>
          <p:cNvSpPr/>
          <p:nvPr userDrawn="1"/>
        </p:nvSpPr>
        <p:spPr>
          <a:xfrm flipV="1">
            <a:off x="0" y="6183085"/>
            <a:ext cx="7749722" cy="71301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userDrawn="1"/>
        </p:nvSpPr>
        <p:spPr>
          <a:xfrm>
            <a:off x="7515860" y="914400"/>
            <a:ext cx="4711700" cy="6096000"/>
          </a:xfrm>
          <a:custGeom>
            <a:avLst/>
            <a:gdLst>
              <a:gd name="connsiteX0" fmla="*/ 279400 w 4711700"/>
              <a:gd name="connsiteY0" fmla="*/ 5981700 h 6096000"/>
              <a:gd name="connsiteX1" fmla="*/ 1536700 w 4711700"/>
              <a:gd name="connsiteY1" fmla="*/ 355600 h 6096000"/>
              <a:gd name="connsiteX2" fmla="*/ 4711700 w 4711700"/>
              <a:gd name="connsiteY2" fmla="*/ 355600 h 6096000"/>
              <a:gd name="connsiteX3" fmla="*/ 4699000 w 4711700"/>
              <a:gd name="connsiteY3" fmla="*/ 0 h 6096000"/>
              <a:gd name="connsiteX4" fmla="*/ 1308100 w 4711700"/>
              <a:gd name="connsiteY4" fmla="*/ 38100 h 6096000"/>
              <a:gd name="connsiteX5" fmla="*/ 0 w 4711700"/>
              <a:gd name="connsiteY5" fmla="*/ 6096000 h 6096000"/>
              <a:gd name="connsiteX6" fmla="*/ 279400 w 4711700"/>
              <a:gd name="connsiteY6" fmla="*/ 598170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700" h="6096000">
                <a:moveTo>
                  <a:pt x="279400" y="5981700"/>
                </a:moveTo>
                <a:lnTo>
                  <a:pt x="1536700" y="355600"/>
                </a:lnTo>
                <a:lnTo>
                  <a:pt x="4711700" y="355600"/>
                </a:lnTo>
                <a:lnTo>
                  <a:pt x="4699000" y="0"/>
                </a:lnTo>
                <a:lnTo>
                  <a:pt x="1308100" y="38100"/>
                </a:lnTo>
                <a:lnTo>
                  <a:pt x="0" y="6096000"/>
                </a:lnTo>
                <a:lnTo>
                  <a:pt x="279400" y="5981700"/>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userDrawn="1"/>
        </p:nvSpPr>
        <p:spPr>
          <a:xfrm>
            <a:off x="7323020" y="800099"/>
            <a:ext cx="4868980" cy="6096000"/>
          </a:xfrm>
          <a:custGeom>
            <a:avLst/>
            <a:gdLst>
              <a:gd name="connsiteX0" fmla="*/ 279400 w 4711700"/>
              <a:gd name="connsiteY0" fmla="*/ 5981700 h 6096000"/>
              <a:gd name="connsiteX1" fmla="*/ 1536700 w 4711700"/>
              <a:gd name="connsiteY1" fmla="*/ 355600 h 6096000"/>
              <a:gd name="connsiteX2" fmla="*/ 4711700 w 4711700"/>
              <a:gd name="connsiteY2" fmla="*/ 355600 h 6096000"/>
              <a:gd name="connsiteX3" fmla="*/ 4699000 w 4711700"/>
              <a:gd name="connsiteY3" fmla="*/ 0 h 6096000"/>
              <a:gd name="connsiteX4" fmla="*/ 1308100 w 4711700"/>
              <a:gd name="connsiteY4" fmla="*/ 38100 h 6096000"/>
              <a:gd name="connsiteX5" fmla="*/ 0 w 4711700"/>
              <a:gd name="connsiteY5" fmla="*/ 6096000 h 6096000"/>
              <a:gd name="connsiteX6" fmla="*/ 279400 w 4711700"/>
              <a:gd name="connsiteY6" fmla="*/ 598170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700" h="6096000">
                <a:moveTo>
                  <a:pt x="279400" y="5981700"/>
                </a:moveTo>
                <a:lnTo>
                  <a:pt x="1536700" y="355600"/>
                </a:lnTo>
                <a:lnTo>
                  <a:pt x="4711700" y="355600"/>
                </a:lnTo>
                <a:lnTo>
                  <a:pt x="4699000" y="0"/>
                </a:lnTo>
                <a:lnTo>
                  <a:pt x="1308100" y="38100"/>
                </a:lnTo>
                <a:lnTo>
                  <a:pt x="0" y="6096000"/>
                </a:lnTo>
                <a:lnTo>
                  <a:pt x="279400" y="59817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el 26"/>
          <p:cNvSpPr>
            <a:spLocks noGrp="1"/>
          </p:cNvSpPr>
          <p:nvPr>
            <p:ph type="title" hasCustomPrompt="1"/>
          </p:nvPr>
        </p:nvSpPr>
        <p:spPr>
          <a:xfrm>
            <a:off x="584201" y="1914514"/>
            <a:ext cx="7456714" cy="1137866"/>
          </a:xfrm>
        </p:spPr>
        <p:txBody>
          <a:bodyPr>
            <a:normAutofit/>
          </a:bodyPr>
          <a:lstStyle>
            <a:lvl1pPr>
              <a:defRPr sz="4800" b="1">
                <a:solidFill>
                  <a:schemeClr val="bg1"/>
                </a:solidFill>
                <a:effectLst>
                  <a:outerShdw blurRad="50800" dist="38100" dir="8100000" algn="tr" rotWithShape="0">
                    <a:prstClr val="black">
                      <a:alpha val="40000"/>
                    </a:prstClr>
                  </a:outerShdw>
                </a:effectLst>
              </a:defRPr>
            </a:lvl1pPr>
          </a:lstStyle>
          <a:p>
            <a:r>
              <a:rPr lang="de-DE" dirty="0"/>
              <a:t>Chapter I</a:t>
            </a:r>
          </a:p>
        </p:txBody>
      </p:sp>
      <p:sp>
        <p:nvSpPr>
          <p:cNvPr id="33" name="Textplatzhalter 32"/>
          <p:cNvSpPr>
            <a:spLocks noGrp="1"/>
          </p:cNvSpPr>
          <p:nvPr>
            <p:ph type="body" sz="quarter" idx="10" hasCustomPrompt="1"/>
          </p:nvPr>
        </p:nvSpPr>
        <p:spPr>
          <a:xfrm>
            <a:off x="584201" y="3454400"/>
            <a:ext cx="6703260" cy="1930400"/>
          </a:xfrm>
          <a:prstGeom prst="rect">
            <a:avLst/>
          </a:prstGeom>
        </p:spPr>
        <p:txBody>
          <a:bodyPr/>
          <a:lstStyle>
            <a:lvl1pPr marL="0" indent="0">
              <a:buNone/>
              <a:defRPr sz="1800">
                <a:solidFill>
                  <a:srgbClr val="3D3D3C"/>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Tree>
    <p:extLst>
      <p:ext uri="{BB962C8B-B14F-4D97-AF65-F5344CB8AC3E}">
        <p14:creationId xmlns:p14="http://schemas.microsoft.com/office/powerpoint/2010/main" val="242535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a:xfrm>
            <a:off x="584200" y="1803401"/>
            <a:ext cx="11074400" cy="417136"/>
          </a:xfrm>
          <a:prstGeom prst="rect">
            <a:avLst/>
          </a:prstGeom>
        </p:spPr>
        <p:txBody>
          <a:bodyPr/>
          <a:lstStyle>
            <a:lvl1pPr marL="0" indent="0">
              <a:buNone/>
              <a:defRPr sz="2400">
                <a:solidFill>
                  <a:schemeClr val="bg1"/>
                </a:solidFill>
                <a:latin typeface="TeleNeo" panose="020B0504040202090203" pitchFamily="34" charset="77"/>
              </a:defRPr>
            </a:lvl1pPr>
          </a:lstStyle>
          <a:p>
            <a:pPr lvl="0"/>
            <a:r>
              <a:rPr lang="de-DE" dirty="0"/>
              <a:t>&lt;</a:t>
            </a:r>
            <a:r>
              <a:rPr lang="de-DE" dirty="0" err="1"/>
              <a:t>Subtitle</a:t>
            </a:r>
            <a:r>
              <a:rPr lang="de-DE" dirty="0"/>
              <a:t>&gt;</a:t>
            </a:r>
          </a:p>
        </p:txBody>
      </p:sp>
      <p:sp>
        <p:nvSpPr>
          <p:cNvPr id="13" name="Textplatzhalter 12"/>
          <p:cNvSpPr>
            <a:spLocks noGrp="1"/>
          </p:cNvSpPr>
          <p:nvPr>
            <p:ph type="body" sz="quarter" idx="14" hasCustomPrompt="1"/>
          </p:nvPr>
        </p:nvSpPr>
        <p:spPr>
          <a:xfrm>
            <a:off x="584200" y="2476500"/>
            <a:ext cx="11074400" cy="3102787"/>
          </a:xfrm>
          <a:prstGeom prst="rect">
            <a:avLst/>
          </a:prstGeom>
        </p:spPr>
        <p:txBody>
          <a:bodyPr/>
          <a:lstStyle>
            <a:lvl1pPr marL="228600" indent="-228600">
              <a:buClr>
                <a:srgbClr val="00A2A3"/>
              </a:buClr>
              <a:buFont typeface="Arial" panose="020B0604020202020204" pitchFamily="34" charset="0"/>
              <a:buChar char="›"/>
              <a:defRPr sz="2400">
                <a:solidFill>
                  <a:schemeClr val="bg1"/>
                </a:solidFill>
                <a:latin typeface="TeleNeo" panose="020B0504040202090203" pitchFamily="34" charset="77"/>
              </a:defRPr>
            </a:lvl1pPr>
            <a:lvl2pPr marL="685800" indent="-228600">
              <a:buClr>
                <a:srgbClr val="00A2A3"/>
              </a:buClr>
              <a:buSzPct val="100000"/>
              <a:buFont typeface="Arial" panose="020B0604020202020204" pitchFamily="34" charset="0"/>
              <a:buChar char="•"/>
              <a:defRPr sz="2200" baseline="0">
                <a:solidFill>
                  <a:schemeClr val="bg1"/>
                </a:solidFill>
                <a:latin typeface="TeleNeo" panose="020B0504040202090203" pitchFamily="34" charset="77"/>
              </a:defRPr>
            </a:lvl2pPr>
            <a:lvl3pPr marL="1143000" indent="-228600">
              <a:buClr>
                <a:srgbClr val="00A2A3"/>
              </a:buClr>
              <a:buFont typeface="Wingdings" panose="05000000000000000000" pitchFamily="2" charset="2"/>
              <a:buChar char="§"/>
              <a:defRPr sz="1800">
                <a:solidFill>
                  <a:schemeClr val="bg1"/>
                </a:solidFill>
                <a:latin typeface="TeleNeo" panose="020B0504040202090203" pitchFamily="34" charset="77"/>
              </a:defRPr>
            </a:lvl3pPr>
            <a:lvl4pPr>
              <a:buClr>
                <a:srgbClr val="00A2A3"/>
              </a:buClr>
              <a:defRPr sz="1600" baseline="0">
                <a:solidFill>
                  <a:schemeClr val="bg1"/>
                </a:solidFill>
                <a:latin typeface="TeleNeo" panose="020B0504040202090203" pitchFamily="34" charset="77"/>
              </a:defRPr>
            </a:lvl4pPr>
            <a:lvl5pPr>
              <a:defRPr>
                <a:solidFill>
                  <a:srgbClr val="3D3D3C"/>
                </a:solidFill>
              </a:defRPr>
            </a:lvl5pPr>
          </a:lstStyle>
          <a:p>
            <a:pPr lvl="0"/>
            <a:r>
              <a:rPr lang="de-DE" dirty="0"/>
              <a:t>First</a:t>
            </a:r>
          </a:p>
          <a:p>
            <a:pPr lvl="1"/>
            <a:r>
              <a:rPr lang="de-DE" dirty="0"/>
              <a:t>Second</a:t>
            </a:r>
          </a:p>
          <a:p>
            <a:pPr lvl="2"/>
            <a:r>
              <a:rPr lang="de-DE" dirty="0"/>
              <a:t>Third</a:t>
            </a:r>
          </a:p>
          <a:p>
            <a:pPr lvl="3"/>
            <a:r>
              <a:rPr lang="de-DE" dirty="0" err="1"/>
              <a:t>Fourth</a:t>
            </a:r>
            <a:endParaRPr lang="de-DE" dirty="0"/>
          </a:p>
          <a:p>
            <a:pPr lvl="2"/>
            <a:endParaRPr lang="de-DE" dirty="0"/>
          </a:p>
        </p:txBody>
      </p:sp>
      <p:sp>
        <p:nvSpPr>
          <p:cNvPr id="14" name="Datumsplatzhalter 13"/>
          <p:cNvSpPr>
            <a:spLocks noGrp="1"/>
          </p:cNvSpPr>
          <p:nvPr>
            <p:ph type="dt" sz="half" idx="15"/>
          </p:nvPr>
        </p:nvSpPr>
        <p:spPr>
          <a:xfrm>
            <a:off x="402773" y="6509535"/>
            <a:ext cx="1222827" cy="288000"/>
          </a:xfrm>
          <a:prstGeom prst="rect">
            <a:avLst/>
          </a:prstGeom>
        </p:spPr>
        <p:txBody>
          <a:bodyPr/>
          <a:lstStyle/>
          <a:p>
            <a:fld id="{CBB277B5-F68B-4848-BBD3-11D77A5D32F2}" type="datetimeFigureOut">
              <a:rPr lang="de-DE" smtClean="0"/>
              <a:pPr/>
              <a:t>28.01.2023</a:t>
            </a:fld>
            <a:endParaRPr lang="de-DE" dirty="0"/>
          </a:p>
        </p:txBody>
      </p:sp>
      <p:sp>
        <p:nvSpPr>
          <p:cNvPr id="15" name="Fußzeilenplatzhalter 14"/>
          <p:cNvSpPr>
            <a:spLocks noGrp="1"/>
          </p:cNvSpPr>
          <p:nvPr>
            <p:ph type="ftr" sz="quarter" idx="16"/>
          </p:nvPr>
        </p:nvSpPr>
        <p:spPr>
          <a:xfrm>
            <a:off x="2962729" y="6399892"/>
            <a:ext cx="6266543" cy="288000"/>
          </a:xfrm>
          <a:prstGeom prst="rect">
            <a:avLst/>
          </a:prstGeom>
        </p:spPr>
        <p:txBody>
          <a:bodyPr/>
          <a:lstStyle/>
          <a:p>
            <a:r>
              <a:rPr lang="de-DE">
                <a:solidFill>
                  <a:prstClr val="white"/>
                </a:solidFill>
              </a:rPr>
              <a:t>GAMiFY</a:t>
            </a:r>
            <a:endParaRPr lang="de-DE" dirty="0"/>
          </a:p>
        </p:txBody>
      </p:sp>
      <p:sp>
        <p:nvSpPr>
          <p:cNvPr id="16" name="Foliennummernplatzhalter 15"/>
          <p:cNvSpPr>
            <a:spLocks noGrp="1"/>
          </p:cNvSpPr>
          <p:nvPr>
            <p:ph type="sldNum" sz="quarter" idx="17"/>
          </p:nvPr>
        </p:nvSpPr>
        <p:spPr>
          <a:xfrm>
            <a:off x="10885714" y="6399892"/>
            <a:ext cx="947054" cy="288000"/>
          </a:xfrm>
          <a:prstGeom prst="rect">
            <a:avLst/>
          </a:prstGeom>
        </p:spPr>
        <p:txBody>
          <a:bodyPr/>
          <a:lstStyle/>
          <a:p>
            <a:fld id="{FA080DC5-3085-4FF4-BD29-1E3BEE1F3ED3}" type="slidenum">
              <a:rPr lang="de-DE" smtClean="0"/>
              <a:pPr/>
              <a:t>‹Nr.›</a:t>
            </a:fld>
            <a:endParaRPr lang="de-DE"/>
          </a:p>
        </p:txBody>
      </p:sp>
      <p:grpSp>
        <p:nvGrpSpPr>
          <p:cNvPr id="29" name="Gruppieren 28"/>
          <p:cNvGrpSpPr/>
          <p:nvPr userDrawn="1"/>
        </p:nvGrpSpPr>
        <p:grpSpPr>
          <a:xfrm>
            <a:off x="402773" y="5737672"/>
            <a:ext cx="11429995" cy="478436"/>
            <a:chOff x="402773" y="5737672"/>
            <a:chExt cx="11429995" cy="478436"/>
          </a:xfrm>
        </p:grpSpPr>
        <p:pic>
          <p:nvPicPr>
            <p:cNvPr id="17" name="Grafik 16"/>
            <p:cNvPicPr>
              <a:picLocks noChangeAspect="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083966" y="5850890"/>
              <a:ext cx="929649" cy="252000"/>
            </a:xfrm>
            <a:prstGeom prst="rect">
              <a:avLst/>
            </a:prstGeom>
          </p:spPr>
        </p:pic>
        <p:pic>
          <p:nvPicPr>
            <p:cNvPr id="18" name="Grafik 17"/>
            <p:cNvPicPr>
              <a:picLocks noChangeAspect="1"/>
            </p:cNvPicPr>
            <p:nvPr userDrawn="1"/>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l="-1297"/>
            <a:stretch/>
          </p:blipFill>
          <p:spPr>
            <a:xfrm>
              <a:off x="6196863" y="5850890"/>
              <a:ext cx="1277572" cy="252000"/>
            </a:xfrm>
            <a:prstGeom prst="rect">
              <a:avLst/>
            </a:prstGeom>
          </p:spPr>
        </p:pic>
        <p:pic>
          <p:nvPicPr>
            <p:cNvPr id="19" name="Grafik 18"/>
            <p:cNvPicPr>
              <a:picLocks noChangeAspect="1"/>
            </p:cNvPicPr>
            <p:nvPr userDrawn="1"/>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509366" y="5737672"/>
              <a:ext cx="417834" cy="478436"/>
            </a:xfrm>
            <a:prstGeom prst="rect">
              <a:avLst/>
            </a:prstGeom>
          </p:spPr>
        </p:pic>
        <p:pic>
          <p:nvPicPr>
            <p:cNvPr id="20" name="Grafik 19"/>
            <p:cNvPicPr>
              <a:picLocks noChangeAspect="1"/>
            </p:cNvPicPr>
            <p:nvPr userDrawn="1"/>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62423" y="5850890"/>
              <a:ext cx="1174469" cy="252000"/>
            </a:xfrm>
            <a:prstGeom prst="rect">
              <a:avLst/>
            </a:prstGeom>
          </p:spPr>
        </p:pic>
        <p:pic>
          <p:nvPicPr>
            <p:cNvPr id="21" name="Grafik 20"/>
            <p:cNvPicPr>
              <a:picLocks noChangeAspect="1"/>
            </p:cNvPicPr>
            <p:nvPr userDrawn="1"/>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02773" y="5850890"/>
              <a:ext cx="479524" cy="252000"/>
            </a:xfrm>
            <a:prstGeom prst="rect">
              <a:avLst/>
            </a:prstGeom>
          </p:spPr>
        </p:pic>
        <p:pic>
          <p:nvPicPr>
            <p:cNvPr id="22" name="Grafik 21"/>
            <p:cNvPicPr>
              <a:picLocks noChangeAspect="1"/>
            </p:cNvPicPr>
            <p:nvPr userDrawn="1"/>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10448" y="5850890"/>
              <a:ext cx="611441" cy="252000"/>
            </a:xfrm>
            <a:prstGeom prst="rect">
              <a:avLst/>
            </a:prstGeom>
          </p:spPr>
        </p:pic>
        <p:pic>
          <p:nvPicPr>
            <p:cNvPr id="23" name="Grafik 22"/>
            <p:cNvPicPr>
              <a:picLocks noChangeAspect="1"/>
            </p:cNvPicPr>
            <p:nvPr userDrawn="1"/>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529661" y="5850890"/>
              <a:ext cx="619920" cy="252000"/>
            </a:xfrm>
            <a:prstGeom prst="rect">
              <a:avLst/>
            </a:prstGeom>
          </p:spPr>
        </p:pic>
        <p:pic>
          <p:nvPicPr>
            <p:cNvPr id="24" name="Picture 2" descr="C:\Users\claudia.lehmann\Dropbox\Hiwis\Philip\Aufgaben CLaudia\Gamify\Partner Logos\02_HMKW-Logo_final.jpg"/>
            <p:cNvPicPr>
              <a:picLocks noChangeAspect="1" noChangeArrowheads="1"/>
            </p:cNvPicPr>
            <p:nvPr userDrawn="1"/>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332831" y="5772371"/>
              <a:ext cx="499937" cy="4090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claudia.lehmann\Dropbox\Hiwis\Philip\Aufgaben CLaudia\Gamify\Partner Logos\09_ASIIN_logo.png"/>
            <p:cNvPicPr>
              <a:picLocks noChangeAspect="1" noChangeArrowheads="1"/>
            </p:cNvPicPr>
            <p:nvPr userDrawn="1"/>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05137" y="5737672"/>
              <a:ext cx="441276" cy="4784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claudia.lehmann\Dropbox\Hiwis\Philip\Aufgaben CLaudia\Gamify\Partner Logos\11_lufthansa_systems_1lin_blue_RGB.png"/>
            <p:cNvPicPr>
              <a:picLocks noChangeAspect="1" noChangeArrowheads="1"/>
            </p:cNvPicPr>
            <p:nvPr userDrawn="1"/>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20140" y="5886053"/>
              <a:ext cx="1780578" cy="1816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claudia.lehmann\Dropbox\Hiwis\Philip\Aufgaben CLaudia\Gamify\Partner Logos\12_2000px-AachenMünchener_logo.svg.png"/>
            <p:cNvPicPr>
              <a:picLocks noChangeAspect="1" noChangeArrowheads="1"/>
            </p:cNvPicPr>
            <p:nvPr userDrawn="1"/>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57683" y="5850890"/>
              <a:ext cx="668435" cy="25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C:\Users\leontin.grafmueller\Desktop\index.png"/>
            <p:cNvPicPr>
              <a:picLocks noChangeAspect="1" noChangeArrowheads="1"/>
            </p:cNvPicPr>
            <p:nvPr userDrawn="1"/>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65545" y="5850890"/>
              <a:ext cx="513630" cy="252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itel 29"/>
          <p:cNvSpPr>
            <a:spLocks noGrp="1"/>
          </p:cNvSpPr>
          <p:nvPr>
            <p:ph type="title" hasCustomPrompt="1"/>
          </p:nvPr>
        </p:nvSpPr>
        <p:spPr>
          <a:xfrm>
            <a:off x="584201" y="275946"/>
            <a:ext cx="11074399" cy="597207"/>
          </a:xfrm>
        </p:spPr>
        <p:txBody>
          <a:bodyPr/>
          <a:lstStyle>
            <a:lvl1pPr>
              <a:defRPr>
                <a:solidFill>
                  <a:schemeClr val="bg1"/>
                </a:solidFill>
                <a:latin typeface="TeleNeo" panose="020B0504040202090203" pitchFamily="34" charset="77"/>
              </a:defRPr>
            </a:lvl1pPr>
          </a:lstStyle>
          <a:p>
            <a:r>
              <a:rPr lang="de-DE" dirty="0"/>
              <a:t>Titelmasterformat durch Klicken bearbeiten</a:t>
            </a:r>
          </a:p>
        </p:txBody>
      </p:sp>
    </p:spTree>
    <p:extLst>
      <p:ext uri="{BB962C8B-B14F-4D97-AF65-F5344CB8AC3E}">
        <p14:creationId xmlns:p14="http://schemas.microsoft.com/office/powerpoint/2010/main" val="585189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points_A">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a:xfrm>
            <a:off x="584200" y="1803401"/>
            <a:ext cx="6426200" cy="417136"/>
          </a:xfrm>
          <a:prstGeom prst="rect">
            <a:avLst/>
          </a:prstGeom>
        </p:spPr>
        <p:txBody>
          <a:bodyPr/>
          <a:lstStyle>
            <a:lvl1pPr marL="0" indent="0">
              <a:buNone/>
              <a:defRPr sz="2400">
                <a:solidFill>
                  <a:srgbClr val="3D3D3C"/>
                </a:solidFill>
              </a:defRPr>
            </a:lvl1pPr>
          </a:lstStyle>
          <a:p>
            <a:pPr lvl="0"/>
            <a:r>
              <a:rPr lang="de-DE" dirty="0"/>
              <a:t>&lt;</a:t>
            </a:r>
            <a:r>
              <a:rPr lang="de-DE" dirty="0" err="1"/>
              <a:t>Subtitle</a:t>
            </a:r>
            <a:r>
              <a:rPr lang="de-DE" dirty="0"/>
              <a:t>&gt;</a:t>
            </a:r>
          </a:p>
        </p:txBody>
      </p:sp>
      <p:sp>
        <p:nvSpPr>
          <p:cNvPr id="14" name="Datumsplatzhalter 13"/>
          <p:cNvSpPr>
            <a:spLocks noGrp="1"/>
          </p:cNvSpPr>
          <p:nvPr>
            <p:ph type="dt" sz="half" idx="15"/>
          </p:nvPr>
        </p:nvSpPr>
        <p:spPr>
          <a:xfrm>
            <a:off x="402773" y="6509535"/>
            <a:ext cx="1222827" cy="288000"/>
          </a:xfrm>
          <a:prstGeom prst="rect">
            <a:avLst/>
          </a:prstGeom>
        </p:spPr>
        <p:txBody>
          <a:bodyPr/>
          <a:lstStyle/>
          <a:p>
            <a:fld id="{CBB277B5-F68B-4848-BBD3-11D77A5D32F2}" type="datetimeFigureOut">
              <a:rPr lang="de-DE" smtClean="0"/>
              <a:pPr/>
              <a:t>28.01.2023</a:t>
            </a:fld>
            <a:endParaRPr lang="de-DE" dirty="0"/>
          </a:p>
        </p:txBody>
      </p:sp>
      <p:sp>
        <p:nvSpPr>
          <p:cNvPr id="15" name="Fußzeilenplatzhalter 14"/>
          <p:cNvSpPr>
            <a:spLocks noGrp="1"/>
          </p:cNvSpPr>
          <p:nvPr>
            <p:ph type="ftr" sz="quarter" idx="16"/>
          </p:nvPr>
        </p:nvSpPr>
        <p:spPr>
          <a:xfrm>
            <a:off x="2962729" y="6399892"/>
            <a:ext cx="6266543" cy="288000"/>
          </a:xfrm>
          <a:prstGeom prst="rect">
            <a:avLst/>
          </a:prstGeom>
        </p:spPr>
        <p:txBody>
          <a:bodyPr/>
          <a:lstStyle/>
          <a:p>
            <a:r>
              <a:rPr lang="de-DE">
                <a:solidFill>
                  <a:prstClr val="white"/>
                </a:solidFill>
              </a:rPr>
              <a:t>GAMiFY</a:t>
            </a:r>
            <a:endParaRPr lang="de-DE" dirty="0"/>
          </a:p>
        </p:txBody>
      </p:sp>
      <p:sp>
        <p:nvSpPr>
          <p:cNvPr id="16" name="Foliennummernplatzhalter 15"/>
          <p:cNvSpPr>
            <a:spLocks noGrp="1"/>
          </p:cNvSpPr>
          <p:nvPr>
            <p:ph type="sldNum" sz="quarter" idx="17"/>
          </p:nvPr>
        </p:nvSpPr>
        <p:spPr>
          <a:xfrm>
            <a:off x="10885714" y="6399892"/>
            <a:ext cx="947054" cy="288000"/>
          </a:xfrm>
          <a:prstGeom prst="rect">
            <a:avLst/>
          </a:prstGeom>
        </p:spPr>
        <p:txBody>
          <a:bodyPr/>
          <a:lstStyle/>
          <a:p>
            <a:fld id="{FA080DC5-3085-4FF4-BD29-1E3BEE1F3ED3}" type="slidenum">
              <a:rPr lang="de-DE" smtClean="0"/>
              <a:pPr/>
              <a:t>‹Nr.›</a:t>
            </a:fld>
            <a:endParaRPr lang="de-DE"/>
          </a:p>
        </p:txBody>
      </p:sp>
      <p:grpSp>
        <p:nvGrpSpPr>
          <p:cNvPr id="29" name="Gruppieren 28"/>
          <p:cNvGrpSpPr/>
          <p:nvPr userDrawn="1"/>
        </p:nvGrpSpPr>
        <p:grpSpPr>
          <a:xfrm>
            <a:off x="402773" y="5737672"/>
            <a:ext cx="11429995" cy="478436"/>
            <a:chOff x="402773" y="5737672"/>
            <a:chExt cx="11429995" cy="478436"/>
          </a:xfrm>
        </p:grpSpPr>
        <p:pic>
          <p:nvPicPr>
            <p:cNvPr id="17" name="Grafik 16"/>
            <p:cNvPicPr>
              <a:picLocks noChangeAspect="1"/>
            </p:cNvPicPr>
            <p:nvPr userDrawn="1"/>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083966" y="5850890"/>
              <a:ext cx="929649" cy="252000"/>
            </a:xfrm>
            <a:prstGeom prst="rect">
              <a:avLst/>
            </a:prstGeom>
          </p:spPr>
        </p:pic>
        <p:pic>
          <p:nvPicPr>
            <p:cNvPr id="18" name="Grafik 17"/>
            <p:cNvPicPr>
              <a:picLocks noChangeAspect="1"/>
            </p:cNvPicPr>
            <p:nvPr userDrawn="1"/>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l="-1297"/>
            <a:stretch/>
          </p:blipFill>
          <p:spPr>
            <a:xfrm>
              <a:off x="6196863" y="5850890"/>
              <a:ext cx="1277572" cy="252000"/>
            </a:xfrm>
            <a:prstGeom prst="rect">
              <a:avLst/>
            </a:prstGeom>
          </p:spPr>
        </p:pic>
        <p:pic>
          <p:nvPicPr>
            <p:cNvPr id="19" name="Grafik 18"/>
            <p:cNvPicPr>
              <a:picLocks noChangeAspect="1"/>
            </p:cNvPicPr>
            <p:nvPr userDrawn="1"/>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509366" y="5737672"/>
              <a:ext cx="417834" cy="478436"/>
            </a:xfrm>
            <a:prstGeom prst="rect">
              <a:avLst/>
            </a:prstGeom>
          </p:spPr>
        </p:pic>
        <p:pic>
          <p:nvPicPr>
            <p:cNvPr id="20" name="Grafik 19"/>
            <p:cNvPicPr>
              <a:picLocks noChangeAspect="1"/>
            </p:cNvPicPr>
            <p:nvPr userDrawn="1"/>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62423" y="5850890"/>
              <a:ext cx="1174469" cy="252000"/>
            </a:xfrm>
            <a:prstGeom prst="rect">
              <a:avLst/>
            </a:prstGeom>
          </p:spPr>
        </p:pic>
        <p:pic>
          <p:nvPicPr>
            <p:cNvPr id="21" name="Grafik 20"/>
            <p:cNvPicPr>
              <a:picLocks noChangeAspect="1"/>
            </p:cNvPicPr>
            <p:nvPr userDrawn="1"/>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02773" y="5850890"/>
              <a:ext cx="479524" cy="252000"/>
            </a:xfrm>
            <a:prstGeom prst="rect">
              <a:avLst/>
            </a:prstGeom>
          </p:spPr>
        </p:pic>
        <p:pic>
          <p:nvPicPr>
            <p:cNvPr id="22" name="Grafik 21"/>
            <p:cNvPicPr>
              <a:picLocks noChangeAspect="1"/>
            </p:cNvPicPr>
            <p:nvPr userDrawn="1"/>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10448" y="5850890"/>
              <a:ext cx="611441" cy="252000"/>
            </a:xfrm>
            <a:prstGeom prst="rect">
              <a:avLst/>
            </a:prstGeom>
          </p:spPr>
        </p:pic>
        <p:pic>
          <p:nvPicPr>
            <p:cNvPr id="23" name="Grafik 22"/>
            <p:cNvPicPr>
              <a:picLocks noChangeAspect="1"/>
            </p:cNvPicPr>
            <p:nvPr userDrawn="1"/>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529661" y="5850890"/>
              <a:ext cx="619920" cy="252000"/>
            </a:xfrm>
            <a:prstGeom prst="rect">
              <a:avLst/>
            </a:prstGeom>
          </p:spPr>
        </p:pic>
        <p:pic>
          <p:nvPicPr>
            <p:cNvPr id="24" name="Picture 2" descr="C:\Users\claudia.lehmann\Dropbox\Hiwis\Philip\Aufgaben CLaudia\Gamify\Partner Logos\02_HMKW-Logo_final.jpg"/>
            <p:cNvPicPr>
              <a:picLocks noChangeAspect="1" noChangeArrowheads="1"/>
            </p:cNvPicPr>
            <p:nvPr userDrawn="1"/>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332831" y="5772371"/>
              <a:ext cx="499937" cy="4090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claudia.lehmann\Dropbox\Hiwis\Philip\Aufgaben CLaudia\Gamify\Partner Logos\09_ASIIN_logo.png"/>
            <p:cNvPicPr>
              <a:picLocks noChangeAspect="1" noChangeArrowheads="1"/>
            </p:cNvPicPr>
            <p:nvPr userDrawn="1"/>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05137" y="5737672"/>
              <a:ext cx="441276" cy="4784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Users\claudia.lehmann\Dropbox\Hiwis\Philip\Aufgaben CLaudia\Gamify\Partner Logos\11_lufthansa_systems_1lin_blue_RGB.png"/>
            <p:cNvPicPr>
              <a:picLocks noChangeAspect="1" noChangeArrowheads="1"/>
            </p:cNvPicPr>
            <p:nvPr userDrawn="1"/>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20140" y="5886053"/>
              <a:ext cx="1780578" cy="1816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Users\claudia.lehmann\Dropbox\Hiwis\Philip\Aufgaben CLaudia\Gamify\Partner Logos\12_2000px-AachenMünchener_logo.svg.png"/>
            <p:cNvPicPr>
              <a:picLocks noChangeAspect="1" noChangeArrowheads="1"/>
            </p:cNvPicPr>
            <p:nvPr userDrawn="1"/>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57683" y="5850890"/>
              <a:ext cx="668435" cy="25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C:\Users\leontin.grafmueller\Desktop\index.png"/>
            <p:cNvPicPr>
              <a:picLocks noChangeAspect="1" noChangeArrowheads="1"/>
            </p:cNvPicPr>
            <p:nvPr userDrawn="1"/>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65545" y="5850890"/>
              <a:ext cx="513630" cy="252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itel 29"/>
          <p:cNvSpPr>
            <a:spLocks noGrp="1"/>
          </p:cNvSpPr>
          <p:nvPr>
            <p:ph type="title" hasCustomPrompt="1"/>
          </p:nvPr>
        </p:nvSpPr>
        <p:spPr>
          <a:xfrm>
            <a:off x="584200" y="1155393"/>
            <a:ext cx="6426200" cy="597207"/>
          </a:xfrm>
        </p:spPr>
        <p:txBody>
          <a:bodyPr/>
          <a:lstStyle>
            <a:lvl1pPr>
              <a:defRPr/>
            </a:lvl1pPr>
          </a:lstStyle>
          <a:p>
            <a:r>
              <a:rPr lang="de-DE" dirty="0"/>
              <a:t>&lt;Title&gt;</a:t>
            </a:r>
          </a:p>
        </p:txBody>
      </p:sp>
      <p:sp>
        <p:nvSpPr>
          <p:cNvPr id="36" name="Shape 2540"/>
          <p:cNvSpPr>
            <a:spLocks noChangeAspect="1"/>
          </p:cNvSpPr>
          <p:nvPr userDrawn="1"/>
        </p:nvSpPr>
        <p:spPr>
          <a:xfrm>
            <a:off x="619568" y="2710072"/>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A3A2"/>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Textplatzhalter 3"/>
          <p:cNvSpPr>
            <a:spLocks noGrp="1"/>
          </p:cNvSpPr>
          <p:nvPr>
            <p:ph type="body" sz="quarter" idx="18" hasCustomPrompt="1"/>
          </p:nvPr>
        </p:nvSpPr>
        <p:spPr>
          <a:xfrm>
            <a:off x="1322388" y="2552700"/>
            <a:ext cx="5688012" cy="711200"/>
          </a:xfrm>
          <a:prstGeom prst="rect">
            <a:avLst/>
          </a:prstGeom>
        </p:spPr>
        <p:txBody>
          <a:bodyPr anchor="ctr"/>
          <a:lstStyle>
            <a:lvl1pPr marL="0" indent="0">
              <a:buNone/>
              <a:defRPr sz="1400">
                <a:solidFill>
                  <a:schemeClr val="accent4"/>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42" name="Shape 2540"/>
          <p:cNvSpPr>
            <a:spLocks noChangeAspect="1"/>
          </p:cNvSpPr>
          <p:nvPr userDrawn="1"/>
        </p:nvSpPr>
        <p:spPr>
          <a:xfrm>
            <a:off x="619568" y="3548211"/>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3D3D3C"/>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Textplatzhalter 3"/>
          <p:cNvSpPr>
            <a:spLocks noGrp="1"/>
          </p:cNvSpPr>
          <p:nvPr>
            <p:ph type="body" sz="quarter" idx="19" hasCustomPrompt="1"/>
          </p:nvPr>
        </p:nvSpPr>
        <p:spPr>
          <a:xfrm>
            <a:off x="1322388" y="3391176"/>
            <a:ext cx="5688012" cy="711200"/>
          </a:xfrm>
          <a:prstGeom prst="rect">
            <a:avLst/>
          </a:prstGeom>
        </p:spPr>
        <p:txBody>
          <a:bodyPr anchor="ctr"/>
          <a:lstStyle>
            <a:lvl1pPr marL="0" indent="0">
              <a:buNone/>
              <a:defRPr sz="1400">
                <a:solidFill>
                  <a:schemeClr val="accent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44" name="Shape 2540"/>
          <p:cNvSpPr>
            <a:spLocks noChangeAspect="1"/>
          </p:cNvSpPr>
          <p:nvPr userDrawn="1"/>
        </p:nvSpPr>
        <p:spPr>
          <a:xfrm>
            <a:off x="619568" y="4387023"/>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Textplatzhalter 3"/>
          <p:cNvSpPr>
            <a:spLocks noGrp="1"/>
          </p:cNvSpPr>
          <p:nvPr>
            <p:ph type="body" sz="quarter" idx="20" hasCustomPrompt="1"/>
          </p:nvPr>
        </p:nvSpPr>
        <p:spPr>
          <a:xfrm>
            <a:off x="1322388" y="4229651"/>
            <a:ext cx="5688012" cy="711200"/>
          </a:xfrm>
          <a:prstGeom prst="rect">
            <a:avLst/>
          </a:prstGeom>
        </p:spPr>
        <p:txBody>
          <a:bodyPr anchor="ctr"/>
          <a:lstStyle>
            <a:lvl1pPr marL="0" indent="0">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6" name="Bildplatzhalter 5"/>
          <p:cNvSpPr>
            <a:spLocks noGrp="1"/>
          </p:cNvSpPr>
          <p:nvPr>
            <p:ph type="pic" sz="quarter" idx="21"/>
          </p:nvPr>
        </p:nvSpPr>
        <p:spPr>
          <a:xfrm>
            <a:off x="7226300" y="1155393"/>
            <a:ext cx="4606468" cy="4039457"/>
          </a:xfrm>
          <a:prstGeom prst="rect">
            <a:avLst/>
          </a:prstGeom>
          <a:solidFill>
            <a:schemeClr val="accent3">
              <a:lumMod val="40000"/>
              <a:lumOff val="60000"/>
            </a:schemeClr>
          </a:solidFill>
        </p:spPr>
        <p:txBody>
          <a:bodyPr anchor="ctr"/>
          <a:lstStyle>
            <a:lvl1pPr marL="0" indent="0" algn="ctr">
              <a:buNone/>
              <a:defRPr/>
            </a:lvl1pPr>
          </a:lstStyle>
          <a:p>
            <a:endParaRPr lang="de-DE"/>
          </a:p>
        </p:txBody>
      </p:sp>
    </p:spTree>
    <p:extLst>
      <p:ext uri="{BB962C8B-B14F-4D97-AF65-F5344CB8AC3E}">
        <p14:creationId xmlns:p14="http://schemas.microsoft.com/office/powerpoint/2010/main" val="178796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4AA2C-33F4-7542-A0DF-2AE13D3D46E3}"/>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774662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1" name="Gruppieren 10"/>
          <p:cNvGrpSpPr/>
          <p:nvPr userDrawn="1"/>
        </p:nvGrpSpPr>
        <p:grpSpPr>
          <a:xfrm>
            <a:off x="44307" y="481262"/>
            <a:ext cx="12103906" cy="2653048"/>
            <a:chOff x="0" y="1797116"/>
            <a:chExt cx="12103906" cy="2653048"/>
          </a:xfrm>
        </p:grpSpPr>
        <p:grpSp>
          <p:nvGrpSpPr>
            <p:cNvPr id="4" name="Gruppieren 3"/>
            <p:cNvGrpSpPr/>
            <p:nvPr userDrawn="1"/>
          </p:nvGrpSpPr>
          <p:grpSpPr>
            <a:xfrm>
              <a:off x="0" y="2584516"/>
              <a:ext cx="12103906" cy="1696872"/>
              <a:chOff x="0" y="2584516"/>
              <a:chExt cx="12103906" cy="1696872"/>
            </a:xfrm>
            <a:effectLst/>
          </p:grpSpPr>
          <p:sp>
            <p:nvSpPr>
              <p:cNvPr id="40" name="Rechteck 39"/>
              <p:cNvSpPr/>
              <p:nvPr userDrawn="1"/>
            </p:nvSpPr>
            <p:spPr>
              <a:xfrm>
                <a:off x="0" y="4101388"/>
                <a:ext cx="3796748" cy="180000"/>
              </a:xfrm>
              <a:prstGeom prst="rect">
                <a:avLst/>
              </a:prstGeom>
              <a:solidFill>
                <a:srgbClr val="0C73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41" name="Rechteck 40"/>
              <p:cNvSpPr/>
              <p:nvPr userDrawn="1"/>
            </p:nvSpPr>
            <p:spPr>
              <a:xfrm>
                <a:off x="3697906" y="2584516"/>
                <a:ext cx="8406000" cy="1692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grpSp>
        <p:sp>
          <p:nvSpPr>
            <p:cNvPr id="8" name="Rechtwinkliges Dreieck 7"/>
            <p:cNvSpPr/>
            <p:nvPr userDrawn="1"/>
          </p:nvSpPr>
          <p:spPr>
            <a:xfrm rot="5400000">
              <a:off x="3047201" y="2437012"/>
              <a:ext cx="2371028" cy="109123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userDrawn="1"/>
          </p:nvSpPr>
          <p:spPr>
            <a:xfrm>
              <a:off x="0" y="2584513"/>
              <a:ext cx="4536000" cy="180000"/>
            </a:xfrm>
            <a:prstGeom prst="rect">
              <a:avLst/>
            </a:prstGeom>
            <a:solidFill>
              <a:srgbClr val="0C73B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userDrawn="1"/>
          </p:nvSpPr>
          <p:spPr>
            <a:xfrm rot="1573187">
              <a:off x="3996774" y="2434164"/>
              <a:ext cx="216000" cy="201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9" name="Grafik 28"/>
          <p:cNvPicPr>
            <a:picLocks noChangeAspect="1"/>
          </p:cNvPicPr>
          <p:nvPr userDrawn="1"/>
        </p:nvPicPr>
        <p:blipFill rotWithShape="1">
          <a:blip r:embed="rId2" cstate="print">
            <a:extLst>
              <a:ext uri="{28A0092B-C50C-407E-A947-70E740481C1C}">
                <a14:useLocalDpi xmlns:a14="http://schemas.microsoft.com/office/drawing/2010/main"/>
              </a:ext>
            </a:extLst>
          </a:blip>
          <a:srcRect t="16195" b="15443"/>
          <a:stretch/>
        </p:blipFill>
        <p:spPr>
          <a:xfrm>
            <a:off x="32084" y="1692136"/>
            <a:ext cx="3911600" cy="855705"/>
          </a:xfrm>
          <a:prstGeom prst="rect">
            <a:avLst/>
          </a:prstGeom>
        </p:spPr>
      </p:pic>
      <p:sp>
        <p:nvSpPr>
          <p:cNvPr id="6" name="Textplatzhalter 5"/>
          <p:cNvSpPr>
            <a:spLocks noGrp="1"/>
          </p:cNvSpPr>
          <p:nvPr userDrawn="1">
            <p:ph type="body" sz="quarter" idx="10" hasCustomPrompt="1"/>
          </p:nvPr>
        </p:nvSpPr>
        <p:spPr>
          <a:xfrm>
            <a:off x="5234890" y="1766164"/>
            <a:ext cx="6597879" cy="549721"/>
          </a:xfrm>
          <a:prstGeom prst="rect">
            <a:avLst/>
          </a:prstGeom>
          <a:effectLst>
            <a:outerShdw blurRad="50800" dist="38100" dir="8100000" algn="tr" rotWithShape="0">
              <a:prstClr val="black">
                <a:alpha val="40000"/>
              </a:prstClr>
            </a:outerShdw>
          </a:effectLst>
        </p:spPr>
        <p:txBody>
          <a:bodyPr/>
          <a:lstStyle>
            <a:lvl1pPr marL="0" indent="0">
              <a:buNone/>
              <a:defRPr sz="4400" b="1">
                <a:solidFill>
                  <a:schemeClr val="bg1"/>
                </a:solidFill>
              </a:defRPr>
            </a:lvl1pPr>
          </a:lstStyle>
          <a:p>
            <a:pPr lvl="0"/>
            <a:r>
              <a:rPr lang="de-DE" dirty="0"/>
              <a:t>Titel</a:t>
            </a:r>
          </a:p>
        </p:txBody>
      </p:sp>
      <p:sp>
        <p:nvSpPr>
          <p:cNvPr id="46" name="Textplatzhalter 5"/>
          <p:cNvSpPr>
            <a:spLocks noGrp="1"/>
          </p:cNvSpPr>
          <p:nvPr userDrawn="1">
            <p:ph type="body" sz="quarter" idx="11" hasCustomPrompt="1"/>
          </p:nvPr>
        </p:nvSpPr>
        <p:spPr>
          <a:xfrm>
            <a:off x="5234891" y="2430186"/>
            <a:ext cx="6597878" cy="865304"/>
          </a:xfrm>
          <a:prstGeom prst="rect">
            <a:avLst/>
          </a:prstGeom>
          <a:effectLst>
            <a:outerShdw blurRad="50800" dist="38100" dir="8100000" algn="tr" rotWithShape="0">
              <a:prstClr val="black">
                <a:alpha val="40000"/>
              </a:prstClr>
            </a:outerShdw>
          </a:effectLst>
        </p:spPr>
        <p:txBody>
          <a:bodyPr/>
          <a:lstStyle>
            <a:lvl1pPr marL="0" indent="0">
              <a:buNone/>
              <a:defRPr sz="2400" b="0">
                <a:solidFill>
                  <a:schemeClr val="bg1"/>
                </a:solidFill>
              </a:defRPr>
            </a:lvl1pPr>
          </a:lstStyle>
          <a:p>
            <a:pPr lvl="0"/>
            <a:r>
              <a:rPr lang="de-DE" dirty="0"/>
              <a:t>Untertitel</a:t>
            </a:r>
          </a:p>
        </p:txBody>
      </p:sp>
      <p:grpSp>
        <p:nvGrpSpPr>
          <p:cNvPr id="3" name="Gruppieren 2">
            <a:extLst>
              <a:ext uri="{FF2B5EF4-FFF2-40B4-BE49-F238E27FC236}">
                <a16:creationId xmlns:a16="http://schemas.microsoft.com/office/drawing/2014/main" id="{8F8F9136-6146-403C-ACE8-DEA46C240923}"/>
              </a:ext>
            </a:extLst>
          </p:cNvPr>
          <p:cNvGrpSpPr/>
          <p:nvPr userDrawn="1"/>
        </p:nvGrpSpPr>
        <p:grpSpPr>
          <a:xfrm>
            <a:off x="1478894" y="5165864"/>
            <a:ext cx="9234212" cy="1371528"/>
            <a:chOff x="1490394" y="5290127"/>
            <a:chExt cx="9660892" cy="1371528"/>
          </a:xfrm>
        </p:grpSpPr>
        <p:grpSp>
          <p:nvGrpSpPr>
            <p:cNvPr id="5" name="Gruppieren 4">
              <a:extLst>
                <a:ext uri="{FF2B5EF4-FFF2-40B4-BE49-F238E27FC236}">
                  <a16:creationId xmlns:a16="http://schemas.microsoft.com/office/drawing/2014/main" id="{3BAA3B15-914F-4939-969F-24606745959F}"/>
                </a:ext>
              </a:extLst>
            </p:cNvPr>
            <p:cNvGrpSpPr/>
            <p:nvPr userDrawn="1"/>
          </p:nvGrpSpPr>
          <p:grpSpPr>
            <a:xfrm>
              <a:off x="1490394" y="5290127"/>
              <a:ext cx="9508531" cy="1276574"/>
              <a:chOff x="1170782" y="5207733"/>
              <a:chExt cx="9850436" cy="1437676"/>
            </a:xfrm>
          </p:grpSpPr>
          <p:pic>
            <p:nvPicPr>
              <p:cNvPr id="14" name="Grafik 1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499899" y="5776746"/>
                <a:ext cx="1664730" cy="362946"/>
              </a:xfrm>
              <a:prstGeom prst="rect">
                <a:avLst/>
              </a:prstGeom>
            </p:spPr>
          </p:pic>
          <p:pic>
            <p:nvPicPr>
              <p:cNvPr id="15" name="Grafik 14"/>
              <p:cNvPicPr>
                <a:picLocks noChangeAspect="1"/>
              </p:cNvPicPr>
              <p:nvPr userDrawn="1"/>
            </p:nvPicPr>
            <p:blipFill rotWithShape="1">
              <a:blip r:embed="rId4" cstate="hqprint">
                <a:extLst>
                  <a:ext uri="{28A0092B-C50C-407E-A947-70E740481C1C}">
                    <a14:useLocalDpi xmlns:a14="http://schemas.microsoft.com/office/drawing/2010/main"/>
                  </a:ext>
                </a:extLst>
              </a:blip>
              <a:srcRect l="-1297"/>
              <a:stretch/>
            </p:blipFill>
            <p:spPr>
              <a:xfrm>
                <a:off x="3868624" y="6280801"/>
                <a:ext cx="2298226" cy="364608"/>
              </a:xfrm>
              <a:prstGeom prst="rect">
                <a:avLst/>
              </a:prstGeom>
            </p:spPr>
          </p:pic>
          <p:pic>
            <p:nvPicPr>
              <p:cNvPr id="16" name="Grafik 1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246835" y="5968013"/>
                <a:ext cx="675598" cy="622194"/>
              </a:xfrm>
              <a:prstGeom prst="rect">
                <a:avLst/>
              </a:prstGeom>
            </p:spPr>
          </p:pic>
          <p:pic>
            <p:nvPicPr>
              <p:cNvPr id="17" name="Grafik 16"/>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70782" y="6314451"/>
                <a:ext cx="1917767" cy="330958"/>
              </a:xfrm>
              <a:prstGeom prst="rect">
                <a:avLst/>
              </a:prstGeom>
            </p:spPr>
          </p:pic>
          <p:pic>
            <p:nvPicPr>
              <p:cNvPr id="18" name="Grafik 1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701344" y="5290270"/>
                <a:ext cx="858688" cy="362946"/>
              </a:xfrm>
              <a:prstGeom prst="rect">
                <a:avLst/>
              </a:prstGeom>
            </p:spPr>
          </p:pic>
          <p:pic>
            <p:nvPicPr>
              <p:cNvPr id="19" name="Grafik 18"/>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478965" y="5364695"/>
                <a:ext cx="1094912" cy="362946"/>
              </a:xfrm>
              <a:prstGeom prst="rect">
                <a:avLst/>
              </a:prstGeom>
            </p:spPr>
          </p:pic>
          <p:pic>
            <p:nvPicPr>
              <p:cNvPr id="20" name="Grafik 19"/>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9911123" y="6133809"/>
                <a:ext cx="1110095" cy="362946"/>
              </a:xfrm>
              <a:prstGeom prst="rect">
                <a:avLst/>
              </a:prstGeom>
            </p:spPr>
          </p:pic>
          <p:pic>
            <p:nvPicPr>
              <p:cNvPr id="21" name="Picture 2" descr="C:\Users\claudia.lehmann\Dropbox\Hiwis\Philip\Aufgaben CLaudia\Gamify\Partner Logos\02_HMKW-Logo_final.jpg"/>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9911123" y="5318441"/>
                <a:ext cx="1060486" cy="6978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claudia.lehmann\Dropbox\Hiwis\Philip\Aufgaben CLaudia\Gamify\Partner Logos\09_ASIIN_logo.png"/>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8572695" y="6023215"/>
                <a:ext cx="713501" cy="6221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claudia.lehmann\Dropbox\Hiwis\Philip\Aufgaben CLaudia\Gamify\Partner Logos\11_lufthansa_systems_1lin_blue_RGB.png"/>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4983490" y="5364695"/>
                <a:ext cx="3158229" cy="259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claudia.lehmann\Dropbox\Hiwis\Philip\Aufgaben CLaudia\Gamify\Partner Logos\12_2000px-AachenMünchener_logo.svg.png"/>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365634" y="5770863"/>
                <a:ext cx="1196971" cy="3629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C:\Users\leontin.grafmueller\Desktop\index.png"/>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2061169" y="5796330"/>
                <a:ext cx="919761" cy="362946"/>
              </a:xfrm>
              <a:prstGeom prst="rect">
                <a:avLst/>
              </a:prstGeom>
              <a:noFill/>
              <a:extLst>
                <a:ext uri="{909E8E84-426E-40DD-AFC4-6F175D3DCCD1}">
                  <a14:hiddenFill xmlns:a14="http://schemas.microsoft.com/office/drawing/2010/main">
                    <a:solidFill>
                      <a:srgbClr val="FFFFFF"/>
                    </a:solidFill>
                  </a14:hiddenFill>
                </a:ext>
              </a:extLst>
            </p:spPr>
          </p:pic>
          <p:pic>
            <p:nvPicPr>
              <p:cNvPr id="28" name="Grafik 27"/>
              <p:cNvPicPr>
                <a:picLocks noChangeAspect="1"/>
              </p:cNvPicPr>
              <p:nvPr userDrawn="1"/>
            </p:nvPicPr>
            <p:blipFill rotWithShape="1">
              <a:blip r:embed="rId15" cstate="print">
                <a:extLst>
                  <a:ext uri="{28A0092B-C50C-407E-A947-70E740481C1C}">
                    <a14:useLocalDpi xmlns:a14="http://schemas.microsoft.com/office/drawing/2010/main"/>
                  </a:ext>
                </a:extLst>
              </a:blip>
              <a:srcRect l="24176" t="9473" b="9314"/>
              <a:stretch/>
            </p:blipFill>
            <p:spPr>
              <a:xfrm>
                <a:off x="1208632" y="5207733"/>
                <a:ext cx="2163209" cy="509384"/>
              </a:xfrm>
              <a:prstGeom prst="rect">
                <a:avLst/>
              </a:prstGeom>
            </p:spPr>
          </p:pic>
        </p:grpSp>
        <p:pic>
          <p:nvPicPr>
            <p:cNvPr id="7" name="Grafik 6">
              <a:extLst>
                <a:ext uri="{FF2B5EF4-FFF2-40B4-BE49-F238E27FC236}">
                  <a16:creationId xmlns:a16="http://schemas.microsoft.com/office/drawing/2014/main" id="{D73916CD-7822-49C3-8AF8-5056163F1CF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10138" t="25903" r="11543" b="27669"/>
            <a:stretch/>
          </p:blipFill>
          <p:spPr>
            <a:xfrm>
              <a:off x="5560050" y="5711154"/>
              <a:ext cx="1265327" cy="530267"/>
            </a:xfrm>
            <a:prstGeom prst="rect">
              <a:avLst/>
            </a:prstGeom>
          </p:spPr>
        </p:pic>
        <p:pic>
          <p:nvPicPr>
            <p:cNvPr id="27" name="Grafik 26">
              <a:extLst>
                <a:ext uri="{FF2B5EF4-FFF2-40B4-BE49-F238E27FC236}">
                  <a16:creationId xmlns:a16="http://schemas.microsoft.com/office/drawing/2014/main" id="{F5DE4F0A-F54F-40AA-9255-48995904AD0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26390" b="31920"/>
            <a:stretch/>
          </p:blipFill>
          <p:spPr>
            <a:xfrm>
              <a:off x="9663717" y="6041496"/>
              <a:ext cx="1487569" cy="620159"/>
            </a:xfrm>
            <a:prstGeom prst="rect">
              <a:avLst/>
            </a:prstGeom>
          </p:spPr>
        </p:pic>
      </p:grpSp>
    </p:spTree>
    <p:extLst>
      <p:ext uri="{BB962C8B-B14F-4D97-AF65-F5344CB8AC3E}">
        <p14:creationId xmlns:p14="http://schemas.microsoft.com/office/powerpoint/2010/main" val="309251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a:xfrm>
            <a:off x="584200" y="1803401"/>
            <a:ext cx="11074400" cy="417136"/>
          </a:xfrm>
          <a:prstGeom prst="rect">
            <a:avLst/>
          </a:prstGeom>
        </p:spPr>
        <p:txBody>
          <a:bodyPr/>
          <a:lstStyle>
            <a:lvl1pPr marL="0" indent="0">
              <a:buNone/>
              <a:defRPr sz="2400" b="0" i="0">
                <a:solidFill>
                  <a:schemeClr val="bg1"/>
                </a:solidFill>
                <a:latin typeface="TeleNeo Thin" panose="020B0204040202090203" pitchFamily="34" charset="77"/>
              </a:defRPr>
            </a:lvl1pPr>
          </a:lstStyle>
          <a:p>
            <a:pPr lvl="0"/>
            <a:r>
              <a:rPr lang="de-DE" dirty="0"/>
              <a:t>&lt;</a:t>
            </a:r>
            <a:r>
              <a:rPr lang="de-DE" dirty="0" err="1"/>
              <a:t>Subtitle</a:t>
            </a:r>
            <a:r>
              <a:rPr lang="de-DE" dirty="0"/>
              <a:t>&gt;</a:t>
            </a:r>
          </a:p>
        </p:txBody>
      </p:sp>
      <p:sp>
        <p:nvSpPr>
          <p:cNvPr id="13" name="Textplatzhalter 12"/>
          <p:cNvSpPr>
            <a:spLocks noGrp="1"/>
          </p:cNvSpPr>
          <p:nvPr>
            <p:ph type="body" sz="quarter" idx="14" hasCustomPrompt="1"/>
          </p:nvPr>
        </p:nvSpPr>
        <p:spPr>
          <a:xfrm>
            <a:off x="584200" y="2476500"/>
            <a:ext cx="11074400" cy="3102787"/>
          </a:xfrm>
          <a:prstGeom prst="rect">
            <a:avLst/>
          </a:prstGeom>
        </p:spPr>
        <p:txBody>
          <a:bodyPr/>
          <a:lstStyle>
            <a:lvl1pPr marL="228600" indent="-228600">
              <a:buClr>
                <a:srgbClr val="00A2A3"/>
              </a:buClr>
              <a:buFont typeface="Arial" panose="020B0604020202020204" pitchFamily="34" charset="0"/>
              <a:buChar char="›"/>
              <a:defRPr sz="2400" b="0" i="0">
                <a:solidFill>
                  <a:schemeClr val="bg1"/>
                </a:solidFill>
                <a:latin typeface="TeleNeo Thin" panose="020B0204040202090203" pitchFamily="34" charset="77"/>
              </a:defRPr>
            </a:lvl1pPr>
            <a:lvl2pPr marL="685800" indent="-228600">
              <a:buClr>
                <a:srgbClr val="00A2A3"/>
              </a:buClr>
              <a:buSzPct val="100000"/>
              <a:buFont typeface="Arial" panose="020B0604020202020204" pitchFamily="34" charset="0"/>
              <a:buChar char="•"/>
              <a:defRPr sz="2200" b="0" i="0" baseline="0">
                <a:solidFill>
                  <a:schemeClr val="bg1"/>
                </a:solidFill>
                <a:latin typeface="TeleNeo Thin" panose="020B0204040202090203" pitchFamily="34" charset="77"/>
              </a:defRPr>
            </a:lvl2pPr>
            <a:lvl3pPr marL="1143000" indent="-228600">
              <a:buClr>
                <a:srgbClr val="00A2A3"/>
              </a:buClr>
              <a:buFont typeface="Wingdings" panose="05000000000000000000" pitchFamily="2" charset="2"/>
              <a:buChar char="§"/>
              <a:defRPr sz="1800" b="0" i="0">
                <a:solidFill>
                  <a:schemeClr val="bg1"/>
                </a:solidFill>
                <a:latin typeface="TeleNeo Thin" panose="020B0204040202090203" pitchFamily="34" charset="77"/>
              </a:defRPr>
            </a:lvl3pPr>
            <a:lvl4pPr>
              <a:buClr>
                <a:srgbClr val="00A2A3"/>
              </a:buClr>
              <a:defRPr sz="1600" b="0" i="0" baseline="0">
                <a:solidFill>
                  <a:schemeClr val="bg1"/>
                </a:solidFill>
                <a:latin typeface="TeleNeo Thin" panose="020B0204040202090203" pitchFamily="34" charset="77"/>
              </a:defRPr>
            </a:lvl4pPr>
            <a:lvl5pPr>
              <a:defRPr>
                <a:solidFill>
                  <a:srgbClr val="3D3D3C"/>
                </a:solidFill>
              </a:defRPr>
            </a:lvl5pPr>
          </a:lstStyle>
          <a:p>
            <a:pPr lvl="0"/>
            <a:r>
              <a:rPr lang="de-DE" dirty="0"/>
              <a:t>First</a:t>
            </a:r>
          </a:p>
          <a:p>
            <a:pPr lvl="1"/>
            <a:r>
              <a:rPr lang="de-DE" dirty="0"/>
              <a:t>Second</a:t>
            </a:r>
          </a:p>
          <a:p>
            <a:pPr lvl="2"/>
            <a:r>
              <a:rPr lang="de-DE" dirty="0"/>
              <a:t>Third</a:t>
            </a:r>
          </a:p>
          <a:p>
            <a:pPr lvl="3"/>
            <a:r>
              <a:rPr lang="de-DE" dirty="0" err="1"/>
              <a:t>Fourth</a:t>
            </a:r>
            <a:endParaRPr lang="de-DE" dirty="0"/>
          </a:p>
          <a:p>
            <a:pPr lvl="2"/>
            <a:endParaRPr lang="de-DE" dirty="0"/>
          </a:p>
        </p:txBody>
      </p:sp>
      <p:sp>
        <p:nvSpPr>
          <p:cNvPr id="30" name="Titel 29"/>
          <p:cNvSpPr>
            <a:spLocks noGrp="1"/>
          </p:cNvSpPr>
          <p:nvPr>
            <p:ph type="title" hasCustomPrompt="1"/>
          </p:nvPr>
        </p:nvSpPr>
        <p:spPr>
          <a:xfrm>
            <a:off x="584200" y="275946"/>
            <a:ext cx="11074399" cy="597207"/>
          </a:xfrm>
        </p:spPr>
        <p:txBody>
          <a:bodyPr/>
          <a:lstStyle>
            <a:lvl1pPr>
              <a:defRPr b="0" i="0">
                <a:solidFill>
                  <a:schemeClr val="bg1"/>
                </a:solidFill>
                <a:latin typeface="TeleNeo Thin" panose="020B0204040202090203" pitchFamily="34" charset="77"/>
              </a:defRPr>
            </a:lvl1pPr>
          </a:lstStyle>
          <a:p>
            <a:r>
              <a:rPr lang="de-DE" dirty="0"/>
              <a:t>Titelmasterformat durch Klicken bearbeiten</a:t>
            </a:r>
          </a:p>
        </p:txBody>
      </p:sp>
      <p:pic>
        <p:nvPicPr>
          <p:cNvPr id="9" name="Grafik 8">
            <a:extLst>
              <a:ext uri="{FF2B5EF4-FFF2-40B4-BE49-F238E27FC236}">
                <a16:creationId xmlns:a16="http://schemas.microsoft.com/office/drawing/2014/main" id="{3D4FC2F0-7058-EB41-8673-B1146B7794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6" name="Picture 2" descr="https://licensebuttons.net/l/by-sa/3.0/88x31.png">
            <a:extLst>
              <a:ext uri="{FF2B5EF4-FFF2-40B4-BE49-F238E27FC236}">
                <a16:creationId xmlns:a16="http://schemas.microsoft.com/office/drawing/2014/main" id="{CAE1F6C4-F770-44A8-BF06-A9EF5D7F27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293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9" name="Rechtwinkliges Dreieck 18"/>
          <p:cNvSpPr/>
          <p:nvPr userDrawn="1"/>
        </p:nvSpPr>
        <p:spPr>
          <a:xfrm rot="5400000">
            <a:off x="6084660" y="2922364"/>
            <a:ext cx="4648202" cy="124187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userDrawn="1"/>
        </p:nvSpPr>
        <p:spPr>
          <a:xfrm>
            <a:off x="-1" y="1696718"/>
            <a:ext cx="8650515" cy="1525452"/>
          </a:xfrm>
          <a:prstGeom prst="rect">
            <a:avLst/>
          </a:prstGeom>
          <a:solidFill>
            <a:srgbClr val="A8D2F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11" name="Rechteck 10"/>
          <p:cNvSpPr/>
          <p:nvPr userDrawn="1"/>
        </p:nvSpPr>
        <p:spPr>
          <a:xfrm flipV="1">
            <a:off x="0" y="6183085"/>
            <a:ext cx="7749722" cy="71301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userDrawn="1"/>
        </p:nvSpPr>
        <p:spPr>
          <a:xfrm>
            <a:off x="7515860" y="914400"/>
            <a:ext cx="4711700" cy="6096000"/>
          </a:xfrm>
          <a:custGeom>
            <a:avLst/>
            <a:gdLst>
              <a:gd name="connsiteX0" fmla="*/ 279400 w 4711700"/>
              <a:gd name="connsiteY0" fmla="*/ 5981700 h 6096000"/>
              <a:gd name="connsiteX1" fmla="*/ 1536700 w 4711700"/>
              <a:gd name="connsiteY1" fmla="*/ 355600 h 6096000"/>
              <a:gd name="connsiteX2" fmla="*/ 4711700 w 4711700"/>
              <a:gd name="connsiteY2" fmla="*/ 355600 h 6096000"/>
              <a:gd name="connsiteX3" fmla="*/ 4699000 w 4711700"/>
              <a:gd name="connsiteY3" fmla="*/ 0 h 6096000"/>
              <a:gd name="connsiteX4" fmla="*/ 1308100 w 4711700"/>
              <a:gd name="connsiteY4" fmla="*/ 38100 h 6096000"/>
              <a:gd name="connsiteX5" fmla="*/ 0 w 4711700"/>
              <a:gd name="connsiteY5" fmla="*/ 6096000 h 6096000"/>
              <a:gd name="connsiteX6" fmla="*/ 279400 w 4711700"/>
              <a:gd name="connsiteY6" fmla="*/ 598170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700" h="6096000">
                <a:moveTo>
                  <a:pt x="279400" y="5981700"/>
                </a:moveTo>
                <a:lnTo>
                  <a:pt x="1536700" y="355600"/>
                </a:lnTo>
                <a:lnTo>
                  <a:pt x="4711700" y="355600"/>
                </a:lnTo>
                <a:lnTo>
                  <a:pt x="4699000" y="0"/>
                </a:lnTo>
                <a:lnTo>
                  <a:pt x="1308100" y="38100"/>
                </a:lnTo>
                <a:lnTo>
                  <a:pt x="0" y="6096000"/>
                </a:lnTo>
                <a:lnTo>
                  <a:pt x="279400" y="5981700"/>
                </a:ln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20"/>
          <p:cNvSpPr/>
          <p:nvPr userDrawn="1"/>
        </p:nvSpPr>
        <p:spPr>
          <a:xfrm>
            <a:off x="7323020" y="800099"/>
            <a:ext cx="4868980" cy="6096000"/>
          </a:xfrm>
          <a:custGeom>
            <a:avLst/>
            <a:gdLst>
              <a:gd name="connsiteX0" fmla="*/ 279400 w 4711700"/>
              <a:gd name="connsiteY0" fmla="*/ 5981700 h 6096000"/>
              <a:gd name="connsiteX1" fmla="*/ 1536700 w 4711700"/>
              <a:gd name="connsiteY1" fmla="*/ 355600 h 6096000"/>
              <a:gd name="connsiteX2" fmla="*/ 4711700 w 4711700"/>
              <a:gd name="connsiteY2" fmla="*/ 355600 h 6096000"/>
              <a:gd name="connsiteX3" fmla="*/ 4699000 w 4711700"/>
              <a:gd name="connsiteY3" fmla="*/ 0 h 6096000"/>
              <a:gd name="connsiteX4" fmla="*/ 1308100 w 4711700"/>
              <a:gd name="connsiteY4" fmla="*/ 38100 h 6096000"/>
              <a:gd name="connsiteX5" fmla="*/ 0 w 4711700"/>
              <a:gd name="connsiteY5" fmla="*/ 6096000 h 6096000"/>
              <a:gd name="connsiteX6" fmla="*/ 279400 w 4711700"/>
              <a:gd name="connsiteY6" fmla="*/ 598170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1700" h="6096000">
                <a:moveTo>
                  <a:pt x="279400" y="5981700"/>
                </a:moveTo>
                <a:lnTo>
                  <a:pt x="1536700" y="355600"/>
                </a:lnTo>
                <a:lnTo>
                  <a:pt x="4711700" y="355600"/>
                </a:lnTo>
                <a:lnTo>
                  <a:pt x="4699000" y="0"/>
                </a:lnTo>
                <a:lnTo>
                  <a:pt x="1308100" y="38100"/>
                </a:lnTo>
                <a:lnTo>
                  <a:pt x="0" y="6096000"/>
                </a:lnTo>
                <a:lnTo>
                  <a:pt x="279400" y="598170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itel 26"/>
          <p:cNvSpPr>
            <a:spLocks noGrp="1"/>
          </p:cNvSpPr>
          <p:nvPr>
            <p:ph type="title" hasCustomPrompt="1"/>
          </p:nvPr>
        </p:nvSpPr>
        <p:spPr>
          <a:xfrm>
            <a:off x="584201" y="1914514"/>
            <a:ext cx="7456714" cy="1137866"/>
          </a:xfrm>
        </p:spPr>
        <p:txBody>
          <a:bodyPr>
            <a:normAutofit/>
          </a:bodyPr>
          <a:lstStyle>
            <a:lvl1pPr>
              <a:defRPr sz="4800" b="1">
                <a:solidFill>
                  <a:schemeClr val="bg1"/>
                </a:solidFill>
                <a:effectLst>
                  <a:outerShdw blurRad="50800" dist="38100" dir="8100000" algn="tr" rotWithShape="0">
                    <a:prstClr val="black">
                      <a:alpha val="40000"/>
                    </a:prstClr>
                  </a:outerShdw>
                </a:effectLst>
              </a:defRPr>
            </a:lvl1pPr>
          </a:lstStyle>
          <a:p>
            <a:r>
              <a:rPr lang="de-DE" dirty="0"/>
              <a:t>Chapter I</a:t>
            </a:r>
          </a:p>
        </p:txBody>
      </p:sp>
      <p:sp>
        <p:nvSpPr>
          <p:cNvPr id="33" name="Textplatzhalter 32"/>
          <p:cNvSpPr>
            <a:spLocks noGrp="1"/>
          </p:cNvSpPr>
          <p:nvPr>
            <p:ph type="body" sz="quarter" idx="10" hasCustomPrompt="1"/>
          </p:nvPr>
        </p:nvSpPr>
        <p:spPr>
          <a:xfrm>
            <a:off x="584201" y="3454400"/>
            <a:ext cx="6703260" cy="1930400"/>
          </a:xfrm>
          <a:prstGeom prst="rect">
            <a:avLst/>
          </a:prstGeom>
        </p:spPr>
        <p:txBody>
          <a:bodyPr/>
          <a:lstStyle>
            <a:lvl1pPr marL="0" indent="0">
              <a:buNone/>
              <a:defRPr sz="1800">
                <a:solidFill>
                  <a:srgbClr val="3D3D3C"/>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 </a:t>
            </a:r>
            <a:r>
              <a:rPr lang="de-DE" dirty="0" err="1"/>
              <a:t>aliquyam</a:t>
            </a:r>
            <a:r>
              <a:rPr lang="de-DE" dirty="0"/>
              <a:t> </a:t>
            </a:r>
            <a:r>
              <a:rPr lang="de-DE" dirty="0" err="1"/>
              <a:t>erat</a:t>
            </a:r>
            <a:r>
              <a:rPr lang="de-DE" dirty="0"/>
              <a:t>, </a:t>
            </a:r>
            <a:r>
              <a:rPr lang="de-DE" dirty="0" err="1"/>
              <a:t>sed</a:t>
            </a:r>
            <a:r>
              <a:rPr lang="de-DE" dirty="0"/>
              <a:t> </a:t>
            </a:r>
            <a:r>
              <a:rPr lang="de-DE" dirty="0" err="1"/>
              <a:t>diam</a:t>
            </a:r>
            <a:r>
              <a:rPr lang="de-DE" dirty="0"/>
              <a:t> </a:t>
            </a:r>
            <a:r>
              <a:rPr lang="de-DE" dirty="0" err="1"/>
              <a:t>voluptua</a:t>
            </a:r>
            <a:r>
              <a:rPr lang="de-DE" dirty="0"/>
              <a:t>. At </a:t>
            </a:r>
            <a:r>
              <a:rPr lang="de-DE" dirty="0" err="1"/>
              <a:t>vero</a:t>
            </a:r>
            <a:r>
              <a:rPr lang="de-DE" dirty="0"/>
              <a:t> </a:t>
            </a:r>
            <a:r>
              <a:rPr lang="de-DE" dirty="0" err="1"/>
              <a:t>eos</a:t>
            </a:r>
            <a:r>
              <a:rPr lang="de-DE" dirty="0"/>
              <a:t> et </a:t>
            </a:r>
            <a:r>
              <a:rPr lang="de-DE" dirty="0" err="1"/>
              <a:t>accusam</a:t>
            </a:r>
            <a:r>
              <a:rPr lang="de-DE" dirty="0"/>
              <a:t> et </a:t>
            </a:r>
            <a:r>
              <a:rPr lang="de-DE" dirty="0" err="1"/>
              <a:t>justo</a:t>
            </a:r>
            <a:r>
              <a:rPr lang="de-DE" dirty="0"/>
              <a:t> </a:t>
            </a:r>
            <a:r>
              <a:rPr lang="de-DE" dirty="0" err="1"/>
              <a:t>duo</a:t>
            </a:r>
            <a:r>
              <a:rPr lang="de-DE" dirty="0"/>
              <a:t> </a:t>
            </a:r>
            <a:r>
              <a:rPr lang="de-DE" dirty="0" err="1"/>
              <a:t>dolores</a:t>
            </a:r>
            <a:r>
              <a:rPr lang="de-DE" dirty="0"/>
              <a:t> et </a:t>
            </a:r>
            <a:r>
              <a:rPr lang="de-DE" dirty="0" err="1"/>
              <a:t>ea</a:t>
            </a:r>
            <a:r>
              <a:rPr lang="de-DE" dirty="0"/>
              <a:t> </a:t>
            </a:r>
            <a:r>
              <a:rPr lang="de-DE" dirty="0" err="1"/>
              <a:t>rebum</a:t>
            </a:r>
            <a:r>
              <a:rPr lang="de-DE" dirty="0"/>
              <a:t>. Stet </a:t>
            </a:r>
            <a:r>
              <a:rPr lang="de-DE" dirty="0" err="1"/>
              <a:t>clita</a:t>
            </a:r>
            <a:r>
              <a:rPr lang="de-DE" dirty="0"/>
              <a:t> </a:t>
            </a:r>
            <a:r>
              <a:rPr lang="de-DE" dirty="0" err="1"/>
              <a:t>kasd</a:t>
            </a:r>
            <a:r>
              <a:rPr lang="de-DE" dirty="0"/>
              <a:t> </a:t>
            </a:r>
            <a:r>
              <a:rPr lang="de-DE" dirty="0" err="1"/>
              <a:t>gubergren</a:t>
            </a:r>
            <a:r>
              <a:rPr lang="de-DE" dirty="0"/>
              <a:t>, </a:t>
            </a:r>
            <a:r>
              <a:rPr lang="de-DE" dirty="0" err="1"/>
              <a:t>no</a:t>
            </a:r>
            <a:r>
              <a:rPr lang="de-DE" dirty="0"/>
              <a:t> </a:t>
            </a:r>
            <a:r>
              <a:rPr lang="de-DE" dirty="0" err="1"/>
              <a:t>sea</a:t>
            </a:r>
            <a:r>
              <a:rPr lang="de-DE" dirty="0"/>
              <a:t> </a:t>
            </a:r>
            <a:r>
              <a:rPr lang="de-DE" dirty="0" err="1"/>
              <a:t>takimata</a:t>
            </a:r>
            <a:r>
              <a:rPr lang="de-DE" dirty="0"/>
              <a:t> sanctus </a:t>
            </a:r>
            <a:r>
              <a:rPr lang="de-DE" dirty="0" err="1"/>
              <a:t>est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Tree>
    <p:extLst>
      <p:ext uri="{BB962C8B-B14F-4D97-AF65-F5344CB8AC3E}">
        <p14:creationId xmlns:p14="http://schemas.microsoft.com/office/powerpoint/2010/main" val="3917059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a:xfrm>
            <a:off x="584200" y="1803401"/>
            <a:ext cx="11074400" cy="417136"/>
          </a:xfrm>
          <a:prstGeom prst="rect">
            <a:avLst/>
          </a:prstGeom>
        </p:spPr>
        <p:txBody>
          <a:bodyPr/>
          <a:lstStyle>
            <a:lvl1pPr marL="0" indent="0">
              <a:buNone/>
              <a:defRPr sz="2400">
                <a:solidFill>
                  <a:srgbClr val="3D3D3C"/>
                </a:solidFill>
              </a:defRPr>
            </a:lvl1pPr>
          </a:lstStyle>
          <a:p>
            <a:pPr lvl="0"/>
            <a:r>
              <a:rPr lang="de-DE" dirty="0"/>
              <a:t>&lt;</a:t>
            </a:r>
            <a:r>
              <a:rPr lang="de-DE" dirty="0" err="1"/>
              <a:t>Subtitle</a:t>
            </a:r>
            <a:r>
              <a:rPr lang="de-DE" dirty="0"/>
              <a:t>&gt;</a:t>
            </a:r>
          </a:p>
        </p:txBody>
      </p:sp>
      <p:sp>
        <p:nvSpPr>
          <p:cNvPr id="13" name="Textplatzhalter 12"/>
          <p:cNvSpPr>
            <a:spLocks noGrp="1"/>
          </p:cNvSpPr>
          <p:nvPr>
            <p:ph type="body" sz="quarter" idx="14" hasCustomPrompt="1"/>
          </p:nvPr>
        </p:nvSpPr>
        <p:spPr>
          <a:xfrm>
            <a:off x="584200" y="2476500"/>
            <a:ext cx="11074400" cy="3102787"/>
          </a:xfrm>
          <a:prstGeom prst="rect">
            <a:avLst/>
          </a:prstGeom>
        </p:spPr>
        <p:txBody>
          <a:bodyPr/>
          <a:lstStyle>
            <a:lvl1pPr marL="228600" indent="-228600">
              <a:buClr>
                <a:srgbClr val="00A2A3"/>
              </a:buClr>
              <a:buFont typeface="Arial" panose="020B0604020202020204" pitchFamily="34" charset="0"/>
              <a:buChar char="›"/>
              <a:defRPr sz="2400">
                <a:solidFill>
                  <a:schemeClr val="accent2"/>
                </a:solidFill>
              </a:defRPr>
            </a:lvl1pPr>
            <a:lvl2pPr marL="685800" indent="-228600">
              <a:buClr>
                <a:srgbClr val="00A2A3"/>
              </a:buClr>
              <a:buSzPct val="100000"/>
              <a:buFont typeface="Arial" panose="020B0604020202020204" pitchFamily="34" charset="0"/>
              <a:buChar char="•"/>
              <a:defRPr sz="2200" baseline="0">
                <a:solidFill>
                  <a:schemeClr val="accent2"/>
                </a:solidFill>
              </a:defRPr>
            </a:lvl2pPr>
            <a:lvl3pPr marL="1143000" indent="-228600">
              <a:buClr>
                <a:srgbClr val="00A2A3"/>
              </a:buClr>
              <a:buFont typeface="Wingdings" panose="05000000000000000000" pitchFamily="2" charset="2"/>
              <a:buChar char="§"/>
              <a:defRPr sz="1800">
                <a:solidFill>
                  <a:schemeClr val="accent2"/>
                </a:solidFill>
              </a:defRPr>
            </a:lvl3pPr>
            <a:lvl4pPr>
              <a:buClr>
                <a:srgbClr val="00A2A3"/>
              </a:buClr>
              <a:defRPr sz="1600" baseline="0">
                <a:solidFill>
                  <a:schemeClr val="accent2"/>
                </a:solidFill>
              </a:defRPr>
            </a:lvl4pPr>
            <a:lvl5pPr>
              <a:defRPr>
                <a:solidFill>
                  <a:srgbClr val="3D3D3C"/>
                </a:solidFill>
              </a:defRPr>
            </a:lvl5pPr>
          </a:lstStyle>
          <a:p>
            <a:pPr lvl="0"/>
            <a:r>
              <a:rPr lang="de-DE" dirty="0"/>
              <a:t>First</a:t>
            </a:r>
          </a:p>
          <a:p>
            <a:pPr lvl="1"/>
            <a:r>
              <a:rPr lang="de-DE" dirty="0"/>
              <a:t>Second</a:t>
            </a:r>
          </a:p>
          <a:p>
            <a:pPr lvl="2"/>
            <a:r>
              <a:rPr lang="de-DE" dirty="0"/>
              <a:t>Third</a:t>
            </a:r>
          </a:p>
          <a:p>
            <a:pPr lvl="3"/>
            <a:r>
              <a:rPr lang="de-DE" dirty="0" err="1"/>
              <a:t>Fourth</a:t>
            </a:r>
            <a:endParaRPr lang="de-DE" dirty="0"/>
          </a:p>
          <a:p>
            <a:pPr lvl="2"/>
            <a:endParaRPr lang="de-DE" dirty="0"/>
          </a:p>
        </p:txBody>
      </p:sp>
      <p:sp>
        <p:nvSpPr>
          <p:cNvPr id="14" name="Datumsplatzhalter 13"/>
          <p:cNvSpPr>
            <a:spLocks noGrp="1"/>
          </p:cNvSpPr>
          <p:nvPr>
            <p:ph type="dt" sz="half" idx="15"/>
          </p:nvPr>
        </p:nvSpPr>
        <p:spPr/>
        <p:txBody>
          <a:bodyPr/>
          <a:lstStyle/>
          <a:p>
            <a:fld id="{CBB277B5-F68B-4848-BBD3-11D77A5D32F2}" type="datetimeFigureOut">
              <a:rPr lang="de-DE" smtClean="0"/>
              <a:pPr/>
              <a:t>28.01.2023</a:t>
            </a:fld>
            <a:endParaRPr lang="de-DE" dirty="0"/>
          </a:p>
        </p:txBody>
      </p:sp>
      <p:sp>
        <p:nvSpPr>
          <p:cNvPr id="15" name="Fußzeilenplatzhalter 14"/>
          <p:cNvSpPr>
            <a:spLocks noGrp="1"/>
          </p:cNvSpPr>
          <p:nvPr>
            <p:ph type="ftr" sz="quarter" idx="16"/>
          </p:nvPr>
        </p:nvSpPr>
        <p:spPr/>
        <p:txBody>
          <a:bodyPr/>
          <a:lstStyle/>
          <a:p>
            <a:r>
              <a:rPr lang="de-DE">
                <a:solidFill>
                  <a:prstClr val="white"/>
                </a:solidFill>
              </a:rPr>
              <a:t>GAMiFY</a:t>
            </a:r>
            <a:endParaRPr lang="de-DE" dirty="0"/>
          </a:p>
        </p:txBody>
      </p:sp>
      <p:sp>
        <p:nvSpPr>
          <p:cNvPr id="16" name="Foliennummernplatzhalter 15"/>
          <p:cNvSpPr>
            <a:spLocks noGrp="1"/>
          </p:cNvSpPr>
          <p:nvPr>
            <p:ph type="sldNum" sz="quarter" idx="17"/>
          </p:nvPr>
        </p:nvSpPr>
        <p:spPr>
          <a:xfrm>
            <a:off x="10885714" y="6399892"/>
            <a:ext cx="947054" cy="288000"/>
          </a:xfrm>
          <a:prstGeom prst="rect">
            <a:avLst/>
          </a:prstGeom>
        </p:spPr>
        <p:txBody>
          <a:bodyPr/>
          <a:lstStyle/>
          <a:p>
            <a:fld id="{FA080DC5-3085-4FF4-BD29-1E3BEE1F3ED3}" type="slidenum">
              <a:rPr lang="de-DE" smtClean="0"/>
              <a:pPr/>
              <a:t>‹Nr.›</a:t>
            </a:fld>
            <a:endParaRPr lang="de-DE"/>
          </a:p>
        </p:txBody>
      </p:sp>
      <p:sp>
        <p:nvSpPr>
          <p:cNvPr id="30" name="Titel 29"/>
          <p:cNvSpPr>
            <a:spLocks noGrp="1"/>
          </p:cNvSpPr>
          <p:nvPr>
            <p:ph type="title"/>
          </p:nvPr>
        </p:nvSpPr>
        <p:spPr/>
        <p:txBody>
          <a:bodyPr/>
          <a:lstStyle>
            <a:lvl1pPr>
              <a:defRPr>
                <a:solidFill>
                  <a:srgbClr val="3D3D3C"/>
                </a:solidFill>
              </a:defRPr>
            </a:lvl1pPr>
          </a:lstStyle>
          <a:p>
            <a:r>
              <a:rPr lang="de-DE"/>
              <a:t>Titelmasterformat durch Klicken bearbeiten</a:t>
            </a:r>
          </a:p>
        </p:txBody>
      </p:sp>
    </p:spTree>
    <p:extLst>
      <p:ext uri="{BB962C8B-B14F-4D97-AF65-F5344CB8AC3E}">
        <p14:creationId xmlns:p14="http://schemas.microsoft.com/office/powerpoint/2010/main" val="4271801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points_A">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a:xfrm>
            <a:off x="584200" y="1803401"/>
            <a:ext cx="6426200" cy="417136"/>
          </a:xfrm>
          <a:prstGeom prst="rect">
            <a:avLst/>
          </a:prstGeom>
        </p:spPr>
        <p:txBody>
          <a:bodyPr/>
          <a:lstStyle>
            <a:lvl1pPr marL="0" indent="0">
              <a:buNone/>
              <a:defRPr sz="2400">
                <a:solidFill>
                  <a:srgbClr val="3D3D3C"/>
                </a:solidFill>
              </a:defRPr>
            </a:lvl1pPr>
          </a:lstStyle>
          <a:p>
            <a:pPr lvl="0"/>
            <a:r>
              <a:rPr lang="de-DE" dirty="0"/>
              <a:t>&lt;</a:t>
            </a:r>
            <a:r>
              <a:rPr lang="de-DE" dirty="0" err="1"/>
              <a:t>Subtitle</a:t>
            </a:r>
            <a:r>
              <a:rPr lang="de-DE" dirty="0"/>
              <a:t>&gt;</a:t>
            </a:r>
          </a:p>
        </p:txBody>
      </p:sp>
      <p:sp>
        <p:nvSpPr>
          <p:cNvPr id="14" name="Datumsplatzhalter 13"/>
          <p:cNvSpPr>
            <a:spLocks noGrp="1"/>
          </p:cNvSpPr>
          <p:nvPr>
            <p:ph type="dt" sz="half" idx="15"/>
          </p:nvPr>
        </p:nvSpPr>
        <p:spPr/>
        <p:txBody>
          <a:bodyPr/>
          <a:lstStyle/>
          <a:p>
            <a:fld id="{CBB277B5-F68B-4848-BBD3-11D77A5D32F2}" type="datetimeFigureOut">
              <a:rPr lang="de-DE" smtClean="0"/>
              <a:pPr/>
              <a:t>28.01.2023</a:t>
            </a:fld>
            <a:endParaRPr lang="de-DE" dirty="0"/>
          </a:p>
        </p:txBody>
      </p:sp>
      <p:sp>
        <p:nvSpPr>
          <p:cNvPr id="15" name="Fußzeilenplatzhalter 14"/>
          <p:cNvSpPr>
            <a:spLocks noGrp="1"/>
          </p:cNvSpPr>
          <p:nvPr>
            <p:ph type="ftr" sz="quarter" idx="16"/>
          </p:nvPr>
        </p:nvSpPr>
        <p:spPr/>
        <p:txBody>
          <a:bodyPr/>
          <a:lstStyle/>
          <a:p>
            <a:r>
              <a:rPr lang="de-DE">
                <a:solidFill>
                  <a:prstClr val="white"/>
                </a:solidFill>
              </a:rPr>
              <a:t>GAMiFY</a:t>
            </a:r>
            <a:endParaRPr lang="de-DE" dirty="0"/>
          </a:p>
        </p:txBody>
      </p:sp>
      <p:sp>
        <p:nvSpPr>
          <p:cNvPr id="16" name="Foliennummernplatzhalter 15"/>
          <p:cNvSpPr>
            <a:spLocks noGrp="1"/>
          </p:cNvSpPr>
          <p:nvPr>
            <p:ph type="sldNum" sz="quarter" idx="17"/>
          </p:nvPr>
        </p:nvSpPr>
        <p:spPr>
          <a:xfrm>
            <a:off x="10885714" y="6399892"/>
            <a:ext cx="947054" cy="288000"/>
          </a:xfrm>
          <a:prstGeom prst="rect">
            <a:avLst/>
          </a:prstGeom>
        </p:spPr>
        <p:txBody>
          <a:bodyPr/>
          <a:lstStyle/>
          <a:p>
            <a:fld id="{FA080DC5-3085-4FF4-BD29-1E3BEE1F3ED3}" type="slidenum">
              <a:rPr lang="de-DE" smtClean="0"/>
              <a:pPr/>
              <a:t>‹Nr.›</a:t>
            </a:fld>
            <a:endParaRPr lang="de-DE"/>
          </a:p>
        </p:txBody>
      </p:sp>
      <p:sp>
        <p:nvSpPr>
          <p:cNvPr id="30" name="Titel 29"/>
          <p:cNvSpPr>
            <a:spLocks noGrp="1"/>
          </p:cNvSpPr>
          <p:nvPr>
            <p:ph type="title" hasCustomPrompt="1"/>
          </p:nvPr>
        </p:nvSpPr>
        <p:spPr>
          <a:xfrm>
            <a:off x="584200" y="1155393"/>
            <a:ext cx="6426200" cy="597207"/>
          </a:xfrm>
        </p:spPr>
        <p:txBody>
          <a:bodyPr/>
          <a:lstStyle>
            <a:lvl1pPr>
              <a:defRPr/>
            </a:lvl1pPr>
          </a:lstStyle>
          <a:p>
            <a:r>
              <a:rPr lang="de-DE" dirty="0"/>
              <a:t>&lt;Title&gt;</a:t>
            </a:r>
          </a:p>
        </p:txBody>
      </p:sp>
      <p:sp>
        <p:nvSpPr>
          <p:cNvPr id="36" name="Shape 2540"/>
          <p:cNvSpPr>
            <a:spLocks noChangeAspect="1"/>
          </p:cNvSpPr>
          <p:nvPr userDrawn="1"/>
        </p:nvSpPr>
        <p:spPr>
          <a:xfrm>
            <a:off x="619568" y="2397377"/>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A3A2"/>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 name="Textplatzhalter 3"/>
          <p:cNvSpPr>
            <a:spLocks noGrp="1"/>
          </p:cNvSpPr>
          <p:nvPr>
            <p:ph type="body" sz="quarter" idx="18" hasCustomPrompt="1"/>
          </p:nvPr>
        </p:nvSpPr>
        <p:spPr>
          <a:xfrm>
            <a:off x="1322388" y="2552700"/>
            <a:ext cx="5688012" cy="711200"/>
          </a:xfrm>
          <a:prstGeom prst="rect">
            <a:avLst/>
          </a:prstGeom>
        </p:spPr>
        <p:txBody>
          <a:bodyPr anchor="ctr"/>
          <a:lstStyle>
            <a:lvl1pPr marL="0" indent="0">
              <a:buNone/>
              <a:defRPr sz="1400">
                <a:solidFill>
                  <a:schemeClr val="accent4"/>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42" name="Shape 2540"/>
          <p:cNvSpPr>
            <a:spLocks noChangeAspect="1"/>
          </p:cNvSpPr>
          <p:nvPr userDrawn="1"/>
        </p:nvSpPr>
        <p:spPr>
          <a:xfrm>
            <a:off x="619568" y="2872790"/>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3D3D3C"/>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3" name="Textplatzhalter 3"/>
          <p:cNvSpPr>
            <a:spLocks noGrp="1"/>
          </p:cNvSpPr>
          <p:nvPr>
            <p:ph type="body" sz="quarter" idx="19" hasCustomPrompt="1"/>
          </p:nvPr>
        </p:nvSpPr>
        <p:spPr>
          <a:xfrm>
            <a:off x="1322388" y="3391176"/>
            <a:ext cx="5688012" cy="711200"/>
          </a:xfrm>
          <a:prstGeom prst="rect">
            <a:avLst/>
          </a:prstGeom>
        </p:spPr>
        <p:txBody>
          <a:bodyPr anchor="ctr"/>
          <a:lstStyle>
            <a:lvl1pPr marL="0" indent="0">
              <a:buNone/>
              <a:defRPr sz="1400">
                <a:solidFill>
                  <a:schemeClr val="accent2"/>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44" name="Shape 2540"/>
          <p:cNvSpPr>
            <a:spLocks noChangeAspect="1"/>
          </p:cNvSpPr>
          <p:nvPr userDrawn="1"/>
        </p:nvSpPr>
        <p:spPr>
          <a:xfrm>
            <a:off x="619568" y="3348203"/>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45" name="Textplatzhalter 3"/>
          <p:cNvSpPr>
            <a:spLocks noGrp="1"/>
          </p:cNvSpPr>
          <p:nvPr>
            <p:ph type="body" sz="quarter" idx="20" hasCustomPrompt="1"/>
          </p:nvPr>
        </p:nvSpPr>
        <p:spPr>
          <a:xfrm>
            <a:off x="1322388" y="4229651"/>
            <a:ext cx="5688012" cy="711200"/>
          </a:xfrm>
          <a:prstGeom prst="rect">
            <a:avLst/>
          </a:prstGeom>
        </p:spPr>
        <p:txBody>
          <a:bodyPr anchor="ctr"/>
          <a:lstStyle>
            <a:lvl1pPr marL="0" indent="0">
              <a:buNone/>
              <a:defRPr sz="1400">
                <a:solidFill>
                  <a:schemeClr val="tx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6" name="Bildplatzhalter 5"/>
          <p:cNvSpPr>
            <a:spLocks noGrp="1"/>
          </p:cNvSpPr>
          <p:nvPr>
            <p:ph type="pic" sz="quarter" idx="21"/>
          </p:nvPr>
        </p:nvSpPr>
        <p:spPr>
          <a:xfrm>
            <a:off x="7226300" y="1155393"/>
            <a:ext cx="4606468" cy="4039457"/>
          </a:xfrm>
          <a:prstGeom prst="rect">
            <a:avLst/>
          </a:prstGeom>
          <a:solidFill>
            <a:schemeClr val="accent3">
              <a:lumMod val="40000"/>
              <a:lumOff val="60000"/>
            </a:schemeClr>
          </a:solidFill>
        </p:spPr>
        <p:txBody>
          <a:bodyPr anchor="ctr"/>
          <a:lstStyle>
            <a:lvl1pPr marL="0" indent="0" algn="ctr">
              <a:buNone/>
              <a:defRPr/>
            </a:lvl1pPr>
          </a:lstStyle>
          <a:p>
            <a:endParaRPr lang="de-DE"/>
          </a:p>
        </p:txBody>
      </p:sp>
      <p:sp>
        <p:nvSpPr>
          <p:cNvPr id="17" name="Shape 2540">
            <a:extLst>
              <a:ext uri="{FF2B5EF4-FFF2-40B4-BE49-F238E27FC236}">
                <a16:creationId xmlns:a16="http://schemas.microsoft.com/office/drawing/2014/main" id="{23077092-7F2C-4DAF-87B3-751951561A4E}"/>
              </a:ext>
            </a:extLst>
          </p:cNvPr>
          <p:cNvSpPr>
            <a:spLocks noChangeAspect="1"/>
          </p:cNvSpPr>
          <p:nvPr userDrawn="1"/>
        </p:nvSpPr>
        <p:spPr>
          <a:xfrm>
            <a:off x="619568" y="3821480"/>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solidFill>
              <a:schemeClr val="accent4"/>
            </a:solidFill>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Tree>
    <p:extLst>
      <p:ext uri="{BB962C8B-B14F-4D97-AF65-F5344CB8AC3E}">
        <p14:creationId xmlns:p14="http://schemas.microsoft.com/office/powerpoint/2010/main" val="36215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points_B">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BB277B5-F68B-4848-BBD3-11D77A5D32F2}" type="datetimeFigureOut">
              <a:rPr lang="de-DE" smtClean="0"/>
              <a:pPr/>
              <a:t>28.01.2023</a:t>
            </a:fld>
            <a:endParaRPr lang="de-DE" dirty="0"/>
          </a:p>
        </p:txBody>
      </p:sp>
      <p:sp>
        <p:nvSpPr>
          <p:cNvPr id="4" name="Fußzeilenplatzhalter 3"/>
          <p:cNvSpPr>
            <a:spLocks noGrp="1"/>
          </p:cNvSpPr>
          <p:nvPr>
            <p:ph type="ftr" sz="quarter" idx="11"/>
          </p:nvPr>
        </p:nvSpPr>
        <p:spPr/>
        <p:txBody>
          <a:bodyPr/>
          <a:lstStyle/>
          <a:p>
            <a:r>
              <a:rPr lang="de-DE">
                <a:solidFill>
                  <a:prstClr val="white"/>
                </a:solidFill>
              </a:rPr>
              <a:t>GAMiFY</a:t>
            </a:r>
            <a:endParaRPr lang="de-DE" dirty="0"/>
          </a:p>
        </p:txBody>
      </p:sp>
      <p:sp>
        <p:nvSpPr>
          <p:cNvPr id="5" name="Foliennummernplatzhalter 4"/>
          <p:cNvSpPr>
            <a:spLocks noGrp="1"/>
          </p:cNvSpPr>
          <p:nvPr>
            <p:ph type="sldNum" sz="quarter" idx="12"/>
          </p:nvPr>
        </p:nvSpPr>
        <p:spPr>
          <a:xfrm>
            <a:off x="10885714" y="6399892"/>
            <a:ext cx="947054" cy="288000"/>
          </a:xfrm>
          <a:prstGeom prst="rect">
            <a:avLst/>
          </a:prstGeom>
        </p:spPr>
        <p:txBody>
          <a:bodyPr/>
          <a:lstStyle/>
          <a:p>
            <a:fld id="{FA080DC5-3085-4FF4-BD29-1E3BEE1F3ED3}" type="slidenum">
              <a:rPr lang="de-DE" smtClean="0"/>
              <a:pPr/>
              <a:t>‹Nr.›</a:t>
            </a:fld>
            <a:endParaRPr lang="de-DE"/>
          </a:p>
        </p:txBody>
      </p:sp>
      <p:sp>
        <p:nvSpPr>
          <p:cNvPr id="9" name="Shape 2641">
            <a:extLst>
              <a:ext uri="{FF2B5EF4-FFF2-40B4-BE49-F238E27FC236}">
                <a16:creationId xmlns:a16="http://schemas.microsoft.com/office/drawing/2014/main" id="{B1E696C8-6118-354A-A36A-49DB4C8BB6B5}"/>
              </a:ext>
            </a:extLst>
          </p:cNvPr>
          <p:cNvSpPr>
            <a:spLocks noChangeAspect="1"/>
          </p:cNvSpPr>
          <p:nvPr/>
        </p:nvSpPr>
        <p:spPr>
          <a:xfrm>
            <a:off x="584201" y="2650523"/>
            <a:ext cx="584692" cy="372077"/>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rgbClr val="00A3A2"/>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Open Sans" panose="020B0606030504020204" pitchFamily="34" charset="0"/>
              <a:ea typeface="Open Sans" panose="020B0606030504020204" pitchFamily="34" charset="0"/>
              <a:cs typeface="Open Sans" panose="020B0606030504020204" pitchFamily="34" charset="0"/>
            </a:endParaRPr>
          </a:p>
        </p:txBody>
      </p:sp>
      <p:sp>
        <p:nvSpPr>
          <p:cNvPr id="13" name="Shape 2644">
            <a:extLst>
              <a:ext uri="{FF2B5EF4-FFF2-40B4-BE49-F238E27FC236}">
                <a16:creationId xmlns:a16="http://schemas.microsoft.com/office/drawing/2014/main" id="{6FF93AC8-F1A6-CA4F-AD51-93032FD87966}"/>
              </a:ext>
            </a:extLst>
          </p:cNvPr>
          <p:cNvSpPr>
            <a:spLocks noChangeAspect="1"/>
          </p:cNvSpPr>
          <p:nvPr/>
        </p:nvSpPr>
        <p:spPr>
          <a:xfrm>
            <a:off x="584200" y="3761303"/>
            <a:ext cx="425232" cy="584692"/>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hape 2645">
            <a:extLst>
              <a:ext uri="{FF2B5EF4-FFF2-40B4-BE49-F238E27FC236}">
                <a16:creationId xmlns:a16="http://schemas.microsoft.com/office/drawing/2014/main" id="{993B657D-EA69-604F-A5EF-0DB7A9A9E2F3}"/>
              </a:ext>
            </a:extLst>
          </p:cNvPr>
          <p:cNvSpPr>
            <a:spLocks noChangeAspect="1"/>
          </p:cNvSpPr>
          <p:nvPr/>
        </p:nvSpPr>
        <p:spPr>
          <a:xfrm>
            <a:off x="584200" y="5174039"/>
            <a:ext cx="584692" cy="425232"/>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accent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Open Sans" panose="020B0606030504020204" pitchFamily="34" charset="0"/>
              <a:ea typeface="Open Sans" panose="020B0606030504020204" pitchFamily="34" charset="0"/>
              <a:cs typeface="Open Sans" panose="020B0606030504020204" pitchFamily="34" charset="0"/>
            </a:endParaRPr>
          </a:p>
        </p:txBody>
      </p:sp>
      <p:sp>
        <p:nvSpPr>
          <p:cNvPr id="19" name="Textplatzhalter 18"/>
          <p:cNvSpPr>
            <a:spLocks noGrp="1"/>
          </p:cNvSpPr>
          <p:nvPr>
            <p:ph type="body" sz="quarter" idx="13" hasCustomPrompt="1"/>
          </p:nvPr>
        </p:nvSpPr>
        <p:spPr>
          <a:xfrm>
            <a:off x="1625600" y="2358423"/>
            <a:ext cx="5434012" cy="419100"/>
          </a:xfrm>
          <a:prstGeom prst="rect">
            <a:avLst/>
          </a:prstGeom>
        </p:spPr>
        <p:txBody>
          <a:bodyPr/>
          <a:lstStyle>
            <a:lvl1pPr marL="0" indent="0">
              <a:buNone/>
              <a:defRPr sz="2400" b="0" baseline="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Heading</a:t>
            </a:r>
            <a:r>
              <a:rPr lang="de-DE" dirty="0"/>
              <a:t> 1</a:t>
            </a:r>
          </a:p>
        </p:txBody>
      </p:sp>
      <p:sp>
        <p:nvSpPr>
          <p:cNvPr id="21" name="Textplatzhalter 20"/>
          <p:cNvSpPr>
            <a:spLocks noGrp="1"/>
          </p:cNvSpPr>
          <p:nvPr>
            <p:ph type="body" sz="quarter" idx="14" hasCustomPrompt="1"/>
          </p:nvPr>
        </p:nvSpPr>
        <p:spPr>
          <a:xfrm>
            <a:off x="1625600" y="2834975"/>
            <a:ext cx="5549900" cy="537945"/>
          </a:xfrm>
          <a:prstGeom prst="rect">
            <a:avLst/>
          </a:prstGeom>
        </p:spPr>
        <p:txBody>
          <a:bodyPr/>
          <a:lstStyle>
            <a:lvl1pPr marL="0" indent="0">
              <a:buNone/>
              <a:defRPr sz="1400">
                <a:solidFill>
                  <a:schemeClr val="accent2"/>
                </a:solidFill>
              </a:defRPr>
            </a:lvl1pPr>
            <a:lvl2pPr marL="457200" indent="0">
              <a:buNone/>
              <a:defRPr sz="1600">
                <a:solidFill>
                  <a:schemeClr val="accent2"/>
                </a:solidFill>
              </a:defRPr>
            </a:lvl2pPr>
            <a:lvl3pPr marL="914400" indent="0">
              <a:buNone/>
              <a:defRPr sz="16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
        <p:nvSpPr>
          <p:cNvPr id="22" name="Textplatzhalter 18"/>
          <p:cNvSpPr>
            <a:spLocks noGrp="1"/>
          </p:cNvSpPr>
          <p:nvPr>
            <p:ph type="body" sz="quarter" idx="15" hasCustomPrompt="1"/>
          </p:nvPr>
        </p:nvSpPr>
        <p:spPr>
          <a:xfrm>
            <a:off x="1614341" y="3623278"/>
            <a:ext cx="5434012" cy="419100"/>
          </a:xfrm>
          <a:prstGeom prst="rect">
            <a:avLst/>
          </a:prstGeom>
        </p:spPr>
        <p:txBody>
          <a:bodyPr/>
          <a:lstStyle>
            <a:lvl1pPr marL="0" indent="0">
              <a:buNone/>
              <a:defRPr sz="2400" b="0" baseline="0">
                <a:solidFill>
                  <a:schemeClr val="tx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Heading</a:t>
            </a:r>
            <a:r>
              <a:rPr lang="de-DE" dirty="0"/>
              <a:t> 2</a:t>
            </a:r>
          </a:p>
        </p:txBody>
      </p:sp>
      <p:sp>
        <p:nvSpPr>
          <p:cNvPr id="24" name="Textplatzhalter 20"/>
          <p:cNvSpPr>
            <a:spLocks noGrp="1"/>
          </p:cNvSpPr>
          <p:nvPr>
            <p:ph type="body" sz="quarter" idx="16" hasCustomPrompt="1"/>
          </p:nvPr>
        </p:nvSpPr>
        <p:spPr>
          <a:xfrm>
            <a:off x="1614341" y="4105664"/>
            <a:ext cx="5549900" cy="537945"/>
          </a:xfrm>
          <a:prstGeom prst="rect">
            <a:avLst/>
          </a:prstGeom>
        </p:spPr>
        <p:txBody>
          <a:bodyPr/>
          <a:lstStyle>
            <a:lvl1pPr marL="0" indent="0">
              <a:buNone/>
              <a:defRPr sz="1400">
                <a:solidFill>
                  <a:schemeClr val="accent2"/>
                </a:solidFill>
              </a:defRPr>
            </a:lvl1pPr>
            <a:lvl2pPr marL="457200" indent="0">
              <a:buNone/>
              <a:defRPr sz="1600">
                <a:solidFill>
                  <a:schemeClr val="accent2"/>
                </a:solidFill>
              </a:defRPr>
            </a:lvl2pPr>
            <a:lvl3pPr marL="914400" indent="0">
              <a:buNone/>
              <a:defRPr sz="16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
        <p:nvSpPr>
          <p:cNvPr id="25" name="Textplatzhalter 18"/>
          <p:cNvSpPr>
            <a:spLocks noGrp="1"/>
          </p:cNvSpPr>
          <p:nvPr>
            <p:ph type="body" sz="quarter" idx="17" hasCustomPrompt="1"/>
          </p:nvPr>
        </p:nvSpPr>
        <p:spPr>
          <a:xfrm>
            <a:off x="1625600" y="4904269"/>
            <a:ext cx="5434012" cy="419100"/>
          </a:xfrm>
          <a:prstGeom prst="rect">
            <a:avLst/>
          </a:prstGeom>
        </p:spPr>
        <p:txBody>
          <a:bodyPr/>
          <a:lstStyle>
            <a:lvl1pPr marL="0" indent="0">
              <a:buNone/>
              <a:defRPr sz="2400" b="0" baseline="0">
                <a:solidFill>
                  <a:schemeClr val="accent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Heading</a:t>
            </a:r>
            <a:r>
              <a:rPr lang="de-DE" dirty="0"/>
              <a:t> 3</a:t>
            </a:r>
          </a:p>
        </p:txBody>
      </p:sp>
      <p:sp>
        <p:nvSpPr>
          <p:cNvPr id="26" name="Textplatzhalter 20"/>
          <p:cNvSpPr>
            <a:spLocks noGrp="1"/>
          </p:cNvSpPr>
          <p:nvPr>
            <p:ph type="body" sz="quarter" idx="18" hasCustomPrompt="1"/>
          </p:nvPr>
        </p:nvSpPr>
        <p:spPr>
          <a:xfrm>
            <a:off x="1625600" y="5386655"/>
            <a:ext cx="5549900" cy="537945"/>
          </a:xfrm>
          <a:prstGeom prst="rect">
            <a:avLst/>
          </a:prstGeom>
        </p:spPr>
        <p:txBody>
          <a:bodyPr/>
          <a:lstStyle>
            <a:lvl1pPr marL="0" indent="0">
              <a:buNone/>
              <a:defRPr sz="1400">
                <a:solidFill>
                  <a:schemeClr val="accent2"/>
                </a:solidFill>
              </a:defRPr>
            </a:lvl1pPr>
            <a:lvl2pPr marL="457200" indent="0">
              <a:buNone/>
              <a:defRPr sz="1600">
                <a:solidFill>
                  <a:schemeClr val="accent2"/>
                </a:solidFill>
              </a:defRPr>
            </a:lvl2pPr>
            <a:lvl3pPr marL="914400" indent="0">
              <a:buNone/>
              <a:defRPr sz="16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
        <p:nvSpPr>
          <p:cNvPr id="28" name="Bildplatzhalter 27"/>
          <p:cNvSpPr>
            <a:spLocks noGrp="1"/>
          </p:cNvSpPr>
          <p:nvPr>
            <p:ph type="pic" sz="quarter" idx="19"/>
          </p:nvPr>
        </p:nvSpPr>
        <p:spPr>
          <a:xfrm>
            <a:off x="7769149" y="2358423"/>
            <a:ext cx="3889449" cy="3566177"/>
          </a:xfrm>
          <a:prstGeom prst="rect">
            <a:avLst/>
          </a:prstGeom>
          <a:solidFill>
            <a:schemeClr val="accent3">
              <a:lumMod val="20000"/>
              <a:lumOff val="80000"/>
            </a:schemeClr>
          </a:solidFill>
        </p:spPr>
        <p:txBody>
          <a:bodyPr anchor="ctr"/>
          <a:lstStyle>
            <a:lvl1pPr marL="0" indent="0" algn="ctr">
              <a:buNone/>
              <a:defRPr/>
            </a:lvl1pPr>
          </a:lstStyle>
          <a:p>
            <a:endParaRPr lang="de-DE"/>
          </a:p>
        </p:txBody>
      </p:sp>
    </p:spTree>
    <p:extLst>
      <p:ext uri="{BB962C8B-B14F-4D97-AF65-F5344CB8AC3E}">
        <p14:creationId xmlns:p14="http://schemas.microsoft.com/office/powerpoint/2010/main" val="3171042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_A">
    <p:spTree>
      <p:nvGrpSpPr>
        <p:cNvPr id="1" name=""/>
        <p:cNvGrpSpPr/>
        <p:nvPr/>
      </p:nvGrpSpPr>
      <p:grpSpPr>
        <a:xfrm>
          <a:off x="0" y="0"/>
          <a:ext cx="0" cy="0"/>
          <a:chOff x="0" y="0"/>
          <a:chExt cx="0" cy="0"/>
        </a:xfrm>
      </p:grpSpPr>
      <p:pic>
        <p:nvPicPr>
          <p:cNvPr id="2050" name="Picture 2" descr="person playing Pokemon Go during daytim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148326"/>
            <a:ext cx="12192000" cy="5722374"/>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userDrawn="1"/>
        </p:nvSpPr>
        <p:spPr>
          <a:xfrm>
            <a:off x="0" y="1148326"/>
            <a:ext cx="12192000" cy="5722374"/>
          </a:xfrm>
          <a:prstGeom prst="rect">
            <a:avLst/>
          </a:prstGeom>
          <a:solidFill>
            <a:srgbClr val="0C73B9">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24" name="Zitat/Aussage"/>
          <p:cNvSpPr>
            <a:spLocks noGrp="1"/>
          </p:cNvSpPr>
          <p:nvPr>
            <p:ph type="title" hasCustomPrompt="1"/>
          </p:nvPr>
        </p:nvSpPr>
        <p:spPr>
          <a:xfrm>
            <a:off x="263979" y="1560286"/>
            <a:ext cx="11664043" cy="5007429"/>
          </a:xfrm>
          <a:prstGeom prst="rect">
            <a:avLst/>
          </a:prstGeom>
          <a:effectLst>
            <a:outerShdw blurRad="50800" dist="38100" dir="8100000" algn="tr" rotWithShape="0">
              <a:prstClr val="black">
                <a:alpha val="40000"/>
              </a:prstClr>
            </a:outerShdw>
          </a:effectLst>
        </p:spPr>
        <p:txBody>
          <a:bodyPr>
            <a:noAutofit/>
          </a:bodyPr>
          <a:lstStyle>
            <a:lvl1pPr algn="ctr">
              <a:defRPr sz="5400" b="1" i="1" baseline="0">
                <a:solidFill>
                  <a:schemeClr val="bg1"/>
                </a:solidFill>
              </a:defRPr>
            </a:lvl1pPr>
          </a:lstStyle>
          <a:p>
            <a:r>
              <a:rPr lang="de-DE" dirty="0"/>
              <a:t>&lt;Quote&gt;</a:t>
            </a:r>
          </a:p>
        </p:txBody>
      </p:sp>
    </p:spTree>
    <p:extLst>
      <p:ext uri="{BB962C8B-B14F-4D97-AF65-F5344CB8AC3E}">
        <p14:creationId xmlns:p14="http://schemas.microsoft.com/office/powerpoint/2010/main" val="1090542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_B">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86"/>
          <a:stretch/>
        </p:blipFill>
        <p:spPr>
          <a:xfrm>
            <a:off x="0" y="1148326"/>
            <a:ext cx="12192000" cy="5731340"/>
          </a:xfrm>
          <a:prstGeom prst="rect">
            <a:avLst/>
          </a:prstGeom>
        </p:spPr>
      </p:pic>
      <p:sp>
        <p:nvSpPr>
          <p:cNvPr id="8" name="Rechteck 7"/>
          <p:cNvSpPr/>
          <p:nvPr userDrawn="1"/>
        </p:nvSpPr>
        <p:spPr>
          <a:xfrm>
            <a:off x="0" y="1148326"/>
            <a:ext cx="12192000" cy="5722374"/>
          </a:xfrm>
          <a:prstGeom prst="rect">
            <a:avLst/>
          </a:prstGeom>
          <a:solidFill>
            <a:srgbClr val="3D3D3C">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24" name="Zitat/Aussage"/>
          <p:cNvSpPr>
            <a:spLocks noGrp="1"/>
          </p:cNvSpPr>
          <p:nvPr>
            <p:ph type="title" hasCustomPrompt="1"/>
          </p:nvPr>
        </p:nvSpPr>
        <p:spPr>
          <a:xfrm>
            <a:off x="263979" y="1560286"/>
            <a:ext cx="11664043" cy="5007429"/>
          </a:xfrm>
          <a:prstGeom prst="rect">
            <a:avLst/>
          </a:prstGeom>
          <a:effectLst>
            <a:outerShdw blurRad="50800" dist="38100" dir="8100000" algn="tr" rotWithShape="0">
              <a:prstClr val="black">
                <a:alpha val="40000"/>
              </a:prstClr>
            </a:outerShdw>
          </a:effectLst>
        </p:spPr>
        <p:txBody>
          <a:bodyPr>
            <a:noAutofit/>
          </a:bodyPr>
          <a:lstStyle>
            <a:lvl1pPr algn="ctr">
              <a:defRPr sz="5400" b="1" i="1" baseline="0">
                <a:solidFill>
                  <a:schemeClr val="bg1"/>
                </a:solidFill>
              </a:defRPr>
            </a:lvl1pPr>
          </a:lstStyle>
          <a:p>
            <a:r>
              <a:rPr lang="de-DE" dirty="0"/>
              <a:t>&lt;Quote&gt;</a:t>
            </a:r>
          </a:p>
        </p:txBody>
      </p:sp>
    </p:spTree>
    <p:extLst>
      <p:ext uri="{BB962C8B-B14F-4D97-AF65-F5344CB8AC3E}">
        <p14:creationId xmlns:p14="http://schemas.microsoft.com/office/powerpoint/2010/main" val="4260317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15" name="Grafik 14"/>
          <p:cNvPicPr>
            <a:picLocks noChangeAspect="1"/>
          </p:cNvPicPr>
          <p:nvPr userDrawn="1"/>
        </p:nvPicPr>
        <p:blipFill rotWithShape="1">
          <a:blip r:embed="rId2" cstate="print">
            <a:extLst>
              <a:ext uri="{28A0092B-C50C-407E-A947-70E740481C1C}">
                <a14:useLocalDpi xmlns:a14="http://schemas.microsoft.com/office/drawing/2010/main"/>
              </a:ext>
            </a:extLst>
          </a:blip>
          <a:srcRect l="24176" t="9473" b="9314"/>
          <a:stretch/>
        </p:blipFill>
        <p:spPr>
          <a:xfrm>
            <a:off x="9386658" y="273051"/>
            <a:ext cx="2446110" cy="576000"/>
          </a:xfrm>
          <a:prstGeom prst="rect">
            <a:avLst/>
          </a:prstGeom>
        </p:spPr>
      </p:pic>
      <p:pic>
        <p:nvPicPr>
          <p:cNvPr id="16" name="Grafik 15"/>
          <p:cNvPicPr>
            <a:picLocks noChangeAspect="1"/>
          </p:cNvPicPr>
          <p:nvPr userDrawn="1"/>
        </p:nvPicPr>
        <p:blipFill rotWithShape="1">
          <a:blip r:embed="rId3" cstate="print">
            <a:extLst>
              <a:ext uri="{28A0092B-C50C-407E-A947-70E740481C1C}">
                <a14:useLocalDpi xmlns:a14="http://schemas.microsoft.com/office/drawing/2010/main"/>
              </a:ext>
            </a:extLst>
          </a:blip>
          <a:srcRect t="12654" b="14319"/>
          <a:stretch/>
        </p:blipFill>
        <p:spPr>
          <a:xfrm>
            <a:off x="402773" y="273051"/>
            <a:ext cx="2464813" cy="576000"/>
          </a:xfrm>
          <a:prstGeom prst="rect">
            <a:avLst/>
          </a:prstGeom>
        </p:spPr>
      </p:pic>
      <p:sp>
        <p:nvSpPr>
          <p:cNvPr id="17" name="Rechteck 16"/>
          <p:cNvSpPr/>
          <p:nvPr userDrawn="1"/>
        </p:nvSpPr>
        <p:spPr>
          <a:xfrm>
            <a:off x="6178813" y="1261479"/>
            <a:ext cx="6014915" cy="4352937"/>
          </a:xfrm>
          <a:prstGeom prst="rect">
            <a:avLst/>
          </a:prstGeom>
          <a:solidFill>
            <a:srgbClr val="0C73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itel"/>
          <p:cNvSpPr>
            <a:spLocks noGrp="1"/>
          </p:cNvSpPr>
          <p:nvPr>
            <p:ph type="title" hasCustomPrompt="1"/>
          </p:nvPr>
        </p:nvSpPr>
        <p:spPr>
          <a:xfrm>
            <a:off x="6437992" y="1293130"/>
            <a:ext cx="5394775" cy="609600"/>
          </a:xfrm>
          <a:prstGeom prst="rect">
            <a:avLst/>
          </a:prstGeom>
        </p:spPr>
        <p:txBody>
          <a:bodyPr/>
          <a:lstStyle>
            <a:lvl1pPr algn="ctr">
              <a:defRPr b="1" baseline="0">
                <a:solidFill>
                  <a:schemeClr val="bg1"/>
                </a:solidFill>
              </a:defRPr>
            </a:lvl1pPr>
          </a:lstStyle>
          <a:p>
            <a:r>
              <a:rPr lang="de-DE" dirty="0" err="1"/>
              <a:t>Thank</a:t>
            </a:r>
            <a:r>
              <a:rPr lang="de-DE" dirty="0"/>
              <a:t> </a:t>
            </a:r>
            <a:r>
              <a:rPr lang="de-DE" dirty="0" err="1"/>
              <a:t>you</a:t>
            </a:r>
            <a:endParaRPr lang="de-DE" dirty="0"/>
          </a:p>
        </p:txBody>
      </p:sp>
      <p:sp>
        <p:nvSpPr>
          <p:cNvPr id="30" name="Untertitel"/>
          <p:cNvSpPr>
            <a:spLocks noGrp="1"/>
          </p:cNvSpPr>
          <p:nvPr>
            <p:ph type="body" sz="quarter" idx="12" hasCustomPrompt="1"/>
          </p:nvPr>
        </p:nvSpPr>
        <p:spPr>
          <a:xfrm>
            <a:off x="6437993" y="1958915"/>
            <a:ext cx="5394774" cy="469900"/>
          </a:xfrm>
          <a:prstGeom prst="rect">
            <a:avLst/>
          </a:prstGeom>
        </p:spPr>
        <p:txBody>
          <a:bodyPr>
            <a:noAutofit/>
          </a:bodyPr>
          <a:lstStyle>
            <a:lvl1pPr marL="0" indent="0" algn="ctr">
              <a:buNone/>
              <a:defRPr sz="3000" baseline="0">
                <a:solidFill>
                  <a:schemeClr val="bg1"/>
                </a:solidFill>
              </a:defRPr>
            </a:lvl1pPr>
          </a:lstStyle>
          <a:p>
            <a:pPr lvl="0"/>
            <a:r>
              <a:rPr lang="de-DE" dirty="0" err="1"/>
              <a:t>for</a:t>
            </a:r>
            <a:r>
              <a:rPr lang="de-DE" dirty="0"/>
              <a:t> </a:t>
            </a:r>
            <a:r>
              <a:rPr lang="de-DE" dirty="0" err="1"/>
              <a:t>your</a:t>
            </a:r>
            <a:r>
              <a:rPr lang="de-DE" dirty="0"/>
              <a:t> </a:t>
            </a:r>
            <a:r>
              <a:rPr lang="de-DE" dirty="0" err="1"/>
              <a:t>participation</a:t>
            </a:r>
            <a:r>
              <a:rPr lang="de-DE" dirty="0"/>
              <a:t>! </a:t>
            </a:r>
          </a:p>
        </p:txBody>
      </p:sp>
      <p:sp>
        <p:nvSpPr>
          <p:cNvPr id="4" name="Rechteck 3"/>
          <p:cNvSpPr/>
          <p:nvPr userDrawn="1"/>
        </p:nvSpPr>
        <p:spPr>
          <a:xfrm>
            <a:off x="6437993" y="5102130"/>
            <a:ext cx="5318046" cy="4506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rPr>
              <a:t>More on: www.gamify.site</a:t>
            </a:r>
          </a:p>
        </p:txBody>
      </p:sp>
      <p:sp>
        <p:nvSpPr>
          <p:cNvPr id="34" name="Bildplatzhalter 33"/>
          <p:cNvSpPr>
            <a:spLocks noGrp="1"/>
          </p:cNvSpPr>
          <p:nvPr>
            <p:ph type="pic" sz="quarter" idx="15" hasCustomPrompt="1"/>
          </p:nvPr>
        </p:nvSpPr>
        <p:spPr>
          <a:xfrm>
            <a:off x="9622971" y="2624345"/>
            <a:ext cx="2133068" cy="1990973"/>
          </a:xfrm>
          <a:prstGeom prst="rect">
            <a:avLst/>
          </a:prstGeom>
          <a:ln>
            <a:noFill/>
          </a:ln>
        </p:spPr>
        <p:txBody>
          <a:bodyPr anchor="ctr"/>
          <a:lstStyle>
            <a:lvl1pPr marL="0" indent="0" algn="ctr">
              <a:buNone/>
              <a:defRPr i="1">
                <a:solidFill>
                  <a:schemeClr val="bg1"/>
                </a:solidFill>
              </a:defRPr>
            </a:lvl1pPr>
          </a:lstStyle>
          <a:p>
            <a:r>
              <a:rPr lang="de-DE" dirty="0"/>
              <a:t>&lt;Picture&gt;</a:t>
            </a:r>
          </a:p>
        </p:txBody>
      </p:sp>
      <p:sp>
        <p:nvSpPr>
          <p:cNvPr id="6" name="Textplatzhalter 5"/>
          <p:cNvSpPr>
            <a:spLocks noGrp="1"/>
          </p:cNvSpPr>
          <p:nvPr>
            <p:ph type="body" sz="quarter" idx="16" hasCustomPrompt="1"/>
          </p:nvPr>
        </p:nvSpPr>
        <p:spPr>
          <a:xfrm>
            <a:off x="6489700" y="2940051"/>
            <a:ext cx="2741613" cy="299280"/>
          </a:xfrm>
          <a:prstGeom prst="rect">
            <a:avLst/>
          </a:prstGeo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 Position</a:t>
            </a:r>
          </a:p>
        </p:txBody>
      </p:sp>
      <p:sp>
        <p:nvSpPr>
          <p:cNvPr id="31" name="Textplatzhalter 5"/>
          <p:cNvSpPr>
            <a:spLocks noGrp="1"/>
          </p:cNvSpPr>
          <p:nvPr>
            <p:ph type="body" sz="quarter" idx="17" hasCustomPrompt="1"/>
          </p:nvPr>
        </p:nvSpPr>
        <p:spPr>
          <a:xfrm>
            <a:off x="6498470" y="3281405"/>
            <a:ext cx="2741613" cy="299280"/>
          </a:xfrm>
          <a:prstGeom prst="rect">
            <a:avLst/>
          </a:prstGeom>
        </p:spPr>
        <p:txBody>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Company/Institute</a:t>
            </a:r>
          </a:p>
        </p:txBody>
      </p:sp>
      <p:sp>
        <p:nvSpPr>
          <p:cNvPr id="8" name="Rechteck 7"/>
          <p:cNvSpPr/>
          <p:nvPr userDrawn="1"/>
        </p:nvSpPr>
        <p:spPr>
          <a:xfrm>
            <a:off x="-13188" y="5900985"/>
            <a:ext cx="12240000" cy="101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2" name="Gruppieren 31"/>
          <p:cNvGrpSpPr/>
          <p:nvPr userDrawn="1"/>
        </p:nvGrpSpPr>
        <p:grpSpPr>
          <a:xfrm>
            <a:off x="402773" y="6169472"/>
            <a:ext cx="11429995" cy="478436"/>
            <a:chOff x="402773" y="5737672"/>
            <a:chExt cx="11429995" cy="478436"/>
          </a:xfrm>
        </p:grpSpPr>
        <p:pic>
          <p:nvPicPr>
            <p:cNvPr id="35" name="Grafik 34"/>
            <p:cNvPicPr>
              <a:picLocks noChangeAspect="1"/>
            </p:cNvPicPr>
            <p:nvPr userDrawn="1"/>
          </p:nvPicPr>
          <p:blipFill rotWithShape="1">
            <a:blip r:embed="rId4"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083966" y="5850890"/>
              <a:ext cx="929649" cy="252000"/>
            </a:xfrm>
            <a:prstGeom prst="rect">
              <a:avLst/>
            </a:prstGeom>
          </p:spPr>
        </p:pic>
        <p:pic>
          <p:nvPicPr>
            <p:cNvPr id="36" name="Grafik 35"/>
            <p:cNvPicPr>
              <a:picLocks noChangeAspect="1"/>
            </p:cNvPicPr>
            <p:nvPr userDrawn="1"/>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l="-1297"/>
            <a:stretch/>
          </p:blipFill>
          <p:spPr>
            <a:xfrm>
              <a:off x="6196863" y="5850890"/>
              <a:ext cx="1277572" cy="252000"/>
            </a:xfrm>
            <a:prstGeom prst="rect">
              <a:avLst/>
            </a:prstGeom>
          </p:spPr>
        </p:pic>
        <p:pic>
          <p:nvPicPr>
            <p:cNvPr id="37" name="Grafik 36"/>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509366" y="5737672"/>
              <a:ext cx="417834" cy="478436"/>
            </a:xfrm>
            <a:prstGeom prst="rect">
              <a:avLst/>
            </a:prstGeom>
          </p:spPr>
        </p:pic>
        <p:pic>
          <p:nvPicPr>
            <p:cNvPr id="38" name="Grafik 37"/>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62423" y="5850890"/>
              <a:ext cx="1174469" cy="252000"/>
            </a:xfrm>
            <a:prstGeom prst="rect">
              <a:avLst/>
            </a:prstGeom>
          </p:spPr>
        </p:pic>
        <p:pic>
          <p:nvPicPr>
            <p:cNvPr id="40" name="Grafik 39"/>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02773" y="5850890"/>
              <a:ext cx="479524" cy="252000"/>
            </a:xfrm>
            <a:prstGeom prst="rect">
              <a:avLst/>
            </a:prstGeom>
          </p:spPr>
        </p:pic>
        <p:pic>
          <p:nvPicPr>
            <p:cNvPr id="41" name="Grafik 40"/>
            <p:cNvPicPr>
              <a:picLocks noChangeAspect="1"/>
            </p:cNvPicPr>
            <p:nvPr userDrawn="1"/>
          </p:nvPicPr>
          <p:blipFill>
            <a:blip r:embed="rId9"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10448" y="5850890"/>
              <a:ext cx="611441" cy="252000"/>
            </a:xfrm>
            <a:prstGeom prst="rect">
              <a:avLst/>
            </a:prstGeom>
          </p:spPr>
        </p:pic>
        <p:pic>
          <p:nvPicPr>
            <p:cNvPr id="43" name="Grafik 42"/>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529661" y="5850890"/>
              <a:ext cx="619920" cy="252000"/>
            </a:xfrm>
            <a:prstGeom prst="rect">
              <a:avLst/>
            </a:prstGeom>
          </p:spPr>
        </p:pic>
        <p:pic>
          <p:nvPicPr>
            <p:cNvPr id="44" name="Picture 2" descr="C:\Users\claudia.lehmann\Dropbox\Hiwis\Philip\Aufgaben CLaudia\Gamify\Partner Logos\02_HMKW-Logo_final.jpg"/>
            <p:cNvPicPr>
              <a:picLocks noChangeAspect="1" noChangeArrowheads="1"/>
            </p:cNvPicPr>
            <p:nvPr userDrawn="1"/>
          </p:nvPicPr>
          <p:blipFill>
            <a:blip r:embed="rId11" cstate="hq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332831" y="5772371"/>
              <a:ext cx="499937" cy="4090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claudia.lehmann\Dropbox\Hiwis\Philip\Aufgaben CLaudia\Gamify\Partner Logos\09_ASIIN_logo.png"/>
            <p:cNvPicPr>
              <a:picLocks noChangeAspect="1" noChangeArrowheads="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05137" y="5737672"/>
              <a:ext cx="441276" cy="4784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claudia.lehmann\Dropbox\Hiwis\Philip\Aufgaben CLaudia\Gamify\Partner Logos\11_lufthansa_systems_1lin_blue_RGB.png"/>
            <p:cNvPicPr>
              <a:picLocks noChangeAspect="1" noChangeArrowheads="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20140" y="5886053"/>
              <a:ext cx="1780578" cy="1816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claudia.lehmann\Dropbox\Hiwis\Philip\Aufgaben CLaudia\Gamify\Partner Logos\12_2000px-AachenMünchener_logo.svg.png"/>
            <p:cNvPicPr>
              <a:picLocks noChangeAspect="1" noChangeArrowheads="1"/>
            </p:cNvPicPr>
            <p:nvPr userDrawn="1"/>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57683" y="5850890"/>
              <a:ext cx="668435" cy="252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C:\Users\leontin.grafmueller\Desktop\index.png"/>
            <p:cNvPicPr>
              <a:picLocks noChangeAspect="1" noChangeArrowheads="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65545" y="5850890"/>
              <a:ext cx="513630" cy="25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Grafik 38">
            <a:extLst>
              <a:ext uri="{FF2B5EF4-FFF2-40B4-BE49-F238E27FC236}">
                <a16:creationId xmlns:a16="http://schemas.microsoft.com/office/drawing/2014/main" id="{0981FB22-0D06-4058-9BEA-E41CC7BB5AFA}"/>
              </a:ext>
            </a:extLst>
          </p:cNvPr>
          <p:cNvPicPr>
            <a:picLocks noChangeAspect="1"/>
          </p:cNvPicPr>
          <p:nvPr userDrawn="1"/>
        </p:nvPicPr>
        <p:blipFill rotWithShape="1">
          <a:blip r:embed="rId16" cstate="print">
            <a:duotone>
              <a:schemeClr val="accent6">
                <a:shade val="45000"/>
                <a:satMod val="135000"/>
              </a:schemeClr>
              <a:prstClr val="white"/>
            </a:duotone>
            <a:extLst>
              <a:ext uri="{28A0092B-C50C-407E-A947-70E740481C1C}">
                <a14:useLocalDpi xmlns:a14="http://schemas.microsoft.com/office/drawing/2010/main" val="0"/>
              </a:ext>
            </a:extLst>
          </a:blip>
          <a:srcRect l="10138" t="25903" r="11543" b="27669"/>
          <a:stretch/>
        </p:blipFill>
        <p:spPr>
          <a:xfrm>
            <a:off x="7580225" y="6221899"/>
            <a:ext cx="804121" cy="352558"/>
          </a:xfrm>
          <a:prstGeom prst="rect">
            <a:avLst/>
          </a:prstGeom>
        </p:spPr>
      </p:pic>
      <p:pic>
        <p:nvPicPr>
          <p:cNvPr id="42" name="Grafik 41">
            <a:extLst>
              <a:ext uri="{FF2B5EF4-FFF2-40B4-BE49-F238E27FC236}">
                <a16:creationId xmlns:a16="http://schemas.microsoft.com/office/drawing/2014/main" id="{DED3F19D-B4B1-4C2B-89AE-2A42842E3D2E}"/>
              </a:ext>
            </a:extLst>
          </p:cNvPr>
          <p:cNvPicPr>
            <a:picLocks noChangeAspect="1"/>
          </p:cNvPicPr>
          <p:nvPr userDrawn="1"/>
        </p:nvPicPr>
        <p:blipFill rotWithShape="1">
          <a:blip r:embed="rId17" cstate="print">
            <a:duotone>
              <a:schemeClr val="accent6">
                <a:shade val="45000"/>
                <a:satMod val="135000"/>
              </a:schemeClr>
              <a:prstClr val="white"/>
            </a:duotone>
            <a:extLst>
              <a:ext uri="{28A0092B-C50C-407E-A947-70E740481C1C}">
                <a14:useLocalDpi xmlns:a14="http://schemas.microsoft.com/office/drawing/2010/main" val="0"/>
              </a:ext>
            </a:extLst>
          </a:blip>
          <a:srcRect t="26390" b="31920"/>
          <a:stretch/>
        </p:blipFill>
        <p:spPr>
          <a:xfrm>
            <a:off x="10403210" y="6263612"/>
            <a:ext cx="785257" cy="342496"/>
          </a:xfrm>
          <a:prstGeom prst="rect">
            <a:avLst/>
          </a:prstGeom>
        </p:spPr>
      </p:pic>
      <p:pic>
        <p:nvPicPr>
          <p:cNvPr id="49" name="Picture 2" descr="Silver Macbook Beside Black Sony Ps4 Dualshock 4, Silver Iphone 6, and Round Black Keychain on Brown Wooden Table">
            <a:extLst>
              <a:ext uri="{FF2B5EF4-FFF2-40B4-BE49-F238E27FC236}">
                <a16:creationId xmlns:a16="http://schemas.microsoft.com/office/drawing/2014/main" id="{46FE464E-0DCD-4E58-A99D-D3375B00A22C}"/>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4206" y="1265919"/>
            <a:ext cx="6181130" cy="4348938"/>
          </a:xfrm>
          <a:prstGeom prst="rect">
            <a:avLst/>
          </a:prstGeom>
          <a:noFill/>
          <a:extLst>
            <a:ext uri="{909E8E84-426E-40DD-AFC4-6F175D3DCCD1}">
              <a14:hiddenFill xmlns:a14="http://schemas.microsoft.com/office/drawing/2010/main">
                <a:solidFill>
                  <a:srgbClr val="FFFFFF"/>
                </a:solidFill>
              </a14:hiddenFill>
            </a:ext>
          </a:extLst>
        </p:spPr>
      </p:pic>
      <p:sp>
        <p:nvSpPr>
          <p:cNvPr id="50" name="Rechteck 49">
            <a:extLst>
              <a:ext uri="{FF2B5EF4-FFF2-40B4-BE49-F238E27FC236}">
                <a16:creationId xmlns:a16="http://schemas.microsoft.com/office/drawing/2014/main" id="{186508F5-7897-4309-BF58-5F1B834C724C}"/>
              </a:ext>
            </a:extLst>
          </p:cNvPr>
          <p:cNvSpPr/>
          <p:nvPr userDrawn="1"/>
        </p:nvSpPr>
        <p:spPr>
          <a:xfrm>
            <a:off x="-49017" y="1265920"/>
            <a:ext cx="6227830" cy="4348937"/>
          </a:xfrm>
          <a:prstGeom prst="rect">
            <a:avLst/>
          </a:prstGeom>
          <a:solidFill>
            <a:srgbClr val="A8D2F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35BF5CF9-E351-4817-AED1-4DD375592665}"/>
              </a:ext>
            </a:extLst>
          </p:cNvPr>
          <p:cNvPicPr>
            <a:picLocks noChangeAspect="1"/>
          </p:cNvPicPr>
          <p:nvPr userDrawn="1"/>
        </p:nvPicPr>
        <p:blipFill>
          <a:blip r:embed="rId19"/>
          <a:stretch>
            <a:fillRect/>
          </a:stretch>
        </p:blipFill>
        <p:spPr>
          <a:xfrm>
            <a:off x="6426103" y="2631658"/>
            <a:ext cx="5406663" cy="2392671"/>
          </a:xfrm>
          <a:prstGeom prst="rect">
            <a:avLst/>
          </a:prstGeom>
        </p:spPr>
      </p:pic>
      <p:sp>
        <p:nvSpPr>
          <p:cNvPr id="18" name="Rechteck 17"/>
          <p:cNvSpPr/>
          <p:nvPr userDrawn="1"/>
        </p:nvSpPr>
        <p:spPr>
          <a:xfrm rot="5400000" flipH="1">
            <a:off x="4028368" y="3403935"/>
            <a:ext cx="4349476" cy="72366"/>
          </a:xfrm>
          <a:prstGeom prst="rect">
            <a:avLst/>
          </a:prstGeom>
          <a:solidFill>
            <a:srgbClr val="A8D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27906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5FA5EFE8-18CE-4198-8EC4-B8E1F7ECA270}"/>
              </a:ext>
            </a:extLst>
          </p:cNvPr>
          <p:cNvSpPr>
            <a:spLocks noGrp="1"/>
          </p:cNvSpPr>
          <p:nvPr>
            <p:ph type="dt" sz="half" idx="10"/>
          </p:nvPr>
        </p:nvSpPr>
        <p:spPr/>
        <p:txBody>
          <a:bodyPr/>
          <a:lstStyle>
            <a:lvl1pPr>
              <a:defRPr/>
            </a:lvl1pPr>
          </a:lstStyle>
          <a:p>
            <a:pPr>
              <a:defRPr/>
            </a:pPr>
            <a:fld id="{C5F42A73-CA0D-4A21-A632-EFD84FCFE7DA}" type="datetimeFigureOut">
              <a:rPr lang="en-US"/>
              <a:pPr>
                <a:defRPr/>
              </a:pPr>
              <a:t>1/28/2023</a:t>
            </a:fld>
            <a:endParaRPr lang="en-US" dirty="0"/>
          </a:p>
        </p:txBody>
      </p:sp>
      <p:sp>
        <p:nvSpPr>
          <p:cNvPr id="3" name="Fußzeilenplatzhalter 4">
            <a:extLst>
              <a:ext uri="{FF2B5EF4-FFF2-40B4-BE49-F238E27FC236}">
                <a16:creationId xmlns:a16="http://schemas.microsoft.com/office/drawing/2014/main" id="{016D43B6-1D5C-471B-99D4-32A9DEEDB6E8}"/>
              </a:ext>
            </a:extLst>
          </p:cNvPr>
          <p:cNvSpPr>
            <a:spLocks noGrp="1"/>
          </p:cNvSpPr>
          <p:nvPr>
            <p:ph type="ftr" sz="quarter" idx="11"/>
          </p:nvPr>
        </p:nvSpPr>
        <p:spPr/>
        <p:txBody>
          <a:bodyPr/>
          <a:lstStyle>
            <a:lvl1pPr>
              <a:defRPr/>
            </a:lvl1pPr>
          </a:lstStyle>
          <a:p>
            <a:pPr>
              <a:defRPr/>
            </a:pPr>
            <a:endParaRPr lang="en-US"/>
          </a:p>
        </p:txBody>
      </p:sp>
      <p:sp>
        <p:nvSpPr>
          <p:cNvPr id="4" name="Foliennummernplatzhalter 5">
            <a:extLst>
              <a:ext uri="{FF2B5EF4-FFF2-40B4-BE49-F238E27FC236}">
                <a16:creationId xmlns:a16="http://schemas.microsoft.com/office/drawing/2014/main" id="{03FFB157-873A-4C36-919B-2FCBD15669C4}"/>
              </a:ext>
            </a:extLst>
          </p:cNvPr>
          <p:cNvSpPr>
            <a:spLocks noGrp="1"/>
          </p:cNvSpPr>
          <p:nvPr>
            <p:ph type="sldNum" sz="quarter" idx="12"/>
          </p:nvPr>
        </p:nvSpPr>
        <p:spPr>
          <a:xfrm>
            <a:off x="10885714" y="6399892"/>
            <a:ext cx="947054" cy="288000"/>
          </a:xfrm>
          <a:prstGeom prst="rect">
            <a:avLst/>
          </a:prstGeom>
        </p:spPr>
        <p:txBody>
          <a:bodyPr/>
          <a:lstStyle>
            <a:lvl1pPr>
              <a:defRPr/>
            </a:lvl1pPr>
          </a:lstStyle>
          <a:p>
            <a:pPr>
              <a:defRPr/>
            </a:pPr>
            <a:fld id="{6E531881-D7C6-4CC7-91F0-BF8767E4F7D1}" type="slidenum">
              <a:rPr lang="en-US"/>
              <a:pPr>
                <a:defRPr/>
              </a:pPr>
              <a:t>‹Nr.›</a:t>
            </a:fld>
            <a:endParaRPr lang="en-US" dirty="0"/>
          </a:p>
        </p:txBody>
      </p:sp>
    </p:spTree>
    <p:extLst>
      <p:ext uri="{BB962C8B-B14F-4D97-AF65-F5344CB8AC3E}">
        <p14:creationId xmlns:p14="http://schemas.microsoft.com/office/powerpoint/2010/main" val="1652784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_A">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a:xfrm>
            <a:off x="584200" y="1803401"/>
            <a:ext cx="6426200" cy="417136"/>
          </a:xfrm>
          <a:prstGeom prst="rect">
            <a:avLst/>
          </a:prstGeom>
        </p:spPr>
        <p:txBody>
          <a:bodyPr/>
          <a:lstStyle>
            <a:lvl1pPr marL="0" indent="0">
              <a:buNone/>
              <a:defRPr sz="2400" b="0" i="0">
                <a:solidFill>
                  <a:schemeClr val="bg1"/>
                </a:solidFill>
                <a:latin typeface="TeleNeo Thin" panose="020B0204040202090203" pitchFamily="34" charset="77"/>
              </a:defRPr>
            </a:lvl1pPr>
          </a:lstStyle>
          <a:p>
            <a:pPr lvl="0"/>
            <a:r>
              <a:rPr lang="de-DE" dirty="0"/>
              <a:t>&lt;</a:t>
            </a:r>
            <a:r>
              <a:rPr lang="de-DE" dirty="0" err="1"/>
              <a:t>Subtitle</a:t>
            </a:r>
            <a:r>
              <a:rPr lang="de-DE" dirty="0"/>
              <a:t>&gt;</a:t>
            </a:r>
          </a:p>
        </p:txBody>
      </p:sp>
      <p:sp>
        <p:nvSpPr>
          <p:cNvPr id="30" name="Titel 29"/>
          <p:cNvSpPr>
            <a:spLocks noGrp="1"/>
          </p:cNvSpPr>
          <p:nvPr>
            <p:ph type="title" hasCustomPrompt="1"/>
          </p:nvPr>
        </p:nvSpPr>
        <p:spPr>
          <a:xfrm>
            <a:off x="584200" y="1155393"/>
            <a:ext cx="6426200" cy="597207"/>
          </a:xfrm>
        </p:spPr>
        <p:txBody>
          <a:bodyPr/>
          <a:lstStyle>
            <a:lvl1pPr>
              <a:defRPr b="0" i="0">
                <a:solidFill>
                  <a:schemeClr val="bg1"/>
                </a:solidFill>
                <a:latin typeface="TeleNeo Thin" panose="020B0204040202090203" pitchFamily="34" charset="77"/>
              </a:defRPr>
            </a:lvl1pPr>
          </a:lstStyle>
          <a:p>
            <a:r>
              <a:rPr lang="de-DE" dirty="0"/>
              <a:t>&lt;Title&gt;</a:t>
            </a:r>
          </a:p>
        </p:txBody>
      </p:sp>
      <p:sp>
        <p:nvSpPr>
          <p:cNvPr id="36" name="Shape 2540"/>
          <p:cNvSpPr>
            <a:spLocks noChangeAspect="1"/>
          </p:cNvSpPr>
          <p:nvPr userDrawn="1"/>
        </p:nvSpPr>
        <p:spPr>
          <a:xfrm>
            <a:off x="619568" y="2397377"/>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A3A2"/>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0" i="0">
              <a:solidFill>
                <a:schemeClr val="bg1"/>
              </a:solidFill>
              <a:latin typeface="TeleNeo Thin" panose="020B0204040202090203" pitchFamily="34" charset="77"/>
            </a:endParaRPr>
          </a:p>
        </p:txBody>
      </p:sp>
      <p:sp>
        <p:nvSpPr>
          <p:cNvPr id="4" name="Textplatzhalter 3"/>
          <p:cNvSpPr>
            <a:spLocks noGrp="1"/>
          </p:cNvSpPr>
          <p:nvPr>
            <p:ph type="body" sz="quarter" idx="18" hasCustomPrompt="1"/>
          </p:nvPr>
        </p:nvSpPr>
        <p:spPr>
          <a:xfrm>
            <a:off x="1322388" y="2552700"/>
            <a:ext cx="5688012" cy="711200"/>
          </a:xfrm>
          <a:prstGeom prst="rect">
            <a:avLst/>
          </a:prstGeom>
        </p:spPr>
        <p:txBody>
          <a:bodyPr anchor="ctr"/>
          <a:lstStyle>
            <a:lvl1pPr marL="0" indent="0">
              <a:buNone/>
              <a:defRPr sz="1400" b="0" i="0">
                <a:solidFill>
                  <a:schemeClr val="bg1"/>
                </a:solidFill>
                <a:latin typeface="TeleNeo Thin" panose="020B0204040202090203" pitchFamily="34"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42" name="Shape 2540"/>
          <p:cNvSpPr>
            <a:spLocks noChangeAspect="1"/>
          </p:cNvSpPr>
          <p:nvPr userDrawn="1"/>
        </p:nvSpPr>
        <p:spPr>
          <a:xfrm>
            <a:off x="619568" y="2872790"/>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3D3D3C"/>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0" i="0">
              <a:solidFill>
                <a:schemeClr val="bg1"/>
              </a:solidFill>
              <a:latin typeface="TeleNeo Thin" panose="020B0204040202090203" pitchFamily="34" charset="77"/>
            </a:endParaRPr>
          </a:p>
        </p:txBody>
      </p:sp>
      <p:sp>
        <p:nvSpPr>
          <p:cNvPr id="43" name="Textplatzhalter 3"/>
          <p:cNvSpPr>
            <a:spLocks noGrp="1"/>
          </p:cNvSpPr>
          <p:nvPr>
            <p:ph type="body" sz="quarter" idx="19" hasCustomPrompt="1"/>
          </p:nvPr>
        </p:nvSpPr>
        <p:spPr>
          <a:xfrm>
            <a:off x="1322388" y="3391176"/>
            <a:ext cx="5688012" cy="711200"/>
          </a:xfrm>
          <a:prstGeom prst="rect">
            <a:avLst/>
          </a:prstGeom>
        </p:spPr>
        <p:txBody>
          <a:bodyPr anchor="ctr"/>
          <a:lstStyle>
            <a:lvl1pPr marL="0" indent="0">
              <a:buNone/>
              <a:defRPr sz="1400" b="0" i="0">
                <a:solidFill>
                  <a:schemeClr val="bg1"/>
                </a:solidFill>
                <a:latin typeface="TeleNeo Thin" panose="020B0204040202090203" pitchFamily="34"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44" name="Shape 2540"/>
          <p:cNvSpPr>
            <a:spLocks noChangeAspect="1"/>
          </p:cNvSpPr>
          <p:nvPr userDrawn="1"/>
        </p:nvSpPr>
        <p:spPr>
          <a:xfrm>
            <a:off x="619568" y="3348203"/>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0" i="0">
              <a:solidFill>
                <a:schemeClr val="bg1"/>
              </a:solidFill>
              <a:latin typeface="TeleNeo Thin" panose="020B0204040202090203" pitchFamily="34" charset="77"/>
            </a:endParaRPr>
          </a:p>
        </p:txBody>
      </p:sp>
      <p:sp>
        <p:nvSpPr>
          <p:cNvPr id="45" name="Textplatzhalter 3"/>
          <p:cNvSpPr>
            <a:spLocks noGrp="1"/>
          </p:cNvSpPr>
          <p:nvPr>
            <p:ph type="body" sz="quarter" idx="20" hasCustomPrompt="1"/>
          </p:nvPr>
        </p:nvSpPr>
        <p:spPr>
          <a:xfrm>
            <a:off x="1322388" y="4229651"/>
            <a:ext cx="5688012" cy="711200"/>
          </a:xfrm>
          <a:prstGeom prst="rect">
            <a:avLst/>
          </a:prstGeom>
        </p:spPr>
        <p:txBody>
          <a:bodyPr anchor="ctr"/>
          <a:lstStyle>
            <a:lvl1pPr marL="0" indent="0">
              <a:buNone/>
              <a:defRPr sz="1400" b="0" i="0">
                <a:solidFill>
                  <a:schemeClr val="bg1"/>
                </a:solidFill>
                <a:latin typeface="TeleNeo Thin" panose="020B0204040202090203" pitchFamily="34" charset="77"/>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et </a:t>
            </a:r>
            <a:r>
              <a:rPr lang="de-DE" dirty="0" err="1"/>
              <a:t>ea</a:t>
            </a:r>
            <a:r>
              <a:rPr lang="de-DE" dirty="0"/>
              <a:t> </a:t>
            </a:r>
            <a:r>
              <a:rPr lang="de-DE" dirty="0" err="1"/>
              <a:t>rebum</a:t>
            </a:r>
            <a:r>
              <a:rPr lang="de-DE" dirty="0"/>
              <a:t>.</a:t>
            </a:r>
          </a:p>
        </p:txBody>
      </p:sp>
      <p:sp>
        <p:nvSpPr>
          <p:cNvPr id="6" name="Bildplatzhalter 5"/>
          <p:cNvSpPr>
            <a:spLocks noGrp="1"/>
          </p:cNvSpPr>
          <p:nvPr>
            <p:ph type="pic" sz="quarter" idx="21"/>
          </p:nvPr>
        </p:nvSpPr>
        <p:spPr>
          <a:xfrm>
            <a:off x="7226300" y="1155393"/>
            <a:ext cx="4606468" cy="4039457"/>
          </a:xfrm>
          <a:prstGeom prst="rect">
            <a:avLst/>
          </a:prstGeom>
          <a:solidFill>
            <a:schemeClr val="accent3">
              <a:lumMod val="40000"/>
              <a:lumOff val="60000"/>
            </a:schemeClr>
          </a:solidFill>
        </p:spPr>
        <p:txBody>
          <a:bodyPr anchor="ctr"/>
          <a:lstStyle>
            <a:lvl1pPr marL="0" indent="0" algn="ctr">
              <a:buNone/>
              <a:defRPr/>
            </a:lvl1pPr>
          </a:lstStyle>
          <a:p>
            <a:endParaRPr lang="de-DE"/>
          </a:p>
        </p:txBody>
      </p:sp>
      <p:sp>
        <p:nvSpPr>
          <p:cNvPr id="17" name="Shape 2540">
            <a:extLst>
              <a:ext uri="{FF2B5EF4-FFF2-40B4-BE49-F238E27FC236}">
                <a16:creationId xmlns:a16="http://schemas.microsoft.com/office/drawing/2014/main" id="{23077092-7F2C-4DAF-87B3-751951561A4E}"/>
              </a:ext>
            </a:extLst>
          </p:cNvPr>
          <p:cNvSpPr>
            <a:spLocks noChangeAspect="1"/>
          </p:cNvSpPr>
          <p:nvPr userDrawn="1"/>
        </p:nvSpPr>
        <p:spPr>
          <a:xfrm>
            <a:off x="619568" y="3821480"/>
            <a:ext cx="394618" cy="394618"/>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solidFill>
              <a:schemeClr val="accent4"/>
            </a:solidFill>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b="0" i="0">
              <a:solidFill>
                <a:schemeClr val="bg1"/>
              </a:solidFill>
              <a:latin typeface="TeleNeo Thin" panose="020B0204040202090203" pitchFamily="34" charset="77"/>
            </a:endParaRPr>
          </a:p>
        </p:txBody>
      </p:sp>
      <p:pic>
        <p:nvPicPr>
          <p:cNvPr id="13" name="Picture 2" descr="https://licensebuttons.net/l/by-sa/3.0/88x31.png">
            <a:extLst>
              <a:ext uri="{FF2B5EF4-FFF2-40B4-BE49-F238E27FC236}">
                <a16:creationId xmlns:a16="http://schemas.microsoft.com/office/drawing/2014/main" id="{1257642A-ECAE-4E70-9AFE-BA71A95D76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82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points_B">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9" name="Shape 2641">
            <a:extLst>
              <a:ext uri="{FF2B5EF4-FFF2-40B4-BE49-F238E27FC236}">
                <a16:creationId xmlns:a16="http://schemas.microsoft.com/office/drawing/2014/main" id="{B1E696C8-6118-354A-A36A-49DB4C8BB6B5}"/>
              </a:ext>
            </a:extLst>
          </p:cNvPr>
          <p:cNvSpPr>
            <a:spLocks noChangeAspect="1"/>
          </p:cNvSpPr>
          <p:nvPr/>
        </p:nvSpPr>
        <p:spPr>
          <a:xfrm>
            <a:off x="584201" y="2650523"/>
            <a:ext cx="584692" cy="372077"/>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rgbClr val="00A3A2"/>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Open Sans" panose="020B0606030504020204" pitchFamily="34" charset="0"/>
              <a:ea typeface="Open Sans" panose="020B0606030504020204" pitchFamily="34" charset="0"/>
              <a:cs typeface="Open Sans" panose="020B0606030504020204" pitchFamily="34" charset="0"/>
            </a:endParaRPr>
          </a:p>
        </p:txBody>
      </p:sp>
      <p:sp>
        <p:nvSpPr>
          <p:cNvPr id="13" name="Shape 2644">
            <a:extLst>
              <a:ext uri="{FF2B5EF4-FFF2-40B4-BE49-F238E27FC236}">
                <a16:creationId xmlns:a16="http://schemas.microsoft.com/office/drawing/2014/main" id="{6FF93AC8-F1A6-CA4F-AD51-93032FD87966}"/>
              </a:ext>
            </a:extLst>
          </p:cNvPr>
          <p:cNvSpPr>
            <a:spLocks noChangeAspect="1"/>
          </p:cNvSpPr>
          <p:nvPr/>
        </p:nvSpPr>
        <p:spPr>
          <a:xfrm>
            <a:off x="584200" y="3761303"/>
            <a:ext cx="425232" cy="584692"/>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Shape 2645">
            <a:extLst>
              <a:ext uri="{FF2B5EF4-FFF2-40B4-BE49-F238E27FC236}">
                <a16:creationId xmlns:a16="http://schemas.microsoft.com/office/drawing/2014/main" id="{993B657D-EA69-604F-A5EF-0DB7A9A9E2F3}"/>
              </a:ext>
            </a:extLst>
          </p:cNvPr>
          <p:cNvSpPr>
            <a:spLocks noChangeAspect="1"/>
          </p:cNvSpPr>
          <p:nvPr/>
        </p:nvSpPr>
        <p:spPr>
          <a:xfrm>
            <a:off x="584200" y="5174039"/>
            <a:ext cx="584692" cy="425232"/>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accent1"/>
          </a:solidFill>
          <a:ln w="12700">
            <a:miter lim="400000"/>
          </a:ln>
        </p:spPr>
        <p:txBody>
          <a:bodyPr lIns="38090" tIns="38090" rIns="38090" bIns="38090" anchor="ctr"/>
          <a:lstStyle/>
          <a:p>
            <a:pPr defTabSz="45707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Open Sans" panose="020B0606030504020204" pitchFamily="34" charset="0"/>
              <a:ea typeface="Open Sans" panose="020B0606030504020204" pitchFamily="34" charset="0"/>
              <a:cs typeface="Open Sans" panose="020B0606030504020204" pitchFamily="34" charset="0"/>
            </a:endParaRPr>
          </a:p>
        </p:txBody>
      </p:sp>
      <p:sp>
        <p:nvSpPr>
          <p:cNvPr id="19" name="Textplatzhalter 18"/>
          <p:cNvSpPr>
            <a:spLocks noGrp="1"/>
          </p:cNvSpPr>
          <p:nvPr>
            <p:ph type="body" sz="quarter" idx="13" hasCustomPrompt="1"/>
          </p:nvPr>
        </p:nvSpPr>
        <p:spPr>
          <a:xfrm>
            <a:off x="1625600" y="2358423"/>
            <a:ext cx="5434012" cy="419100"/>
          </a:xfrm>
          <a:prstGeom prst="rect">
            <a:avLst/>
          </a:prstGeom>
        </p:spPr>
        <p:txBody>
          <a:bodyPr/>
          <a:lstStyle>
            <a:lvl1pPr marL="0" indent="0">
              <a:buNone/>
              <a:defRPr sz="2400" b="0" baseline="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Heading</a:t>
            </a:r>
            <a:r>
              <a:rPr lang="de-DE" dirty="0"/>
              <a:t> 1</a:t>
            </a:r>
          </a:p>
        </p:txBody>
      </p:sp>
      <p:sp>
        <p:nvSpPr>
          <p:cNvPr id="21" name="Textplatzhalter 20"/>
          <p:cNvSpPr>
            <a:spLocks noGrp="1"/>
          </p:cNvSpPr>
          <p:nvPr>
            <p:ph type="body" sz="quarter" idx="14" hasCustomPrompt="1"/>
          </p:nvPr>
        </p:nvSpPr>
        <p:spPr>
          <a:xfrm>
            <a:off x="1625600" y="2834975"/>
            <a:ext cx="5549900" cy="537945"/>
          </a:xfrm>
          <a:prstGeom prst="rect">
            <a:avLst/>
          </a:prstGeom>
        </p:spPr>
        <p:txBody>
          <a:bodyPr/>
          <a:lstStyle>
            <a:lvl1pPr marL="0" indent="0">
              <a:buNone/>
              <a:defRPr sz="1400">
                <a:solidFill>
                  <a:schemeClr val="accent2"/>
                </a:solidFill>
              </a:defRPr>
            </a:lvl1pPr>
            <a:lvl2pPr marL="457200" indent="0">
              <a:buNone/>
              <a:defRPr sz="1600">
                <a:solidFill>
                  <a:schemeClr val="accent2"/>
                </a:solidFill>
              </a:defRPr>
            </a:lvl2pPr>
            <a:lvl3pPr marL="914400" indent="0">
              <a:buNone/>
              <a:defRPr sz="16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
        <p:nvSpPr>
          <p:cNvPr id="22" name="Textplatzhalter 18"/>
          <p:cNvSpPr>
            <a:spLocks noGrp="1"/>
          </p:cNvSpPr>
          <p:nvPr>
            <p:ph type="body" sz="quarter" idx="15" hasCustomPrompt="1"/>
          </p:nvPr>
        </p:nvSpPr>
        <p:spPr>
          <a:xfrm>
            <a:off x="1614341" y="3623278"/>
            <a:ext cx="5434012" cy="419100"/>
          </a:xfrm>
          <a:prstGeom prst="rect">
            <a:avLst/>
          </a:prstGeom>
        </p:spPr>
        <p:txBody>
          <a:bodyPr/>
          <a:lstStyle>
            <a:lvl1pPr marL="0" indent="0">
              <a:buNone/>
              <a:defRPr sz="2400" b="0" baseline="0">
                <a:solidFill>
                  <a:schemeClr val="tx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Heading</a:t>
            </a:r>
            <a:r>
              <a:rPr lang="de-DE" dirty="0"/>
              <a:t> 2</a:t>
            </a:r>
          </a:p>
        </p:txBody>
      </p:sp>
      <p:sp>
        <p:nvSpPr>
          <p:cNvPr id="24" name="Textplatzhalter 20"/>
          <p:cNvSpPr>
            <a:spLocks noGrp="1"/>
          </p:cNvSpPr>
          <p:nvPr>
            <p:ph type="body" sz="quarter" idx="16" hasCustomPrompt="1"/>
          </p:nvPr>
        </p:nvSpPr>
        <p:spPr>
          <a:xfrm>
            <a:off x="1614341" y="4105664"/>
            <a:ext cx="5549900" cy="537945"/>
          </a:xfrm>
          <a:prstGeom prst="rect">
            <a:avLst/>
          </a:prstGeom>
        </p:spPr>
        <p:txBody>
          <a:bodyPr/>
          <a:lstStyle>
            <a:lvl1pPr marL="0" indent="0">
              <a:buNone/>
              <a:defRPr sz="1400">
                <a:solidFill>
                  <a:schemeClr val="accent2"/>
                </a:solidFill>
              </a:defRPr>
            </a:lvl1pPr>
            <a:lvl2pPr marL="457200" indent="0">
              <a:buNone/>
              <a:defRPr sz="1600">
                <a:solidFill>
                  <a:schemeClr val="accent2"/>
                </a:solidFill>
              </a:defRPr>
            </a:lvl2pPr>
            <a:lvl3pPr marL="914400" indent="0">
              <a:buNone/>
              <a:defRPr sz="16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
        <p:nvSpPr>
          <p:cNvPr id="25" name="Textplatzhalter 18"/>
          <p:cNvSpPr>
            <a:spLocks noGrp="1"/>
          </p:cNvSpPr>
          <p:nvPr>
            <p:ph type="body" sz="quarter" idx="17" hasCustomPrompt="1"/>
          </p:nvPr>
        </p:nvSpPr>
        <p:spPr>
          <a:xfrm>
            <a:off x="1625600" y="4904269"/>
            <a:ext cx="5434012" cy="419100"/>
          </a:xfrm>
          <a:prstGeom prst="rect">
            <a:avLst/>
          </a:prstGeom>
        </p:spPr>
        <p:txBody>
          <a:bodyPr/>
          <a:lstStyle>
            <a:lvl1pPr marL="0" indent="0">
              <a:buNone/>
              <a:defRPr sz="2400" b="0" baseline="0">
                <a:solidFill>
                  <a:schemeClr val="accent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de-DE" dirty="0" err="1"/>
              <a:t>Heading</a:t>
            </a:r>
            <a:r>
              <a:rPr lang="de-DE" dirty="0"/>
              <a:t> 3</a:t>
            </a:r>
          </a:p>
        </p:txBody>
      </p:sp>
      <p:sp>
        <p:nvSpPr>
          <p:cNvPr id="26" name="Textplatzhalter 20"/>
          <p:cNvSpPr>
            <a:spLocks noGrp="1"/>
          </p:cNvSpPr>
          <p:nvPr>
            <p:ph type="body" sz="quarter" idx="18" hasCustomPrompt="1"/>
          </p:nvPr>
        </p:nvSpPr>
        <p:spPr>
          <a:xfrm>
            <a:off x="1625600" y="5386655"/>
            <a:ext cx="5549900" cy="537945"/>
          </a:xfrm>
          <a:prstGeom prst="rect">
            <a:avLst/>
          </a:prstGeom>
        </p:spPr>
        <p:txBody>
          <a:bodyPr/>
          <a:lstStyle>
            <a:lvl1pPr marL="0" indent="0">
              <a:buNone/>
              <a:defRPr sz="1400">
                <a:solidFill>
                  <a:schemeClr val="accent2"/>
                </a:solidFill>
              </a:defRPr>
            </a:lvl1pPr>
            <a:lvl2pPr marL="457200" indent="0">
              <a:buNone/>
              <a:defRPr sz="1600">
                <a:solidFill>
                  <a:schemeClr val="accent2"/>
                </a:solidFill>
              </a:defRPr>
            </a:lvl2pPr>
            <a:lvl3pPr marL="914400" indent="0">
              <a:buNone/>
              <a:defRPr sz="1600">
                <a:solidFill>
                  <a:schemeClr val="accent2"/>
                </a:solidFill>
              </a:defRPr>
            </a:lvl3pPr>
            <a:lvl4pPr marL="1371600" indent="0">
              <a:buNone/>
              <a:defRPr sz="1600">
                <a:solidFill>
                  <a:schemeClr val="accent2"/>
                </a:solidFill>
              </a:defRPr>
            </a:lvl4pPr>
            <a:lvl5pPr marL="1828800" indent="0">
              <a:buNone/>
              <a:defRPr sz="1600">
                <a:solidFill>
                  <a:schemeClr val="accent2"/>
                </a:solidFill>
              </a:defRPr>
            </a:lvl5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sed</a:t>
            </a:r>
            <a:r>
              <a:rPr lang="de-DE" dirty="0"/>
              <a:t> </a:t>
            </a:r>
            <a:r>
              <a:rPr lang="de-DE" dirty="0" err="1"/>
              <a:t>diam</a:t>
            </a:r>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et </a:t>
            </a:r>
            <a:r>
              <a:rPr lang="de-DE" dirty="0" err="1"/>
              <a:t>dolore</a:t>
            </a:r>
            <a:r>
              <a:rPr lang="de-DE" dirty="0"/>
              <a:t> magna.</a:t>
            </a:r>
          </a:p>
        </p:txBody>
      </p:sp>
      <p:sp>
        <p:nvSpPr>
          <p:cNvPr id="28" name="Bildplatzhalter 27"/>
          <p:cNvSpPr>
            <a:spLocks noGrp="1"/>
          </p:cNvSpPr>
          <p:nvPr>
            <p:ph type="pic" sz="quarter" idx="19"/>
          </p:nvPr>
        </p:nvSpPr>
        <p:spPr>
          <a:xfrm>
            <a:off x="7769149" y="2358423"/>
            <a:ext cx="3889449" cy="3566177"/>
          </a:xfrm>
          <a:prstGeom prst="rect">
            <a:avLst/>
          </a:prstGeom>
          <a:solidFill>
            <a:schemeClr val="accent3">
              <a:lumMod val="20000"/>
              <a:lumOff val="80000"/>
            </a:schemeClr>
          </a:solidFill>
        </p:spPr>
        <p:txBody>
          <a:bodyPr anchor="ctr"/>
          <a:lstStyle>
            <a:lvl1pPr marL="0" indent="0" algn="ctr">
              <a:buNone/>
              <a:defRPr/>
            </a:lvl1pPr>
          </a:lstStyle>
          <a:p>
            <a:endParaRPr lang="de-DE"/>
          </a:p>
        </p:txBody>
      </p:sp>
      <p:pic>
        <p:nvPicPr>
          <p:cNvPr id="16" name="Grafik 15">
            <a:extLst>
              <a:ext uri="{FF2B5EF4-FFF2-40B4-BE49-F238E27FC236}">
                <a16:creationId xmlns:a16="http://schemas.microsoft.com/office/drawing/2014/main" id="{49BE963D-00AB-DB48-A8EE-2F1BDA32EF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pic>
        <p:nvPicPr>
          <p:cNvPr id="14" name="Picture 2" descr="https://licensebuttons.net/l/by-sa/3.0/88x31.png">
            <a:extLst>
              <a:ext uri="{FF2B5EF4-FFF2-40B4-BE49-F238E27FC236}">
                <a16:creationId xmlns:a16="http://schemas.microsoft.com/office/drawing/2014/main" id="{7C31D345-162F-45FA-B17D-389F614657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85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_A">
    <p:spTree>
      <p:nvGrpSpPr>
        <p:cNvPr id="1" name=""/>
        <p:cNvGrpSpPr/>
        <p:nvPr/>
      </p:nvGrpSpPr>
      <p:grpSpPr>
        <a:xfrm>
          <a:off x="0" y="0"/>
          <a:ext cx="0" cy="0"/>
          <a:chOff x="0" y="0"/>
          <a:chExt cx="0" cy="0"/>
        </a:xfrm>
      </p:grpSpPr>
      <p:pic>
        <p:nvPicPr>
          <p:cNvPr id="2050" name="Picture 2" descr="person playing Pokemon Go during daytime"/>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1148326"/>
            <a:ext cx="12192000" cy="5722374"/>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userDrawn="1"/>
        </p:nvSpPr>
        <p:spPr>
          <a:xfrm>
            <a:off x="0" y="1148326"/>
            <a:ext cx="12192000" cy="5722374"/>
          </a:xfrm>
          <a:prstGeom prst="rect">
            <a:avLst/>
          </a:prstGeom>
          <a:solidFill>
            <a:srgbClr val="158ABA">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24" name="Zitat/Aussage"/>
          <p:cNvSpPr>
            <a:spLocks noGrp="1"/>
          </p:cNvSpPr>
          <p:nvPr>
            <p:ph type="title" hasCustomPrompt="1"/>
          </p:nvPr>
        </p:nvSpPr>
        <p:spPr>
          <a:xfrm>
            <a:off x="263979" y="1560286"/>
            <a:ext cx="11664043" cy="5007429"/>
          </a:xfrm>
          <a:prstGeom prst="rect">
            <a:avLst/>
          </a:prstGeom>
          <a:effectLst>
            <a:outerShdw blurRad="50800" dist="38100" dir="8100000" algn="tr" rotWithShape="0">
              <a:prstClr val="black">
                <a:alpha val="40000"/>
              </a:prstClr>
            </a:outerShdw>
          </a:effectLst>
        </p:spPr>
        <p:txBody>
          <a:bodyPr>
            <a:noAutofit/>
          </a:bodyPr>
          <a:lstStyle>
            <a:lvl1pPr algn="ctr">
              <a:defRPr sz="5400" b="1" i="1" baseline="0">
                <a:solidFill>
                  <a:schemeClr val="bg1"/>
                </a:solidFill>
              </a:defRPr>
            </a:lvl1pPr>
          </a:lstStyle>
          <a:p>
            <a:r>
              <a:rPr lang="de-DE" dirty="0"/>
              <a:t>&lt;Quote&gt;</a:t>
            </a:r>
          </a:p>
        </p:txBody>
      </p:sp>
    </p:spTree>
    <p:extLst>
      <p:ext uri="{BB962C8B-B14F-4D97-AF65-F5344CB8AC3E}">
        <p14:creationId xmlns:p14="http://schemas.microsoft.com/office/powerpoint/2010/main" val="3597083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_B">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9486"/>
          <a:stretch/>
        </p:blipFill>
        <p:spPr>
          <a:xfrm>
            <a:off x="0" y="1148326"/>
            <a:ext cx="12192000" cy="5731340"/>
          </a:xfrm>
          <a:prstGeom prst="rect">
            <a:avLst/>
          </a:prstGeom>
        </p:spPr>
      </p:pic>
      <p:sp>
        <p:nvSpPr>
          <p:cNvPr id="8" name="Rechteck 7"/>
          <p:cNvSpPr/>
          <p:nvPr userDrawn="1"/>
        </p:nvSpPr>
        <p:spPr>
          <a:xfrm>
            <a:off x="0" y="1148326"/>
            <a:ext cx="12192000" cy="5722374"/>
          </a:xfrm>
          <a:prstGeom prst="rect">
            <a:avLst/>
          </a:prstGeom>
          <a:solidFill>
            <a:srgbClr val="3D3D3C">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400"/>
          </a:p>
        </p:txBody>
      </p:sp>
      <p:sp>
        <p:nvSpPr>
          <p:cNvPr id="24" name="Zitat/Aussage"/>
          <p:cNvSpPr>
            <a:spLocks noGrp="1"/>
          </p:cNvSpPr>
          <p:nvPr>
            <p:ph type="title" hasCustomPrompt="1"/>
          </p:nvPr>
        </p:nvSpPr>
        <p:spPr>
          <a:xfrm>
            <a:off x="263979" y="1560286"/>
            <a:ext cx="11664043" cy="5007429"/>
          </a:xfrm>
          <a:prstGeom prst="rect">
            <a:avLst/>
          </a:prstGeom>
          <a:effectLst>
            <a:outerShdw blurRad="50800" dist="38100" dir="8100000" algn="tr" rotWithShape="0">
              <a:prstClr val="black">
                <a:alpha val="40000"/>
              </a:prstClr>
            </a:outerShdw>
          </a:effectLst>
        </p:spPr>
        <p:txBody>
          <a:bodyPr>
            <a:noAutofit/>
          </a:bodyPr>
          <a:lstStyle>
            <a:lvl1pPr algn="ctr">
              <a:defRPr sz="5400" b="1" i="1" baseline="0">
                <a:solidFill>
                  <a:schemeClr val="bg1"/>
                </a:solidFill>
              </a:defRPr>
            </a:lvl1pPr>
          </a:lstStyle>
          <a:p>
            <a:r>
              <a:rPr lang="de-DE" dirty="0"/>
              <a:t>&lt;Quote&gt;</a:t>
            </a:r>
          </a:p>
        </p:txBody>
      </p:sp>
    </p:spTree>
    <p:extLst>
      <p:ext uri="{BB962C8B-B14F-4D97-AF65-F5344CB8AC3E}">
        <p14:creationId xmlns:p14="http://schemas.microsoft.com/office/powerpoint/2010/main" val="1750812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cstate="print">
            <a:extLst>
              <a:ext uri="{28A0092B-C50C-407E-A947-70E740481C1C}">
                <a14:useLocalDpi xmlns:a14="http://schemas.microsoft.com/office/drawing/2010/main" val="0"/>
              </a:ext>
            </a:extLst>
          </a:blip>
          <a:srcRect l="2962" r="2962"/>
          <a:stretch/>
        </p:blipFill>
        <p:spPr>
          <a:xfrm>
            <a:off x="9386658" y="273051"/>
            <a:ext cx="2446110" cy="576000"/>
          </a:xfrm>
          <a:prstGeom prst="rect">
            <a:avLst/>
          </a:prstGeom>
        </p:spPr>
      </p:pic>
      <p:pic>
        <p:nvPicPr>
          <p:cNvPr id="16" name="Grafik 15"/>
          <p:cNvPicPr>
            <a:picLocks noChangeAspect="1"/>
          </p:cNvPicPr>
          <p:nvPr userDrawn="1"/>
        </p:nvPicPr>
        <p:blipFill rotWithShape="1">
          <a:blip r:embed="rId3" cstate="print">
            <a:extLst>
              <a:ext uri="{28A0092B-C50C-407E-A947-70E740481C1C}">
                <a14:useLocalDpi xmlns:a14="http://schemas.microsoft.com/office/drawing/2010/main"/>
              </a:ext>
            </a:extLst>
          </a:blip>
          <a:srcRect t="12654" b="14319"/>
          <a:stretch/>
        </p:blipFill>
        <p:spPr>
          <a:xfrm>
            <a:off x="402773" y="273051"/>
            <a:ext cx="2464813" cy="576000"/>
          </a:xfrm>
          <a:prstGeom prst="rect">
            <a:avLst/>
          </a:prstGeom>
        </p:spPr>
      </p:pic>
      <p:sp>
        <p:nvSpPr>
          <p:cNvPr id="24" name="Titel"/>
          <p:cNvSpPr>
            <a:spLocks noGrp="1"/>
          </p:cNvSpPr>
          <p:nvPr>
            <p:ph type="title" hasCustomPrompt="1"/>
          </p:nvPr>
        </p:nvSpPr>
        <p:spPr>
          <a:xfrm>
            <a:off x="6437992" y="1293130"/>
            <a:ext cx="5394775" cy="609600"/>
          </a:xfrm>
          <a:prstGeom prst="rect">
            <a:avLst/>
          </a:prstGeom>
        </p:spPr>
        <p:txBody>
          <a:bodyPr/>
          <a:lstStyle>
            <a:lvl1pPr algn="ctr">
              <a:defRPr b="1" baseline="0">
                <a:solidFill>
                  <a:schemeClr val="bg1"/>
                </a:solidFill>
                <a:latin typeface="TeleNeo" panose="020B0504040202090203" pitchFamily="34" charset="77"/>
              </a:defRPr>
            </a:lvl1pPr>
          </a:lstStyle>
          <a:p>
            <a:r>
              <a:rPr lang="de-DE" dirty="0" err="1"/>
              <a:t>Thank</a:t>
            </a:r>
            <a:r>
              <a:rPr lang="de-DE" dirty="0"/>
              <a:t> </a:t>
            </a:r>
            <a:r>
              <a:rPr lang="de-DE" dirty="0" err="1"/>
              <a:t>you</a:t>
            </a:r>
            <a:endParaRPr lang="de-DE" dirty="0"/>
          </a:p>
        </p:txBody>
      </p:sp>
      <p:sp>
        <p:nvSpPr>
          <p:cNvPr id="30" name="Untertitel"/>
          <p:cNvSpPr>
            <a:spLocks noGrp="1"/>
          </p:cNvSpPr>
          <p:nvPr>
            <p:ph type="body" sz="quarter" idx="12" hasCustomPrompt="1"/>
          </p:nvPr>
        </p:nvSpPr>
        <p:spPr>
          <a:xfrm>
            <a:off x="6437993" y="1958915"/>
            <a:ext cx="5394774" cy="469900"/>
          </a:xfrm>
          <a:prstGeom prst="rect">
            <a:avLst/>
          </a:prstGeom>
        </p:spPr>
        <p:txBody>
          <a:bodyPr>
            <a:noAutofit/>
          </a:bodyPr>
          <a:lstStyle>
            <a:lvl1pPr marL="0" indent="0" algn="ctr">
              <a:buNone/>
              <a:defRPr sz="3000" baseline="0">
                <a:solidFill>
                  <a:schemeClr val="bg1"/>
                </a:solidFill>
                <a:latin typeface="TeleNeo" panose="020B0504040202090203" pitchFamily="34" charset="77"/>
              </a:defRPr>
            </a:lvl1pPr>
          </a:lstStyle>
          <a:p>
            <a:pPr lvl="0"/>
            <a:r>
              <a:rPr lang="de-DE" dirty="0" err="1"/>
              <a:t>for</a:t>
            </a:r>
            <a:r>
              <a:rPr lang="de-DE" dirty="0"/>
              <a:t> </a:t>
            </a:r>
            <a:r>
              <a:rPr lang="de-DE" dirty="0" err="1"/>
              <a:t>your</a:t>
            </a:r>
            <a:r>
              <a:rPr lang="de-DE" dirty="0"/>
              <a:t> </a:t>
            </a:r>
            <a:r>
              <a:rPr lang="de-DE" dirty="0" err="1"/>
              <a:t>participation</a:t>
            </a:r>
            <a:r>
              <a:rPr lang="de-DE" dirty="0"/>
              <a:t>! </a:t>
            </a:r>
          </a:p>
        </p:txBody>
      </p:sp>
      <p:sp>
        <p:nvSpPr>
          <p:cNvPr id="34" name="Bildplatzhalter 33"/>
          <p:cNvSpPr>
            <a:spLocks noGrp="1"/>
          </p:cNvSpPr>
          <p:nvPr>
            <p:ph type="pic" sz="quarter" idx="15" hasCustomPrompt="1"/>
          </p:nvPr>
        </p:nvSpPr>
        <p:spPr>
          <a:xfrm>
            <a:off x="9622971" y="2624345"/>
            <a:ext cx="2133068" cy="1990973"/>
          </a:xfrm>
          <a:prstGeom prst="rect">
            <a:avLst/>
          </a:prstGeom>
          <a:ln>
            <a:noFill/>
          </a:ln>
        </p:spPr>
        <p:txBody>
          <a:bodyPr anchor="ctr"/>
          <a:lstStyle>
            <a:lvl1pPr marL="0" indent="0" algn="ctr">
              <a:buNone/>
              <a:defRPr i="1">
                <a:solidFill>
                  <a:schemeClr val="bg1"/>
                </a:solidFill>
              </a:defRPr>
            </a:lvl1pPr>
          </a:lstStyle>
          <a:p>
            <a:r>
              <a:rPr lang="de-DE" dirty="0"/>
              <a:t>&lt;Picture&gt;</a:t>
            </a:r>
          </a:p>
        </p:txBody>
      </p:sp>
      <p:sp>
        <p:nvSpPr>
          <p:cNvPr id="6" name="Textplatzhalter 5"/>
          <p:cNvSpPr>
            <a:spLocks noGrp="1"/>
          </p:cNvSpPr>
          <p:nvPr>
            <p:ph type="body" sz="quarter" idx="16" hasCustomPrompt="1"/>
          </p:nvPr>
        </p:nvSpPr>
        <p:spPr>
          <a:xfrm>
            <a:off x="6489700" y="2940051"/>
            <a:ext cx="2741613" cy="299280"/>
          </a:xfrm>
          <a:prstGeom prst="rect">
            <a:avLst/>
          </a:prstGeo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Name, Position</a:t>
            </a:r>
          </a:p>
        </p:txBody>
      </p:sp>
      <p:sp>
        <p:nvSpPr>
          <p:cNvPr id="31" name="Textplatzhalter 5"/>
          <p:cNvSpPr>
            <a:spLocks noGrp="1"/>
          </p:cNvSpPr>
          <p:nvPr>
            <p:ph type="body" sz="quarter" idx="17" hasCustomPrompt="1"/>
          </p:nvPr>
        </p:nvSpPr>
        <p:spPr>
          <a:xfrm>
            <a:off x="6498470" y="3281405"/>
            <a:ext cx="2741613" cy="299280"/>
          </a:xfrm>
          <a:prstGeom prst="rect">
            <a:avLst/>
          </a:prstGeom>
        </p:spPr>
        <p:txBody>
          <a:bodyPr/>
          <a:lstStyle>
            <a:lvl1pPr marL="0" indent="0">
              <a:buNone/>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Company/Institute</a:t>
            </a:r>
          </a:p>
        </p:txBody>
      </p:sp>
      <p:sp>
        <p:nvSpPr>
          <p:cNvPr id="8" name="Rechteck 7"/>
          <p:cNvSpPr/>
          <p:nvPr userDrawn="1"/>
        </p:nvSpPr>
        <p:spPr>
          <a:xfrm>
            <a:off x="-13188" y="5900985"/>
            <a:ext cx="12240000" cy="101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2" name="Gruppieren 31"/>
          <p:cNvGrpSpPr/>
          <p:nvPr userDrawn="1"/>
        </p:nvGrpSpPr>
        <p:grpSpPr>
          <a:xfrm>
            <a:off x="402773" y="6169472"/>
            <a:ext cx="11429995" cy="478436"/>
            <a:chOff x="402773" y="5737672"/>
            <a:chExt cx="11429995" cy="478436"/>
          </a:xfrm>
        </p:grpSpPr>
        <p:pic>
          <p:nvPicPr>
            <p:cNvPr id="35" name="Grafik 34"/>
            <p:cNvPicPr>
              <a:picLocks noChangeAspect="1"/>
            </p:cNvPicPr>
            <p:nvPr userDrawn="1"/>
          </p:nvPicPr>
          <p:blipFill rotWithShape="1">
            <a:blip r:embed="rId4"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083966" y="5850890"/>
              <a:ext cx="929649" cy="252000"/>
            </a:xfrm>
            <a:prstGeom prst="rect">
              <a:avLst/>
            </a:prstGeom>
          </p:spPr>
        </p:pic>
        <p:pic>
          <p:nvPicPr>
            <p:cNvPr id="36" name="Grafik 35"/>
            <p:cNvPicPr>
              <a:picLocks noChangeAspect="1"/>
            </p:cNvPicPr>
            <p:nvPr userDrawn="1"/>
          </p:nvPicPr>
          <p:blipFill rotWithShape="1">
            <a:blip r:embed="rId5" cstate="hqprint">
              <a:duotone>
                <a:schemeClr val="bg2">
                  <a:shade val="45000"/>
                  <a:satMod val="135000"/>
                </a:schemeClr>
                <a:prstClr val="white"/>
              </a:duotone>
              <a:extLst>
                <a:ext uri="{28A0092B-C50C-407E-A947-70E740481C1C}">
                  <a14:useLocalDpi xmlns:a14="http://schemas.microsoft.com/office/drawing/2010/main"/>
                </a:ext>
              </a:extLst>
            </a:blip>
            <a:srcRect l="-1297"/>
            <a:stretch/>
          </p:blipFill>
          <p:spPr>
            <a:xfrm>
              <a:off x="6196863" y="5850890"/>
              <a:ext cx="1277572" cy="252000"/>
            </a:xfrm>
            <a:prstGeom prst="rect">
              <a:avLst/>
            </a:prstGeom>
          </p:spPr>
        </p:pic>
        <p:pic>
          <p:nvPicPr>
            <p:cNvPr id="37" name="Grafik 36"/>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509366" y="5737672"/>
              <a:ext cx="417834" cy="478436"/>
            </a:xfrm>
            <a:prstGeom prst="rect">
              <a:avLst/>
            </a:prstGeom>
          </p:spPr>
        </p:pic>
        <p:pic>
          <p:nvPicPr>
            <p:cNvPr id="38" name="Grafik 37"/>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62423" y="5850890"/>
              <a:ext cx="1174469" cy="252000"/>
            </a:xfrm>
            <a:prstGeom prst="rect">
              <a:avLst/>
            </a:prstGeom>
          </p:spPr>
        </p:pic>
        <p:pic>
          <p:nvPicPr>
            <p:cNvPr id="40" name="Grafik 39"/>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02773" y="5850890"/>
              <a:ext cx="479524" cy="252000"/>
            </a:xfrm>
            <a:prstGeom prst="rect">
              <a:avLst/>
            </a:prstGeom>
          </p:spPr>
        </p:pic>
        <p:pic>
          <p:nvPicPr>
            <p:cNvPr id="41" name="Grafik 40"/>
            <p:cNvPicPr>
              <a:picLocks noChangeAspect="1"/>
            </p:cNvPicPr>
            <p:nvPr userDrawn="1"/>
          </p:nvPicPr>
          <p:blipFill>
            <a:blip r:embed="rId9"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10448" y="5850890"/>
              <a:ext cx="611441" cy="252000"/>
            </a:xfrm>
            <a:prstGeom prst="rect">
              <a:avLst/>
            </a:prstGeom>
          </p:spPr>
        </p:pic>
        <p:pic>
          <p:nvPicPr>
            <p:cNvPr id="43" name="Grafik 42"/>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529661" y="5850890"/>
              <a:ext cx="619920" cy="252000"/>
            </a:xfrm>
            <a:prstGeom prst="rect">
              <a:avLst/>
            </a:prstGeom>
          </p:spPr>
        </p:pic>
        <p:pic>
          <p:nvPicPr>
            <p:cNvPr id="44" name="Picture 2" descr="C:\Users\claudia.lehmann\Dropbox\Hiwis\Philip\Aufgaben CLaudia\Gamify\Partner Logos\02_HMKW-Logo_final.jpg"/>
            <p:cNvPicPr>
              <a:picLocks noChangeAspect="1" noChangeArrowheads="1"/>
            </p:cNvPicPr>
            <p:nvPr userDrawn="1"/>
          </p:nvPicPr>
          <p:blipFill>
            <a:blip r:embed="rId11" cstate="hq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332831" y="5772371"/>
              <a:ext cx="499937" cy="4090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claudia.lehmann\Dropbox\Hiwis\Philip\Aufgaben CLaudia\Gamify\Partner Logos\09_ASIIN_logo.png"/>
            <p:cNvPicPr>
              <a:picLocks noChangeAspect="1" noChangeArrowheads="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905137" y="5737672"/>
              <a:ext cx="441276" cy="4784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claudia.lehmann\Dropbox\Hiwis\Philip\Aufgaben CLaudia\Gamify\Partner Logos\11_lufthansa_systems_1lin_blue_RGB.png"/>
            <p:cNvPicPr>
              <a:picLocks noChangeAspect="1" noChangeArrowheads="1"/>
            </p:cNvPicPr>
            <p:nvPr userDrawn="1"/>
          </p:nvPicPr>
          <p:blipFill>
            <a:blip r:embed="rId13"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120140" y="5886053"/>
              <a:ext cx="1780578" cy="18167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5" descr="C:\Users\claudia.lehmann\Dropbox\Hiwis\Philip\Aufgaben CLaudia\Gamify\Partner Logos\12_2000px-AachenMünchener_logo.svg.png"/>
            <p:cNvPicPr>
              <a:picLocks noChangeAspect="1" noChangeArrowheads="1"/>
            </p:cNvPicPr>
            <p:nvPr userDrawn="1"/>
          </p:nvPicPr>
          <p:blipFill>
            <a:blip r:embed="rId14"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657683" y="5850890"/>
              <a:ext cx="668435" cy="252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8" descr="C:\Users\leontin.grafmueller\Desktop\index.png"/>
            <p:cNvPicPr>
              <a:picLocks noChangeAspect="1" noChangeArrowheads="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65545" y="5850890"/>
              <a:ext cx="513630" cy="252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Grafik 38">
            <a:extLst>
              <a:ext uri="{FF2B5EF4-FFF2-40B4-BE49-F238E27FC236}">
                <a16:creationId xmlns:a16="http://schemas.microsoft.com/office/drawing/2014/main" id="{0981FB22-0D06-4058-9BEA-E41CC7BB5AFA}"/>
              </a:ext>
            </a:extLst>
          </p:cNvPr>
          <p:cNvPicPr>
            <a:picLocks noChangeAspect="1"/>
          </p:cNvPicPr>
          <p:nvPr userDrawn="1"/>
        </p:nvPicPr>
        <p:blipFill rotWithShape="1">
          <a:blip r:embed="rId16" cstate="print">
            <a:duotone>
              <a:schemeClr val="accent6">
                <a:shade val="45000"/>
                <a:satMod val="135000"/>
              </a:schemeClr>
              <a:prstClr val="white"/>
            </a:duotone>
            <a:extLst>
              <a:ext uri="{28A0092B-C50C-407E-A947-70E740481C1C}">
                <a14:useLocalDpi xmlns:a14="http://schemas.microsoft.com/office/drawing/2010/main" val="0"/>
              </a:ext>
            </a:extLst>
          </a:blip>
          <a:srcRect l="10138" t="25903" r="11543" b="27669"/>
          <a:stretch/>
        </p:blipFill>
        <p:spPr>
          <a:xfrm>
            <a:off x="7580225" y="6221899"/>
            <a:ext cx="804121" cy="352558"/>
          </a:xfrm>
          <a:prstGeom prst="rect">
            <a:avLst/>
          </a:prstGeom>
        </p:spPr>
      </p:pic>
      <p:pic>
        <p:nvPicPr>
          <p:cNvPr id="42" name="Grafik 41">
            <a:extLst>
              <a:ext uri="{FF2B5EF4-FFF2-40B4-BE49-F238E27FC236}">
                <a16:creationId xmlns:a16="http://schemas.microsoft.com/office/drawing/2014/main" id="{DED3F19D-B4B1-4C2B-89AE-2A42842E3D2E}"/>
              </a:ext>
            </a:extLst>
          </p:cNvPr>
          <p:cNvPicPr>
            <a:picLocks noChangeAspect="1"/>
          </p:cNvPicPr>
          <p:nvPr userDrawn="1"/>
        </p:nvPicPr>
        <p:blipFill rotWithShape="1">
          <a:blip r:embed="rId17" cstate="print">
            <a:duotone>
              <a:schemeClr val="accent6">
                <a:shade val="45000"/>
                <a:satMod val="135000"/>
              </a:schemeClr>
              <a:prstClr val="white"/>
            </a:duotone>
            <a:extLst>
              <a:ext uri="{28A0092B-C50C-407E-A947-70E740481C1C}">
                <a14:useLocalDpi xmlns:a14="http://schemas.microsoft.com/office/drawing/2010/main" val="0"/>
              </a:ext>
            </a:extLst>
          </a:blip>
          <a:srcRect t="26390" b="31920"/>
          <a:stretch/>
        </p:blipFill>
        <p:spPr>
          <a:xfrm>
            <a:off x="10403210" y="6263612"/>
            <a:ext cx="785257" cy="342496"/>
          </a:xfrm>
          <a:prstGeom prst="rect">
            <a:avLst/>
          </a:prstGeom>
        </p:spPr>
      </p:pic>
      <p:pic>
        <p:nvPicPr>
          <p:cNvPr id="2" name="Grafik 1">
            <a:extLst>
              <a:ext uri="{FF2B5EF4-FFF2-40B4-BE49-F238E27FC236}">
                <a16:creationId xmlns:a16="http://schemas.microsoft.com/office/drawing/2014/main" id="{35BF5CF9-E351-4817-AED1-4DD375592665}"/>
              </a:ext>
            </a:extLst>
          </p:cNvPr>
          <p:cNvPicPr>
            <a:picLocks noChangeAspect="1"/>
          </p:cNvPicPr>
          <p:nvPr userDrawn="1"/>
        </p:nvPicPr>
        <p:blipFill rotWithShape="1">
          <a:blip r:embed="rId18"/>
          <a:srcRect l="4221" r="4023" b="22210"/>
          <a:stretch/>
        </p:blipFill>
        <p:spPr>
          <a:xfrm>
            <a:off x="0" y="1303613"/>
            <a:ext cx="12240001" cy="4592192"/>
          </a:xfrm>
          <a:prstGeom prst="rect">
            <a:avLst/>
          </a:prstGeom>
        </p:spPr>
      </p:pic>
    </p:spTree>
    <p:extLst>
      <p:ext uri="{BB962C8B-B14F-4D97-AF65-F5344CB8AC3E}">
        <p14:creationId xmlns:p14="http://schemas.microsoft.com/office/powerpoint/2010/main" val="412185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26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aslov in vsebina">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78924B0-0362-E748-9417-027B18A5B7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spTree>
    <p:extLst>
      <p:ext uri="{BB962C8B-B14F-4D97-AF65-F5344CB8AC3E}">
        <p14:creationId xmlns:p14="http://schemas.microsoft.com/office/powerpoint/2010/main" val="2142463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693B937F-086B-4C42-BC76-E067B4FD86F4}"/>
              </a:ext>
            </a:extLst>
          </p:cNvPr>
          <p:cNvSpPr/>
          <p:nvPr userDrawn="1"/>
        </p:nvSpPr>
        <p:spPr>
          <a:xfrm>
            <a:off x="0" y="0"/>
            <a:ext cx="12192000" cy="6858000"/>
          </a:xfrm>
          <a:prstGeom prst="rect">
            <a:avLst/>
          </a:prstGeom>
          <a:solidFill>
            <a:srgbClr val="009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Titelplatzhalter 21"/>
          <p:cNvSpPr>
            <a:spLocks noGrp="1"/>
          </p:cNvSpPr>
          <p:nvPr>
            <p:ph type="title"/>
          </p:nvPr>
        </p:nvSpPr>
        <p:spPr>
          <a:xfrm>
            <a:off x="584200" y="3130396"/>
            <a:ext cx="11074399" cy="597207"/>
          </a:xfrm>
          <a:prstGeom prst="rect">
            <a:avLst/>
          </a:prstGeom>
        </p:spPr>
        <p:txBody>
          <a:bodyPr vert="horz" lIns="91440" tIns="45720" rIns="91440" bIns="45720" rtlCol="0" anchor="ctr">
            <a:normAutofit/>
          </a:bodyPr>
          <a:lstStyle/>
          <a:p>
            <a:r>
              <a:rPr lang="de-DE" dirty="0"/>
              <a:t>&lt;Titel&gt;</a:t>
            </a:r>
          </a:p>
        </p:txBody>
      </p:sp>
    </p:spTree>
    <p:extLst>
      <p:ext uri="{BB962C8B-B14F-4D97-AF65-F5344CB8AC3E}">
        <p14:creationId xmlns:p14="http://schemas.microsoft.com/office/powerpoint/2010/main" val="2838256079"/>
      </p:ext>
    </p:extLst>
  </p:cSld>
  <p:clrMap bg1="lt1" tx1="dk1" bg2="lt2" tx2="dk2" accent1="accent1" accent2="accent2" accent3="accent3" accent4="accent4" accent5="accent5" accent6="accent6" hlink="hlink" folHlink="folHlink"/>
  <p:sldLayoutIdLst>
    <p:sldLayoutId id="2147483667" r:id="rId1"/>
    <p:sldLayoutId id="2147483677" r:id="rId2"/>
    <p:sldLayoutId id="2147483678" r:id="rId3"/>
    <p:sldLayoutId id="2147483679" r:id="rId4"/>
    <p:sldLayoutId id="2147483676" r:id="rId5"/>
    <p:sldLayoutId id="2147483665" r:id="rId6"/>
    <p:sldLayoutId id="2147483671" r:id="rId7"/>
    <p:sldLayoutId id="2147483680" r:id="rId8"/>
    <p:sldLayoutId id="2147483703" r:id="rId9"/>
    <p:sldLayoutId id="2147483706" r:id="rId10"/>
    <p:sldLayoutId id="2147483707" r:id="rId11"/>
    <p:sldLayoutId id="2147483708" r:id="rId12"/>
    <p:sldLayoutId id="2147483709" r:id="rId13"/>
    <p:sldLayoutId id="2147483710" r:id="rId14"/>
    <p:sldLayoutId id="2147483695" r:id="rId15"/>
    <p:sldLayoutId id="2147483696" r:id="rId16"/>
    <p:sldLayoutId id="2147483697" r:id="rId17"/>
    <p:sldLayoutId id="2147483705" r:id="rId18"/>
  </p:sldLayoutIdLst>
  <p:txStyles>
    <p:titleStyle>
      <a:lvl1pPr algn="l" defTabSz="914400" rtl="0" eaLnBrk="1" latinLnBrk="0" hangingPunct="1">
        <a:lnSpc>
          <a:spcPct val="90000"/>
        </a:lnSpc>
        <a:spcBef>
          <a:spcPct val="0"/>
        </a:spcBef>
        <a:buNone/>
        <a:defRPr sz="3600" b="0" kern="1200">
          <a:solidFill>
            <a:schemeClr val="bg1"/>
          </a:solidFill>
          <a:latin typeface="TeleNeo" panose="020B050404020209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 name="Rechteck 31"/>
          <p:cNvSpPr/>
          <p:nvPr userDrawn="1"/>
        </p:nvSpPr>
        <p:spPr>
          <a:xfrm>
            <a:off x="0" y="6235700"/>
            <a:ext cx="12204000" cy="562880"/>
          </a:xfrm>
          <a:prstGeom prst="rect">
            <a:avLst/>
          </a:prstGeom>
          <a:solidFill>
            <a:srgbClr val="0C7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Datumsplatzhalter"/>
          <p:cNvSpPr>
            <a:spLocks noGrp="1"/>
          </p:cNvSpPr>
          <p:nvPr>
            <p:ph type="dt" sz="half" idx="2"/>
          </p:nvPr>
        </p:nvSpPr>
        <p:spPr>
          <a:xfrm>
            <a:off x="402773" y="6399892"/>
            <a:ext cx="1222827" cy="288000"/>
          </a:xfrm>
          <a:prstGeom prst="rect">
            <a:avLst/>
          </a:prstGeom>
        </p:spPr>
        <p:txBody>
          <a:bodyPr/>
          <a:lstStyle>
            <a:lvl1pPr>
              <a:defRPr sz="1200" b="1">
                <a:solidFill>
                  <a:srgbClr val="FFFFFF"/>
                </a:solidFill>
              </a:defRPr>
            </a:lvl1pPr>
          </a:lstStyle>
          <a:p>
            <a:fld id="{CBB277B5-F68B-4848-BBD3-11D77A5D32F2}" type="datetimeFigureOut">
              <a:rPr lang="de-DE" smtClean="0"/>
              <a:pPr/>
              <a:t>28.01.2023</a:t>
            </a:fld>
            <a:endParaRPr lang="de-DE" dirty="0"/>
          </a:p>
        </p:txBody>
      </p:sp>
      <p:sp>
        <p:nvSpPr>
          <p:cNvPr id="17" name="Fußzeilenplatzhalter"/>
          <p:cNvSpPr>
            <a:spLocks noGrp="1"/>
          </p:cNvSpPr>
          <p:nvPr>
            <p:ph type="ftr" sz="quarter" idx="3"/>
          </p:nvPr>
        </p:nvSpPr>
        <p:spPr>
          <a:xfrm>
            <a:off x="2962729" y="6399892"/>
            <a:ext cx="6266543" cy="288000"/>
          </a:xfrm>
          <a:prstGeom prst="rect">
            <a:avLst/>
          </a:prstGeom>
        </p:spPr>
        <p:txBody>
          <a:bodyPr/>
          <a:lstStyle>
            <a:lvl1pPr algn="ctr">
              <a:defRPr sz="1200" b="1">
                <a:solidFill>
                  <a:srgbClr val="FFFFFF"/>
                </a:solidFill>
              </a:defRPr>
            </a:lvl1pPr>
          </a:lstStyle>
          <a:p>
            <a:r>
              <a:rPr lang="de-DE" dirty="0" err="1">
                <a:solidFill>
                  <a:prstClr val="white"/>
                </a:solidFill>
              </a:rPr>
              <a:t>GAMiFY</a:t>
            </a:r>
            <a:endParaRPr lang="de-DE" dirty="0"/>
          </a:p>
        </p:txBody>
      </p:sp>
      <p:cxnSp>
        <p:nvCxnSpPr>
          <p:cNvPr id="20" name="Gerader Verbinder 19"/>
          <p:cNvCxnSpPr/>
          <p:nvPr userDrawn="1"/>
        </p:nvCxnSpPr>
        <p:spPr>
          <a:xfrm flipH="1" flipV="1">
            <a:off x="0" y="6231082"/>
            <a:ext cx="1220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elplatzhalter 21"/>
          <p:cNvSpPr>
            <a:spLocks noGrp="1"/>
          </p:cNvSpPr>
          <p:nvPr>
            <p:ph type="title"/>
          </p:nvPr>
        </p:nvSpPr>
        <p:spPr>
          <a:xfrm>
            <a:off x="584200" y="1155393"/>
            <a:ext cx="11074399" cy="597207"/>
          </a:xfrm>
          <a:prstGeom prst="rect">
            <a:avLst/>
          </a:prstGeom>
        </p:spPr>
        <p:txBody>
          <a:bodyPr vert="horz" lIns="91440" tIns="45720" rIns="91440" bIns="45720" rtlCol="0" anchor="ctr">
            <a:normAutofit/>
          </a:bodyPr>
          <a:lstStyle/>
          <a:p>
            <a:r>
              <a:rPr lang="de-DE" dirty="0"/>
              <a:t>&lt;Titel&gt;</a:t>
            </a:r>
          </a:p>
        </p:txBody>
      </p:sp>
      <p:sp>
        <p:nvSpPr>
          <p:cNvPr id="33" name="Rechteck 32"/>
          <p:cNvSpPr/>
          <p:nvPr userDrawn="1"/>
        </p:nvSpPr>
        <p:spPr>
          <a:xfrm>
            <a:off x="0" y="6798580"/>
            <a:ext cx="12204000" cy="84446"/>
          </a:xfrm>
          <a:prstGeom prst="rect">
            <a:avLst/>
          </a:prstGeom>
          <a:solidFill>
            <a:srgbClr val="A8D2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6EDDC136-A0A1-4872-B691-1675D11C577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14109" y="6385009"/>
            <a:ext cx="1140999" cy="280634"/>
          </a:xfrm>
          <a:prstGeom prst="rect">
            <a:avLst/>
          </a:prstGeom>
        </p:spPr>
      </p:pic>
    </p:spTree>
    <p:extLst>
      <p:ext uri="{BB962C8B-B14F-4D97-AF65-F5344CB8AC3E}">
        <p14:creationId xmlns:p14="http://schemas.microsoft.com/office/powerpoint/2010/main" val="2286813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xStyles>
    <p:title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5.xml"/><Relationship Id="rId18" Type="http://schemas.openxmlformats.org/officeDocument/2006/relationships/slide" Target="slide17.xml"/><Relationship Id="rId26" Type="http://schemas.openxmlformats.org/officeDocument/2006/relationships/slide" Target="slide49.xml"/><Relationship Id="rId3" Type="http://schemas.openxmlformats.org/officeDocument/2006/relationships/slide" Target="slide11.xml"/><Relationship Id="rId21" Type="http://schemas.openxmlformats.org/officeDocument/2006/relationships/slide" Target="slide47.xml"/><Relationship Id="rId7" Type="http://schemas.openxmlformats.org/officeDocument/2006/relationships/slide" Target="slide51.xml"/><Relationship Id="rId12" Type="http://schemas.openxmlformats.org/officeDocument/2006/relationships/slide" Target="slide53.xml"/><Relationship Id="rId17" Type="http://schemas.openxmlformats.org/officeDocument/2006/relationships/slide" Target="slide55.xml"/><Relationship Id="rId25" Type="http://schemas.openxmlformats.org/officeDocument/2006/relationships/slide" Target="slide39.xml"/><Relationship Id="rId2" Type="http://schemas.openxmlformats.org/officeDocument/2006/relationships/notesSlide" Target="../notesSlides/notesSlide9.xml"/><Relationship Id="rId16" Type="http://schemas.openxmlformats.org/officeDocument/2006/relationships/slide" Target="slide45.xml"/><Relationship Id="rId20" Type="http://schemas.openxmlformats.org/officeDocument/2006/relationships/slide" Target="slide37.xml"/><Relationship Id="rId29"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slide" Target="slide41.xml"/><Relationship Id="rId11" Type="http://schemas.openxmlformats.org/officeDocument/2006/relationships/slide" Target="slide43.xml"/><Relationship Id="rId24" Type="http://schemas.openxmlformats.org/officeDocument/2006/relationships/slide" Target="slide29.xml"/><Relationship Id="rId32" Type="http://schemas.openxmlformats.org/officeDocument/2006/relationships/image" Target="../media/image75.png"/><Relationship Id="rId5" Type="http://schemas.openxmlformats.org/officeDocument/2006/relationships/slide" Target="slide31.xml"/><Relationship Id="rId15" Type="http://schemas.openxmlformats.org/officeDocument/2006/relationships/slide" Target="slide35.xml"/><Relationship Id="rId23" Type="http://schemas.openxmlformats.org/officeDocument/2006/relationships/slide" Target="slide19.xml"/><Relationship Id="rId28" Type="http://schemas.openxmlformats.org/officeDocument/2006/relationships/slide" Target="slide61.xml"/><Relationship Id="rId10" Type="http://schemas.openxmlformats.org/officeDocument/2006/relationships/slide" Target="slide33.xml"/><Relationship Id="rId19" Type="http://schemas.openxmlformats.org/officeDocument/2006/relationships/slide" Target="slide27.xml"/><Relationship Id="rId31" Type="http://schemas.openxmlformats.org/officeDocument/2006/relationships/image" Target="../media/image73.png"/><Relationship Id="rId4" Type="http://schemas.openxmlformats.org/officeDocument/2006/relationships/slide" Target="slide21.xml"/><Relationship Id="rId9" Type="http://schemas.openxmlformats.org/officeDocument/2006/relationships/slide" Target="slide23.xml"/><Relationship Id="rId14" Type="http://schemas.openxmlformats.org/officeDocument/2006/relationships/slide" Target="slide25.xml"/><Relationship Id="rId22" Type="http://schemas.openxmlformats.org/officeDocument/2006/relationships/slide" Target="slide57.xml"/><Relationship Id="rId27" Type="http://schemas.openxmlformats.org/officeDocument/2006/relationships/slide" Target="slide59.xml"/><Relationship Id="rId30" Type="http://schemas.openxmlformats.org/officeDocument/2006/relationships/image" Target="../media/image87.svg"/></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7.wdp"/></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6.wdp"/></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7.wdp"/></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6.wdp"/></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6.wdp"/></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s://app.mural.co/invitation/mural/corporatesustainabilityinnov2207/1611749606207?sender=kivanov5643&amp;key=7736ff35-5a27-4757-8ea8-762146dce62e"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svg"/><Relationship Id="rId4" Type="http://schemas.openxmlformats.org/officeDocument/2006/relationships/image" Target="../media/image105.png"/></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8" Type="http://schemas.openxmlformats.org/officeDocument/2006/relationships/hyperlink" Target="https://app.mural.co/invitation/mural/corporatesustainabilityinnov2207/1611746879597?sender=kivanov5643&amp;key=a11d621e-2563-44fa-829b-a242d621a499" TargetMode="External"/><Relationship Id="rId3" Type="http://schemas.openxmlformats.org/officeDocument/2006/relationships/image" Target="../media/image105.png"/><Relationship Id="rId7" Type="http://schemas.openxmlformats.org/officeDocument/2006/relationships/hyperlink" Target="https://app.mural.co/invitation/mural/corporatesustainabilityinnov2207/1611746864061?sender=kivanov5643&amp;key=7bd217ec-4293-4ca0-98a0-e92dcb7e9240"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4.png"/><Relationship Id="rId4" Type="http://schemas.openxmlformats.org/officeDocument/2006/relationships/image" Target="../media/image106.svg"/></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10.xml.rels><?xml version="1.0" encoding="UTF-8" standalone="yes"?>
<Relationships xmlns="http://schemas.openxmlformats.org/package/2006/relationships"><Relationship Id="rId8" Type="http://schemas.openxmlformats.org/officeDocument/2006/relationships/hyperlink" Target="https://app.mural.co/invitation/mural/corporatesustainabilityinnov2207/1611746821625?sender=kivanov5643&amp;key=3cf37a37-3c00-4abe-a08d-63e27d52857e" TargetMode="External"/><Relationship Id="rId3" Type="http://schemas.openxmlformats.org/officeDocument/2006/relationships/image" Target="../media/image105.png"/><Relationship Id="rId7"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06.svg"/><Relationship Id="rId9" Type="http://schemas.openxmlformats.org/officeDocument/2006/relationships/hyperlink" Target="https://app.mural.co/invitation/mural/corporatesustainabilityinnov2207/1611746848048?sender=kivanov5643&amp;key=8f0bbbdd-7dd1-4dd8-bd93-9c76330383d2"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12.xml.rels><?xml version="1.0" encoding="UTF-8" standalone="yes"?>
<Relationships xmlns="http://schemas.openxmlformats.org/package/2006/relationships"><Relationship Id="rId3" Type="http://schemas.openxmlformats.org/officeDocument/2006/relationships/hyperlink" Target="https://ww2.unipark.de/uc/Telekom_Survey/"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s://www.globalcompact.de/en/shop/produkte/Global-Compact-Dilemma-Spiel.php"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34.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0.wdp"/></Relationships>
</file>

<file path=ppt/slides/_rels/slide1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2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2.xml"/><Relationship Id="rId1" Type="http://schemas.openxmlformats.org/officeDocument/2006/relationships/slideLayout" Target="../slideLayouts/slideLayout8.xml"/><Relationship Id="rId5" Type="http://schemas.openxmlformats.org/officeDocument/2006/relationships/slide" Target="slide70.xml"/><Relationship Id="rId4" Type="http://schemas.openxmlformats.org/officeDocument/2006/relationships/slide" Target="slide7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3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05.png"/><Relationship Id="rId7" Type="http://schemas.openxmlformats.org/officeDocument/2006/relationships/image" Target="../media/image127.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11.png"/><Relationship Id="rId4" Type="http://schemas.openxmlformats.org/officeDocument/2006/relationships/image" Target="../media/image106.svg"/></Relationships>
</file>

<file path=ppt/slides/_rels/slide134.xml.rels><?xml version="1.0" encoding="UTF-8" standalone="yes"?>
<Relationships xmlns="http://schemas.openxmlformats.org/package/2006/relationships"><Relationship Id="rId3" Type="http://schemas.openxmlformats.org/officeDocument/2006/relationships/hyperlink" Target="https://www.highspeedtraining.co.uk/hub/corporate-social-responsibility-quiz/"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slide" Target="slide10.xml"/></Relationships>
</file>

<file path=ppt/slides/_rels/slide13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8.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3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35.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4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5.xml.rels><?xml version="1.0" encoding="UTF-8" standalone="yes"?>
<Relationships xmlns="http://schemas.openxmlformats.org/package/2006/relationships"><Relationship Id="rId3" Type="http://schemas.openxmlformats.org/officeDocument/2006/relationships/hyperlink" Target="https://www.kfw.de/nachhaltigkeit/KfW-Group/Sustainability/sustainability-report-2017/digitalisierung-foerdert-menschenrechte/"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slide" Target="slide10.xml"/><Relationship Id="rId4" Type="http://schemas.openxmlformats.org/officeDocument/2006/relationships/hyperlink" Target="https://dictionary.cambridge.org/us/dictionary/english/hate-speech" TargetMode="External"/></Relationships>
</file>

<file path=ppt/slides/_rels/slide146.xml.rels><?xml version="1.0" encoding="UTF-8" standalone="yes"?>
<Relationships xmlns="http://schemas.openxmlformats.org/package/2006/relationships"><Relationship Id="rId3" Type="http://schemas.openxmlformats.org/officeDocument/2006/relationships/hyperlink" Target="https://www.kfw.de/nachhaltigkeit/KfW-Group/Sustainability/sustainability-report-2017/digitalisierung-foerdert-menschenrechte/"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slide" Target="slide10.xml"/><Relationship Id="rId4" Type="http://schemas.openxmlformats.org/officeDocument/2006/relationships/hyperlink" Target="https://www.ihrb.org/uploads/reports/IHRB%2C_Telecommunications_and_Human_Rights_-_An_Export_Credit_Perspective%2C_Feb_2017.pdf" TargetMode="External"/></Relationships>
</file>

<file path=ppt/slides/_rels/slide14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48.xml.rels><?xml version="1.0" encoding="UTF-8" standalone="yes"?>
<Relationships xmlns="http://schemas.openxmlformats.org/package/2006/relationships"><Relationship Id="rId3" Type="http://schemas.openxmlformats.org/officeDocument/2006/relationships/hyperlink" Target="https://www.kfw.de/nachhaltigkeit/KfW-Group/Sustainability/sustainability-report-2017/digitalisierung-foerdert-menschenrechte/"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slide" Target="slide10.xml"/></Relationships>
</file>

<file path=ppt/slides/_rels/slide149.xml.rels><?xml version="1.0" encoding="UTF-8" standalone="yes"?>
<Relationships xmlns="http://schemas.openxmlformats.org/package/2006/relationships"><Relationship Id="rId3" Type="http://schemas.openxmlformats.org/officeDocument/2006/relationships/hyperlink" Target="https://www.nationalgeographic.com/environment/global-warming/global-warming-quiz/"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50.xml.rels><?xml version="1.0" encoding="UTF-8" standalone="yes"?>
<Relationships xmlns="http://schemas.openxmlformats.org/package/2006/relationships"><Relationship Id="rId3" Type="http://schemas.openxmlformats.org/officeDocument/2006/relationships/hyperlink" Target="https://www.oxfam.org.uk/education/resources/climate-change-quiz" TargetMode="External"/><Relationship Id="rId7"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hyperlink" Target="https://unfccc.int/news/ict-sector-helping-to-tackle-climate-change" TargetMode="External"/><Relationship Id="rId4" Type="http://schemas.openxmlformats.org/officeDocument/2006/relationships/hyperlink" Target="https://www.weforum.org/agenda/2015/12/how-the-communications-industry-can-help-tackle-climate-change/"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s://www.epa.gov/ghgemissions/global-greenhouse-gas-emissions-data" TargetMode="External"/><Relationship Id="rId7" Type="http://schemas.openxmlformats.org/officeDocument/2006/relationships/image" Target="../media/image88.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hyperlink" Target="https://ictfootprint.eu/en/about/ict-carbon-footprint/ict-carbon-footprint" TargetMode="External"/><Relationship Id="rId4" Type="http://schemas.openxmlformats.org/officeDocument/2006/relationships/hyperlink" Target="https://www.earthday.org/the-climate-change-quiz/" TargetMode="External"/></Relationships>
</file>

<file path=ppt/slides/_rels/slide15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3.xml.rels><?xml version="1.0" encoding="UTF-8" standalone="yes"?>
<Relationships xmlns="http://schemas.openxmlformats.org/package/2006/relationships"><Relationship Id="rId3" Type="http://schemas.openxmlformats.org/officeDocument/2006/relationships/hyperlink" Target="https://www.oxfam.org.uk/education/resources/climate-change-quiz"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slide" Target="slide10.xml"/><Relationship Id="rId4" Type="http://schemas.openxmlformats.org/officeDocument/2006/relationships/hyperlink" Target="https://youmatter.world/en/definition/materiality-assessment-definition/" TargetMode="External"/></Relationships>
</file>

<file path=ppt/slides/_rels/slide154.xml.rels><?xml version="1.0" encoding="UTF-8" standalone="yes"?>
<Relationships xmlns="http://schemas.openxmlformats.org/package/2006/relationships"><Relationship Id="rId13" Type="http://schemas.openxmlformats.org/officeDocument/2006/relationships/slide" Target="slide179.xml"/><Relationship Id="rId18" Type="http://schemas.openxmlformats.org/officeDocument/2006/relationships/slide" Target="slide193.xml"/><Relationship Id="rId26" Type="http://schemas.openxmlformats.org/officeDocument/2006/relationships/slide" Target="slide183.xml"/><Relationship Id="rId39" Type="http://schemas.openxmlformats.org/officeDocument/2006/relationships/slide" Target="slide164.xml"/><Relationship Id="rId21" Type="http://schemas.openxmlformats.org/officeDocument/2006/relationships/slide" Target="slide195.xml"/><Relationship Id="rId34" Type="http://schemas.openxmlformats.org/officeDocument/2006/relationships/slide" Target="slide197.xml"/><Relationship Id="rId42" Type="http://schemas.openxmlformats.org/officeDocument/2006/relationships/slide" Target="slide172.xml"/><Relationship Id="rId47" Type="http://schemas.openxmlformats.org/officeDocument/2006/relationships/slide" Target="slide202.xml"/><Relationship Id="rId50" Type="http://schemas.openxmlformats.org/officeDocument/2006/relationships/slide" Target="slide176.xml"/><Relationship Id="rId7" Type="http://schemas.openxmlformats.org/officeDocument/2006/relationships/slide" Target="slide156.xml"/><Relationship Id="rId2" Type="http://schemas.openxmlformats.org/officeDocument/2006/relationships/notesSlide" Target="../notesSlides/notesSlide129.xml"/><Relationship Id="rId16" Type="http://schemas.openxmlformats.org/officeDocument/2006/relationships/slide" Target="slide168.xml"/><Relationship Id="rId29" Type="http://schemas.openxmlformats.org/officeDocument/2006/relationships/slide" Target="slide186.xml"/><Relationship Id="rId11" Type="http://schemas.openxmlformats.org/officeDocument/2006/relationships/slide" Target="slide157.xml"/><Relationship Id="rId24" Type="http://schemas.openxmlformats.org/officeDocument/2006/relationships/slide" Target="slide196.xml"/><Relationship Id="rId32" Type="http://schemas.openxmlformats.org/officeDocument/2006/relationships/slide" Target="slide169.xml"/><Relationship Id="rId37" Type="http://schemas.openxmlformats.org/officeDocument/2006/relationships/slide" Target="slide189.xml"/><Relationship Id="rId40" Type="http://schemas.openxmlformats.org/officeDocument/2006/relationships/slide" Target="slide171.xml"/><Relationship Id="rId45" Type="http://schemas.openxmlformats.org/officeDocument/2006/relationships/slide" Target="slide201.xml"/><Relationship Id="rId5" Type="http://schemas.openxmlformats.org/officeDocument/2006/relationships/slide" Target="slide177.xml"/><Relationship Id="rId15" Type="http://schemas.openxmlformats.org/officeDocument/2006/relationships/slide" Target="slide158.xml"/><Relationship Id="rId23" Type="http://schemas.openxmlformats.org/officeDocument/2006/relationships/slide" Target="slide182.xml"/><Relationship Id="rId28" Type="http://schemas.openxmlformats.org/officeDocument/2006/relationships/slide" Target="slide185.xml"/><Relationship Id="rId36" Type="http://schemas.openxmlformats.org/officeDocument/2006/relationships/slide" Target="slide170.xml"/><Relationship Id="rId49" Type="http://schemas.openxmlformats.org/officeDocument/2006/relationships/slide" Target="slide203.xml"/><Relationship Id="rId10" Type="http://schemas.openxmlformats.org/officeDocument/2006/relationships/slide" Target="slide191.xml"/><Relationship Id="rId19" Type="http://schemas.openxmlformats.org/officeDocument/2006/relationships/slide" Target="slide159.xml"/><Relationship Id="rId31" Type="http://schemas.openxmlformats.org/officeDocument/2006/relationships/slide" Target="slide162.xml"/><Relationship Id="rId44" Type="http://schemas.openxmlformats.org/officeDocument/2006/relationships/slide" Target="slide173.xml"/><Relationship Id="rId4" Type="http://schemas.openxmlformats.org/officeDocument/2006/relationships/slide" Target="slide165.xml"/><Relationship Id="rId9" Type="http://schemas.openxmlformats.org/officeDocument/2006/relationships/slide" Target="slide178.xml"/><Relationship Id="rId14" Type="http://schemas.openxmlformats.org/officeDocument/2006/relationships/slide" Target="slide192.xml"/><Relationship Id="rId22" Type="http://schemas.openxmlformats.org/officeDocument/2006/relationships/slide" Target="slide161.xml"/><Relationship Id="rId27" Type="http://schemas.openxmlformats.org/officeDocument/2006/relationships/slide" Target="slide184.xml"/><Relationship Id="rId30" Type="http://schemas.openxmlformats.org/officeDocument/2006/relationships/slide" Target="slide187.xml"/><Relationship Id="rId35" Type="http://schemas.openxmlformats.org/officeDocument/2006/relationships/slide" Target="slide163.xml"/><Relationship Id="rId43" Type="http://schemas.openxmlformats.org/officeDocument/2006/relationships/slide" Target="slide200.xml"/><Relationship Id="rId48" Type="http://schemas.openxmlformats.org/officeDocument/2006/relationships/slide" Target="slide175.xml"/><Relationship Id="rId8" Type="http://schemas.openxmlformats.org/officeDocument/2006/relationships/slide" Target="slide166.xml"/><Relationship Id="rId51" Type="http://schemas.openxmlformats.org/officeDocument/2006/relationships/slide" Target="slide204.xml"/><Relationship Id="rId3" Type="http://schemas.openxmlformats.org/officeDocument/2006/relationships/slide" Target="slide155.xml"/><Relationship Id="rId12" Type="http://schemas.openxmlformats.org/officeDocument/2006/relationships/slide" Target="slide167.xml"/><Relationship Id="rId17" Type="http://schemas.openxmlformats.org/officeDocument/2006/relationships/slide" Target="slide180.xml"/><Relationship Id="rId25" Type="http://schemas.openxmlformats.org/officeDocument/2006/relationships/slide" Target="slide160.xml"/><Relationship Id="rId33" Type="http://schemas.openxmlformats.org/officeDocument/2006/relationships/slide" Target="slide188.xml"/><Relationship Id="rId38" Type="http://schemas.openxmlformats.org/officeDocument/2006/relationships/slide" Target="slide198.xml"/><Relationship Id="rId46" Type="http://schemas.openxmlformats.org/officeDocument/2006/relationships/slide" Target="slide174.xml"/><Relationship Id="rId20" Type="http://schemas.openxmlformats.org/officeDocument/2006/relationships/slide" Target="slide181.xml"/><Relationship Id="rId41" Type="http://schemas.openxmlformats.org/officeDocument/2006/relationships/slide" Target="slide199.xml"/><Relationship Id="rId1" Type="http://schemas.openxmlformats.org/officeDocument/2006/relationships/slideLayout" Target="../slideLayouts/slideLayout27.xml"/><Relationship Id="rId6" Type="http://schemas.openxmlformats.org/officeDocument/2006/relationships/slide" Target="slide190.xml"/></Relationships>
</file>

<file path=ppt/slides/_rels/slide155.xml.rels><?xml version="1.0" encoding="UTF-8" standalone="yes"?>
<Relationships xmlns="http://schemas.openxmlformats.org/package/2006/relationships"><Relationship Id="rId3" Type="http://schemas.openxmlformats.org/officeDocument/2006/relationships/hyperlink" Target="https://www.icarus.mpg.de/en" TargetMode="External"/><Relationship Id="rId2" Type="http://schemas.openxmlformats.org/officeDocument/2006/relationships/notesSlide" Target="../notesSlides/notesSlide13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slide" Target="slide154.xml"/></Relationships>
</file>

<file path=ppt/slides/_rels/slide156.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3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36.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3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3.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3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hyperlink" Target="https://usbcsd.org/materials" TargetMode="External"/><Relationship Id="rId2" Type="http://schemas.openxmlformats.org/officeDocument/2006/relationships/notesSlide" Target="../notesSlides/notesSlide134.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slide" Target="slide154.xml"/></Relationships>
</file>

<file path=ppt/slides/_rels/slide166.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3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3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3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38.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70.xml.rels><?xml version="1.0" encoding="UTF-8" standalone="yes"?>
<Relationships xmlns="http://schemas.openxmlformats.org/package/2006/relationships"><Relationship Id="rId3" Type="http://schemas.openxmlformats.org/officeDocument/2006/relationships/hyperlink" Target="https://www.apple.com/shop/refurbished" TargetMode="External"/><Relationship Id="rId2" Type="http://schemas.openxmlformats.org/officeDocument/2006/relationships/notesSlide" Target="../notesSlides/notesSlide13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slide" Target="slide154.xml"/></Relationships>
</file>

<file path=ppt/slides/_rels/slide171.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2.xml.rels><?xml version="1.0" encoding="UTF-8" standalone="yes"?>
<Relationships xmlns="http://schemas.openxmlformats.org/package/2006/relationships"><Relationship Id="rId3" Type="http://schemas.openxmlformats.org/officeDocument/2006/relationships/hyperlink" Target="https://iot.telekom.com/en/products/digital-label" TargetMode="External"/><Relationship Id="rId2" Type="http://schemas.openxmlformats.org/officeDocument/2006/relationships/notesSlide" Target="../notesSlides/notesSlide14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slide" Target="slide154.xml"/></Relationships>
</file>

<file path=ppt/slides/_rels/slide173.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4.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6.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7.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8.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79.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8.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37.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80.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4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1.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hyperlink" Target="https://zentrum-demokratische-kultur.de/initiativen/?c=hass-hilft" TargetMode="Externa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5.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6.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7.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4.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6.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5.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6.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8.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6.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hyperlink" Target="https://www.uxberlin.com/gamification-and-new-methods/" TargetMode="External"/><Relationship Id="rId2" Type="http://schemas.openxmlformats.org/officeDocument/2006/relationships/notesSlide" Target="../notesSlides/notesSlide2.xml"/><Relationship Id="rId16"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emf"/><Relationship Id="rId15" Type="http://schemas.openxmlformats.org/officeDocument/2006/relationships/image" Target="../media/image1.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slide" Target="slide138.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9.wdp"/></Relationships>
</file>

<file path=ppt/slides/_rels/slide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154.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5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3.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6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4.xml.rels><?xml version="1.0" encoding="UTF-8" standalone="yes"?>
<Relationships xmlns="http://schemas.openxmlformats.org/package/2006/relationships"><Relationship Id="rId3" Type="http://schemas.openxmlformats.org/officeDocument/2006/relationships/slide" Target="slide154.xml"/><Relationship Id="rId2" Type="http://schemas.openxmlformats.org/officeDocument/2006/relationships/notesSlide" Target="../notesSlides/notesSlide16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5.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20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2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2.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6.wdp"/></Relationships>
</file>

<file path=ppt/slides/_rels/slide20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slide" Target="slide70.xml"/></Relationships>
</file>

<file path=ppt/slides/_rels/slide20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slide" Target="slide70.xml"/></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3.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5.wdp"/></Relationships>
</file>

<file path=ppt/slides/_rels/slide2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4.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5.wdp"/></Relationships>
</file>

<file path=ppt/slides/_rels/slide2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5.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5.wdp"/></Relationships>
</file>

<file path=ppt/slides/_rels/slide21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6.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7.wdp"/></Relationships>
</file>

<file path=ppt/slides/_rels/slide2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7.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7.wdp"/></Relationships>
</file>

<file path=ppt/slides/_rels/slide2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107.xml"/><Relationship Id="rId7" Type="http://schemas.openxmlformats.org/officeDocument/2006/relationships/image" Target="../media/image68.png"/><Relationship Id="rId12"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hyperlink" Target="http://www.uxberlin.com/wp-content/uploads/2020/08/20200820_CSI_Game_Preparative_Instructions.pdf" TargetMode="External"/><Relationship Id="rId10" Type="http://schemas.openxmlformats.org/officeDocument/2006/relationships/image" Target="../media/image71.png"/><Relationship Id="rId4" Type="http://schemas.openxmlformats.org/officeDocument/2006/relationships/slide" Target="slide109.xml"/><Relationship Id="rId9" Type="http://schemas.openxmlformats.org/officeDocument/2006/relationships/image" Target="../media/image70.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39.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microsoft.com/office/2007/relationships/hdphoto" Target="../media/hdphoto12.wdp"/><Relationship Id="rId5" Type="http://schemas.openxmlformats.org/officeDocument/2006/relationships/image" Target="../media/image78.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40.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41.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41.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slide" Target="slide10.xml"/><Relationship Id="rId4" Type="http://schemas.openxmlformats.org/officeDocument/2006/relationships/image" Target="../media/image74.png"/></Relationships>
</file>

<file path=ppt/slides/_rels/slide40.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41.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78.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microsoft.com/office/2007/relationships/hdphoto" Target="../media/hdphoto13.wdp"/><Relationship Id="rId5" Type="http://schemas.openxmlformats.org/officeDocument/2006/relationships/image" Target="../media/image7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slide" Target="slide10.xml"/><Relationship Id="rId7" Type="http://schemas.microsoft.com/office/2007/relationships/hdphoto" Target="../media/hdphoto13.wdp"/><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slide" Target="slide144.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slide" Target="slide14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slide" Target="slide146.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slide" Target="slide147.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slide" Target="slide147.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3.wdp"/></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149.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5.wdp"/></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150.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151.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152.xm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2.png"/><Relationship Id="rId5" Type="http://schemas.openxmlformats.org/officeDocument/2006/relationships/image" Target="../media/image7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0.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slide" Target="slide153.xm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10.xml"/><Relationship Id="rId4" Type="http://schemas.microsoft.com/office/2007/relationships/hdphoto" Target="../media/hdphoto14.wdp"/></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slide" Target="slide70.xml"/><Relationship Id="rId5" Type="http://schemas.openxmlformats.org/officeDocument/2006/relationships/image" Target="../media/image73.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microsoft.com/office/2007/relationships/hdphoto" Target="../media/hdphoto16.wdp"/></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8" Type="http://schemas.openxmlformats.org/officeDocument/2006/relationships/slide" Target="slide64.xml"/><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1.png"/><Relationship Id="rId7" Type="http://schemas.microsoft.com/office/2007/relationships/hdphoto" Target="../media/hdphoto6.wdp"/><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8.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80.png"/><Relationship Id="rId4" Type="http://schemas.openxmlformats.org/officeDocument/2006/relationships/image" Target="../media/image77.png"/><Relationship Id="rId9" Type="http://schemas.microsoft.com/office/2007/relationships/hdphoto" Target="../media/hdphoto7.wdp"/></Relationships>
</file>

<file path=ppt/slides/_rels/slide70.xml.rels><?xml version="1.0" encoding="UTF-8" standalone="yes"?>
<Relationships xmlns="http://schemas.openxmlformats.org/package/2006/relationships"><Relationship Id="rId13" Type="http://schemas.openxmlformats.org/officeDocument/2006/relationships/slide" Target="slide73.xml"/><Relationship Id="rId18" Type="http://schemas.openxmlformats.org/officeDocument/2006/relationships/slide" Target="slide81.xml"/><Relationship Id="rId26" Type="http://schemas.openxmlformats.org/officeDocument/2006/relationships/slide" Target="slide94.xml"/><Relationship Id="rId3" Type="http://schemas.openxmlformats.org/officeDocument/2006/relationships/slide" Target="slide106.xml"/><Relationship Id="rId21" Type="http://schemas.openxmlformats.org/officeDocument/2006/relationships/slide" Target="slide86.xml"/><Relationship Id="rId7" Type="http://schemas.openxmlformats.org/officeDocument/2006/relationships/image" Target="../media/image98.png"/><Relationship Id="rId12" Type="http://schemas.microsoft.com/office/2007/relationships/hdphoto" Target="../media/hdphoto20.wdp"/><Relationship Id="rId17" Type="http://schemas.openxmlformats.org/officeDocument/2006/relationships/slide" Target="slide79.xml"/><Relationship Id="rId25" Type="http://schemas.openxmlformats.org/officeDocument/2006/relationships/slide" Target="slide92.xml"/><Relationship Id="rId33" Type="http://schemas.openxmlformats.org/officeDocument/2006/relationships/slide" Target="slide104.xml"/><Relationship Id="rId2" Type="http://schemas.openxmlformats.org/officeDocument/2006/relationships/notesSlide" Target="../notesSlides/notesSlide60.xml"/><Relationship Id="rId16" Type="http://schemas.openxmlformats.org/officeDocument/2006/relationships/slide" Target="slide77.xml"/><Relationship Id="rId20" Type="http://schemas.openxmlformats.org/officeDocument/2006/relationships/slide" Target="slide85.xml"/><Relationship Id="rId29" Type="http://schemas.openxmlformats.org/officeDocument/2006/relationships/slide" Target="slide98.xml"/><Relationship Id="rId1" Type="http://schemas.openxmlformats.org/officeDocument/2006/relationships/slideLayout" Target="../slideLayouts/slideLayout8.xml"/><Relationship Id="rId6" Type="http://schemas.microsoft.com/office/2007/relationships/hdphoto" Target="../media/hdphoto17.wdp"/><Relationship Id="rId11" Type="http://schemas.openxmlformats.org/officeDocument/2006/relationships/image" Target="../media/image100.png"/><Relationship Id="rId24" Type="http://schemas.openxmlformats.org/officeDocument/2006/relationships/slide" Target="slide90.xml"/><Relationship Id="rId32" Type="http://schemas.openxmlformats.org/officeDocument/2006/relationships/slide" Target="slide103.xml"/><Relationship Id="rId5" Type="http://schemas.openxmlformats.org/officeDocument/2006/relationships/image" Target="../media/image97.png"/><Relationship Id="rId15" Type="http://schemas.openxmlformats.org/officeDocument/2006/relationships/slide" Target="slide76.xml"/><Relationship Id="rId23" Type="http://schemas.openxmlformats.org/officeDocument/2006/relationships/slide" Target="slide88.xml"/><Relationship Id="rId28" Type="http://schemas.openxmlformats.org/officeDocument/2006/relationships/slide" Target="slide97.xml"/><Relationship Id="rId10" Type="http://schemas.microsoft.com/office/2007/relationships/hdphoto" Target="../media/hdphoto19.wdp"/><Relationship Id="rId19" Type="http://schemas.openxmlformats.org/officeDocument/2006/relationships/slide" Target="slide83.xml"/><Relationship Id="rId31" Type="http://schemas.openxmlformats.org/officeDocument/2006/relationships/slide" Target="slide101.xml"/><Relationship Id="rId4" Type="http://schemas.openxmlformats.org/officeDocument/2006/relationships/slide" Target="slide71.xml"/><Relationship Id="rId9" Type="http://schemas.openxmlformats.org/officeDocument/2006/relationships/image" Target="../media/image99.png"/><Relationship Id="rId14" Type="http://schemas.openxmlformats.org/officeDocument/2006/relationships/slide" Target="slide75.xml"/><Relationship Id="rId22" Type="http://schemas.openxmlformats.org/officeDocument/2006/relationships/slide" Target="slide87.xml"/><Relationship Id="rId27" Type="http://schemas.openxmlformats.org/officeDocument/2006/relationships/slide" Target="slide96.xml"/><Relationship Id="rId30" Type="http://schemas.openxmlformats.org/officeDocument/2006/relationships/slide" Target="slide99.xml"/><Relationship Id="rId8" Type="http://schemas.microsoft.com/office/2007/relationships/hdphoto" Target="../media/hdphoto18.wdp"/></Relationships>
</file>

<file path=ppt/slides/_rels/slide7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7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7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7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7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01.png"/><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slide" Target="slide70.xml"/></Relationships>
</file>

<file path=ppt/slides/_rels/slide77.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78.png"/><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slide" Target="slide70.xml"/></Relationships>
</file>

<file path=ppt/slides/_rels/slide79.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78.pn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85.png"/><Relationship Id="rId4" Type="http://schemas.openxmlformats.org/officeDocument/2006/relationships/image" Target="../media/image84.png"/></Relationships>
</file>

<file path=ppt/slides/_rels/slide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slide" Target="slide70.xml"/></Relationships>
</file>

<file path=ppt/slides/_rels/slide81.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78.png"/><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slide" Target="slide70.xml"/></Relationships>
</file>

<file path=ppt/slides/_rels/slide83.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78.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slide" Target="slide70.xml"/></Relationships>
</file>

<file path=ppt/slides/_rels/slide85.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78.pn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78.png"/><Relationship Id="rId4" Type="http://schemas.openxmlformats.org/officeDocument/2006/relationships/image" Target="../media/image88.png"/></Relationships>
</file>

<file path=ppt/slides/_rels/slide87.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microsoft.com/office/2007/relationships/hdphoto" Target="../media/hdphoto23.wdp"/><Relationship Id="rId5" Type="http://schemas.openxmlformats.org/officeDocument/2006/relationships/image" Target="../media/image78.png"/><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4.wdp"/></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5.wdp"/></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75.png"/></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4.wdp"/></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5.wdp"/></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4.wdp"/></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5.wdp"/></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4.wdp"/></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5.wdp"/></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4.wdp"/></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4.wdp"/></Relationships>
</file>

<file path=ppt/slides/_rels/slide9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4.wdp"/></Relationships>
</file>

<file path=ppt/slides/_rels/slide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image" Target="../media/image88.png"/><Relationship Id="rId5" Type="http://schemas.openxmlformats.org/officeDocument/2006/relationships/slide" Target="slide70.xml"/><Relationship Id="rId4" Type="http://schemas.microsoft.com/office/2007/relationships/hdphoto" Target="../media/hdphoto2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F1B41C6-FA4C-B24D-B78A-B4CBE2CEA19C}"/>
              </a:ext>
            </a:extLst>
          </p:cNvPr>
          <p:cNvSpPr/>
          <p:nvPr/>
        </p:nvSpPr>
        <p:spPr>
          <a:xfrm>
            <a:off x="2856168" y="3860374"/>
            <a:ext cx="6479664" cy="307777"/>
          </a:xfrm>
          <a:prstGeom prst="rect">
            <a:avLst/>
          </a:prstGeom>
        </p:spPr>
        <p:txBody>
          <a:bodyPr wrap="square">
            <a:spAutoFit/>
          </a:bodyPr>
          <a:lstStyle/>
          <a:p>
            <a:pPr algn="ctr"/>
            <a:r>
              <a:rPr lang="en-US" sz="1400" dirty="0">
                <a:solidFill>
                  <a:schemeClr val="bg1"/>
                </a:solidFill>
              </a:rPr>
              <a:t>Games as Methods to enhance Innovation and Entrepreneurship</a:t>
            </a:r>
          </a:p>
        </p:txBody>
      </p:sp>
      <p:pic>
        <p:nvPicPr>
          <p:cNvPr id="7" name="Slika 10">
            <a:extLst>
              <a:ext uri="{FF2B5EF4-FFF2-40B4-BE49-F238E27FC236}">
                <a16:creationId xmlns:a16="http://schemas.microsoft.com/office/drawing/2014/main" id="{BACA7CA9-C248-A44A-854A-3756AAF1A0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 r="-2060"/>
          <a:stretch/>
        </p:blipFill>
        <p:spPr>
          <a:xfrm>
            <a:off x="9728200" y="6134659"/>
            <a:ext cx="2336800" cy="506386"/>
          </a:xfrm>
          <a:prstGeom prst="rect">
            <a:avLst/>
          </a:prstGeom>
        </p:spPr>
      </p:pic>
      <p:pic>
        <p:nvPicPr>
          <p:cNvPr id="6" name="Grafik 5">
            <a:extLst>
              <a:ext uri="{FF2B5EF4-FFF2-40B4-BE49-F238E27FC236}">
                <a16:creationId xmlns:a16="http://schemas.microsoft.com/office/drawing/2014/main" id="{078CF63E-ADC6-4A7C-B211-E52A26EC3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5549" y="2807587"/>
            <a:ext cx="3400901" cy="836467"/>
          </a:xfrm>
          <a:prstGeom prst="rect">
            <a:avLst/>
          </a:prstGeom>
        </p:spPr>
      </p:pic>
    </p:spTree>
    <p:extLst>
      <p:ext uri="{BB962C8B-B14F-4D97-AF65-F5344CB8AC3E}">
        <p14:creationId xmlns:p14="http://schemas.microsoft.com/office/powerpoint/2010/main" val="2478712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50319" name="Group 79">
            <a:extLst>
              <a:ext uri="{FF2B5EF4-FFF2-40B4-BE49-F238E27FC236}">
                <a16:creationId xmlns:a16="http://schemas.microsoft.com/office/drawing/2014/main" id="{659D1CDC-4C5C-4D92-893E-1616CD40012E}"/>
              </a:ext>
            </a:extLst>
          </p:cNvPr>
          <p:cNvGraphicFramePr>
            <a:graphicFrameLocks noGrp="1"/>
          </p:cNvGraphicFramePr>
          <p:nvPr>
            <p:extLst>
              <p:ext uri="{D42A27DB-BD31-4B8C-83A1-F6EECF244321}">
                <p14:modId xmlns:p14="http://schemas.microsoft.com/office/powerpoint/2010/main" val="1959844214"/>
              </p:ext>
            </p:extLst>
          </p:nvPr>
        </p:nvGraphicFramePr>
        <p:xfrm>
          <a:off x="3499722" y="417514"/>
          <a:ext cx="6863835" cy="6030688"/>
        </p:xfrm>
        <a:graphic>
          <a:graphicData uri="http://schemas.openxmlformats.org/drawingml/2006/table">
            <a:tbl>
              <a:tblPr>
                <a:tableStyleId>{9D7B26C5-4107-4FEC-AEDC-1716B250A1EF}</a:tableStyleId>
              </a:tblPr>
              <a:tblGrid>
                <a:gridCol w="1372767">
                  <a:extLst>
                    <a:ext uri="{9D8B030D-6E8A-4147-A177-3AD203B41FA5}">
                      <a16:colId xmlns:a16="http://schemas.microsoft.com/office/drawing/2014/main" val="20000"/>
                    </a:ext>
                  </a:extLst>
                </a:gridCol>
                <a:gridCol w="1372767">
                  <a:extLst>
                    <a:ext uri="{9D8B030D-6E8A-4147-A177-3AD203B41FA5}">
                      <a16:colId xmlns:a16="http://schemas.microsoft.com/office/drawing/2014/main" val="20001"/>
                    </a:ext>
                  </a:extLst>
                </a:gridCol>
                <a:gridCol w="1372767">
                  <a:extLst>
                    <a:ext uri="{9D8B030D-6E8A-4147-A177-3AD203B41FA5}">
                      <a16:colId xmlns:a16="http://schemas.microsoft.com/office/drawing/2014/main" val="20003"/>
                    </a:ext>
                  </a:extLst>
                </a:gridCol>
                <a:gridCol w="1372767">
                  <a:extLst>
                    <a:ext uri="{9D8B030D-6E8A-4147-A177-3AD203B41FA5}">
                      <a16:colId xmlns:a16="http://schemas.microsoft.com/office/drawing/2014/main" val="4278906462"/>
                    </a:ext>
                  </a:extLst>
                </a:gridCol>
                <a:gridCol w="1372767">
                  <a:extLst>
                    <a:ext uri="{9D8B030D-6E8A-4147-A177-3AD203B41FA5}">
                      <a16:colId xmlns:a16="http://schemas.microsoft.com/office/drawing/2014/main" val="1546282172"/>
                    </a:ext>
                  </a:extLst>
                </a:gridCol>
              </a:tblGrid>
              <a:tr h="1004148">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1800" b="1" u="none" strike="noStrike" kern="1200" cap="none" normalizeH="0" baseline="0" dirty="0" err="1">
                          <a:ln>
                            <a:noFill/>
                          </a:ln>
                          <a:solidFill>
                            <a:schemeClr val="bg1"/>
                          </a:solidFill>
                          <a:effectLst/>
                          <a:latin typeface="TeleNeo" panose="020B0504040202090203" pitchFamily="34" charset="77"/>
                        </a:rPr>
                        <a:t>Overarching</a:t>
                      </a:r>
                      <a:endParaRPr kumimoji="0" lang="de-DE" sz="1800" b="1" i="0" u="none" strike="noStrike" kern="1200" cap="none" normalizeH="0" baseline="0" dirty="0">
                        <a:ln>
                          <a:noFill/>
                        </a:ln>
                        <a:solidFill>
                          <a:schemeClr val="bg1"/>
                        </a:solidFill>
                        <a:effectLst/>
                        <a:latin typeface="TeleNeo" panose="020B0504040202090203" pitchFamily="34" charset="77"/>
                        <a:ea typeface="+mn-ea"/>
                        <a:cs typeface="+mn-cs"/>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BAF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1800" b="1" u="none" strike="noStrike" kern="1200" cap="none" normalizeH="0" baseline="0" dirty="0" err="1">
                          <a:ln>
                            <a:noFill/>
                          </a:ln>
                          <a:solidFill>
                            <a:schemeClr val="bg1"/>
                          </a:solidFill>
                          <a:effectLst/>
                          <a:latin typeface="TeleNeo" panose="020B0504040202090203" pitchFamily="34" charset="77"/>
                        </a:rPr>
                        <a:t>Quotes</a:t>
                      </a:r>
                      <a:endParaRPr kumimoji="0" lang="de-DE" sz="1800" b="1" i="0" u="none" strike="noStrike" kern="1200" cap="none" normalizeH="0" baseline="0" dirty="0">
                        <a:ln>
                          <a:noFill/>
                        </a:ln>
                        <a:solidFill>
                          <a:schemeClr val="bg1"/>
                        </a:solidFill>
                        <a:effectLst/>
                        <a:latin typeface="TeleNeo" panose="020B0504040202090203" pitchFamily="34" charset="77"/>
                        <a:ea typeface="+mn-ea"/>
                        <a:cs typeface="+mn-cs"/>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DE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defRPr/>
                      </a:pPr>
                      <a:r>
                        <a:rPr kumimoji="0" lang="de-DE" sz="1800" b="1" u="none" strike="noStrike" kern="1200" cap="none" normalizeH="0" baseline="0" dirty="0" err="1">
                          <a:ln>
                            <a:noFill/>
                          </a:ln>
                          <a:solidFill>
                            <a:schemeClr val="bg1"/>
                          </a:solidFill>
                          <a:effectLst/>
                          <a:latin typeface="TeleNeo" panose="020B0504040202090203" pitchFamily="34" charset="77"/>
                        </a:rPr>
                        <a:t>Circular</a:t>
                      </a:r>
                      <a:r>
                        <a:rPr kumimoji="0" lang="de-DE" sz="1800" b="1" u="none" strike="noStrike" kern="1200" cap="none" normalizeH="0" baseline="0" dirty="0">
                          <a:ln>
                            <a:noFill/>
                          </a:ln>
                          <a:solidFill>
                            <a:schemeClr val="bg1"/>
                          </a:solidFill>
                          <a:effectLst/>
                          <a:latin typeface="TeleNeo" panose="020B0504040202090203" pitchFamily="34" charset="77"/>
                        </a:rPr>
                        <a:t> Economy</a:t>
                      </a:r>
                      <a:endParaRPr kumimoji="0" lang="de-DE" sz="1800" b="1" i="0" u="none" strike="noStrike" kern="1200" cap="none" normalizeH="0" baseline="0" dirty="0">
                        <a:ln>
                          <a:noFill/>
                        </a:ln>
                        <a:solidFill>
                          <a:schemeClr val="bg1"/>
                        </a:solidFill>
                        <a:effectLst/>
                        <a:latin typeface="TeleNeo" panose="020B0504040202090203" pitchFamily="34" charset="77"/>
                        <a:ea typeface="+mn-ea"/>
                        <a:cs typeface="+mn-cs"/>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C1B8"/>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1800" b="1" u="none" strike="noStrike" kern="1200" cap="none" normalizeH="0" baseline="0" dirty="0">
                          <a:ln>
                            <a:noFill/>
                          </a:ln>
                          <a:solidFill>
                            <a:schemeClr val="bg1"/>
                          </a:solidFill>
                          <a:effectLst/>
                          <a:latin typeface="TeleNeo" panose="020B0504040202090203" pitchFamily="34" charset="77"/>
                        </a:rPr>
                        <a:t>Human &amp; Digital Rights</a:t>
                      </a:r>
                      <a:endParaRPr kumimoji="0" lang="de-DE" sz="1800" b="1" i="0" u="none" strike="noStrike" kern="1200" cap="none" normalizeH="0" baseline="0" dirty="0">
                        <a:ln>
                          <a:noFill/>
                        </a:ln>
                        <a:solidFill>
                          <a:schemeClr val="bg1"/>
                        </a:solidFill>
                        <a:effectLst/>
                        <a:latin typeface="TeleNeo" panose="020B0504040202090203" pitchFamily="34" charset="77"/>
                        <a:ea typeface="+mn-ea"/>
                        <a:cs typeface="+mn-cs"/>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F90"/>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defRPr/>
                      </a:pPr>
                      <a:r>
                        <a:rPr kumimoji="0" lang="de-DE" sz="1800" b="1" u="none" strike="noStrike" kern="1200" cap="none" normalizeH="0" baseline="0" dirty="0">
                          <a:ln>
                            <a:noFill/>
                          </a:ln>
                          <a:solidFill>
                            <a:schemeClr val="bg1"/>
                          </a:solidFill>
                          <a:effectLst/>
                          <a:latin typeface="TeleNeo" panose="020B0504040202090203" pitchFamily="34" charset="77"/>
                        </a:rPr>
                        <a:t>Climate Action</a:t>
                      </a:r>
                      <a:endParaRPr kumimoji="0" lang="de-DE" sz="1800" b="1" i="0" u="none" strike="noStrike" kern="1200" cap="none" normalizeH="0" baseline="0" dirty="0">
                        <a:ln>
                          <a:noFill/>
                        </a:ln>
                        <a:solidFill>
                          <a:schemeClr val="bg1"/>
                        </a:solidFill>
                        <a:effectLst/>
                        <a:latin typeface="TeleNeo" panose="020B0504040202090203" pitchFamily="34" charset="77"/>
                        <a:ea typeface="+mn-ea"/>
                        <a:cs typeface="+mn-cs"/>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590"/>
                    </a:solidFill>
                  </a:tcPr>
                </a:tc>
                <a:extLst>
                  <a:ext uri="{0D108BD9-81ED-4DB2-BD59-A6C34878D82A}">
                    <a16:rowId xmlns:a16="http://schemas.microsoft.com/office/drawing/2014/main" val="10000"/>
                  </a:ext>
                </a:extLst>
              </a:tr>
              <a:tr h="988669">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3" action="ppaction://hlinksldjump"/>
                        </a:rPr>
                        <a:t>10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BAF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4" action="ppaction://hlinksldjump"/>
                        </a:rPr>
                        <a:t>10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DE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5" action="ppaction://hlinksldjump"/>
                        </a:rPr>
                        <a:t>10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C1B8"/>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6" action="ppaction://hlinksldjump"/>
                        </a:rPr>
                        <a:t>10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F90"/>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7" action="ppaction://hlinksldjump"/>
                        </a:rPr>
                        <a:t>10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590"/>
                    </a:solidFill>
                  </a:tcPr>
                </a:tc>
                <a:extLst>
                  <a:ext uri="{0D108BD9-81ED-4DB2-BD59-A6C34878D82A}">
                    <a16:rowId xmlns:a16="http://schemas.microsoft.com/office/drawing/2014/main" val="10001"/>
                  </a:ext>
                </a:extLst>
              </a:tr>
              <a:tr h="1004148">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8" action="ppaction://hlinksldjump"/>
                        </a:rPr>
                        <a:t>20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BAF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9" action="ppaction://hlinksldjump"/>
                        </a:rPr>
                        <a:t>20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DE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0" action="ppaction://hlinksldjump"/>
                        </a:rPr>
                        <a:t>20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C1B8"/>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1" action="ppaction://hlinksldjump"/>
                        </a:rPr>
                        <a:t>20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F90"/>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2" action="ppaction://hlinksldjump"/>
                        </a:rPr>
                        <a:t>20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590"/>
                    </a:solidFill>
                  </a:tcPr>
                </a:tc>
                <a:extLst>
                  <a:ext uri="{0D108BD9-81ED-4DB2-BD59-A6C34878D82A}">
                    <a16:rowId xmlns:a16="http://schemas.microsoft.com/office/drawing/2014/main" val="10002"/>
                  </a:ext>
                </a:extLst>
              </a:tr>
              <a:tr h="1037038">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3" action="ppaction://hlinksldjump"/>
                        </a:rPr>
                        <a:t>30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BAF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4" action="ppaction://hlinksldjump"/>
                        </a:rPr>
                        <a:t>30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DE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5" action="ppaction://hlinksldjump"/>
                        </a:rPr>
                        <a:t>30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C1B8"/>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6" action="ppaction://hlinksldjump"/>
                        </a:rPr>
                        <a:t>30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F90"/>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7" action="ppaction://hlinksldjump"/>
                        </a:rPr>
                        <a:t>30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590"/>
                    </a:solidFill>
                  </a:tcPr>
                </a:tc>
                <a:extLst>
                  <a:ext uri="{0D108BD9-81ED-4DB2-BD59-A6C34878D82A}">
                    <a16:rowId xmlns:a16="http://schemas.microsoft.com/office/drawing/2014/main" val="10003"/>
                  </a:ext>
                </a:extLst>
              </a:tr>
              <a:tr h="1037038">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8" action="ppaction://hlinksldjump"/>
                        </a:rPr>
                        <a:t>40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BAF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19" action="ppaction://hlinksldjump"/>
                        </a:rPr>
                        <a:t>40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DE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0" action="ppaction://hlinksldjump"/>
                        </a:rPr>
                        <a:t>40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C1B8"/>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1" action="ppaction://hlinksldjump"/>
                        </a:rPr>
                        <a:t>40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F90"/>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2" action="ppaction://hlinksldjump"/>
                        </a:rPr>
                        <a:t>40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590"/>
                    </a:solidFill>
                  </a:tcPr>
                </a:tc>
                <a:extLst>
                  <a:ext uri="{0D108BD9-81ED-4DB2-BD59-A6C34878D82A}">
                    <a16:rowId xmlns:a16="http://schemas.microsoft.com/office/drawing/2014/main" val="10004"/>
                  </a:ext>
                </a:extLst>
              </a:tr>
              <a:tr h="959647">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3" action="ppaction://hlinksldjump"/>
                        </a:rPr>
                        <a:t>50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BAF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4" action="ppaction://hlinksldjump"/>
                        </a:rPr>
                        <a:t>50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DE2"/>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5" action="ppaction://hlinksldjump"/>
                        </a:rPr>
                        <a:t>50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0C1B8"/>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6" action="ppaction://hlinksldjump"/>
                        </a:rPr>
                        <a:t>50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BF90"/>
                    </a:solidFill>
                  </a:tcPr>
                </a:tc>
                <a:tc>
                  <a:txBody>
                    <a:bodyPr/>
                    <a:lstStyle/>
                    <a:p>
                      <a:pPr marL="0" marR="0" lvl="0" indent="0" algn="ctr" defTabSz="914400" rtl="0" eaLnBrk="1" fontAlgn="base" latinLnBrk="0" hangingPunct="1">
                        <a:lnSpc>
                          <a:spcPct val="90000"/>
                        </a:lnSpc>
                        <a:spcBef>
                          <a:spcPct val="25000"/>
                        </a:spcBef>
                        <a:spcAft>
                          <a:spcPct val="0"/>
                        </a:spcAft>
                        <a:buClr>
                          <a:schemeClr val="tx2"/>
                        </a:buClr>
                        <a:buSzPct val="75000"/>
                        <a:buFont typeface="Wingdings" pitchFamily="2" charset="2"/>
                        <a:buNone/>
                        <a:tabLst/>
                      </a:pPr>
                      <a:r>
                        <a:rPr kumimoji="0" lang="de-DE" sz="2400" b="1" u="none" strike="noStrike" cap="none" normalizeH="0" baseline="0" dirty="0">
                          <a:ln>
                            <a:noFill/>
                          </a:ln>
                          <a:solidFill>
                            <a:schemeClr val="bg1"/>
                          </a:solidFill>
                          <a:effectLst/>
                          <a:latin typeface="TeleNeo" panose="020B0504040202090203" pitchFamily="34" charset="77"/>
                          <a:hlinkClick r:id="rId27" action="ppaction://hlinksldjump"/>
                        </a:rPr>
                        <a:t>50</a:t>
                      </a:r>
                      <a:endParaRPr kumimoji="0" lang="de-DE" sz="2400" b="1" i="0" u="none" strike="noStrike" cap="none" normalizeH="0" baseline="0" dirty="0">
                        <a:ln>
                          <a:noFill/>
                        </a:ln>
                        <a:solidFill>
                          <a:schemeClr val="bg1"/>
                        </a:solidFill>
                        <a:effectLst/>
                        <a:latin typeface="TeleNeo" panose="020B0504040202090203" pitchFamily="34" charset="77"/>
                      </a:endParaRPr>
                    </a:p>
                  </a:txBody>
                  <a:tcPr marL="86030" marR="86030" marT="44737" marB="4473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4590"/>
                    </a:solidFill>
                  </a:tcPr>
                </a:tc>
                <a:extLst>
                  <a:ext uri="{0D108BD9-81ED-4DB2-BD59-A6C34878D82A}">
                    <a16:rowId xmlns:a16="http://schemas.microsoft.com/office/drawing/2014/main" val="10005"/>
                  </a:ext>
                </a:extLst>
              </a:tr>
            </a:tbl>
          </a:graphicData>
        </a:graphic>
      </p:graphicFrame>
      <p:sp>
        <p:nvSpPr>
          <p:cNvPr id="5" name="Interaktive Schaltfläche: Anpassen 3">
            <a:hlinkClick r:id="rId28" action="ppaction://hlinksldjump" highlightClick="1"/>
            <a:extLst>
              <a:ext uri="{FF2B5EF4-FFF2-40B4-BE49-F238E27FC236}">
                <a16:creationId xmlns:a16="http://schemas.microsoft.com/office/drawing/2014/main" id="{ABC0477E-3D76-435E-8E21-42B4DDF4FA93}"/>
              </a:ext>
            </a:extLst>
          </p:cNvPr>
          <p:cNvSpPr/>
          <p:nvPr/>
        </p:nvSpPr>
        <p:spPr bwMode="auto">
          <a:xfrm>
            <a:off x="514559" y="6066602"/>
            <a:ext cx="2489200" cy="381600"/>
          </a:xfrm>
          <a:prstGeom prst="actionButtonBlank">
            <a:avLst/>
          </a:prstGeom>
          <a:noFill/>
          <a:ln w="12700" cap="flat" cmpd="sng" algn="ctr">
            <a:solidFill>
              <a:schemeClr val="bg1"/>
            </a:solidFill>
            <a:prstDash val="solid"/>
            <a:round/>
            <a:headEnd type="none" w="med" len="med"/>
            <a:tailEnd type="none" w="med" len="med"/>
          </a:ln>
          <a:effectLst/>
        </p:spPr>
        <p:txBody>
          <a:bodyPr lIns="0" tIns="0" rIns="0" bIns="0" anchor="ctr" anchorCtr="1"/>
          <a:lstStyle/>
          <a:p>
            <a:pPr marL="220663" indent="-220663">
              <a:lnSpc>
                <a:spcPct val="90000"/>
              </a:lnSpc>
              <a:spcBef>
                <a:spcPct val="50000"/>
              </a:spcBef>
              <a:buClr>
                <a:schemeClr val="tx2"/>
              </a:buClr>
              <a:buSzPct val="75000"/>
            </a:pP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2. Dilemmas</a:t>
            </a:r>
          </a:p>
        </p:txBody>
      </p:sp>
      <p:sp>
        <p:nvSpPr>
          <p:cNvPr id="6" name="Rechteck 5">
            <a:extLst>
              <a:ext uri="{FF2B5EF4-FFF2-40B4-BE49-F238E27FC236}">
                <a16:creationId xmlns:a16="http://schemas.microsoft.com/office/drawing/2014/main" id="{19B708EC-62AA-4594-90E7-C667AD33EDB6}"/>
              </a:ext>
            </a:extLst>
          </p:cNvPr>
          <p:cNvSpPr/>
          <p:nvPr/>
        </p:nvSpPr>
        <p:spPr>
          <a:xfrm>
            <a:off x="1111767" y="1142174"/>
            <a:ext cx="995785" cy="362472"/>
          </a:xfrm>
          <a:prstGeom prst="rect">
            <a:avLst/>
          </a:prstGeom>
        </p:spPr>
        <p:txBody>
          <a:bodyPr wrap="none">
            <a:spAutoFit/>
          </a:bodyPr>
          <a:lstStyle/>
          <a:p>
            <a:pPr lvl="0">
              <a:lnSpc>
                <a:spcPct val="107000"/>
              </a:lnSpc>
              <a:spcAft>
                <a:spcPts val="800"/>
              </a:spcAft>
              <a:buClr>
                <a:srgbClr val="4472C4"/>
              </a:buClr>
            </a:pPr>
            <a:r>
              <a:rPr lang="de-DE" dirty="0">
                <a:solidFill>
                  <a:schemeClr val="bg1"/>
                </a:solidFill>
                <a:latin typeface="Verdana" panose="020B0604030504040204" pitchFamily="34" charset="0"/>
                <a:ea typeface="Verdana" panose="020B0604030504040204" pitchFamily="34" charset="0"/>
                <a:cs typeface="+mj-cs"/>
              </a:rPr>
              <a:t>15</a:t>
            </a:r>
            <a:r>
              <a:rPr lang="en-GB" dirty="0">
                <a:solidFill>
                  <a:schemeClr val="bg1"/>
                </a:solidFill>
                <a:latin typeface="Verdana" panose="020B0604030504040204" pitchFamily="34" charset="0"/>
                <a:ea typeface="Verdana" panose="020B0604030504040204" pitchFamily="34" charset="0"/>
                <a:cs typeface="+mj-cs"/>
              </a:rPr>
              <a:t> min</a:t>
            </a:r>
          </a:p>
        </p:txBody>
      </p:sp>
      <p:pic>
        <p:nvPicPr>
          <p:cNvPr id="7" name="Grafik 6" descr="Stoppuhr">
            <a:extLst>
              <a:ext uri="{FF2B5EF4-FFF2-40B4-BE49-F238E27FC236}">
                <a16:creationId xmlns:a16="http://schemas.microsoft.com/office/drawing/2014/main" id="{665EB78E-3779-44AE-91BD-D5E232E0AEA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14559" y="947839"/>
            <a:ext cx="597208" cy="597208"/>
          </a:xfrm>
          <a:prstGeom prst="rect">
            <a:avLst/>
          </a:prstGeom>
        </p:spPr>
      </p:pic>
      <p:sp>
        <p:nvSpPr>
          <p:cNvPr id="8" name="Rechteck 7">
            <a:extLst>
              <a:ext uri="{FF2B5EF4-FFF2-40B4-BE49-F238E27FC236}">
                <a16:creationId xmlns:a16="http://schemas.microsoft.com/office/drawing/2014/main" id="{E5B29677-FF2C-9F41-A854-25F694483DA6}"/>
              </a:ext>
            </a:extLst>
          </p:cNvPr>
          <p:cNvSpPr/>
          <p:nvPr/>
        </p:nvSpPr>
        <p:spPr>
          <a:xfrm>
            <a:off x="514559" y="417513"/>
            <a:ext cx="102658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Warmup Quiz</a:t>
            </a:r>
            <a:endParaRPr lang="en-GB" sz="2800" b="1" dirty="0">
              <a:solidFill>
                <a:schemeClr val="bg1"/>
              </a:solidFill>
              <a:latin typeface="TeleNeo" panose="020B0504040202090203" pitchFamily="34" charset="77"/>
            </a:endParaRPr>
          </a:p>
        </p:txBody>
      </p:sp>
      <p:pic>
        <p:nvPicPr>
          <p:cNvPr id="10" name="Grafik 9">
            <a:extLst>
              <a:ext uri="{FF2B5EF4-FFF2-40B4-BE49-F238E27FC236}">
                <a16:creationId xmlns:a16="http://schemas.microsoft.com/office/drawing/2014/main" id="{CF5CA7C2-DF53-DD49-8E44-D388893A0A35}"/>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09347" y="1739382"/>
            <a:ext cx="2774244" cy="2166450"/>
          </a:xfrm>
          <a:prstGeom prst="rect">
            <a:avLst/>
          </a:prstGeom>
        </p:spPr>
      </p:pic>
      <p:pic>
        <p:nvPicPr>
          <p:cNvPr id="11" name="Grafik 10">
            <a:extLst>
              <a:ext uri="{FF2B5EF4-FFF2-40B4-BE49-F238E27FC236}">
                <a16:creationId xmlns:a16="http://schemas.microsoft.com/office/drawing/2014/main" id="{E8C678A6-A149-3340-98C6-4E2B80D716B6}"/>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9883611" y="4761963"/>
            <a:ext cx="2774245" cy="2096037"/>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sp>
        <p:nvSpPr>
          <p:cNvPr id="5" name="Rechteck 4">
            <a:extLst>
              <a:ext uri="{FF2B5EF4-FFF2-40B4-BE49-F238E27FC236}">
                <a16:creationId xmlns:a16="http://schemas.microsoft.com/office/drawing/2014/main" id="{A76696F8-9844-4FF0-AA2D-2821AFBC4B94}"/>
              </a:ext>
            </a:extLst>
          </p:cNvPr>
          <p:cNvSpPr/>
          <p:nvPr/>
        </p:nvSpPr>
        <p:spPr>
          <a:xfrm>
            <a:off x="865751" y="1924050"/>
            <a:ext cx="425492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D1. </a:t>
            </a:r>
            <a:r>
              <a:rPr lang="en-GB" sz="2800" b="1" dirty="0">
                <a:solidFill>
                  <a:srgbClr val="E34590"/>
                </a:solidFill>
                <a:latin typeface="TeleNeo" panose="020B0504040202090203" pitchFamily="34" charset="77"/>
                <a:ea typeface="Verdana" panose="020B0604030504040204" pitchFamily="34" charset="0"/>
              </a:rPr>
              <a:t>Can selling smartphones help the climate?</a:t>
            </a:r>
            <a:endParaRPr lang="en-GB" sz="2800" dirty="0">
              <a:solidFill>
                <a:srgbClr val="E34590"/>
              </a:solidFill>
              <a:latin typeface="TeleNeo" panose="020B0504040202090203" pitchFamily="34" charset="77"/>
              <a:ea typeface="Verdana" panose="020B0604030504040204" pitchFamily="34" charset="0"/>
            </a:endParaRP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1" name="Abgerundetes Rechteck 10">
            <a:extLst>
              <a:ext uri="{FF2B5EF4-FFF2-40B4-BE49-F238E27FC236}">
                <a16:creationId xmlns:a16="http://schemas.microsoft.com/office/drawing/2014/main" id="{FA1638EF-A89C-6742-8A6F-8FF9967ABF75}"/>
              </a:ext>
            </a:extLst>
          </p:cNvPr>
          <p:cNvSpPr/>
          <p:nvPr/>
        </p:nvSpPr>
        <p:spPr>
          <a:xfrm>
            <a:off x="6442808" y="4837221"/>
            <a:ext cx="5419631" cy="132343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support the idea but suggest to implement it with another kind of product or service, which will provoke fewer negative connotations in the public. </a:t>
            </a:r>
          </a:p>
        </p:txBody>
      </p:sp>
      <p:sp>
        <p:nvSpPr>
          <p:cNvPr id="12" name="Rechteck 11">
            <a:extLst>
              <a:ext uri="{FF2B5EF4-FFF2-40B4-BE49-F238E27FC236}">
                <a16:creationId xmlns:a16="http://schemas.microsoft.com/office/drawing/2014/main" id="{8F3964C0-64EF-CB4B-8239-10B97DB7871D}"/>
              </a:ext>
            </a:extLst>
          </p:cNvPr>
          <p:cNvSpPr/>
          <p:nvPr/>
        </p:nvSpPr>
        <p:spPr>
          <a:xfrm>
            <a:off x="5952994" y="4715649"/>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3" name="Abgerundetes Rechteck 12">
            <a:extLst>
              <a:ext uri="{FF2B5EF4-FFF2-40B4-BE49-F238E27FC236}">
                <a16:creationId xmlns:a16="http://schemas.microsoft.com/office/drawing/2014/main" id="{DB542BAD-FE68-DC4D-B29E-38F16C25EBF1}"/>
              </a:ext>
            </a:extLst>
          </p:cNvPr>
          <p:cNvSpPr/>
          <p:nvPr/>
        </p:nvSpPr>
        <p:spPr>
          <a:xfrm>
            <a:off x="6442808" y="2549445"/>
            <a:ext cx="5419631" cy="189286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do not support the idea because you think that it will prevent customers to see the connection between the product and its use, which can lead to controversial slogans, e.g. “buy more to help the climate”. </a:t>
            </a:r>
          </a:p>
        </p:txBody>
      </p:sp>
      <p:sp>
        <p:nvSpPr>
          <p:cNvPr id="14" name="Rechteck 13">
            <a:extLst>
              <a:ext uri="{FF2B5EF4-FFF2-40B4-BE49-F238E27FC236}">
                <a16:creationId xmlns:a16="http://schemas.microsoft.com/office/drawing/2014/main" id="{03AA6219-6761-C041-9BDC-A72ABDEAABFB}"/>
              </a:ext>
            </a:extLst>
          </p:cNvPr>
          <p:cNvSpPr/>
          <p:nvPr/>
        </p:nvSpPr>
        <p:spPr>
          <a:xfrm>
            <a:off x="5973034" y="2834156"/>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5" name="Abgerundetes Rechteck 14">
            <a:extLst>
              <a:ext uri="{FF2B5EF4-FFF2-40B4-BE49-F238E27FC236}">
                <a16:creationId xmlns:a16="http://schemas.microsoft.com/office/drawing/2014/main" id="{60E55F06-61B1-BF43-B6F8-6522E8AE2FC4}"/>
              </a:ext>
            </a:extLst>
          </p:cNvPr>
          <p:cNvSpPr/>
          <p:nvPr/>
        </p:nvSpPr>
        <p:spPr>
          <a:xfrm>
            <a:off x="6442808" y="490088"/>
            <a:ext cx="5419631" cy="1745111"/>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support the proposed idea because you believe that such campaign will attract contributions from a large number of people and lead to many trees planted, which cannot be bad for the company’s reputation.  </a:t>
            </a:r>
          </a:p>
        </p:txBody>
      </p:sp>
      <p:sp>
        <p:nvSpPr>
          <p:cNvPr id="16" name="Rechteck 15">
            <a:extLst>
              <a:ext uri="{FF2B5EF4-FFF2-40B4-BE49-F238E27FC236}">
                <a16:creationId xmlns:a16="http://schemas.microsoft.com/office/drawing/2014/main" id="{5CD0D7F9-01C6-DC45-A02E-1C28A970E762}"/>
              </a:ext>
            </a:extLst>
          </p:cNvPr>
          <p:cNvSpPr/>
          <p:nvPr/>
        </p:nvSpPr>
        <p:spPr>
          <a:xfrm>
            <a:off x="5957003" y="653745"/>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7" name="Grafik 16">
            <a:hlinkClick r:id="rId5" action="ppaction://hlinksldjump"/>
            <a:extLst>
              <a:ext uri="{FF2B5EF4-FFF2-40B4-BE49-F238E27FC236}">
                <a16:creationId xmlns:a16="http://schemas.microsoft.com/office/drawing/2014/main" id="{817C22A7-7C24-4EDD-92E9-A61C3E7AF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4780857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6D4ED447-34C4-3045-B70F-1E88187DEFE3}"/>
              </a:ext>
            </a:extLst>
          </p:cNvPr>
          <p:cNvSpPr/>
          <p:nvPr/>
        </p:nvSpPr>
        <p:spPr>
          <a:xfrm>
            <a:off x="5976809" y="481864"/>
            <a:ext cx="6096000" cy="2404120"/>
          </a:xfrm>
          <a:prstGeom prst="rect">
            <a:avLst/>
          </a:prstGeom>
        </p:spPr>
        <p:txBody>
          <a:bodyPr>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are responsible for implementing a large savings project throughout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Telekom’s facilities</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with the aim of reducing energy costs. So far, each facility is individually responsible for the purchase of electricity and you recognize that in order to keep their expenditures low, many are using the cheapest possible energy, produced from coal. These company sites are already complying with your project’s cost reduction targets.</a:t>
            </a:r>
          </a:p>
        </p:txBody>
      </p:sp>
      <p:sp>
        <p:nvSpPr>
          <p:cNvPr id="11" name="Rechteck 10">
            <a:extLst>
              <a:ext uri="{FF2B5EF4-FFF2-40B4-BE49-F238E27FC236}">
                <a16:creationId xmlns:a16="http://schemas.microsoft.com/office/drawing/2014/main" id="{9CBDF6EA-C469-754E-9B8E-72DA31251D16}"/>
              </a:ext>
            </a:extLst>
          </p:cNvPr>
          <p:cNvSpPr/>
          <p:nvPr/>
        </p:nvSpPr>
        <p:spPr>
          <a:xfrm>
            <a:off x="5976809" y="3800607"/>
            <a:ext cx="2618024" cy="586122"/>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12" name="Rechteck 11">
            <a:extLst>
              <a:ext uri="{FF2B5EF4-FFF2-40B4-BE49-F238E27FC236}">
                <a16:creationId xmlns:a16="http://schemas.microsoft.com/office/drawing/2014/main" id="{9E379EEE-4902-E74A-983E-78FAAE697475}"/>
              </a:ext>
            </a:extLst>
          </p:cNvPr>
          <p:cNvSpPr/>
          <p:nvPr/>
        </p:nvSpPr>
        <p:spPr>
          <a:xfrm>
            <a:off x="865751" y="1924050"/>
            <a:ext cx="425492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D2. </a:t>
            </a:r>
            <a:r>
              <a:rPr lang="en-GB" sz="2800" b="1" dirty="0">
                <a:solidFill>
                  <a:srgbClr val="E34590"/>
                </a:solidFill>
                <a:latin typeface="TeleNeo" panose="020B0504040202090203" pitchFamily="34" charset="77"/>
                <a:ea typeface="Verdana" panose="020B0604030504040204" pitchFamily="34" charset="0"/>
              </a:rPr>
              <a:t>Reducing energy costs across the company </a:t>
            </a:r>
            <a:endParaRPr lang="en-GB" sz="2800" dirty="0">
              <a:solidFill>
                <a:srgbClr val="E34590"/>
              </a:solidFill>
              <a:latin typeface="TeleNeo" panose="020B0504040202090203" pitchFamily="34" charset="77"/>
              <a:ea typeface="Verdana" panose="020B0604030504040204" pitchFamily="34" charset="0"/>
            </a:endParaRPr>
          </a:p>
        </p:txBody>
      </p:sp>
      <p:pic>
        <p:nvPicPr>
          <p:cNvPr id="10" name="Grafik 9">
            <a:hlinkClick r:id="rId5" action="ppaction://hlinksldjump"/>
            <a:extLst>
              <a:ext uri="{FF2B5EF4-FFF2-40B4-BE49-F238E27FC236}">
                <a16:creationId xmlns:a16="http://schemas.microsoft.com/office/drawing/2014/main" id="{C49F98AC-D10D-4FBC-98C4-24F2D12AB4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42521643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sp>
        <p:nvSpPr>
          <p:cNvPr id="5" name="Rechteck 4">
            <a:extLst>
              <a:ext uri="{FF2B5EF4-FFF2-40B4-BE49-F238E27FC236}">
                <a16:creationId xmlns:a16="http://schemas.microsoft.com/office/drawing/2014/main" id="{A76696F8-9844-4FF0-AA2D-2821AFBC4B94}"/>
              </a:ext>
            </a:extLst>
          </p:cNvPr>
          <p:cNvSpPr/>
          <p:nvPr/>
        </p:nvSpPr>
        <p:spPr>
          <a:xfrm>
            <a:off x="865751" y="1924050"/>
            <a:ext cx="425492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D2. </a:t>
            </a:r>
            <a:r>
              <a:rPr lang="en-GB" sz="2800" b="1" dirty="0">
                <a:solidFill>
                  <a:srgbClr val="E34590"/>
                </a:solidFill>
                <a:latin typeface="TeleNeo" panose="020B0504040202090203" pitchFamily="34" charset="77"/>
                <a:ea typeface="Verdana" panose="020B0604030504040204" pitchFamily="34" charset="0"/>
              </a:rPr>
              <a:t>Reducing energy costs across the company </a:t>
            </a:r>
            <a:endParaRPr lang="en-GB" sz="2800" dirty="0">
              <a:solidFill>
                <a:srgbClr val="E34590"/>
              </a:solidFill>
              <a:latin typeface="TeleNeo" panose="020B0504040202090203" pitchFamily="34" charset="77"/>
              <a:ea typeface="Verdana" panose="020B0604030504040204" pitchFamily="34" charset="0"/>
            </a:endParaRP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1" name="Abgerundetes Rechteck 10">
            <a:extLst>
              <a:ext uri="{FF2B5EF4-FFF2-40B4-BE49-F238E27FC236}">
                <a16:creationId xmlns:a16="http://schemas.microsoft.com/office/drawing/2014/main" id="{FA1638EF-A89C-6742-8A6F-8FF9967ABF75}"/>
              </a:ext>
            </a:extLst>
          </p:cNvPr>
          <p:cNvSpPr/>
          <p:nvPr/>
        </p:nvSpPr>
        <p:spPr>
          <a:xfrm>
            <a:off x="6442808" y="4212771"/>
            <a:ext cx="5419631" cy="1704744"/>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try to influence all company sites to introduce other forms of energy reduction, e.g. energy efficient lighting and </a:t>
            </a:r>
            <a:r>
              <a:rPr lang="en-GB" b="1" dirty="0" err="1">
                <a:solidFill>
                  <a:schemeClr val="bg1"/>
                </a:solidFill>
                <a:latin typeface="TeleNeo" panose="020B0504040202090203" pitchFamily="34" charset="77"/>
                <a:ea typeface="Verdana" panose="020B0604030504040204" pitchFamily="34" charset="0"/>
                <a:cs typeface="Arial" panose="020B0604020202020204" pitchFamily="34" charset="0"/>
              </a:rPr>
              <a:t>behavior</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 changes, in order to reduce their carbon footprint and achieve their cost reduction targets.</a:t>
            </a:r>
          </a:p>
        </p:txBody>
      </p:sp>
      <p:sp>
        <p:nvSpPr>
          <p:cNvPr id="12" name="Rechteck 11">
            <a:extLst>
              <a:ext uri="{FF2B5EF4-FFF2-40B4-BE49-F238E27FC236}">
                <a16:creationId xmlns:a16="http://schemas.microsoft.com/office/drawing/2014/main" id="{8F3964C0-64EF-CB4B-8239-10B97DB7871D}"/>
              </a:ext>
            </a:extLst>
          </p:cNvPr>
          <p:cNvSpPr/>
          <p:nvPr/>
        </p:nvSpPr>
        <p:spPr>
          <a:xfrm>
            <a:off x="5952994" y="440342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3" name="Abgerundetes Rechteck 12">
            <a:extLst>
              <a:ext uri="{FF2B5EF4-FFF2-40B4-BE49-F238E27FC236}">
                <a16:creationId xmlns:a16="http://schemas.microsoft.com/office/drawing/2014/main" id="{DB542BAD-FE68-DC4D-B29E-38F16C25EBF1}"/>
              </a:ext>
            </a:extLst>
          </p:cNvPr>
          <p:cNvSpPr/>
          <p:nvPr/>
        </p:nvSpPr>
        <p:spPr>
          <a:xfrm>
            <a:off x="6442808" y="2661216"/>
            <a:ext cx="5419631" cy="10939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suggest that each facility should introduce a CO2 reduction target as well.</a:t>
            </a:r>
          </a:p>
        </p:txBody>
      </p:sp>
      <p:sp>
        <p:nvSpPr>
          <p:cNvPr id="14" name="Rechteck 13">
            <a:extLst>
              <a:ext uri="{FF2B5EF4-FFF2-40B4-BE49-F238E27FC236}">
                <a16:creationId xmlns:a16="http://schemas.microsoft.com/office/drawing/2014/main" id="{03AA6219-6761-C041-9BDC-A72ABDEAABFB}"/>
              </a:ext>
            </a:extLst>
          </p:cNvPr>
          <p:cNvSpPr/>
          <p:nvPr/>
        </p:nvSpPr>
        <p:spPr>
          <a:xfrm>
            <a:off x="5973034" y="2566348"/>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5" name="Abgerundetes Rechteck 14">
            <a:extLst>
              <a:ext uri="{FF2B5EF4-FFF2-40B4-BE49-F238E27FC236}">
                <a16:creationId xmlns:a16="http://schemas.microsoft.com/office/drawing/2014/main" id="{60E55F06-61B1-BF43-B6F8-6522E8AE2FC4}"/>
              </a:ext>
            </a:extLst>
          </p:cNvPr>
          <p:cNvSpPr/>
          <p:nvPr/>
        </p:nvSpPr>
        <p:spPr>
          <a:xfrm>
            <a:off x="6442808" y="490088"/>
            <a:ext cx="5419631" cy="1745111"/>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concentrate on the facilities that exceed their budget for electricity and leave the sites that already have their expenses below the limit to continue with their operations undisturbed. </a:t>
            </a:r>
          </a:p>
        </p:txBody>
      </p:sp>
      <p:sp>
        <p:nvSpPr>
          <p:cNvPr id="16" name="Rechteck 15">
            <a:extLst>
              <a:ext uri="{FF2B5EF4-FFF2-40B4-BE49-F238E27FC236}">
                <a16:creationId xmlns:a16="http://schemas.microsoft.com/office/drawing/2014/main" id="{5CD0D7F9-01C6-DC45-A02E-1C28A970E762}"/>
              </a:ext>
            </a:extLst>
          </p:cNvPr>
          <p:cNvSpPr/>
          <p:nvPr/>
        </p:nvSpPr>
        <p:spPr>
          <a:xfrm>
            <a:off x="5957003" y="653745"/>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7" name="Grafik 16">
            <a:hlinkClick r:id="rId5" action="ppaction://hlinksldjump"/>
            <a:extLst>
              <a:ext uri="{FF2B5EF4-FFF2-40B4-BE49-F238E27FC236}">
                <a16:creationId xmlns:a16="http://schemas.microsoft.com/office/drawing/2014/main" id="{E6A8E6B5-170C-478A-A9C2-D978A7575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9380625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6D4ED447-34C4-3045-B70F-1E88187DEFE3}"/>
              </a:ext>
            </a:extLst>
          </p:cNvPr>
          <p:cNvSpPr/>
          <p:nvPr/>
        </p:nvSpPr>
        <p:spPr>
          <a:xfrm>
            <a:off x="5976809" y="481864"/>
            <a:ext cx="6096000" cy="3068917"/>
          </a:xfrm>
          <a:prstGeom prst="rect">
            <a:avLst/>
          </a:prstGeom>
        </p:spPr>
        <p:txBody>
          <a:bodyPr>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work in the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Human Resource department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at one of Telekom’s corporate sites. You learn that one of the newly hired employees has written negative comments about the company on Facebook. The employee has claimed that Telekom’s commitments to environmental protection are superficial, have no real impact and are used as greenwashing. He is also criticizing the company’s managers for spending corporate money to fly around the world, while the company itself has promised to reduce its CO2 footprint. </a:t>
            </a:r>
          </a:p>
        </p:txBody>
      </p:sp>
      <p:sp>
        <p:nvSpPr>
          <p:cNvPr id="11" name="Rechteck 10">
            <a:extLst>
              <a:ext uri="{FF2B5EF4-FFF2-40B4-BE49-F238E27FC236}">
                <a16:creationId xmlns:a16="http://schemas.microsoft.com/office/drawing/2014/main" id="{9CBDF6EA-C469-754E-9B8E-72DA31251D16}"/>
              </a:ext>
            </a:extLst>
          </p:cNvPr>
          <p:cNvSpPr/>
          <p:nvPr/>
        </p:nvSpPr>
        <p:spPr>
          <a:xfrm>
            <a:off x="5976809" y="3800607"/>
            <a:ext cx="2618024" cy="586122"/>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12" name="Rechteck 11">
            <a:extLst>
              <a:ext uri="{FF2B5EF4-FFF2-40B4-BE49-F238E27FC236}">
                <a16:creationId xmlns:a16="http://schemas.microsoft.com/office/drawing/2014/main" id="{9E379EEE-4902-E74A-983E-78FAAE697475}"/>
              </a:ext>
            </a:extLst>
          </p:cNvPr>
          <p:cNvSpPr/>
          <p:nvPr/>
        </p:nvSpPr>
        <p:spPr>
          <a:xfrm>
            <a:off x="865751" y="1924050"/>
            <a:ext cx="425492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D3. </a:t>
            </a:r>
            <a:r>
              <a:rPr lang="en-GB" sz="2800" b="1" dirty="0">
                <a:solidFill>
                  <a:srgbClr val="E34590"/>
                </a:solidFill>
                <a:latin typeface="TeleNeo" panose="020B0504040202090203" pitchFamily="34" charset="77"/>
                <a:ea typeface="Verdana" panose="020B0604030504040204" pitchFamily="34" charset="0"/>
              </a:rPr>
              <a:t>An employee’s right to speak or to remain silent </a:t>
            </a:r>
            <a:endParaRPr lang="en-GB" sz="2800" dirty="0">
              <a:solidFill>
                <a:srgbClr val="E34590"/>
              </a:solidFill>
              <a:latin typeface="TeleNeo" panose="020B0504040202090203" pitchFamily="34" charset="77"/>
              <a:ea typeface="Verdana" panose="020B0604030504040204" pitchFamily="34" charset="0"/>
            </a:endParaRPr>
          </a:p>
        </p:txBody>
      </p:sp>
      <p:pic>
        <p:nvPicPr>
          <p:cNvPr id="10" name="Grafik 9">
            <a:hlinkClick r:id="rId5" action="ppaction://hlinksldjump"/>
            <a:extLst>
              <a:ext uri="{FF2B5EF4-FFF2-40B4-BE49-F238E27FC236}">
                <a16:creationId xmlns:a16="http://schemas.microsoft.com/office/drawing/2014/main" id="{070EBC21-F348-40A5-A712-D9C6D6740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4941473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6D4ED447-34C4-3045-B70F-1E88187DEFE3}"/>
              </a:ext>
            </a:extLst>
          </p:cNvPr>
          <p:cNvSpPr/>
          <p:nvPr/>
        </p:nvSpPr>
        <p:spPr>
          <a:xfrm>
            <a:off x="5976809" y="481864"/>
            <a:ext cx="6096000" cy="2071721"/>
          </a:xfrm>
          <a:prstGeom prst="rect">
            <a:avLst/>
          </a:prstGeom>
        </p:spPr>
        <p:txBody>
          <a:bodyPr>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are an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environmental manager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responsible for reducing the company’s environmental impact. Your calculations show that a significant amount of the Telekom’s carbon footprint is produced due to employee air travel. Moreover, many of the frequently travelling employees earn free flight miles which they can also use for their private trips. Top managers travel the most. </a:t>
            </a:r>
          </a:p>
        </p:txBody>
      </p:sp>
      <p:sp>
        <p:nvSpPr>
          <p:cNvPr id="11" name="Rechteck 10">
            <a:extLst>
              <a:ext uri="{FF2B5EF4-FFF2-40B4-BE49-F238E27FC236}">
                <a16:creationId xmlns:a16="http://schemas.microsoft.com/office/drawing/2014/main" id="{9CBDF6EA-C469-754E-9B8E-72DA31251D16}"/>
              </a:ext>
            </a:extLst>
          </p:cNvPr>
          <p:cNvSpPr/>
          <p:nvPr/>
        </p:nvSpPr>
        <p:spPr>
          <a:xfrm>
            <a:off x="5976809" y="3800607"/>
            <a:ext cx="2618024" cy="586122"/>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10" name="Rechteck 9">
            <a:extLst>
              <a:ext uri="{FF2B5EF4-FFF2-40B4-BE49-F238E27FC236}">
                <a16:creationId xmlns:a16="http://schemas.microsoft.com/office/drawing/2014/main" id="{073A4B50-7F86-D143-BA3B-F309824B3C9F}"/>
              </a:ext>
            </a:extLst>
          </p:cNvPr>
          <p:cNvSpPr/>
          <p:nvPr/>
        </p:nvSpPr>
        <p:spPr>
          <a:xfrm>
            <a:off x="865751" y="1924050"/>
            <a:ext cx="4254923" cy="544123"/>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D4. </a:t>
            </a:r>
            <a:r>
              <a:rPr lang="en-GB" sz="2800" b="1" dirty="0">
                <a:solidFill>
                  <a:srgbClr val="E34590"/>
                </a:solidFill>
                <a:latin typeface="TeleNeo" panose="020B0504040202090203" pitchFamily="34" charset="77"/>
                <a:ea typeface="Verdana" panose="020B0604030504040204" pitchFamily="34" charset="0"/>
              </a:rPr>
              <a:t>Flying as an issue</a:t>
            </a:r>
            <a:endParaRPr lang="en-GB" sz="2800" dirty="0">
              <a:solidFill>
                <a:srgbClr val="E34590"/>
              </a:solidFill>
              <a:latin typeface="TeleNeo" panose="020B0504040202090203" pitchFamily="34" charset="77"/>
              <a:ea typeface="Verdana" panose="020B0604030504040204" pitchFamily="34" charset="0"/>
            </a:endParaRPr>
          </a:p>
        </p:txBody>
      </p:sp>
      <p:pic>
        <p:nvPicPr>
          <p:cNvPr id="12" name="Grafik 11">
            <a:hlinkClick r:id="rId5" action="ppaction://hlinksldjump"/>
            <a:extLst>
              <a:ext uri="{FF2B5EF4-FFF2-40B4-BE49-F238E27FC236}">
                <a16:creationId xmlns:a16="http://schemas.microsoft.com/office/drawing/2014/main" id="{847F6A6D-C4C7-4DF7-940B-2F1CE41B1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41659559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77353"/>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8665A08-C30E-2643-AD7D-960600AE2B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7046474" y="1387026"/>
            <a:ext cx="1531330" cy="4783432"/>
          </a:xfrm>
          <a:prstGeom prst="rect">
            <a:avLst/>
          </a:prstGeom>
        </p:spPr>
      </p:pic>
      <p:pic>
        <p:nvPicPr>
          <p:cNvPr id="8" name="Grafik 7">
            <a:extLst>
              <a:ext uri="{FF2B5EF4-FFF2-40B4-BE49-F238E27FC236}">
                <a16:creationId xmlns:a16="http://schemas.microsoft.com/office/drawing/2014/main" id="{A1F9392F-50C9-E141-A0D1-DD7E43A9F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69231" y="1355209"/>
            <a:ext cx="1446913" cy="4810375"/>
          </a:xfrm>
          <a:prstGeom prst="rect">
            <a:avLst/>
          </a:prstGeom>
        </p:spPr>
      </p:pic>
      <p:sp>
        <p:nvSpPr>
          <p:cNvPr id="10" name="Rechteck 9">
            <a:extLst>
              <a:ext uri="{FF2B5EF4-FFF2-40B4-BE49-F238E27FC236}">
                <a16:creationId xmlns:a16="http://schemas.microsoft.com/office/drawing/2014/main" id="{0065614D-27AD-694D-A4FC-603CF048768F}"/>
              </a:ext>
            </a:extLst>
          </p:cNvPr>
          <p:cNvSpPr/>
          <p:nvPr/>
        </p:nvSpPr>
        <p:spPr>
          <a:xfrm>
            <a:off x="5557215" y="1265849"/>
            <a:ext cx="441861" cy="4418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11" name="Rechteck 10">
            <a:extLst>
              <a:ext uri="{FF2B5EF4-FFF2-40B4-BE49-F238E27FC236}">
                <a16:creationId xmlns:a16="http://schemas.microsoft.com/office/drawing/2014/main" id="{D7202663-CD5C-6249-B3CE-6C1B2DD1DFBC}"/>
              </a:ext>
            </a:extLst>
          </p:cNvPr>
          <p:cNvSpPr/>
          <p:nvPr/>
        </p:nvSpPr>
        <p:spPr>
          <a:xfrm>
            <a:off x="5773346" y="1781238"/>
            <a:ext cx="441861" cy="441861"/>
          </a:xfrm>
          <a:prstGeom prst="rect">
            <a:avLst/>
          </a:prstGeom>
          <a:solidFill>
            <a:srgbClr val="F0BF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12" name="Rechteck 11">
            <a:extLst>
              <a:ext uri="{FF2B5EF4-FFF2-40B4-BE49-F238E27FC236}">
                <a16:creationId xmlns:a16="http://schemas.microsoft.com/office/drawing/2014/main" id="{99FCE23D-8A23-FA42-AD9C-E27232975746}"/>
              </a:ext>
            </a:extLst>
          </p:cNvPr>
          <p:cNvSpPr/>
          <p:nvPr/>
        </p:nvSpPr>
        <p:spPr>
          <a:xfrm>
            <a:off x="6139106" y="1166096"/>
            <a:ext cx="441861" cy="441861"/>
          </a:xfrm>
          <a:prstGeom prst="rect">
            <a:avLst/>
          </a:prstGeom>
          <a:solidFill>
            <a:srgbClr val="60C1B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13" name="Rechteck 12">
            <a:extLst>
              <a:ext uri="{FF2B5EF4-FFF2-40B4-BE49-F238E27FC236}">
                <a16:creationId xmlns:a16="http://schemas.microsoft.com/office/drawing/2014/main" id="{A81BEEE5-AF46-074D-8BC6-A118B4B25D0D}"/>
              </a:ext>
            </a:extLst>
          </p:cNvPr>
          <p:cNvSpPr/>
          <p:nvPr/>
        </p:nvSpPr>
        <p:spPr>
          <a:xfrm>
            <a:off x="6371859" y="2002168"/>
            <a:ext cx="441861" cy="441861"/>
          </a:xfrm>
          <a:prstGeom prst="rect">
            <a:avLst/>
          </a:prstGeom>
          <a:solidFill>
            <a:srgbClr val="53BAF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14" name="Rechteck 13">
            <a:extLst>
              <a:ext uri="{FF2B5EF4-FFF2-40B4-BE49-F238E27FC236}">
                <a16:creationId xmlns:a16="http://schemas.microsoft.com/office/drawing/2014/main" id="{15C534F7-5A92-B24C-9200-5CFFCA556063}"/>
              </a:ext>
            </a:extLst>
          </p:cNvPr>
          <p:cNvSpPr/>
          <p:nvPr/>
        </p:nvSpPr>
        <p:spPr>
          <a:xfrm>
            <a:off x="5141578" y="1831114"/>
            <a:ext cx="441861" cy="441861"/>
          </a:xfrm>
          <a:prstGeom prst="rect">
            <a:avLst/>
          </a:prstGeom>
          <a:solidFill>
            <a:srgbClr val="E345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15" name="Rechteck 14">
            <a:extLst>
              <a:ext uri="{FF2B5EF4-FFF2-40B4-BE49-F238E27FC236}">
                <a16:creationId xmlns:a16="http://schemas.microsoft.com/office/drawing/2014/main" id="{DD844ED1-803D-D541-89CB-3C7D20B8B362}"/>
              </a:ext>
            </a:extLst>
          </p:cNvPr>
          <p:cNvSpPr/>
          <p:nvPr/>
        </p:nvSpPr>
        <p:spPr>
          <a:xfrm>
            <a:off x="6022728" y="2462882"/>
            <a:ext cx="441861" cy="4418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pic>
        <p:nvPicPr>
          <p:cNvPr id="6" name="Grafik 5">
            <a:extLst>
              <a:ext uri="{FF2B5EF4-FFF2-40B4-BE49-F238E27FC236}">
                <a16:creationId xmlns:a16="http://schemas.microsoft.com/office/drawing/2014/main" id="{A57CA72C-3C71-BF44-8E42-E435765C58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86248" y="1494424"/>
            <a:ext cx="2607794" cy="4650479"/>
          </a:xfrm>
          <a:prstGeom prst="rect">
            <a:avLst/>
          </a:prstGeom>
        </p:spPr>
      </p:pic>
      <p:sp>
        <p:nvSpPr>
          <p:cNvPr id="3" name="Rechteck 2">
            <a:extLst>
              <a:ext uri="{FF2B5EF4-FFF2-40B4-BE49-F238E27FC236}">
                <a16:creationId xmlns:a16="http://schemas.microsoft.com/office/drawing/2014/main" id="{F1DE2B2C-3413-B844-8CE6-721D725F0AED}"/>
              </a:ext>
            </a:extLst>
          </p:cNvPr>
          <p:cNvSpPr/>
          <p:nvPr/>
        </p:nvSpPr>
        <p:spPr>
          <a:xfrm>
            <a:off x="589622" y="4300009"/>
            <a:ext cx="8127316" cy="1877437"/>
          </a:xfrm>
          <a:prstGeom prst="rect">
            <a:avLst/>
          </a:prstGeom>
        </p:spPr>
        <p:txBody>
          <a:bodyPr wrap="square">
            <a:spAutoFit/>
          </a:bodyPr>
          <a:lstStyle/>
          <a:p>
            <a:r>
              <a:rPr lang="en-GB" sz="4800" b="1" dirty="0">
                <a:solidFill>
                  <a:schemeClr val="bg1"/>
                </a:solidFill>
                <a:latin typeface="Tele-GroteskFet" pitchFamily="2" charset="0"/>
                <a:ea typeface="Verdana" panose="020B0604030504040204" pitchFamily="34" charset="0"/>
              </a:rPr>
              <a:t>3. </a:t>
            </a:r>
            <a:r>
              <a:rPr lang="en-GB" sz="4800" b="1" dirty="0">
                <a:solidFill>
                  <a:schemeClr val="bg1"/>
                </a:solidFill>
                <a:latin typeface="TeleNeo" panose="020B0504040202090203" pitchFamily="34" charset="77"/>
                <a:ea typeface="Verdana" panose="020B0604030504040204" pitchFamily="34" charset="0"/>
              </a:rPr>
              <a:t>Challenge Sourcing</a:t>
            </a:r>
            <a:br>
              <a:rPr lang="en-GB" sz="4800" b="1" dirty="0">
                <a:solidFill>
                  <a:schemeClr val="bg1"/>
                </a:solidFill>
                <a:latin typeface="Tele-GroteskFet" pitchFamily="2" charset="0"/>
                <a:ea typeface="Verdana" panose="020B0604030504040204" pitchFamily="34" charset="0"/>
              </a:rPr>
            </a:br>
            <a:r>
              <a:rPr lang="en-US" sz="2000" dirty="0">
                <a:solidFill>
                  <a:schemeClr val="bg1"/>
                </a:solidFill>
                <a:latin typeface="TeleNeo" panose="020B0504040202090203" pitchFamily="34" charset="77"/>
                <a:ea typeface="Verdana" panose="020B0604030504040204" pitchFamily="34" charset="0"/>
              </a:rPr>
              <a:t>Create your own dilemmas</a:t>
            </a:r>
          </a:p>
          <a:p>
            <a:endParaRPr lang="en-GB" sz="4800" b="1" dirty="0">
              <a:solidFill>
                <a:schemeClr val="bg1"/>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23086318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41134" y="1515613"/>
            <a:ext cx="6936627" cy="4162044"/>
          </a:xfrm>
        </p:spPr>
        <p:txBody>
          <a:bodyPr/>
          <a:lstStyle/>
          <a:p>
            <a:pPr marL="0" indent="0">
              <a:lnSpc>
                <a:spcPct val="120000"/>
              </a:lnSpc>
              <a:spcBef>
                <a:spcPts val="0"/>
              </a:spcBef>
              <a:spcAft>
                <a:spcPts val="600"/>
              </a:spcAft>
              <a:buClr>
                <a:schemeClr val="tx1"/>
              </a:buClr>
              <a:buNone/>
            </a:pPr>
            <a:r>
              <a:rPr lang="en-GB" sz="1800" dirty="0">
                <a:latin typeface="TeleNeo" panose="020B0504040202090203" pitchFamily="34" charset="77"/>
                <a:ea typeface="Verdana" panose="020B0604030504040204" pitchFamily="34" charset="0"/>
              </a:rPr>
              <a:t>Follow the link in the chat and go to the visual collaboration platform</a:t>
            </a:r>
            <a:r>
              <a:rPr lang="en-GB" sz="1800" b="1" dirty="0">
                <a:latin typeface="TeleNeo" panose="020B0504040202090203" pitchFamily="34" charset="77"/>
                <a:ea typeface="Verdana" panose="020B0604030504040204" pitchFamily="34" charset="0"/>
              </a:rPr>
              <a:t> Mural to: </a:t>
            </a:r>
            <a:r>
              <a:rPr lang="en-GB" sz="1800" dirty="0">
                <a:latin typeface="TeleNeo" panose="020B0504040202090203" pitchFamily="34" charset="77"/>
                <a:ea typeface="Verdana" panose="020B0604030504040204" pitchFamily="34" charset="0"/>
              </a:rPr>
              <a:t>1) Associate, 2) Note challenges, 3) Vote</a:t>
            </a:r>
            <a:endParaRPr lang="en-GB" sz="1800" b="1" dirty="0">
              <a:latin typeface="TeleNeo" panose="020B0504040202090203" pitchFamily="34" charset="77"/>
              <a:ea typeface="Verdana" panose="020B0604030504040204" pitchFamily="34" charset="0"/>
            </a:endParaRPr>
          </a:p>
          <a:p>
            <a:pPr marL="342900" indent="-342900">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Identify dilemma with </a:t>
            </a:r>
            <a:r>
              <a:rPr lang="en-GB" sz="1800" b="1" dirty="0">
                <a:latin typeface="TeleNeo" panose="020B0504040202090203" pitchFamily="34" charset="77"/>
                <a:ea typeface="Verdana" panose="020B0604030504040204" pitchFamily="34" charset="0"/>
              </a:rPr>
              <a:t>relevance</a:t>
            </a:r>
            <a:r>
              <a:rPr lang="en-GB" sz="1800" dirty="0">
                <a:latin typeface="TeleNeo" panose="020B0504040202090203" pitchFamily="34" charset="77"/>
                <a:ea typeface="Verdana" panose="020B0604030504040204" pitchFamily="34" charset="0"/>
              </a:rPr>
              <a:t> for your own work.</a:t>
            </a:r>
          </a:p>
          <a:p>
            <a:pPr marL="342900" indent="-342900">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Note associations to these dilemmas. Share sustainability-related challenges from </a:t>
            </a:r>
            <a:r>
              <a:rPr lang="en-GB" sz="1800" b="1" dirty="0">
                <a:latin typeface="TeleNeo" panose="020B0504040202090203" pitchFamily="34" charset="77"/>
                <a:ea typeface="Verdana" panose="020B0604030504040204" pitchFamily="34" charset="0"/>
              </a:rPr>
              <a:t>your own work experience</a:t>
            </a:r>
            <a:r>
              <a:rPr lang="en-GB" sz="1800" dirty="0">
                <a:latin typeface="TeleNeo" panose="020B0504040202090203" pitchFamily="34" charset="77"/>
                <a:ea typeface="Verdana" panose="020B0604030504040204" pitchFamily="34" charset="0"/>
              </a:rPr>
              <a:t>. </a:t>
            </a:r>
            <a:br>
              <a:rPr lang="en-GB" sz="1800" b="1" dirty="0">
                <a:latin typeface="TeleNeo" panose="020B0504040202090203" pitchFamily="34" charset="77"/>
                <a:ea typeface="Verdana" panose="020B0604030504040204" pitchFamily="34" charset="0"/>
              </a:rPr>
            </a:br>
            <a:r>
              <a:rPr lang="en-GB" sz="1800" b="1" dirty="0">
                <a:latin typeface="TeleNeo" panose="020B0504040202090203" pitchFamily="34" charset="77"/>
                <a:ea typeface="Verdana" panose="020B0604030504040204" pitchFamily="34" charset="0"/>
              </a:rPr>
              <a:t>Example: </a:t>
            </a:r>
            <a:r>
              <a:rPr lang="en-GB" sz="1800" dirty="0">
                <a:latin typeface="TeleNeo" panose="020B0504040202090203" pitchFamily="34" charset="77"/>
                <a:ea typeface="Verdana" panose="020B0604030504040204" pitchFamily="34" charset="0"/>
              </a:rPr>
              <a:t>Thinking of what happened to your own ideas you might recall: “I had an idea how to save energy, but </a:t>
            </a:r>
            <a:br>
              <a:rPr lang="en-GB" sz="1800" dirty="0">
                <a:latin typeface="TeleNeo" panose="020B0504040202090203" pitchFamily="34" charset="77"/>
                <a:ea typeface="Verdana" panose="020B0604030504040204" pitchFamily="34" charset="0"/>
              </a:rPr>
            </a:br>
            <a:r>
              <a:rPr lang="en-GB" sz="1800" dirty="0">
                <a:latin typeface="TeleNeo" panose="020B0504040202090203" pitchFamily="34" charset="77"/>
                <a:ea typeface="Verdana" panose="020B0604030504040204" pitchFamily="34" charset="0"/>
              </a:rPr>
              <a:t>it was out of my area of competence”.</a:t>
            </a:r>
          </a:p>
          <a:p>
            <a:pPr marL="265113" indent="-265113">
              <a:lnSpc>
                <a:spcPct val="120000"/>
              </a:lnSpc>
              <a:spcBef>
                <a:spcPts val="0"/>
              </a:spcBef>
              <a:spcAft>
                <a:spcPts val="600"/>
              </a:spcAft>
              <a:buClr>
                <a:schemeClr val="bg1"/>
              </a:buClr>
              <a:buFont typeface="+mj-lt"/>
              <a:buAutoNum type="arabicPeriod"/>
            </a:pPr>
            <a:r>
              <a:rPr lang="en-US" sz="1800" dirty="0">
                <a:latin typeface="TeleNeo" panose="020B0504040202090203" pitchFamily="34" charset="77"/>
                <a:ea typeface="Verdana" panose="020B0604030504040204" pitchFamily="34" charset="0"/>
              </a:rPr>
              <a:t>Consider </a:t>
            </a:r>
            <a:r>
              <a:rPr lang="en-US" sz="1800" b="1" dirty="0">
                <a:latin typeface="TeleNeo" panose="020B0504040202090203" pitchFamily="34" charset="77"/>
                <a:ea typeface="Verdana" panose="020B0604030504040204" pitchFamily="34" charset="0"/>
              </a:rPr>
              <a:t>values, interests or conflicts </a:t>
            </a:r>
            <a:r>
              <a:rPr lang="en-US" sz="1800" dirty="0">
                <a:latin typeface="TeleNeo" panose="020B0504040202090203" pitchFamily="34" charset="77"/>
                <a:ea typeface="Verdana" panose="020B0604030504040204" pitchFamily="34" charset="0"/>
              </a:rPr>
              <a:t>underlying this challenge?</a:t>
            </a:r>
            <a:r>
              <a:rPr lang="en-US" sz="1800" b="1" dirty="0">
                <a:latin typeface="TeleNeo" panose="020B0504040202090203" pitchFamily="34" charset="77"/>
                <a:ea typeface="Verdana" panose="020B0604030504040204" pitchFamily="34" charset="0"/>
              </a:rPr>
              <a:t> </a:t>
            </a:r>
            <a:br>
              <a:rPr lang="en-GB" sz="1800" dirty="0">
                <a:latin typeface="TeleNeo" panose="020B0504040202090203" pitchFamily="34" charset="77"/>
                <a:ea typeface="Verdana" panose="020B0604030504040204" pitchFamily="34" charset="0"/>
              </a:rPr>
            </a:br>
            <a:r>
              <a:rPr lang="en-GB" sz="1800" b="1" dirty="0">
                <a:latin typeface="TeleNeo" panose="020B0504040202090203" pitchFamily="34" charset="77"/>
                <a:ea typeface="Verdana" panose="020B0604030504040204" pitchFamily="34" charset="0"/>
              </a:rPr>
              <a:t>Example: </a:t>
            </a:r>
            <a:r>
              <a:rPr lang="en-GB" sz="1800" dirty="0">
                <a:latin typeface="TeleNeo" panose="020B0504040202090203" pitchFamily="34" charset="77"/>
                <a:ea typeface="Verdana" panose="020B0604030504040204" pitchFamily="34" charset="0"/>
              </a:rPr>
              <a:t>“Organisational differentiation versus free spreading of ideas” or “In how far should established competence areas apply to overarching sustainability issues?”</a:t>
            </a:r>
          </a:p>
          <a:p>
            <a:pPr marL="265113" indent="-265113">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Translate challenge into a </a:t>
            </a:r>
            <a:r>
              <a:rPr lang="en-GB" sz="1800" b="1" dirty="0">
                <a:latin typeface="TeleNeo" panose="020B0504040202090203" pitchFamily="34" charset="77"/>
                <a:ea typeface="Verdana" panose="020B0604030504040204" pitchFamily="34" charset="0"/>
              </a:rPr>
              <a:t>“how-might-we” question</a:t>
            </a:r>
            <a:r>
              <a:rPr lang="en-GB" sz="1800" dirty="0">
                <a:latin typeface="TeleNeo" panose="020B0504040202090203" pitchFamily="34" charset="77"/>
                <a:ea typeface="Verdana" panose="020B0604030504040204" pitchFamily="34" charset="0"/>
              </a:rPr>
              <a:t>.</a:t>
            </a:r>
          </a:p>
          <a:p>
            <a:pPr marL="265113" indent="-265113">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Vote for the challenge to pursue.</a:t>
            </a:r>
          </a:p>
        </p:txBody>
      </p:sp>
      <p:sp>
        <p:nvSpPr>
          <p:cNvPr id="4" name="Titel 3"/>
          <p:cNvSpPr>
            <a:spLocks noGrp="1"/>
          </p:cNvSpPr>
          <p:nvPr>
            <p:ph type="title"/>
          </p:nvPr>
        </p:nvSpPr>
        <p:spPr>
          <a:xfrm>
            <a:off x="541134" y="404635"/>
            <a:ext cx="11074399" cy="597207"/>
          </a:xfrm>
        </p:spPr>
        <p:txBody>
          <a:bodyPr>
            <a:normAutofit/>
          </a:bodyPr>
          <a:lstStyle/>
          <a:p>
            <a:r>
              <a:rPr lang="en-GB" sz="2800" b="1" dirty="0">
                <a:latin typeface="TeleNeo" panose="020B0504040202090203" pitchFamily="34" charset="77"/>
                <a:ea typeface="Verdana" panose="020B0604030504040204" pitchFamily="34" charset="0"/>
              </a:rPr>
              <a:t>3. Challenge Sourcing</a:t>
            </a:r>
          </a:p>
        </p:txBody>
      </p:sp>
      <p:sp>
        <p:nvSpPr>
          <p:cNvPr id="5" name="Rechteck 4">
            <a:extLst>
              <a:ext uri="{FF2B5EF4-FFF2-40B4-BE49-F238E27FC236}">
                <a16:creationId xmlns:a16="http://schemas.microsoft.com/office/drawing/2014/main" id="{36D8A078-91D5-48C0-B89A-ADFD4E2BDFDC}"/>
              </a:ext>
            </a:extLst>
          </p:cNvPr>
          <p:cNvSpPr/>
          <p:nvPr/>
        </p:nvSpPr>
        <p:spPr>
          <a:xfrm>
            <a:off x="4572422" y="444798"/>
            <a:ext cx="811441" cy="382733"/>
          </a:xfrm>
          <a:prstGeom prst="rect">
            <a:avLst/>
          </a:prstGeom>
        </p:spPr>
        <p:txBody>
          <a:bodyPr wrap="none">
            <a:spAutoFit/>
          </a:bodyPr>
          <a:lstStyle/>
          <a:p>
            <a:pPr lvl="0">
              <a:lnSpc>
                <a:spcPct val="107000"/>
              </a:lnSpc>
              <a:spcAft>
                <a:spcPts val="800"/>
              </a:spcAft>
              <a:buClr>
                <a:srgbClr val="4472C4"/>
              </a:buClr>
            </a:pPr>
            <a:r>
              <a:rPr lang="de-DE" dirty="0">
                <a:solidFill>
                  <a:schemeClr val="bg1"/>
                </a:solidFill>
                <a:latin typeface="TeleNeo" panose="020B0504040202090203" pitchFamily="34" charset="77"/>
                <a:ea typeface="Verdana" panose="020B0604030504040204" pitchFamily="34" charset="0"/>
                <a:cs typeface="+mj-cs"/>
              </a:rPr>
              <a:t>45</a:t>
            </a:r>
            <a:r>
              <a:rPr lang="en-GB" dirty="0">
                <a:solidFill>
                  <a:schemeClr val="bg1"/>
                </a:solidFill>
                <a:latin typeface="TeleNeo" panose="020B0504040202090203" pitchFamily="34" charset="77"/>
                <a:ea typeface="Verdana" panose="020B0604030504040204" pitchFamily="34" charset="0"/>
                <a:cs typeface="+mj-cs"/>
              </a:rPr>
              <a:t> min</a:t>
            </a:r>
          </a:p>
        </p:txBody>
      </p:sp>
      <p:pic>
        <p:nvPicPr>
          <p:cNvPr id="1026" name="Picture 2" descr="Mural | Insight Platforms | Solutions For Research &amp; Analytics">
            <a:extLst>
              <a:ext uri="{FF2B5EF4-FFF2-40B4-BE49-F238E27FC236}">
                <a16:creationId xmlns:a16="http://schemas.microsoft.com/office/drawing/2014/main" id="{B12AAFCF-4C95-4513-A8C9-C3EEF5C222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96" b="39439"/>
          <a:stretch/>
        </p:blipFill>
        <p:spPr bwMode="auto">
          <a:xfrm>
            <a:off x="9953747" y="105471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Stoppuhr">
            <a:extLst>
              <a:ext uri="{FF2B5EF4-FFF2-40B4-BE49-F238E27FC236}">
                <a16:creationId xmlns:a16="http://schemas.microsoft.com/office/drawing/2014/main" id="{7D6D0424-AEDD-4EF9-93C9-BD678589732B}"/>
              </a:ext>
            </a:extLst>
          </p:cNvPr>
          <p:cNvPicPr>
            <a:picLocks noChangeAspect="1"/>
          </p:cNvPicPr>
          <p:nvPr/>
        </p:nvPicPr>
        <p:blipFill>
          <a:blip r:embed="rId4">
            <a:lum bright="10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57093" y="322242"/>
            <a:ext cx="597208" cy="597208"/>
          </a:xfrm>
          <a:prstGeom prst="rect">
            <a:avLst/>
          </a:prstGeom>
        </p:spPr>
      </p:pic>
      <p:pic>
        <p:nvPicPr>
          <p:cNvPr id="9" name="Grafik 8">
            <a:extLst>
              <a:ext uri="{FF2B5EF4-FFF2-40B4-BE49-F238E27FC236}">
                <a16:creationId xmlns:a16="http://schemas.microsoft.com/office/drawing/2014/main" id="{86ACB974-B57C-4AA7-A538-6116E03E940D}"/>
              </a:ext>
            </a:extLst>
          </p:cNvPr>
          <p:cNvPicPr>
            <a:picLocks noChangeAspect="1"/>
          </p:cNvPicPr>
          <p:nvPr/>
        </p:nvPicPr>
        <p:blipFill rotWithShape="1">
          <a:blip r:embed="rId6"/>
          <a:srcRect r="33310" b="2114"/>
          <a:stretch/>
        </p:blipFill>
        <p:spPr>
          <a:xfrm>
            <a:off x="7645439" y="1559939"/>
            <a:ext cx="4265828" cy="3710236"/>
          </a:xfrm>
          <a:prstGeom prst="rect">
            <a:avLst/>
          </a:prstGeom>
        </p:spPr>
      </p:pic>
      <p:sp>
        <p:nvSpPr>
          <p:cNvPr id="10" name="Interaktive Schaltfläche: Anpassen 3">
            <a:hlinkClick r:id="rId7" highlightClick="1"/>
            <a:extLst>
              <a:ext uri="{FF2B5EF4-FFF2-40B4-BE49-F238E27FC236}">
                <a16:creationId xmlns:a16="http://schemas.microsoft.com/office/drawing/2014/main" id="{765D6C15-7410-47E3-A4C2-150D3CCFCFD9}"/>
              </a:ext>
            </a:extLst>
          </p:cNvPr>
          <p:cNvSpPr/>
          <p:nvPr/>
        </p:nvSpPr>
        <p:spPr bwMode="auto">
          <a:xfrm>
            <a:off x="7645439" y="5379907"/>
            <a:ext cx="2494926" cy="423381"/>
          </a:xfrm>
          <a:prstGeom prst="actionButtonBlank">
            <a:avLst/>
          </a:prstGeom>
          <a:noFill/>
          <a:ln w="12700" cap="flat" cmpd="sng" algn="ctr">
            <a:solidFill>
              <a:schemeClr val="bg1"/>
            </a:solidFill>
            <a:prstDash val="solid"/>
            <a:round/>
            <a:headEnd type="none" w="med" len="med"/>
            <a:tailEnd type="none" w="med" len="med"/>
          </a:ln>
          <a:effectLst/>
        </p:spPr>
        <p:txBody>
          <a:bodyPr lIns="0" tIns="0" rIns="0" bIns="0" anchor="ctr" anchorCtr="1"/>
          <a:lstStyle/>
          <a:p>
            <a:pPr marL="220663" indent="-220663">
              <a:lnSpc>
                <a:spcPct val="90000"/>
              </a:lnSpc>
              <a:spcBef>
                <a:spcPct val="50000"/>
              </a:spcBef>
              <a:buClr>
                <a:schemeClr val="tx2"/>
              </a:buClr>
              <a:buSzPct val="75000"/>
            </a:pPr>
            <a:r>
              <a:rPr lang="en-GB"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ink</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MURAL Canvas</a:t>
            </a:r>
          </a:p>
        </p:txBody>
      </p:sp>
    </p:spTree>
    <p:extLst>
      <p:ext uri="{BB962C8B-B14F-4D97-AF65-F5344CB8AC3E}">
        <p14:creationId xmlns:p14="http://schemas.microsoft.com/office/powerpoint/2010/main" val="4500363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77353"/>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F870DFC-9343-3D47-A656-37067D1F23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55168" y="1384341"/>
            <a:ext cx="7747210" cy="4793105"/>
          </a:xfrm>
          <a:prstGeom prst="rect">
            <a:avLst/>
          </a:prstGeom>
        </p:spPr>
      </p:pic>
      <p:sp>
        <p:nvSpPr>
          <p:cNvPr id="3" name="Rechteck 2">
            <a:extLst>
              <a:ext uri="{FF2B5EF4-FFF2-40B4-BE49-F238E27FC236}">
                <a16:creationId xmlns:a16="http://schemas.microsoft.com/office/drawing/2014/main" id="{F1DE2B2C-3413-B844-8CE6-721D725F0AED}"/>
              </a:ext>
            </a:extLst>
          </p:cNvPr>
          <p:cNvSpPr/>
          <p:nvPr/>
        </p:nvSpPr>
        <p:spPr>
          <a:xfrm>
            <a:off x="589622" y="4300009"/>
            <a:ext cx="8127316" cy="1877437"/>
          </a:xfrm>
          <a:prstGeom prst="rect">
            <a:avLst/>
          </a:prstGeom>
        </p:spPr>
        <p:txBody>
          <a:bodyPr wrap="square">
            <a:spAutoFit/>
          </a:bodyPr>
          <a:lstStyle/>
          <a:p>
            <a:r>
              <a:rPr lang="en-GB" sz="4800" b="1" dirty="0">
                <a:solidFill>
                  <a:schemeClr val="bg1"/>
                </a:solidFill>
                <a:latin typeface="TeleNeo" panose="020B0504040202090203" pitchFamily="34" charset="77"/>
                <a:ea typeface="Verdana" panose="020B0604030504040204" pitchFamily="34" charset="0"/>
              </a:rPr>
              <a:t>4. Ideation</a:t>
            </a:r>
            <a:br>
              <a:rPr lang="en-GB" sz="4800" b="1" dirty="0">
                <a:solidFill>
                  <a:schemeClr val="bg1"/>
                </a:solidFill>
                <a:latin typeface="TeleNeo" panose="020B0504040202090203" pitchFamily="34" charset="77"/>
                <a:ea typeface="Verdana" panose="020B0604030504040204" pitchFamily="34" charset="0"/>
              </a:rPr>
            </a:br>
            <a:r>
              <a:rPr lang="en-US" sz="2000" dirty="0">
                <a:solidFill>
                  <a:schemeClr val="bg1"/>
                </a:solidFill>
                <a:latin typeface="TeleNeo" panose="020B0504040202090203" pitchFamily="34" charset="77"/>
                <a:ea typeface="Verdana" panose="020B0604030504040204" pitchFamily="34" charset="0"/>
              </a:rPr>
              <a:t>Come up with an innovative approach to address the challenge</a:t>
            </a:r>
          </a:p>
          <a:p>
            <a:endParaRPr lang="en-GB" sz="4800" b="1" dirty="0">
              <a:solidFill>
                <a:schemeClr val="bg1"/>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5462701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41132" y="1370443"/>
            <a:ext cx="5874908" cy="4162044"/>
          </a:xfrm>
        </p:spPr>
        <p:txBody>
          <a:bodyPr/>
          <a:lstStyle/>
          <a:p>
            <a:pPr marL="0" indent="0">
              <a:lnSpc>
                <a:spcPct val="120000"/>
              </a:lnSpc>
              <a:spcBef>
                <a:spcPts val="0"/>
              </a:spcBef>
              <a:spcAft>
                <a:spcPts val="600"/>
              </a:spcAft>
              <a:buClr>
                <a:schemeClr val="tx1"/>
              </a:buClr>
              <a:buNone/>
            </a:pPr>
            <a:r>
              <a:rPr lang="en-GB" sz="1800" dirty="0">
                <a:latin typeface="TeleNeo" panose="020B0504040202090203" pitchFamily="34" charset="77"/>
                <a:ea typeface="Verdana" panose="020B0604030504040204" pitchFamily="34" charset="0"/>
              </a:rPr>
              <a:t>Now you will join a </a:t>
            </a:r>
            <a:r>
              <a:rPr lang="en-GB" sz="1800" b="1" dirty="0">
                <a:latin typeface="TeleNeo" panose="020B0504040202090203" pitchFamily="34" charset="77"/>
                <a:ea typeface="Verdana" panose="020B0604030504040204" pitchFamily="34" charset="0"/>
              </a:rPr>
              <a:t>group </a:t>
            </a:r>
            <a:r>
              <a:rPr lang="en-GB" sz="1800" dirty="0">
                <a:latin typeface="TeleNeo" panose="020B0504040202090203" pitchFamily="34" charset="77"/>
                <a:ea typeface="Verdana" panose="020B0604030504040204" pitchFamily="34" charset="0"/>
              </a:rPr>
              <a:t>to collaboratively create a new response to the challenge that received the most votes. </a:t>
            </a:r>
            <a:br>
              <a:rPr lang="en-GB" sz="1800" dirty="0">
                <a:latin typeface="TeleNeo" panose="020B0504040202090203" pitchFamily="34" charset="77"/>
                <a:ea typeface="Verdana" panose="020B0604030504040204" pitchFamily="34" charset="0"/>
              </a:rPr>
            </a:br>
            <a:r>
              <a:rPr lang="en-GB" sz="1800" dirty="0">
                <a:latin typeface="TeleNeo" panose="020B0504040202090203" pitchFamily="34" charset="77"/>
                <a:ea typeface="Verdana" panose="020B0604030504040204" pitchFamily="34" charset="0"/>
              </a:rPr>
              <a:t>We will assign you to one of two “ZOOM</a:t>
            </a:r>
            <a:r>
              <a:rPr lang="en-GB" sz="1800" b="1" dirty="0">
                <a:latin typeface="TeleNeo" panose="020B0504040202090203" pitchFamily="34" charset="77"/>
                <a:ea typeface="Verdana" panose="020B0604030504040204" pitchFamily="34" charset="0"/>
              </a:rPr>
              <a:t> breakout rooms”</a:t>
            </a:r>
            <a:r>
              <a:rPr lang="en-GB" sz="1800" dirty="0">
                <a:latin typeface="TeleNeo" panose="020B0504040202090203" pitchFamily="34" charset="77"/>
                <a:ea typeface="Verdana" panose="020B0604030504040204" pitchFamily="34" charset="0"/>
              </a:rPr>
              <a:t>. In each breakout room follow the link in the chat to a new Mural canvas where you will:</a:t>
            </a:r>
          </a:p>
          <a:p>
            <a:pPr marL="265113" indent="-265113">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Come up with </a:t>
            </a:r>
            <a:r>
              <a:rPr lang="en-GB" sz="1800" b="1" dirty="0">
                <a:latin typeface="TeleNeo" panose="020B0504040202090203" pitchFamily="34" charset="77"/>
                <a:ea typeface="Verdana" panose="020B0604030504040204" pitchFamily="34" charset="0"/>
              </a:rPr>
              <a:t>radical responses </a:t>
            </a:r>
            <a:r>
              <a:rPr lang="en-GB" sz="1800" dirty="0">
                <a:latin typeface="TeleNeo" panose="020B0504040202090203" pitchFamily="34" charset="77"/>
                <a:ea typeface="Verdana" panose="020B0604030504040204" pitchFamily="34" charset="0"/>
              </a:rPr>
              <a:t>to the challenge. </a:t>
            </a:r>
          </a:p>
          <a:p>
            <a:pPr marL="265113" indent="-265113">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Bring some of the radical responses down to earth and recall related </a:t>
            </a:r>
            <a:r>
              <a:rPr lang="en-GB" sz="1800" b="1" dirty="0">
                <a:latin typeface="TeleNeo" panose="020B0504040202090203" pitchFamily="34" charset="77"/>
                <a:ea typeface="Verdana" panose="020B0604030504040204" pitchFamily="34" charset="0"/>
              </a:rPr>
              <a:t>approaches </a:t>
            </a:r>
            <a:r>
              <a:rPr lang="en-GB" sz="1800" dirty="0">
                <a:latin typeface="TeleNeo" panose="020B0504040202090203" pitchFamily="34" charset="77"/>
                <a:ea typeface="Verdana" panose="020B0604030504040204" pitchFamily="34" charset="0"/>
              </a:rPr>
              <a:t>for addressing similar challenges </a:t>
            </a:r>
          </a:p>
          <a:p>
            <a:pPr marL="265113" indent="-265113">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Select approaches to build upon.</a:t>
            </a:r>
          </a:p>
          <a:p>
            <a:pPr marL="265113" indent="-265113">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Come up with </a:t>
            </a:r>
            <a:r>
              <a:rPr lang="en-GB" sz="1800" b="1" dirty="0">
                <a:latin typeface="TeleNeo" panose="020B0504040202090203" pitchFamily="34" charset="77"/>
                <a:ea typeface="Verdana" panose="020B0604030504040204" pitchFamily="34" charset="0"/>
              </a:rPr>
              <a:t>solution ideas </a:t>
            </a:r>
            <a:r>
              <a:rPr lang="en-GB" sz="1800" dirty="0">
                <a:latin typeface="TeleNeo" panose="020B0504040202090203" pitchFamily="34" charset="77"/>
                <a:ea typeface="Verdana" panose="020B0604030504040204" pitchFamily="34" charset="0"/>
              </a:rPr>
              <a:t>building upon these approaches </a:t>
            </a:r>
          </a:p>
          <a:p>
            <a:pPr marL="265113" indent="-265113">
              <a:lnSpc>
                <a:spcPct val="120000"/>
              </a:lnSpc>
              <a:spcBef>
                <a:spcPts val="0"/>
              </a:spcBef>
              <a:spcAft>
                <a:spcPts val="600"/>
              </a:spcAft>
              <a:buClr>
                <a:schemeClr val="bg1"/>
              </a:buClr>
              <a:buFont typeface="+mj-lt"/>
              <a:buAutoNum type="arabicPeriod"/>
            </a:pPr>
            <a:r>
              <a:rPr lang="en-GB" sz="1800" dirty="0">
                <a:latin typeface="TeleNeo" panose="020B0504040202090203" pitchFamily="34" charset="77"/>
                <a:ea typeface="Verdana" panose="020B0604030504040204" pitchFamily="34" charset="0"/>
              </a:rPr>
              <a:t>Select the most feasible and impactful idea.</a:t>
            </a:r>
          </a:p>
          <a:p>
            <a:pPr marL="265113" indent="-265113">
              <a:lnSpc>
                <a:spcPct val="120000"/>
              </a:lnSpc>
              <a:spcBef>
                <a:spcPts val="0"/>
              </a:spcBef>
              <a:spcAft>
                <a:spcPts val="600"/>
              </a:spcAft>
              <a:buClr>
                <a:schemeClr val="bg1"/>
              </a:buClr>
              <a:buFont typeface="+mj-lt"/>
              <a:buAutoNum type="arabicPeriod"/>
            </a:pPr>
            <a:r>
              <a:rPr lang="en-GB" sz="1800" b="1" dirty="0">
                <a:latin typeface="TeleNeo" panose="020B0504040202090203" pitchFamily="34" charset="77"/>
                <a:ea typeface="Verdana" panose="020B0604030504040204" pitchFamily="34" charset="0"/>
              </a:rPr>
              <a:t>Spell out </a:t>
            </a:r>
            <a:r>
              <a:rPr lang="en-GB" sz="1800" dirty="0">
                <a:latin typeface="TeleNeo" panose="020B0504040202090203" pitchFamily="34" charset="77"/>
                <a:ea typeface="Verdana" panose="020B0604030504040204" pitchFamily="34" charset="0"/>
              </a:rPr>
              <a:t>your selected idea by using a template</a:t>
            </a:r>
          </a:p>
        </p:txBody>
      </p:sp>
      <p:sp>
        <p:nvSpPr>
          <p:cNvPr id="10" name="Titel 3">
            <a:extLst>
              <a:ext uri="{FF2B5EF4-FFF2-40B4-BE49-F238E27FC236}">
                <a16:creationId xmlns:a16="http://schemas.microsoft.com/office/drawing/2014/main" id="{2E11CA85-2405-49F0-84FD-D67D220F0FD1}"/>
              </a:ext>
            </a:extLst>
          </p:cNvPr>
          <p:cNvSpPr txBox="1">
            <a:spLocks/>
          </p:cNvSpPr>
          <p:nvPr/>
        </p:nvSpPr>
        <p:spPr>
          <a:xfrm>
            <a:off x="551067" y="414574"/>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chemeClr val="bg1"/>
                </a:solidFill>
                <a:latin typeface="TeleNeo" panose="020B0504040202090203" pitchFamily="34" charset="77"/>
                <a:ea typeface="Verdana" panose="020B0604030504040204" pitchFamily="34" charset="0"/>
              </a:rPr>
              <a:t>5. Ideation</a:t>
            </a:r>
          </a:p>
        </p:txBody>
      </p:sp>
      <p:sp>
        <p:nvSpPr>
          <p:cNvPr id="9" name="Rechteck 8">
            <a:extLst>
              <a:ext uri="{FF2B5EF4-FFF2-40B4-BE49-F238E27FC236}">
                <a16:creationId xmlns:a16="http://schemas.microsoft.com/office/drawing/2014/main" id="{440ECD6E-E6E2-40AB-BB40-A2779C829617}"/>
              </a:ext>
            </a:extLst>
          </p:cNvPr>
          <p:cNvSpPr/>
          <p:nvPr/>
        </p:nvSpPr>
        <p:spPr>
          <a:xfrm>
            <a:off x="2866430" y="514992"/>
            <a:ext cx="824265" cy="382733"/>
          </a:xfrm>
          <a:prstGeom prst="rect">
            <a:avLst/>
          </a:prstGeom>
        </p:spPr>
        <p:txBody>
          <a:bodyPr wrap="none">
            <a:spAutoFit/>
          </a:bodyPr>
          <a:lstStyle/>
          <a:p>
            <a:pPr lvl="0">
              <a:lnSpc>
                <a:spcPct val="107000"/>
              </a:lnSpc>
              <a:spcAft>
                <a:spcPts val="800"/>
              </a:spcAft>
              <a:buClr>
                <a:srgbClr val="4472C4"/>
              </a:buClr>
            </a:pPr>
            <a:r>
              <a:rPr lang="de-DE" dirty="0">
                <a:solidFill>
                  <a:schemeClr val="bg1"/>
                </a:solidFill>
                <a:latin typeface="TeleNeo" panose="020B0504040202090203" pitchFamily="34" charset="77"/>
                <a:ea typeface="Verdana" panose="020B0604030504040204" pitchFamily="34" charset="0"/>
                <a:cs typeface="+mj-cs"/>
              </a:rPr>
              <a:t>60</a:t>
            </a:r>
            <a:r>
              <a:rPr lang="en-GB" dirty="0">
                <a:solidFill>
                  <a:schemeClr val="bg1"/>
                </a:solidFill>
                <a:latin typeface="TeleNeo" panose="020B0504040202090203" pitchFamily="34" charset="77"/>
                <a:ea typeface="Verdana" panose="020B0604030504040204" pitchFamily="34" charset="0"/>
                <a:cs typeface="+mj-cs"/>
              </a:rPr>
              <a:t> min</a:t>
            </a:r>
          </a:p>
        </p:txBody>
      </p:sp>
      <p:pic>
        <p:nvPicPr>
          <p:cNvPr id="11" name="Grafik 10" descr="Stoppuhr">
            <a:extLst>
              <a:ext uri="{FF2B5EF4-FFF2-40B4-BE49-F238E27FC236}">
                <a16:creationId xmlns:a16="http://schemas.microsoft.com/office/drawing/2014/main" id="{DBAD7B29-110D-47F3-AB5B-7B72743ED1D6}"/>
              </a:ext>
            </a:extLst>
          </p:cNvPr>
          <p:cNvPicPr>
            <a:picLocks noChangeAspect="1"/>
          </p:cNvPicPr>
          <p:nvPr/>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9222" y="385658"/>
            <a:ext cx="597208" cy="597208"/>
          </a:xfrm>
          <a:prstGeom prst="rect">
            <a:avLst/>
          </a:prstGeom>
        </p:spPr>
      </p:pic>
      <p:pic>
        <p:nvPicPr>
          <p:cNvPr id="12" name="Picture 2" descr="Mural | Insight Platforms | Solutions For Research &amp; Analytics">
            <a:extLst>
              <a:ext uri="{FF2B5EF4-FFF2-40B4-BE49-F238E27FC236}">
                <a16:creationId xmlns:a16="http://schemas.microsoft.com/office/drawing/2014/main" id="{4C9F278C-A48C-48CC-B541-DE2AC00ED9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9596" b="39439"/>
          <a:stretch/>
        </p:blipFill>
        <p:spPr bwMode="auto">
          <a:xfrm>
            <a:off x="9958264" y="1195971"/>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F0A5D9DD-997B-4781-BAC8-664153DA25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62" r="27494" b="6045"/>
          <a:stretch/>
        </p:blipFill>
        <p:spPr>
          <a:xfrm>
            <a:off x="6797576" y="1641577"/>
            <a:ext cx="5106954" cy="4429138"/>
          </a:xfrm>
          <a:prstGeom prst="rect">
            <a:avLst/>
          </a:prstGeom>
        </p:spPr>
      </p:pic>
      <p:sp>
        <p:nvSpPr>
          <p:cNvPr id="8" name="Interaktive Schaltfläche: Anpassen 3">
            <a:hlinkClick r:id="rId7" highlightClick="1"/>
            <a:extLst>
              <a:ext uri="{FF2B5EF4-FFF2-40B4-BE49-F238E27FC236}">
                <a16:creationId xmlns:a16="http://schemas.microsoft.com/office/drawing/2014/main" id="{E1B344D3-9F0C-44D5-8F5B-1ACA690CFA4D}"/>
              </a:ext>
            </a:extLst>
          </p:cNvPr>
          <p:cNvSpPr/>
          <p:nvPr/>
        </p:nvSpPr>
        <p:spPr bwMode="auto">
          <a:xfrm>
            <a:off x="6088266" y="6263074"/>
            <a:ext cx="2097445" cy="423381"/>
          </a:xfrm>
          <a:prstGeom prst="actionButtonBlank">
            <a:avLst/>
          </a:prstGeom>
          <a:noFill/>
          <a:ln w="12700" cap="flat" cmpd="sng" algn="ctr">
            <a:solidFill>
              <a:schemeClr val="bg1"/>
            </a:solidFill>
            <a:prstDash val="solid"/>
            <a:round/>
            <a:headEnd type="none" w="med" len="med"/>
            <a:tailEnd type="none" w="med" len="med"/>
          </a:ln>
          <a:effectLst/>
        </p:spPr>
        <p:txBody>
          <a:bodyPr lIns="0" tIns="0" rIns="0" bIns="0" anchor="ctr" anchorCtr="1"/>
          <a:lstStyle/>
          <a:p>
            <a:pPr marL="220663" indent="-220663" algn="ctr">
              <a:lnSpc>
                <a:spcPct val="90000"/>
              </a:lnSpc>
              <a:spcBef>
                <a:spcPct val="50000"/>
              </a:spcBef>
              <a:buClr>
                <a:schemeClr val="tx2"/>
              </a:buClr>
              <a:buSzPct val="75000"/>
            </a:pPr>
            <a:r>
              <a:rPr lang="en-GB"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ink</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MURAL </a:t>
            </a:r>
            <a:b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Canvas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for</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Group 1 </a:t>
            </a:r>
          </a:p>
        </p:txBody>
      </p:sp>
      <p:sp>
        <p:nvSpPr>
          <p:cNvPr id="13" name="Interaktive Schaltfläche: Anpassen 3">
            <a:hlinkClick r:id="rId8" highlightClick="1"/>
            <a:extLst>
              <a:ext uri="{FF2B5EF4-FFF2-40B4-BE49-F238E27FC236}">
                <a16:creationId xmlns:a16="http://schemas.microsoft.com/office/drawing/2014/main" id="{E480AD86-2A5F-4860-9CC6-4A6830E4C131}"/>
              </a:ext>
            </a:extLst>
          </p:cNvPr>
          <p:cNvSpPr/>
          <p:nvPr/>
        </p:nvSpPr>
        <p:spPr bwMode="auto">
          <a:xfrm>
            <a:off x="8302330" y="6263074"/>
            <a:ext cx="2097445" cy="423381"/>
          </a:xfrm>
          <a:prstGeom prst="actionButtonBlank">
            <a:avLst/>
          </a:prstGeom>
          <a:noFill/>
          <a:ln w="12700" cap="flat" cmpd="sng" algn="ctr">
            <a:solidFill>
              <a:schemeClr val="bg1"/>
            </a:solidFill>
            <a:prstDash val="solid"/>
            <a:round/>
            <a:headEnd type="none" w="med" len="med"/>
            <a:tailEnd type="none" w="med" len="med"/>
          </a:ln>
          <a:effectLst/>
        </p:spPr>
        <p:txBody>
          <a:bodyPr lIns="0" tIns="0" rIns="0" bIns="0" anchor="ctr" anchorCtr="1"/>
          <a:lstStyle/>
          <a:p>
            <a:pPr marL="220663" indent="-220663" algn="ctr">
              <a:lnSpc>
                <a:spcPct val="90000"/>
              </a:lnSpc>
              <a:spcBef>
                <a:spcPct val="50000"/>
              </a:spcBef>
              <a:buClr>
                <a:schemeClr val="tx2"/>
              </a:buClr>
              <a:buSzPct val="75000"/>
            </a:pPr>
            <a:r>
              <a:rPr lang="en-GB"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ink</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MURAL </a:t>
            </a:r>
            <a:b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Canvas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for</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Group 2</a:t>
            </a:r>
          </a:p>
        </p:txBody>
      </p:sp>
    </p:spTree>
    <p:extLst>
      <p:ext uri="{BB962C8B-B14F-4D97-AF65-F5344CB8AC3E}">
        <p14:creationId xmlns:p14="http://schemas.microsoft.com/office/powerpoint/2010/main" val="40680755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CBF52"/>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00B3FDF-5F17-3043-AF4D-46DF75DE3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138" y="1147441"/>
            <a:ext cx="9286240" cy="4141513"/>
          </a:xfrm>
          <a:prstGeom prst="rect">
            <a:avLst/>
          </a:prstGeom>
        </p:spPr>
      </p:pic>
      <p:sp>
        <p:nvSpPr>
          <p:cNvPr id="5" name="Rechteck 4">
            <a:extLst>
              <a:ext uri="{FF2B5EF4-FFF2-40B4-BE49-F238E27FC236}">
                <a16:creationId xmlns:a16="http://schemas.microsoft.com/office/drawing/2014/main" id="{CCD69A53-849F-334F-88A0-1224232CDE01}"/>
              </a:ext>
            </a:extLst>
          </p:cNvPr>
          <p:cNvSpPr/>
          <p:nvPr/>
        </p:nvSpPr>
        <p:spPr>
          <a:xfrm>
            <a:off x="589622" y="4300009"/>
            <a:ext cx="8127316" cy="1877437"/>
          </a:xfrm>
          <a:prstGeom prst="rect">
            <a:avLst/>
          </a:prstGeom>
        </p:spPr>
        <p:txBody>
          <a:bodyPr wrap="square">
            <a:spAutoFit/>
          </a:bodyPr>
          <a:lstStyle/>
          <a:p>
            <a:r>
              <a:rPr lang="en-GB" sz="4800" b="1" dirty="0">
                <a:solidFill>
                  <a:schemeClr val="bg1"/>
                </a:solidFill>
                <a:latin typeface="Tele-GroteskFet" pitchFamily="2" charset="0"/>
                <a:ea typeface="Verdana" panose="020B0604030504040204" pitchFamily="34" charset="0"/>
              </a:rPr>
              <a:t>5. </a:t>
            </a:r>
            <a:r>
              <a:rPr lang="en-GB" sz="4800" b="1" dirty="0">
                <a:solidFill>
                  <a:schemeClr val="bg1"/>
                </a:solidFill>
                <a:latin typeface="TeleNeo" panose="020B0504040202090203" pitchFamily="34" charset="77"/>
                <a:ea typeface="Verdana" panose="020B0604030504040204" pitchFamily="34" charset="0"/>
              </a:rPr>
              <a:t>Scenario 2030</a:t>
            </a:r>
            <a:endParaRPr lang="en-GB" sz="2000" b="1" dirty="0">
              <a:solidFill>
                <a:schemeClr val="bg1"/>
              </a:solidFill>
              <a:latin typeface="TeleNeo" panose="020B0504040202090203" pitchFamily="34" charset="77"/>
              <a:ea typeface="Verdana" panose="020B0604030504040204" pitchFamily="34" charset="0"/>
            </a:endParaRPr>
          </a:p>
          <a:p>
            <a:r>
              <a:rPr lang="en-US" sz="2000" dirty="0">
                <a:solidFill>
                  <a:schemeClr val="bg1"/>
                </a:solidFill>
                <a:latin typeface="TeleNeo" panose="020B0504040202090203" pitchFamily="34" charset="77"/>
                <a:ea typeface="Verdana" panose="020B0604030504040204" pitchFamily="34" charset="0"/>
              </a:rPr>
              <a:t>Pitch “How your idea changed the future?”</a:t>
            </a:r>
          </a:p>
          <a:p>
            <a:endParaRPr lang="en-GB" sz="4800" b="1" dirty="0">
              <a:solidFill>
                <a:schemeClr val="bg1"/>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72361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b="1" dirty="0">
                <a:solidFill>
                  <a:schemeClr val="bg1"/>
                </a:solidFill>
                <a:latin typeface="TeleNeo" panose="020B0504040202090203" pitchFamily="34" charset="77"/>
              </a:rPr>
              <a:t>1. When a company uses exclusively green energy. </a:t>
            </a:r>
          </a:p>
        </p:txBody>
      </p:sp>
      <p:sp>
        <p:nvSpPr>
          <p:cNvPr id="11" name="Rechteck 10">
            <a:extLst>
              <a:ext uri="{FF2B5EF4-FFF2-40B4-BE49-F238E27FC236}">
                <a16:creationId xmlns:a16="http://schemas.microsoft.com/office/drawing/2014/main" id="{A8C9BFCA-722C-8A4E-B0BB-FDBDC634A1CB}"/>
              </a:ext>
            </a:extLst>
          </p:cNvPr>
          <p:cNvSpPr/>
          <p:nvPr/>
        </p:nvSpPr>
        <p:spPr>
          <a:xfrm>
            <a:off x="1181527" y="1681415"/>
            <a:ext cx="3010761" cy="1391984"/>
          </a:xfrm>
          <a:prstGeom prst="rect">
            <a:avLst/>
          </a:prstGeom>
        </p:spPr>
        <p:txBody>
          <a:bodyPr wrap="none">
            <a:spAutoFit/>
          </a:bodyPr>
          <a:lstStyle/>
          <a:p>
            <a:pPr>
              <a:lnSpc>
                <a:spcPct val="120000"/>
              </a:lnSpc>
              <a:spcBef>
                <a:spcPts val="0"/>
              </a:spcBef>
              <a:spcAft>
                <a:spcPts val="600"/>
              </a:spcAft>
              <a:buClr>
                <a:schemeClr val="tx2"/>
              </a:buClr>
              <a:buSzPct val="75000"/>
              <a:buNone/>
            </a:pPr>
            <a:r>
              <a:rPr lang="de-DE" altLang="en-US" sz="3600" b="1" dirty="0" err="1">
                <a:solidFill>
                  <a:srgbClr val="4FB2E8"/>
                </a:solidFill>
                <a:latin typeface="TeleNeo" panose="020B0504040202090203" pitchFamily="34" charset="77"/>
              </a:rPr>
              <a:t>What</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is</a:t>
            </a:r>
            <a:r>
              <a:rPr lang="de-DE" altLang="en-US" sz="3600" b="1" dirty="0">
                <a:solidFill>
                  <a:srgbClr val="4FB2E8"/>
                </a:solidFill>
                <a:latin typeface="TeleNeo" panose="020B0504040202090203" pitchFamily="34" charset="77"/>
              </a:rPr>
              <a:t> </a:t>
            </a:r>
            <a:br>
              <a:rPr lang="de-DE" altLang="en-US" sz="3600" b="1" dirty="0">
                <a:solidFill>
                  <a:srgbClr val="4FB2E8"/>
                </a:solidFill>
                <a:latin typeface="TeleNeo" panose="020B0504040202090203" pitchFamily="34" charset="77"/>
              </a:rPr>
            </a:br>
            <a:r>
              <a:rPr lang="de-DE" altLang="en-US" sz="3600" b="1" dirty="0" err="1">
                <a:solidFill>
                  <a:srgbClr val="4FB2E8"/>
                </a:solidFill>
                <a:latin typeface="TeleNeo" panose="020B0504040202090203" pitchFamily="34" charset="77"/>
              </a:rPr>
              <a:t>greenwashing</a:t>
            </a:r>
            <a:r>
              <a:rPr lang="de-DE" altLang="en-US" sz="3600" b="1" dirty="0">
                <a:solidFill>
                  <a:srgbClr val="4FB2E8"/>
                </a:solidFill>
                <a:latin typeface="TeleNeo" panose="020B0504040202090203" pitchFamily="34" charset="77"/>
              </a:rPr>
              <a:t>?</a:t>
            </a: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10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r>
              <a:rPr lang="en-US"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When a company introduces measures for environmental control in all areas of its business. </a:t>
            </a:r>
            <a:endParaRPr lang="en-US"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de-DE" altLang="en-US" b="1" dirty="0" err="1">
                <a:solidFill>
                  <a:schemeClr val="bg1"/>
                </a:solidFill>
                <a:latin typeface="TeleNeo" panose="020B0504040202090203" pitchFamily="34" charset="77"/>
              </a:rPr>
              <a:t>When</a:t>
            </a:r>
            <a:r>
              <a:rPr lang="de-DE" altLang="en-US" b="1" dirty="0">
                <a:solidFill>
                  <a:schemeClr val="bg1"/>
                </a:solidFill>
                <a:latin typeface="TeleNeo" panose="020B0504040202090203" pitchFamily="34" charset="77"/>
              </a:rPr>
              <a:t> a </a:t>
            </a:r>
            <a:r>
              <a:rPr lang="de-DE" altLang="en-US" b="1" dirty="0" err="1">
                <a:solidFill>
                  <a:schemeClr val="bg1"/>
                </a:solidFill>
                <a:latin typeface="TeleNeo" panose="020B0504040202090203" pitchFamily="34" charset="77"/>
              </a:rPr>
              <a:t>company</a:t>
            </a:r>
            <a:r>
              <a:rPr lang="de-DE" altLang="en-US" b="1" dirty="0">
                <a:solidFill>
                  <a:schemeClr val="bg1"/>
                </a:solidFill>
                <a:latin typeface="TeleNeo" panose="020B0504040202090203" pitchFamily="34" charset="77"/>
              </a:rPr>
              <a:t> </a:t>
            </a:r>
            <a:r>
              <a:rPr lang="en-GB" b="1" dirty="0">
                <a:solidFill>
                  <a:schemeClr val="bg1"/>
                </a:solidFill>
                <a:latin typeface="TeleNeo" panose="020B0504040202090203" pitchFamily="34" charset="77"/>
              </a:rPr>
              <a:t>spends more resources to appear as being green than actually being green.</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en-GB" altLang="en-US" b="1" dirty="0">
                <a:solidFill>
                  <a:schemeClr val="bg1"/>
                </a:solidFill>
                <a:latin typeface="TeleNeo" panose="020B0504040202090203" pitchFamily="34" charset="77"/>
              </a:rPr>
              <a:t>4. 	</a:t>
            </a:r>
            <a:r>
              <a:rPr lang="en-US" altLang="en-US" b="1" dirty="0">
                <a:solidFill>
                  <a:schemeClr val="bg1"/>
                </a:solidFill>
                <a:latin typeface="TeleNeo" panose="020B0504040202090203" pitchFamily="34" charset="77"/>
              </a:rPr>
              <a:t>When a company uses environmentally friendly 	detergents</a:t>
            </a:r>
            <a:endParaRPr lang="de-DE" altLang="en-US" b="1" dirty="0">
              <a:solidFill>
                <a:schemeClr val="bg1"/>
              </a:solidFill>
              <a:latin typeface="TeleNeo" panose="020B0504040202090203" pitchFamily="34" charset="77"/>
            </a:endParaRP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2" name="Text Box 4">
            <a:extLst>
              <a:ext uri="{FF2B5EF4-FFF2-40B4-BE49-F238E27FC236}">
                <a16:creationId xmlns:a16="http://schemas.microsoft.com/office/drawing/2014/main" id="{732FF9F0-576A-D241-BF88-DAAE94941042}"/>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54315" y="1499577"/>
            <a:ext cx="5505173" cy="4507818"/>
          </a:xfrm>
        </p:spPr>
        <p:txBody>
          <a:bodyPr/>
          <a:lstStyle/>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Follow a new Mural link to </a:t>
            </a:r>
            <a:r>
              <a:rPr lang="en-GB" sz="1800" b="1" dirty="0">
                <a:latin typeface="TeleNeo" panose="020B0504040202090203" pitchFamily="34" charset="77"/>
                <a:ea typeface="Verdana" panose="020B0604030504040204" pitchFamily="34" charset="0"/>
              </a:rPr>
              <a:t>create a poster</a:t>
            </a:r>
            <a:r>
              <a:rPr lang="en-GB" sz="1800" dirty="0">
                <a:latin typeface="TeleNeo" panose="020B0504040202090203" pitchFamily="34" charset="77"/>
                <a:ea typeface="Verdana" panose="020B0604030504040204" pitchFamily="34" charset="0"/>
              </a:rPr>
              <a:t> that presents the impact of your solution </a:t>
            </a:r>
            <a:r>
              <a:rPr lang="en-GB" sz="1800" b="1" dirty="0">
                <a:latin typeface="TeleNeo" panose="020B0504040202090203" pitchFamily="34" charset="77"/>
                <a:ea typeface="Verdana" panose="020B0604030504040204" pitchFamily="34" charset="0"/>
              </a:rPr>
              <a:t>as an advertisement from the future</a:t>
            </a:r>
            <a:r>
              <a:rPr lang="en-GB" sz="1800" dirty="0">
                <a:latin typeface="TeleNeo" panose="020B0504040202090203" pitchFamily="34" charset="77"/>
                <a:ea typeface="Verdana" panose="020B0604030504040204" pitchFamily="34" charset="0"/>
              </a:rPr>
              <a:t>.</a:t>
            </a:r>
            <a:r>
              <a:rPr lang="en-GB" sz="1800" b="1" dirty="0">
                <a:latin typeface="TeleNeo" panose="020B0504040202090203" pitchFamily="34" charset="77"/>
                <a:ea typeface="Verdana" panose="020B0604030504040204" pitchFamily="34" charset="0"/>
              </a:rPr>
              <a:t> </a:t>
            </a:r>
          </a:p>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Use the </a:t>
            </a:r>
            <a:r>
              <a:rPr lang="en-GB" sz="1800" b="1" dirty="0">
                <a:latin typeface="TeleNeo" panose="020B0504040202090203" pitchFamily="34" charset="77"/>
                <a:ea typeface="Verdana" panose="020B0604030504040204" pitchFamily="34" charset="0"/>
              </a:rPr>
              <a:t>Before-After </a:t>
            </a:r>
            <a:r>
              <a:rPr lang="en-GB" sz="1800" dirty="0">
                <a:latin typeface="TeleNeo" panose="020B0504040202090203" pitchFamily="34" charset="77"/>
                <a:ea typeface="Verdana" panose="020B0604030504040204" pitchFamily="34" charset="0"/>
              </a:rPr>
              <a:t>template to show how your solution changed the world </a:t>
            </a:r>
            <a:r>
              <a:rPr lang="en-GB" sz="1800" b="1" dirty="0">
                <a:latin typeface="TeleNeo" panose="020B0504040202090203" pitchFamily="34" charset="77"/>
                <a:ea typeface="Verdana" panose="020B0604030504040204" pitchFamily="34" charset="0"/>
              </a:rPr>
              <a:t>in the year 2030</a:t>
            </a:r>
            <a:endParaRPr lang="en-GB" sz="1800" dirty="0">
              <a:latin typeface="TeleNeo" panose="020B0504040202090203" pitchFamily="34" charset="77"/>
              <a:ea typeface="Verdana" panose="020B0604030504040204" pitchFamily="34" charset="0"/>
            </a:endParaRPr>
          </a:p>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Play around with different design elements adding </a:t>
            </a:r>
            <a:r>
              <a:rPr lang="en-GB" sz="1800" b="1" dirty="0">
                <a:latin typeface="TeleNeo" panose="020B0504040202090203" pitchFamily="34" charset="77"/>
                <a:ea typeface="Verdana" panose="020B0604030504040204" pitchFamily="34" charset="0"/>
              </a:rPr>
              <a:t>text, drawings, icons and images </a:t>
            </a:r>
            <a:r>
              <a:rPr lang="en-GB" sz="1800" dirty="0">
                <a:latin typeface="TeleNeo" panose="020B0504040202090203" pitchFamily="34" charset="77"/>
                <a:ea typeface="Verdana" panose="020B0604030504040204" pitchFamily="34" charset="0"/>
              </a:rPr>
              <a:t>(searching the MURAL image database of pasting from your computer). </a:t>
            </a:r>
          </a:p>
          <a:p>
            <a:pPr>
              <a:lnSpc>
                <a:spcPct val="120000"/>
              </a:lnSpc>
              <a:spcBef>
                <a:spcPts val="0"/>
              </a:spcBef>
              <a:spcAft>
                <a:spcPts val="600"/>
              </a:spcAft>
              <a:buClr>
                <a:schemeClr val="tx1"/>
              </a:buClr>
              <a:buFont typeface="Wingdings" panose="05000000000000000000" pitchFamily="2" charset="2"/>
              <a:buChar char="§"/>
            </a:pPr>
            <a:endParaRPr lang="en-GB" sz="1800" dirty="0">
              <a:latin typeface="TeleNeo" panose="020B0504040202090203" pitchFamily="34" charset="77"/>
              <a:ea typeface="Verdana" panose="020B0604030504040204" pitchFamily="34" charset="0"/>
            </a:endParaRPr>
          </a:p>
          <a:p>
            <a:pPr marL="0" indent="0">
              <a:lnSpc>
                <a:spcPct val="120000"/>
              </a:lnSpc>
              <a:spcBef>
                <a:spcPts val="0"/>
              </a:spcBef>
              <a:spcAft>
                <a:spcPts val="600"/>
              </a:spcAft>
              <a:buClr>
                <a:schemeClr val="tx1"/>
              </a:buClr>
              <a:buNone/>
            </a:pPr>
            <a:endParaRPr lang="en-GB" sz="1800" dirty="0">
              <a:latin typeface="TeleNeo" panose="020B0504040202090203" pitchFamily="34" charset="77"/>
              <a:ea typeface="Verdana" panose="020B0604030504040204" pitchFamily="34" charset="0"/>
            </a:endParaRPr>
          </a:p>
          <a:p>
            <a:pPr marL="0" indent="0">
              <a:lnSpc>
                <a:spcPct val="120000"/>
              </a:lnSpc>
              <a:spcBef>
                <a:spcPts val="0"/>
              </a:spcBef>
              <a:spcAft>
                <a:spcPts val="600"/>
              </a:spcAft>
              <a:buNone/>
            </a:pPr>
            <a:r>
              <a:rPr lang="en-GB" sz="1800" b="1" dirty="0">
                <a:latin typeface="TeleNeo" panose="020B0504040202090203" pitchFamily="34" charset="77"/>
                <a:ea typeface="Verdana" panose="020B0604030504040204" pitchFamily="34" charset="0"/>
                <a:sym typeface="Wingdings" panose="05000000000000000000" pitchFamily="2" charset="2"/>
              </a:rPr>
              <a:t> </a:t>
            </a:r>
            <a:r>
              <a:rPr lang="en-GB" sz="1800" b="1" dirty="0">
                <a:latin typeface="TeleNeo" panose="020B0504040202090203" pitchFamily="34" charset="77"/>
                <a:ea typeface="Verdana" panose="020B0604030504040204" pitchFamily="34" charset="0"/>
              </a:rPr>
              <a:t>Visuals and fun ideas outrun </a:t>
            </a:r>
            <a:br>
              <a:rPr lang="en-GB" sz="1800" b="1" dirty="0">
                <a:latin typeface="TeleNeo" panose="020B0504040202090203" pitchFamily="34" charset="77"/>
                <a:ea typeface="Verdana" panose="020B0604030504040204" pitchFamily="34" charset="0"/>
              </a:rPr>
            </a:br>
            <a:r>
              <a:rPr lang="en-GB" sz="1800" b="1" dirty="0">
                <a:latin typeface="TeleNeo" panose="020B0504040202090203" pitchFamily="34" charset="77"/>
                <a:ea typeface="Verdana" panose="020B0604030504040204" pitchFamily="34" charset="0"/>
              </a:rPr>
              <a:t>accurate content on this last exercise </a:t>
            </a:r>
            <a:r>
              <a:rPr lang="en-GB" sz="1800" b="1" dirty="0">
                <a:latin typeface="TeleNeo" panose="020B0504040202090203" pitchFamily="34" charset="77"/>
                <a:ea typeface="Verdana" panose="020B0604030504040204" pitchFamily="34" charset="0"/>
                <a:sym typeface="Wingdings" panose="05000000000000000000" pitchFamily="2" charset="2"/>
              </a:rPr>
              <a:t></a:t>
            </a:r>
            <a:endParaRPr lang="en-GB" sz="1800" b="1" dirty="0">
              <a:latin typeface="TeleNeo" panose="020B0504040202090203" pitchFamily="34" charset="77"/>
              <a:ea typeface="Verdana" panose="020B0604030504040204" pitchFamily="34" charset="0"/>
            </a:endParaRPr>
          </a:p>
          <a:p>
            <a:pPr marL="0" indent="0">
              <a:lnSpc>
                <a:spcPct val="120000"/>
              </a:lnSpc>
              <a:spcBef>
                <a:spcPts val="0"/>
              </a:spcBef>
              <a:spcAft>
                <a:spcPts val="600"/>
              </a:spcAft>
              <a:buNone/>
            </a:pPr>
            <a:endParaRPr lang="en-GB" sz="1800" dirty="0">
              <a:latin typeface="TeleNeo" panose="020B0504040202090203" pitchFamily="34" charset="77"/>
              <a:ea typeface="Verdana" panose="020B0604030504040204" pitchFamily="34" charset="0"/>
            </a:endParaRPr>
          </a:p>
        </p:txBody>
      </p:sp>
      <p:sp>
        <p:nvSpPr>
          <p:cNvPr id="12" name="Titel 3">
            <a:extLst>
              <a:ext uri="{FF2B5EF4-FFF2-40B4-BE49-F238E27FC236}">
                <a16:creationId xmlns:a16="http://schemas.microsoft.com/office/drawing/2014/main" id="{D1AFF269-FB4D-4213-AEDE-BA98A5C5F1FE}"/>
              </a:ext>
            </a:extLst>
          </p:cNvPr>
          <p:cNvSpPr txBox="1">
            <a:spLocks/>
          </p:cNvSpPr>
          <p:nvPr/>
        </p:nvSpPr>
        <p:spPr>
          <a:xfrm>
            <a:off x="554315" y="424510"/>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chemeClr val="bg1"/>
                </a:solidFill>
                <a:latin typeface="TeleNeo" panose="020B0504040202090203" pitchFamily="34" charset="77"/>
                <a:ea typeface="Verdana" panose="020B0604030504040204" pitchFamily="34" charset="0"/>
              </a:rPr>
              <a:t>5. Scenario 2030 </a:t>
            </a:r>
          </a:p>
        </p:txBody>
      </p:sp>
      <p:sp>
        <p:nvSpPr>
          <p:cNvPr id="5" name="Rechteck 4">
            <a:extLst>
              <a:ext uri="{FF2B5EF4-FFF2-40B4-BE49-F238E27FC236}">
                <a16:creationId xmlns:a16="http://schemas.microsoft.com/office/drawing/2014/main" id="{E556CE79-EE86-4B64-AE24-96C7B5687833}"/>
              </a:ext>
            </a:extLst>
          </p:cNvPr>
          <p:cNvSpPr/>
          <p:nvPr/>
        </p:nvSpPr>
        <p:spPr>
          <a:xfrm>
            <a:off x="3904109" y="522002"/>
            <a:ext cx="777777" cy="382733"/>
          </a:xfrm>
          <a:prstGeom prst="rect">
            <a:avLst/>
          </a:prstGeom>
        </p:spPr>
        <p:txBody>
          <a:bodyPr wrap="none">
            <a:spAutoFit/>
          </a:bodyPr>
          <a:lstStyle/>
          <a:p>
            <a:pPr lvl="0">
              <a:lnSpc>
                <a:spcPct val="107000"/>
              </a:lnSpc>
              <a:spcAft>
                <a:spcPts val="800"/>
              </a:spcAft>
              <a:buClr>
                <a:srgbClr val="4472C4"/>
              </a:buClr>
            </a:pPr>
            <a:r>
              <a:rPr lang="de-DE" dirty="0">
                <a:solidFill>
                  <a:schemeClr val="bg1"/>
                </a:solidFill>
                <a:latin typeface="TeleNeo" panose="020B0504040202090203" pitchFamily="34" charset="77"/>
                <a:ea typeface="Verdana" panose="020B0604030504040204" pitchFamily="34" charset="0"/>
                <a:cs typeface="+mj-cs"/>
              </a:rPr>
              <a:t>15 </a:t>
            </a:r>
            <a:r>
              <a:rPr lang="en-GB" dirty="0">
                <a:solidFill>
                  <a:schemeClr val="bg1"/>
                </a:solidFill>
                <a:latin typeface="TeleNeo" panose="020B0504040202090203" pitchFamily="34" charset="77"/>
                <a:ea typeface="Verdana" panose="020B0604030504040204" pitchFamily="34" charset="0"/>
                <a:cs typeface="+mj-cs"/>
              </a:rPr>
              <a:t>min</a:t>
            </a:r>
          </a:p>
        </p:txBody>
      </p:sp>
      <p:pic>
        <p:nvPicPr>
          <p:cNvPr id="6" name="Grafik 5" descr="Stoppuhr">
            <a:extLst>
              <a:ext uri="{FF2B5EF4-FFF2-40B4-BE49-F238E27FC236}">
                <a16:creationId xmlns:a16="http://schemas.microsoft.com/office/drawing/2014/main" id="{983A390F-71E0-4EAD-8F0D-CF1177DCA745}"/>
              </a:ext>
            </a:extLst>
          </p:cNvPr>
          <p:cNvPicPr>
            <a:picLocks noChangeAspect="1"/>
          </p:cNvPicPr>
          <p:nvPr/>
        </p:nvPicPr>
        <p:blipFill>
          <a:blip r:embed="rId3">
            <a:lum bright="10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06901" y="375723"/>
            <a:ext cx="597208" cy="597208"/>
          </a:xfrm>
          <a:prstGeom prst="rect">
            <a:avLst/>
          </a:prstGeom>
        </p:spPr>
      </p:pic>
      <p:pic>
        <p:nvPicPr>
          <p:cNvPr id="9" name="Grafik 8">
            <a:extLst>
              <a:ext uri="{FF2B5EF4-FFF2-40B4-BE49-F238E27FC236}">
                <a16:creationId xmlns:a16="http://schemas.microsoft.com/office/drawing/2014/main" id="{7396B7D7-C2C9-4B38-BA61-0E13833E25B2}"/>
              </a:ext>
            </a:extLst>
          </p:cNvPr>
          <p:cNvPicPr>
            <a:picLocks noChangeAspect="1"/>
          </p:cNvPicPr>
          <p:nvPr/>
        </p:nvPicPr>
        <p:blipFill rotWithShape="1">
          <a:blip r:embed="rId5"/>
          <a:srcRect l="6502" t="15761" r="27373" b="31324"/>
          <a:stretch/>
        </p:blipFill>
        <p:spPr>
          <a:xfrm>
            <a:off x="8626999" y="1570138"/>
            <a:ext cx="3322471" cy="1503922"/>
          </a:xfrm>
          <a:prstGeom prst="rect">
            <a:avLst/>
          </a:prstGeom>
        </p:spPr>
      </p:pic>
      <p:sp>
        <p:nvSpPr>
          <p:cNvPr id="10" name="Textplatzhalter 2">
            <a:extLst>
              <a:ext uri="{FF2B5EF4-FFF2-40B4-BE49-F238E27FC236}">
                <a16:creationId xmlns:a16="http://schemas.microsoft.com/office/drawing/2014/main" id="{DE3E2A85-5354-4644-9BDF-027ADB52E464}"/>
              </a:ext>
            </a:extLst>
          </p:cNvPr>
          <p:cNvSpPr txBox="1">
            <a:spLocks/>
          </p:cNvSpPr>
          <p:nvPr/>
        </p:nvSpPr>
        <p:spPr>
          <a:xfrm>
            <a:off x="6925266" y="3186734"/>
            <a:ext cx="5151268" cy="597207"/>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1400" b="1" dirty="0">
                <a:solidFill>
                  <a:schemeClr val="bg1"/>
                </a:solidFill>
                <a:latin typeface="TeleNeo" panose="020B0504040202090203" pitchFamily="34" charset="77"/>
                <a:ea typeface="Verdana" panose="020B0604030504040204" pitchFamily="34" charset="0"/>
              </a:rPr>
              <a:t>Example: </a:t>
            </a:r>
            <a:r>
              <a:rPr lang="en-US" sz="1400" dirty="0">
                <a:solidFill>
                  <a:schemeClr val="bg1"/>
                </a:solidFill>
                <a:latin typeface="TeleNeo" panose="020B0504040202090203" pitchFamily="34" charset="77"/>
                <a:ea typeface="Verdana" panose="020B0604030504040204" pitchFamily="34" charset="0"/>
              </a:rPr>
              <a:t>Environmental Social Media Intranet in the year 2030</a:t>
            </a:r>
          </a:p>
        </p:txBody>
      </p:sp>
      <p:pic>
        <p:nvPicPr>
          <p:cNvPr id="11" name="Grafik 10">
            <a:extLst>
              <a:ext uri="{FF2B5EF4-FFF2-40B4-BE49-F238E27FC236}">
                <a16:creationId xmlns:a16="http://schemas.microsoft.com/office/drawing/2014/main" id="{594F20DB-D2BF-4F13-BD5E-98EB120D027D}"/>
              </a:ext>
            </a:extLst>
          </p:cNvPr>
          <p:cNvPicPr>
            <a:picLocks noChangeAspect="1"/>
          </p:cNvPicPr>
          <p:nvPr/>
        </p:nvPicPr>
        <p:blipFill>
          <a:blip r:embed="rId6"/>
          <a:stretch>
            <a:fillRect/>
          </a:stretch>
        </p:blipFill>
        <p:spPr>
          <a:xfrm>
            <a:off x="7052331" y="3753486"/>
            <a:ext cx="4897139" cy="2264168"/>
          </a:xfrm>
          <a:prstGeom prst="rect">
            <a:avLst/>
          </a:prstGeom>
        </p:spPr>
      </p:pic>
      <p:pic>
        <p:nvPicPr>
          <p:cNvPr id="13" name="Picture 2" descr="Mural | Insight Platforms | Solutions For Research &amp; Analytics">
            <a:extLst>
              <a:ext uri="{FF2B5EF4-FFF2-40B4-BE49-F238E27FC236}">
                <a16:creationId xmlns:a16="http://schemas.microsoft.com/office/drawing/2014/main" id="{71EFD625-8901-49D1-B2FB-4C939E50193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9596" b="39439"/>
          <a:stretch/>
        </p:blipFill>
        <p:spPr bwMode="auto">
          <a:xfrm>
            <a:off x="10003204" y="1108324"/>
            <a:ext cx="1946266" cy="408031"/>
          </a:xfrm>
          <a:prstGeom prst="rect">
            <a:avLst/>
          </a:prstGeom>
          <a:noFill/>
          <a:extLst>
            <a:ext uri="{909E8E84-426E-40DD-AFC4-6F175D3DCCD1}">
              <a14:hiddenFill xmlns:a14="http://schemas.microsoft.com/office/drawing/2010/main">
                <a:solidFill>
                  <a:srgbClr val="FFFFFF"/>
                </a:solidFill>
              </a14:hiddenFill>
            </a:ext>
          </a:extLst>
        </p:spPr>
      </p:pic>
      <p:sp>
        <p:nvSpPr>
          <p:cNvPr id="14" name="Interaktive Schaltfläche: Anpassen 3">
            <a:hlinkClick r:id="rId8" highlightClick="1"/>
            <a:extLst>
              <a:ext uri="{FF2B5EF4-FFF2-40B4-BE49-F238E27FC236}">
                <a16:creationId xmlns:a16="http://schemas.microsoft.com/office/drawing/2014/main" id="{82242ED0-6441-45B6-AA4B-B8F6664DB8A1}"/>
              </a:ext>
            </a:extLst>
          </p:cNvPr>
          <p:cNvSpPr/>
          <p:nvPr/>
        </p:nvSpPr>
        <p:spPr bwMode="auto">
          <a:xfrm>
            <a:off x="6088266" y="6263074"/>
            <a:ext cx="2097445" cy="423381"/>
          </a:xfrm>
          <a:prstGeom prst="actionButtonBlank">
            <a:avLst/>
          </a:prstGeom>
          <a:noFill/>
          <a:ln w="12700" cap="flat" cmpd="sng" algn="ctr">
            <a:solidFill>
              <a:schemeClr val="bg1"/>
            </a:solidFill>
            <a:prstDash val="solid"/>
            <a:round/>
            <a:headEnd type="none" w="med" len="med"/>
            <a:tailEnd type="none" w="med" len="med"/>
          </a:ln>
          <a:effectLst/>
        </p:spPr>
        <p:txBody>
          <a:bodyPr lIns="0" tIns="0" rIns="0" bIns="0" anchor="ctr" anchorCtr="1"/>
          <a:lstStyle/>
          <a:p>
            <a:pPr marL="220663" indent="-220663" algn="ctr">
              <a:lnSpc>
                <a:spcPct val="90000"/>
              </a:lnSpc>
              <a:spcBef>
                <a:spcPct val="50000"/>
              </a:spcBef>
              <a:buClr>
                <a:schemeClr val="tx2"/>
              </a:buClr>
              <a:buSzPct val="75000"/>
            </a:pPr>
            <a:r>
              <a:rPr lang="en-GB"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ink</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MURAL </a:t>
            </a:r>
            <a:b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Canvas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for</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Group 1 </a:t>
            </a:r>
          </a:p>
        </p:txBody>
      </p:sp>
      <p:sp>
        <p:nvSpPr>
          <p:cNvPr id="15" name="Interaktive Schaltfläche: Anpassen 3">
            <a:hlinkClick r:id="rId9" highlightClick="1"/>
            <a:extLst>
              <a:ext uri="{FF2B5EF4-FFF2-40B4-BE49-F238E27FC236}">
                <a16:creationId xmlns:a16="http://schemas.microsoft.com/office/drawing/2014/main" id="{6071397A-4FC5-4D43-9D59-BF1450885C60}"/>
              </a:ext>
            </a:extLst>
          </p:cNvPr>
          <p:cNvSpPr/>
          <p:nvPr/>
        </p:nvSpPr>
        <p:spPr bwMode="auto">
          <a:xfrm>
            <a:off x="8302330" y="6263074"/>
            <a:ext cx="2097445" cy="423381"/>
          </a:xfrm>
          <a:prstGeom prst="actionButtonBlank">
            <a:avLst/>
          </a:prstGeom>
          <a:noFill/>
          <a:ln w="12700" cap="flat" cmpd="sng" algn="ctr">
            <a:solidFill>
              <a:schemeClr val="bg1"/>
            </a:solidFill>
            <a:prstDash val="solid"/>
            <a:round/>
            <a:headEnd type="none" w="med" len="med"/>
            <a:tailEnd type="none" w="med" len="med"/>
          </a:ln>
          <a:effectLst/>
        </p:spPr>
        <p:txBody>
          <a:bodyPr lIns="0" tIns="0" rIns="0" bIns="0" anchor="ctr" anchorCtr="1"/>
          <a:lstStyle/>
          <a:p>
            <a:pPr marL="220663" indent="-220663" algn="ctr">
              <a:lnSpc>
                <a:spcPct val="90000"/>
              </a:lnSpc>
              <a:spcBef>
                <a:spcPct val="50000"/>
              </a:spcBef>
              <a:buClr>
                <a:schemeClr val="tx2"/>
              </a:buClr>
              <a:buSzPct val="75000"/>
            </a:pPr>
            <a:r>
              <a:rPr lang="en-GB"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ink</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to</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MURAL </a:t>
            </a:r>
            <a:b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Canvas </a:t>
            </a:r>
            <a:r>
              <a:rPr lang="de-DE" sz="1500" dirty="0" err="1">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for</a:t>
            </a: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Group 2</a:t>
            </a:r>
          </a:p>
        </p:txBody>
      </p:sp>
    </p:spTree>
    <p:extLst>
      <p:ext uri="{BB962C8B-B14F-4D97-AF65-F5344CB8AC3E}">
        <p14:creationId xmlns:p14="http://schemas.microsoft.com/office/powerpoint/2010/main" val="14520278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IgorY\Desktop\People Group - Pitch Ideas.png">
            <a:extLst>
              <a:ext uri="{FF2B5EF4-FFF2-40B4-BE49-F238E27FC236}">
                <a16:creationId xmlns:a16="http://schemas.microsoft.com/office/drawing/2014/main" id="{A17E9CEC-F611-4469-99B2-DB01B745E4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2822" y="1563441"/>
            <a:ext cx="2538830" cy="1922896"/>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sz="quarter" idx="14"/>
          </p:nvPr>
        </p:nvSpPr>
        <p:spPr>
          <a:xfrm>
            <a:off x="531190" y="1108980"/>
            <a:ext cx="5486400" cy="4268480"/>
          </a:xfrm>
        </p:spPr>
        <p:txBody>
          <a:bodyPr/>
          <a:lstStyle/>
          <a:p>
            <a:pPr marL="0" indent="0">
              <a:lnSpc>
                <a:spcPct val="120000"/>
              </a:lnSpc>
              <a:spcBef>
                <a:spcPts val="0"/>
              </a:spcBef>
              <a:spcAft>
                <a:spcPts val="600"/>
              </a:spcAft>
              <a:buNone/>
            </a:pPr>
            <a:r>
              <a:rPr lang="en-GB" sz="1800" b="1" dirty="0">
                <a:latin typeface="TeleNeo" panose="020B0504040202090203" pitchFamily="34" charset="77"/>
                <a:ea typeface="Verdana" panose="020B0604030504040204" pitchFamily="34" charset="0"/>
              </a:rPr>
              <a:t>Welcome back!</a:t>
            </a:r>
          </a:p>
          <a:p>
            <a:pPr marL="0" indent="0">
              <a:lnSpc>
                <a:spcPct val="120000"/>
              </a:lnSpc>
              <a:spcBef>
                <a:spcPts val="0"/>
              </a:spcBef>
              <a:spcAft>
                <a:spcPts val="600"/>
              </a:spcAft>
              <a:buNone/>
            </a:pPr>
            <a:r>
              <a:rPr lang="en-GB" sz="1800" dirty="0">
                <a:latin typeface="TeleNeo" panose="020B0504040202090203" pitchFamily="34" charset="77"/>
                <a:ea typeface="Verdana" panose="020B0604030504040204" pitchFamily="34" charset="0"/>
              </a:rPr>
              <a:t>Now please take up to </a:t>
            </a:r>
            <a:r>
              <a:rPr lang="en-GB" sz="1800" b="1" dirty="0">
                <a:latin typeface="TeleNeo" panose="020B0504040202090203" pitchFamily="34" charset="77"/>
                <a:ea typeface="Verdana" panose="020B0604030504040204" pitchFamily="34" charset="0"/>
              </a:rPr>
              <a:t>4 minutes to pitch </a:t>
            </a:r>
            <a:r>
              <a:rPr lang="en-GB" sz="1800" dirty="0">
                <a:latin typeface="TeleNeo" panose="020B0504040202090203" pitchFamily="34" charset="77"/>
                <a:ea typeface="Verdana" panose="020B0604030504040204" pitchFamily="34" charset="0"/>
              </a:rPr>
              <a:t>the idea of your group to the other players. </a:t>
            </a:r>
          </a:p>
          <a:p>
            <a:pPr marL="0" indent="0">
              <a:lnSpc>
                <a:spcPct val="120000"/>
              </a:lnSpc>
              <a:spcBef>
                <a:spcPts val="0"/>
              </a:spcBef>
              <a:spcAft>
                <a:spcPts val="600"/>
              </a:spcAft>
              <a:buNone/>
            </a:pPr>
            <a:r>
              <a:rPr lang="en-GB" sz="1800" dirty="0">
                <a:latin typeface="TeleNeo" panose="020B0504040202090203" pitchFamily="34" charset="77"/>
                <a:ea typeface="Verdana" panose="020B0604030504040204" pitchFamily="34" charset="0"/>
              </a:rPr>
              <a:t>First explain:</a:t>
            </a:r>
          </a:p>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what is then </a:t>
            </a:r>
            <a:r>
              <a:rPr lang="en-GB" sz="1800" b="1" dirty="0">
                <a:latin typeface="TeleNeo" panose="020B0504040202090203" pitchFamily="34" charset="77"/>
                <a:ea typeface="Verdana" panose="020B0604030504040204" pitchFamily="34" charset="0"/>
              </a:rPr>
              <a:t>name</a:t>
            </a:r>
            <a:r>
              <a:rPr lang="en-GB" sz="1800" dirty="0">
                <a:latin typeface="TeleNeo" panose="020B0504040202090203" pitchFamily="34" charset="77"/>
                <a:ea typeface="Verdana" panose="020B0604030504040204" pitchFamily="34" charset="0"/>
              </a:rPr>
              <a:t> your solution,</a:t>
            </a:r>
          </a:p>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what is its </a:t>
            </a:r>
            <a:r>
              <a:rPr lang="en-GB" sz="1800" b="1" dirty="0">
                <a:latin typeface="TeleNeo" panose="020B0504040202090203" pitchFamily="34" charset="77"/>
                <a:ea typeface="Verdana" panose="020B0604030504040204" pitchFamily="34" charset="0"/>
              </a:rPr>
              <a:t>purpose</a:t>
            </a:r>
            <a:r>
              <a:rPr lang="en-GB" sz="1800" dirty="0">
                <a:latin typeface="TeleNeo" panose="020B0504040202090203" pitchFamily="34" charset="77"/>
                <a:ea typeface="Verdana" panose="020B0604030504040204" pitchFamily="34" charset="0"/>
              </a:rPr>
              <a:t>, </a:t>
            </a:r>
          </a:p>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how it could </a:t>
            </a:r>
            <a:r>
              <a:rPr lang="en-GB" sz="1800" b="1" dirty="0">
                <a:latin typeface="TeleNeo" panose="020B0504040202090203" pitchFamily="34" charset="77"/>
                <a:ea typeface="Verdana" panose="020B0604030504040204" pitchFamily="34" charset="0"/>
              </a:rPr>
              <a:t>work in practice</a:t>
            </a:r>
            <a:r>
              <a:rPr lang="en-GB" sz="1800" dirty="0">
                <a:latin typeface="TeleNeo" panose="020B0504040202090203" pitchFamily="34" charset="77"/>
                <a:ea typeface="Verdana" panose="020B0604030504040204" pitchFamily="34" charset="0"/>
              </a:rPr>
              <a:t>, </a:t>
            </a:r>
          </a:p>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who will </a:t>
            </a:r>
            <a:r>
              <a:rPr lang="en-GB" sz="1800" b="1" dirty="0">
                <a:latin typeface="TeleNeo" panose="020B0504040202090203" pitchFamily="34" charset="77"/>
                <a:ea typeface="Verdana" panose="020B0604030504040204" pitchFamily="34" charset="0"/>
              </a:rPr>
              <a:t>benefit</a:t>
            </a:r>
            <a:r>
              <a:rPr lang="en-GB" sz="1800" dirty="0">
                <a:latin typeface="TeleNeo" panose="020B0504040202090203" pitchFamily="34" charset="77"/>
                <a:ea typeface="Verdana" panose="020B0604030504040204" pitchFamily="34" charset="0"/>
              </a:rPr>
              <a:t> from it and </a:t>
            </a:r>
          </a:p>
          <a:p>
            <a:pPr>
              <a:lnSpc>
                <a:spcPct val="120000"/>
              </a:lnSpc>
              <a:spcBef>
                <a:spcPts val="0"/>
              </a:spcBef>
              <a:spcAft>
                <a:spcPts val="600"/>
              </a:spcAft>
              <a:buClr>
                <a:schemeClr val="bg1"/>
              </a:buClr>
              <a:buFont typeface="Arial" panose="020B0604020202020204" pitchFamily="34" charset="0"/>
              <a:buChar char="•"/>
            </a:pPr>
            <a:r>
              <a:rPr lang="en-GB" sz="1800" dirty="0">
                <a:latin typeface="TeleNeo" panose="020B0504040202090203" pitchFamily="34" charset="77"/>
                <a:ea typeface="Verdana" panose="020B0604030504040204" pitchFamily="34" charset="0"/>
              </a:rPr>
              <a:t>how it could lead to positive</a:t>
            </a:r>
            <a:r>
              <a:rPr lang="en-GB" sz="1800" b="1" dirty="0">
                <a:latin typeface="TeleNeo" panose="020B0504040202090203" pitchFamily="34" charset="77"/>
                <a:ea typeface="Verdana" panose="020B0604030504040204" pitchFamily="34" charset="0"/>
              </a:rPr>
              <a:t> impact </a:t>
            </a:r>
            <a:r>
              <a:rPr lang="en-GB" sz="1800" dirty="0">
                <a:latin typeface="TeleNeo" panose="020B0504040202090203" pitchFamily="34" charset="77"/>
                <a:ea typeface="Verdana" panose="020B0604030504040204" pitchFamily="34" charset="0"/>
              </a:rPr>
              <a:t>on corporate sustainability. </a:t>
            </a:r>
          </a:p>
          <a:p>
            <a:pPr marL="0" indent="0">
              <a:lnSpc>
                <a:spcPct val="120000"/>
              </a:lnSpc>
              <a:spcBef>
                <a:spcPts val="0"/>
              </a:spcBef>
              <a:spcAft>
                <a:spcPts val="600"/>
              </a:spcAft>
              <a:buClr>
                <a:schemeClr val="tx1"/>
              </a:buClr>
              <a:buNone/>
            </a:pPr>
            <a:r>
              <a:rPr lang="en-GB" sz="1800" dirty="0">
                <a:latin typeface="TeleNeo" panose="020B0504040202090203" pitchFamily="34" charset="77"/>
                <a:ea typeface="Verdana" panose="020B0604030504040204" pitchFamily="34" charset="0"/>
              </a:rPr>
              <a:t>Then present your advertisement </a:t>
            </a:r>
            <a:r>
              <a:rPr lang="en-GB" sz="1800" b="1" dirty="0">
                <a:latin typeface="TeleNeo" panose="020B0504040202090203" pitchFamily="34" charset="77"/>
                <a:ea typeface="Verdana" panose="020B0604030504040204" pitchFamily="34" charset="0"/>
              </a:rPr>
              <a:t>poster </a:t>
            </a:r>
            <a:r>
              <a:rPr lang="en-GB" sz="1800" dirty="0">
                <a:latin typeface="TeleNeo" panose="020B0504040202090203" pitchFamily="34" charset="77"/>
                <a:ea typeface="Verdana" panose="020B0604030504040204" pitchFamily="34" charset="0"/>
              </a:rPr>
              <a:t>which we will share on the screen in ZOOM</a:t>
            </a:r>
          </a:p>
          <a:p>
            <a:pPr marL="0" indent="0">
              <a:lnSpc>
                <a:spcPct val="120000"/>
              </a:lnSpc>
              <a:spcBef>
                <a:spcPts val="0"/>
              </a:spcBef>
              <a:spcAft>
                <a:spcPts val="600"/>
              </a:spcAft>
              <a:buClr>
                <a:schemeClr val="tx1"/>
              </a:buClr>
              <a:buNone/>
            </a:pPr>
            <a:r>
              <a:rPr lang="en-GB" sz="1800" dirty="0">
                <a:latin typeface="TeleNeo" panose="020B0504040202090203" pitchFamily="34" charset="77"/>
                <a:ea typeface="Verdana" panose="020B0604030504040204" pitchFamily="34" charset="0"/>
              </a:rPr>
              <a:t>Finally, everyone will </a:t>
            </a:r>
            <a:r>
              <a:rPr lang="en-GB" sz="1800" b="1" dirty="0">
                <a:latin typeface="TeleNeo" panose="020B0504040202090203" pitchFamily="34" charset="77"/>
                <a:ea typeface="Verdana" panose="020B0604030504040204" pitchFamily="34" charset="0"/>
              </a:rPr>
              <a:t>give short feedback </a:t>
            </a:r>
            <a:r>
              <a:rPr lang="en-GB" sz="1800" dirty="0">
                <a:latin typeface="TeleNeo" panose="020B0504040202090203" pitchFamily="34" charset="77"/>
                <a:ea typeface="Verdana" panose="020B0604030504040204" pitchFamily="34" charset="0"/>
              </a:rPr>
              <a:t>on the two ideas </a:t>
            </a:r>
            <a:r>
              <a:rPr lang="en-GB" sz="1800" b="1" dirty="0">
                <a:latin typeface="TeleNeo" panose="020B0504040202090203" pitchFamily="34" charset="77"/>
                <a:ea typeface="Verdana" panose="020B0604030504040204" pitchFamily="34" charset="0"/>
              </a:rPr>
              <a:t>and vote </a:t>
            </a:r>
            <a:r>
              <a:rPr lang="en-US" sz="1800" dirty="0">
                <a:latin typeface="TeleNeo" panose="020B0504040202090203" pitchFamily="34" charset="77"/>
                <a:ea typeface="Verdana" panose="020B0604030504040204" pitchFamily="34" charset="0"/>
              </a:rPr>
              <a:t>for deciding which solution to implement. </a:t>
            </a:r>
            <a:endParaRPr lang="en-GB" sz="1800" dirty="0">
              <a:latin typeface="TeleNeo" panose="020B0504040202090203" pitchFamily="34" charset="77"/>
              <a:ea typeface="Verdana" panose="020B0604030504040204" pitchFamily="34" charset="0"/>
            </a:endParaRPr>
          </a:p>
        </p:txBody>
      </p:sp>
      <p:sp>
        <p:nvSpPr>
          <p:cNvPr id="12" name="Titel 3">
            <a:extLst>
              <a:ext uri="{FF2B5EF4-FFF2-40B4-BE49-F238E27FC236}">
                <a16:creationId xmlns:a16="http://schemas.microsoft.com/office/drawing/2014/main" id="{D1AFF269-FB4D-4213-AEDE-BA98A5C5F1FE}"/>
              </a:ext>
            </a:extLst>
          </p:cNvPr>
          <p:cNvSpPr txBox="1">
            <a:spLocks/>
          </p:cNvSpPr>
          <p:nvPr/>
        </p:nvSpPr>
        <p:spPr>
          <a:xfrm>
            <a:off x="531190" y="-165018"/>
            <a:ext cx="8155610" cy="17284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chemeClr val="bg1"/>
                </a:solidFill>
                <a:latin typeface="TeleNeo" panose="020B0504040202090203" pitchFamily="34" charset="77"/>
                <a:ea typeface="Verdana" panose="020B0604030504040204" pitchFamily="34" charset="0"/>
              </a:rPr>
              <a:t>5. Scenario 2030 – pitch your solutions</a:t>
            </a:r>
          </a:p>
        </p:txBody>
      </p:sp>
      <p:pic>
        <p:nvPicPr>
          <p:cNvPr id="5" name="Grafik 4">
            <a:extLst>
              <a:ext uri="{FF2B5EF4-FFF2-40B4-BE49-F238E27FC236}">
                <a16:creationId xmlns:a16="http://schemas.microsoft.com/office/drawing/2014/main" id="{9FBEF1FC-D3BD-4E03-9694-D50CBA2BEA6F}"/>
              </a:ext>
            </a:extLst>
          </p:cNvPr>
          <p:cNvPicPr>
            <a:picLocks noChangeAspect="1"/>
          </p:cNvPicPr>
          <p:nvPr/>
        </p:nvPicPr>
        <p:blipFill>
          <a:blip r:embed="rId4"/>
          <a:stretch>
            <a:fillRect/>
          </a:stretch>
        </p:blipFill>
        <p:spPr>
          <a:xfrm>
            <a:off x="7724139" y="3641495"/>
            <a:ext cx="4227513" cy="2366294"/>
          </a:xfrm>
          <a:prstGeom prst="rect">
            <a:avLst/>
          </a:prstGeom>
        </p:spPr>
      </p:pic>
    </p:spTree>
    <p:extLst>
      <p:ext uri="{BB962C8B-B14F-4D97-AF65-F5344CB8AC3E}">
        <p14:creationId xmlns:p14="http://schemas.microsoft.com/office/powerpoint/2010/main" val="28504483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38922" y="1169101"/>
            <a:ext cx="9956798" cy="4162044"/>
          </a:xfrm>
        </p:spPr>
        <p:txBody>
          <a:bodyPr/>
          <a:lstStyle/>
          <a:p>
            <a:pPr marL="0" indent="0">
              <a:lnSpc>
                <a:spcPct val="120000"/>
              </a:lnSpc>
              <a:spcBef>
                <a:spcPts val="0"/>
              </a:spcBef>
              <a:spcAft>
                <a:spcPts val="600"/>
              </a:spcAft>
              <a:buNone/>
            </a:pPr>
            <a:r>
              <a:rPr lang="en-GB" sz="1800" b="1" dirty="0">
                <a:latin typeface="TeleNeo" panose="020B0504040202090203" pitchFamily="34" charset="77"/>
                <a:ea typeface="Verdana" panose="020B0604030504040204" pitchFamily="34" charset="0"/>
              </a:rPr>
              <a:t>Please share your experiences and thoughts</a:t>
            </a:r>
            <a:r>
              <a:rPr lang="en-GB" sz="1800" dirty="0">
                <a:latin typeface="TeleNeo" panose="020B0504040202090203" pitchFamily="34" charset="77"/>
                <a:ea typeface="Verdana" panose="020B0604030504040204" pitchFamily="34" charset="0"/>
              </a:rPr>
              <a:t> about the game: </a:t>
            </a:r>
          </a:p>
          <a:p>
            <a:pPr lvl="2">
              <a:lnSpc>
                <a:spcPct val="120000"/>
              </a:lnSpc>
              <a:spcBef>
                <a:spcPts val="0"/>
              </a:spcBef>
              <a:spcAft>
                <a:spcPts val="600"/>
              </a:spcAft>
              <a:buClr>
                <a:schemeClr val="bg1"/>
              </a:buClr>
              <a:buFont typeface="Arial" panose="020B0604020202020204" pitchFamily="34" charset="0"/>
              <a:buChar char="•"/>
            </a:pPr>
            <a:r>
              <a:rPr lang="en-GB" dirty="0">
                <a:latin typeface="TeleNeo" panose="020B0504040202090203" pitchFamily="34" charset="77"/>
                <a:ea typeface="Verdana" panose="020B0604030504040204" pitchFamily="34" charset="0"/>
              </a:rPr>
              <a:t>How easy was for you to solve the dilemmas? What </a:t>
            </a:r>
            <a:r>
              <a:rPr lang="en-GB" b="1" dirty="0">
                <a:latin typeface="TeleNeo" panose="020B0504040202090203" pitchFamily="34" charset="77"/>
                <a:ea typeface="Verdana" panose="020B0604030504040204" pitchFamily="34" charset="0"/>
              </a:rPr>
              <a:t>surprised or puzzled </a:t>
            </a:r>
            <a:r>
              <a:rPr lang="en-GB" dirty="0">
                <a:latin typeface="TeleNeo" panose="020B0504040202090203" pitchFamily="34" charset="77"/>
                <a:ea typeface="Verdana" panose="020B0604030504040204" pitchFamily="34" charset="0"/>
              </a:rPr>
              <a:t>you the most?</a:t>
            </a:r>
          </a:p>
          <a:p>
            <a:pPr lvl="2">
              <a:lnSpc>
                <a:spcPct val="120000"/>
              </a:lnSpc>
              <a:spcBef>
                <a:spcPts val="0"/>
              </a:spcBef>
              <a:spcAft>
                <a:spcPts val="600"/>
              </a:spcAft>
              <a:buClr>
                <a:schemeClr val="bg1"/>
              </a:buClr>
              <a:buFont typeface="Arial" panose="020B0604020202020204" pitchFamily="34" charset="0"/>
              <a:buChar char="•"/>
            </a:pPr>
            <a:r>
              <a:rPr lang="en-GB" dirty="0">
                <a:latin typeface="TeleNeo" panose="020B0504040202090203" pitchFamily="34" charset="77"/>
                <a:ea typeface="Verdana" panose="020B0604030504040204" pitchFamily="34" charset="0"/>
              </a:rPr>
              <a:t>Did you agree with </a:t>
            </a:r>
            <a:r>
              <a:rPr lang="en-GB" b="1" dirty="0">
                <a:latin typeface="TeleNeo" panose="020B0504040202090203" pitchFamily="34" charset="77"/>
                <a:ea typeface="Verdana" panose="020B0604030504040204" pitchFamily="34" charset="0"/>
              </a:rPr>
              <a:t>the evaluations </a:t>
            </a:r>
            <a:r>
              <a:rPr lang="en-GB" dirty="0">
                <a:latin typeface="TeleNeo" panose="020B0504040202090203" pitchFamily="34" charset="77"/>
                <a:ea typeface="Verdana" panose="020B0604030504040204" pitchFamily="34" charset="0"/>
              </a:rPr>
              <a:t>you received from the different stakeholders? What did you learn from them?</a:t>
            </a:r>
          </a:p>
          <a:p>
            <a:pPr lvl="2">
              <a:lnSpc>
                <a:spcPct val="120000"/>
              </a:lnSpc>
              <a:spcBef>
                <a:spcPts val="0"/>
              </a:spcBef>
              <a:spcAft>
                <a:spcPts val="600"/>
              </a:spcAft>
              <a:buClr>
                <a:schemeClr val="bg1"/>
              </a:buClr>
              <a:buFont typeface="Arial" panose="020B0604020202020204" pitchFamily="34" charset="0"/>
              <a:buChar char="•"/>
            </a:pPr>
            <a:r>
              <a:rPr lang="en-GB" dirty="0">
                <a:latin typeface="TeleNeo" panose="020B0504040202090203" pitchFamily="34" charset="77"/>
                <a:ea typeface="Verdana" panose="020B0604030504040204" pitchFamily="34" charset="0"/>
              </a:rPr>
              <a:t>What did you learn from </a:t>
            </a:r>
            <a:r>
              <a:rPr lang="en-GB" b="1" dirty="0">
                <a:latin typeface="TeleNeo" panose="020B0504040202090203" pitchFamily="34" charset="77"/>
                <a:ea typeface="Verdana" panose="020B0604030504040204" pitchFamily="34" charset="0"/>
              </a:rPr>
              <a:t>the different perspectives you assumed </a:t>
            </a:r>
            <a:r>
              <a:rPr lang="en-GB" dirty="0">
                <a:latin typeface="TeleNeo" panose="020B0504040202090203" pitchFamily="34" charset="77"/>
                <a:ea typeface="Verdana" panose="020B0604030504040204" pitchFamily="34" charset="0"/>
              </a:rPr>
              <a:t>while solving the dilemmas as an employee and while evaluating them as a stakeholder?</a:t>
            </a:r>
          </a:p>
          <a:p>
            <a:pPr lvl="2">
              <a:lnSpc>
                <a:spcPct val="120000"/>
              </a:lnSpc>
              <a:spcBef>
                <a:spcPts val="0"/>
              </a:spcBef>
              <a:spcAft>
                <a:spcPts val="600"/>
              </a:spcAft>
              <a:buClr>
                <a:schemeClr val="bg1"/>
              </a:buClr>
              <a:buFont typeface="Arial" panose="020B0604020202020204" pitchFamily="34" charset="0"/>
              <a:buChar char="•"/>
            </a:pPr>
            <a:r>
              <a:rPr lang="en-GB" dirty="0">
                <a:latin typeface="TeleNeo" panose="020B0504040202090203" pitchFamily="34" charset="77"/>
                <a:ea typeface="Verdana" panose="020B0604030504040204" pitchFamily="34" charset="0"/>
              </a:rPr>
              <a:t>What did you learn from the process of </a:t>
            </a:r>
            <a:r>
              <a:rPr lang="en-GB" b="1" dirty="0">
                <a:latin typeface="TeleNeo" panose="020B0504040202090203" pitchFamily="34" charset="77"/>
                <a:ea typeface="Verdana" panose="020B0604030504040204" pitchFamily="34" charset="0"/>
              </a:rPr>
              <a:t>identifying challenges in your own work </a:t>
            </a:r>
            <a:r>
              <a:rPr lang="en-GB" dirty="0">
                <a:latin typeface="TeleNeo" panose="020B0504040202090203" pitchFamily="34" charset="77"/>
                <a:ea typeface="Verdana" panose="020B0604030504040204" pitchFamily="34" charset="0"/>
              </a:rPr>
              <a:t>and then </a:t>
            </a:r>
            <a:r>
              <a:rPr lang="en-GB" b="1" dirty="0">
                <a:latin typeface="TeleNeo" panose="020B0504040202090203" pitchFamily="34" charset="77"/>
                <a:ea typeface="Verdana" panose="020B0604030504040204" pitchFamily="34" charset="0"/>
              </a:rPr>
              <a:t>coming up with ideas </a:t>
            </a:r>
            <a:r>
              <a:rPr lang="en-GB" dirty="0">
                <a:latin typeface="TeleNeo" panose="020B0504040202090203" pitchFamily="34" charset="77"/>
                <a:ea typeface="Verdana" panose="020B0604030504040204" pitchFamily="34" charset="0"/>
              </a:rPr>
              <a:t>on how to address them?  </a:t>
            </a:r>
          </a:p>
          <a:p>
            <a:pPr lvl="2">
              <a:lnSpc>
                <a:spcPct val="120000"/>
              </a:lnSpc>
              <a:spcBef>
                <a:spcPts val="0"/>
              </a:spcBef>
              <a:spcAft>
                <a:spcPts val="600"/>
              </a:spcAft>
              <a:buClr>
                <a:schemeClr val="bg1"/>
              </a:buClr>
              <a:buFont typeface="Arial" panose="020B0604020202020204" pitchFamily="34" charset="0"/>
              <a:buChar char="•"/>
            </a:pPr>
            <a:r>
              <a:rPr lang="en-GB" dirty="0">
                <a:latin typeface="TeleNeo" panose="020B0504040202090203" pitchFamily="34" charset="77"/>
                <a:ea typeface="Verdana" panose="020B0604030504040204" pitchFamily="34" charset="0"/>
              </a:rPr>
              <a:t>What did you learn </a:t>
            </a:r>
            <a:r>
              <a:rPr lang="en-GB" b="1" dirty="0">
                <a:latin typeface="TeleNeo" panose="020B0504040202090203" pitchFamily="34" charset="77"/>
                <a:ea typeface="Verdana" panose="020B0604030504040204" pitchFamily="34" charset="0"/>
              </a:rPr>
              <a:t>throughout the course of the game</a:t>
            </a:r>
            <a:r>
              <a:rPr lang="en-GB" dirty="0">
                <a:latin typeface="TeleNeo" panose="020B0504040202090203" pitchFamily="34" charset="77"/>
                <a:ea typeface="Verdana" panose="020B0604030504040204" pitchFamily="34" charset="0"/>
              </a:rPr>
              <a:t>, </a:t>
            </a:r>
            <a:r>
              <a:rPr lang="en-GB" b="1" dirty="0">
                <a:latin typeface="TeleNeo" panose="020B0504040202090203" pitchFamily="34" charset="77"/>
                <a:ea typeface="Verdana" panose="020B0604030504040204" pitchFamily="34" charset="0"/>
              </a:rPr>
              <a:t>as an individual </a:t>
            </a:r>
            <a:r>
              <a:rPr lang="en-GB" dirty="0">
                <a:latin typeface="TeleNeo" panose="020B0504040202090203" pitchFamily="34" charset="77"/>
                <a:ea typeface="Verdana" panose="020B0604030504040204" pitchFamily="34" charset="0"/>
              </a:rPr>
              <a:t>and from the </a:t>
            </a:r>
            <a:r>
              <a:rPr lang="en-GB" b="1" dirty="0">
                <a:latin typeface="TeleNeo" panose="020B0504040202090203" pitchFamily="34" charset="77"/>
                <a:ea typeface="Verdana" panose="020B0604030504040204" pitchFamily="34" charset="0"/>
              </a:rPr>
              <a:t>perspective of your organization</a:t>
            </a:r>
            <a:r>
              <a:rPr lang="en-GB" dirty="0">
                <a:latin typeface="TeleNeo" panose="020B0504040202090203" pitchFamily="34" charset="77"/>
                <a:ea typeface="Verdana" panose="020B0604030504040204" pitchFamily="34" charset="0"/>
              </a:rPr>
              <a:t>.</a:t>
            </a:r>
          </a:p>
          <a:p>
            <a:pPr>
              <a:lnSpc>
                <a:spcPct val="120000"/>
              </a:lnSpc>
              <a:spcBef>
                <a:spcPts val="0"/>
              </a:spcBef>
              <a:spcAft>
                <a:spcPts val="600"/>
              </a:spcAft>
              <a:buFontTx/>
              <a:buChar char="-"/>
            </a:pPr>
            <a:endParaRPr lang="en-GB" sz="1400" dirty="0">
              <a:latin typeface="TeleNeo" panose="020B0504040202090203" pitchFamily="34" charset="77"/>
              <a:ea typeface="Verdana" panose="020B0604030504040204" pitchFamily="34" charset="0"/>
            </a:endParaRPr>
          </a:p>
        </p:txBody>
      </p:sp>
      <p:sp>
        <p:nvSpPr>
          <p:cNvPr id="12" name="Titel 3">
            <a:extLst>
              <a:ext uri="{FF2B5EF4-FFF2-40B4-BE49-F238E27FC236}">
                <a16:creationId xmlns:a16="http://schemas.microsoft.com/office/drawing/2014/main" id="{D1AFF269-FB4D-4213-AEDE-BA98A5C5F1FE}"/>
              </a:ext>
            </a:extLst>
          </p:cNvPr>
          <p:cNvSpPr txBox="1">
            <a:spLocks/>
          </p:cNvSpPr>
          <p:nvPr/>
        </p:nvSpPr>
        <p:spPr>
          <a:xfrm>
            <a:off x="538922" y="404632"/>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chemeClr val="bg1"/>
                </a:solidFill>
                <a:latin typeface="TeleNeo" panose="020B0504040202090203" pitchFamily="34" charset="77"/>
                <a:ea typeface="Verdana" panose="020B0604030504040204" pitchFamily="34" charset="0"/>
              </a:rPr>
              <a:t>Feedback</a:t>
            </a:r>
          </a:p>
        </p:txBody>
      </p:sp>
      <p:sp>
        <p:nvSpPr>
          <p:cNvPr id="4" name="Rechteck: abgerundete Ecken 3">
            <a:hlinkClick r:id="rId3"/>
            <a:extLst>
              <a:ext uri="{FF2B5EF4-FFF2-40B4-BE49-F238E27FC236}">
                <a16:creationId xmlns:a16="http://schemas.microsoft.com/office/drawing/2014/main" id="{3C880C48-1594-462A-963D-2FFF6B16A3C5}"/>
              </a:ext>
            </a:extLst>
          </p:cNvPr>
          <p:cNvSpPr/>
          <p:nvPr/>
        </p:nvSpPr>
        <p:spPr>
          <a:xfrm>
            <a:off x="2216168" y="5331145"/>
            <a:ext cx="7759664" cy="1122223"/>
          </a:xfrm>
          <a:prstGeom prst="roundRect">
            <a:avLst/>
          </a:prstGeom>
          <a:solidFill>
            <a:srgbClr val="F0CEA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rPr>
              <a:t>Please take 5 minutes to complete our survey. </a:t>
            </a:r>
            <a:br>
              <a:rPr lang="en-GB" sz="2800" b="1" dirty="0">
                <a:solidFill>
                  <a:schemeClr val="bg1"/>
                </a:solidFill>
                <a:latin typeface="TeleNeo" panose="020B0504040202090203" pitchFamily="34" charset="77"/>
                <a:ea typeface="Verdana" panose="020B0604030504040204" pitchFamily="34" charset="0"/>
              </a:rPr>
            </a:br>
            <a:r>
              <a:rPr lang="en-GB" sz="2800" b="1" dirty="0">
                <a:solidFill>
                  <a:schemeClr val="bg1"/>
                </a:solidFill>
                <a:latin typeface="TeleNeo" panose="020B0504040202090203" pitchFamily="34" charset="77"/>
                <a:ea typeface="Verdana" panose="020B0604030504040204" pitchFamily="34" charset="0"/>
              </a:rPr>
              <a:t>Click here</a:t>
            </a:r>
          </a:p>
        </p:txBody>
      </p:sp>
    </p:spTree>
    <p:extLst>
      <p:ext uri="{BB962C8B-B14F-4D97-AF65-F5344CB8AC3E}">
        <p14:creationId xmlns:p14="http://schemas.microsoft.com/office/powerpoint/2010/main" val="29160328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0A77EF2-6DBE-0044-823D-9238975EC642}"/>
              </a:ext>
            </a:extLst>
          </p:cNvPr>
          <p:cNvSpPr txBox="1">
            <a:spLocks/>
          </p:cNvSpPr>
          <p:nvPr/>
        </p:nvSpPr>
        <p:spPr>
          <a:xfrm>
            <a:off x="910952" y="2903855"/>
            <a:ext cx="5394775" cy="10502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bg1"/>
                </a:solidFill>
                <a:latin typeface="TeleNeo Thin" panose="020B0204040202090203" pitchFamily="34" charset="77"/>
                <a:ea typeface="+mj-ea"/>
                <a:cs typeface="+mj-cs"/>
              </a:defRPr>
            </a:lvl1pPr>
          </a:lstStyle>
          <a:p>
            <a:r>
              <a:rPr lang="en-GB" sz="4800" b="1" dirty="0"/>
              <a:t>Thank you for </a:t>
            </a:r>
          </a:p>
          <a:p>
            <a:r>
              <a:rPr lang="en-GB" sz="4800" b="1" dirty="0"/>
              <a:t>your attention!</a:t>
            </a:r>
            <a:endParaRPr lang="de-DE" sz="4800" b="1" dirty="0"/>
          </a:p>
        </p:txBody>
      </p:sp>
      <p:sp>
        <p:nvSpPr>
          <p:cNvPr id="6" name="Textplatzhalter 2">
            <a:extLst>
              <a:ext uri="{FF2B5EF4-FFF2-40B4-BE49-F238E27FC236}">
                <a16:creationId xmlns:a16="http://schemas.microsoft.com/office/drawing/2014/main" id="{454732BA-D5B3-BB43-8C1B-3F109B0822BE}"/>
              </a:ext>
            </a:extLst>
          </p:cNvPr>
          <p:cNvSpPr txBox="1">
            <a:spLocks/>
          </p:cNvSpPr>
          <p:nvPr/>
        </p:nvSpPr>
        <p:spPr>
          <a:xfrm>
            <a:off x="910953" y="3429000"/>
            <a:ext cx="5394774" cy="469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dirty="0"/>
          </a:p>
        </p:txBody>
      </p:sp>
      <p:sp>
        <p:nvSpPr>
          <p:cNvPr id="8" name="Rechteck 7">
            <a:extLst>
              <a:ext uri="{FF2B5EF4-FFF2-40B4-BE49-F238E27FC236}">
                <a16:creationId xmlns:a16="http://schemas.microsoft.com/office/drawing/2014/main" id="{82DD5117-92AB-ED43-B6B8-21557E60514C}"/>
              </a:ext>
            </a:extLst>
          </p:cNvPr>
          <p:cNvSpPr/>
          <p:nvPr/>
        </p:nvSpPr>
        <p:spPr>
          <a:xfrm>
            <a:off x="910952" y="4253974"/>
            <a:ext cx="5318046" cy="450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bg1"/>
                </a:solidFill>
                <a:latin typeface="TeleNeo" panose="020B0504040202090203" pitchFamily="34" charset="77"/>
              </a:rPr>
              <a:t>More on: www.gamify.site</a:t>
            </a:r>
          </a:p>
        </p:txBody>
      </p:sp>
    </p:spTree>
    <p:extLst>
      <p:ext uri="{BB962C8B-B14F-4D97-AF65-F5344CB8AC3E}">
        <p14:creationId xmlns:p14="http://schemas.microsoft.com/office/powerpoint/2010/main" val="21851297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0AB598C-F174-FF42-B6B0-7D0A275B1EEA}"/>
              </a:ext>
            </a:extLst>
          </p:cNvPr>
          <p:cNvSpPr/>
          <p:nvPr/>
        </p:nvSpPr>
        <p:spPr>
          <a:xfrm>
            <a:off x="2082800" y="2967335"/>
            <a:ext cx="8026400" cy="1384995"/>
          </a:xfrm>
          <a:prstGeom prst="rect">
            <a:avLst/>
          </a:prstGeom>
        </p:spPr>
        <p:txBody>
          <a:bodyPr wrap="square">
            <a:spAutoFit/>
          </a:bodyPr>
          <a:lstStyle/>
          <a:p>
            <a:pPr algn="ctr"/>
            <a:r>
              <a:rPr lang="de-DE" sz="2800" dirty="0">
                <a:solidFill>
                  <a:schemeClr val="bg1"/>
                </a:solidFill>
                <a:latin typeface="TeleNeo" panose="020B0504040202090203" pitchFamily="34" charset="77"/>
              </a:rPr>
              <a:t>GAMIFY </a:t>
            </a:r>
            <a:r>
              <a:rPr lang="de-DE" sz="2800" dirty="0" err="1">
                <a:solidFill>
                  <a:schemeClr val="bg1"/>
                </a:solidFill>
                <a:latin typeface="TeleNeo" panose="020B0504040202090203" pitchFamily="34" charset="77"/>
              </a:rPr>
              <a:t>is</a:t>
            </a:r>
            <a:r>
              <a:rPr lang="de-DE" sz="2800" dirty="0">
                <a:solidFill>
                  <a:schemeClr val="bg1"/>
                </a:solidFill>
                <a:latin typeface="TeleNeo" panose="020B0504040202090203" pitchFamily="34" charset="77"/>
              </a:rPr>
              <a:t> a Knowledge Alliance </a:t>
            </a:r>
            <a:r>
              <a:rPr lang="de-DE" sz="2800" dirty="0" err="1">
                <a:solidFill>
                  <a:schemeClr val="bg1"/>
                </a:solidFill>
                <a:latin typeface="TeleNeo" panose="020B0504040202090203" pitchFamily="34" charset="77"/>
              </a:rPr>
              <a:t>that</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brings</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together</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academia</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and</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industry</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to</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advance</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gamification</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for</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innovation</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and</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entrepreneurship</a:t>
            </a:r>
            <a:r>
              <a:rPr lang="de-DE" sz="2800" dirty="0">
                <a:solidFill>
                  <a:schemeClr val="bg1"/>
                </a:solidFill>
                <a:latin typeface="TeleNeo" panose="020B0504040202090203" pitchFamily="34" charset="77"/>
              </a:rPr>
              <a:t> (</a:t>
            </a:r>
            <a:r>
              <a:rPr lang="de-DE" sz="2800" dirty="0" err="1">
                <a:solidFill>
                  <a:schemeClr val="bg1"/>
                </a:solidFill>
                <a:latin typeface="TeleNeo" panose="020B0504040202090203" pitchFamily="34" charset="77"/>
              </a:rPr>
              <a:t>InnEn</a:t>
            </a:r>
            <a:r>
              <a:rPr lang="de-DE" sz="2800" dirty="0">
                <a:solidFill>
                  <a:schemeClr val="bg1"/>
                </a:solidFill>
                <a:latin typeface="TeleNeo" panose="020B0504040202090203" pitchFamily="34" charset="77"/>
              </a:rPr>
              <a:t>)</a:t>
            </a:r>
          </a:p>
        </p:txBody>
      </p:sp>
      <p:pic>
        <p:nvPicPr>
          <p:cNvPr id="6" name="Grafik 5">
            <a:extLst>
              <a:ext uri="{FF2B5EF4-FFF2-40B4-BE49-F238E27FC236}">
                <a16:creationId xmlns:a16="http://schemas.microsoft.com/office/drawing/2014/main" id="{AD610F67-9527-BF4E-B363-5C2CA9D4FE2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t="16195" b="15443"/>
          <a:stretch/>
        </p:blipFill>
        <p:spPr>
          <a:xfrm>
            <a:off x="4070788" y="1571870"/>
            <a:ext cx="3911600" cy="855705"/>
          </a:xfrm>
          <a:prstGeom prst="rect">
            <a:avLst/>
          </a:prstGeom>
          <a:effectLst>
            <a:innerShdw blurRad="63500" dist="50800" dir="13500000">
              <a:prstClr val="black">
                <a:alpha val="50000"/>
              </a:prstClr>
            </a:innerShdw>
          </a:effectLst>
        </p:spPr>
      </p:pic>
      <p:sp>
        <p:nvSpPr>
          <p:cNvPr id="7" name="Rechteck 6">
            <a:extLst>
              <a:ext uri="{FF2B5EF4-FFF2-40B4-BE49-F238E27FC236}">
                <a16:creationId xmlns:a16="http://schemas.microsoft.com/office/drawing/2014/main" id="{2FF7FC94-9B80-AE49-8AD5-C10F14A09249}"/>
              </a:ext>
            </a:extLst>
          </p:cNvPr>
          <p:cNvSpPr/>
          <p:nvPr/>
        </p:nvSpPr>
        <p:spPr>
          <a:xfrm>
            <a:off x="3436977" y="4666774"/>
            <a:ext cx="5318046" cy="450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TeleNeo" panose="020B0504040202090203" pitchFamily="34" charset="77"/>
              </a:rPr>
              <a:t>More on: www.gamify.site</a:t>
            </a:r>
          </a:p>
        </p:txBody>
      </p:sp>
    </p:spTree>
    <p:extLst>
      <p:ext uri="{BB962C8B-B14F-4D97-AF65-F5344CB8AC3E}">
        <p14:creationId xmlns:p14="http://schemas.microsoft.com/office/powerpoint/2010/main" val="25732320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9239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D1AFF269-FB4D-4213-AEDE-BA98A5C5F1FE}"/>
              </a:ext>
            </a:extLst>
          </p:cNvPr>
          <p:cNvSpPr txBox="1">
            <a:spLocks/>
          </p:cNvSpPr>
          <p:nvPr/>
        </p:nvSpPr>
        <p:spPr>
          <a:xfrm>
            <a:off x="528983" y="414571"/>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chemeClr val="bg1"/>
                </a:solidFill>
                <a:latin typeface="TeleNeo" panose="020B0504040202090203" pitchFamily="34" charset="77"/>
                <a:ea typeface="Verdana" panose="020B0604030504040204" pitchFamily="34" charset="0"/>
              </a:rPr>
              <a:t>References</a:t>
            </a:r>
          </a:p>
        </p:txBody>
      </p:sp>
      <p:sp>
        <p:nvSpPr>
          <p:cNvPr id="3" name="Rechteck 2">
            <a:extLst>
              <a:ext uri="{FF2B5EF4-FFF2-40B4-BE49-F238E27FC236}">
                <a16:creationId xmlns:a16="http://schemas.microsoft.com/office/drawing/2014/main" id="{7B7F66BE-9B89-4FDE-8BE8-1DF75D19CE31}"/>
              </a:ext>
            </a:extLst>
          </p:cNvPr>
          <p:cNvSpPr/>
          <p:nvPr/>
        </p:nvSpPr>
        <p:spPr>
          <a:xfrm>
            <a:off x="533744" y="1285512"/>
            <a:ext cx="11124512" cy="1508105"/>
          </a:xfrm>
          <a:prstGeom prst="rect">
            <a:avLst/>
          </a:prstGeom>
        </p:spPr>
        <p:txBody>
          <a:bodyPr wrap="square">
            <a:spAutoFit/>
          </a:bodyPr>
          <a:lstStyle/>
          <a:p>
            <a:pPr>
              <a:spcBef>
                <a:spcPts val="600"/>
              </a:spcBef>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Some contents of the “Corporate Sustainability Innovation Game” were partially drawn from the “The UN Global Compact Dilemma Game”, which can be purchased from</a:t>
            </a:r>
          </a:p>
          <a:p>
            <a:pPr>
              <a:spcBef>
                <a:spcPts val="600"/>
              </a:spcBef>
              <a:spcAft>
                <a:spcPts val="600"/>
              </a:spcAft>
            </a:pP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a:spcBef>
                <a:spcPts val="600"/>
              </a:spcBef>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a:t>
            </a:r>
            <a:r>
              <a:rPr lang="de-DE" dirty="0">
                <a:solidFill>
                  <a:schemeClr val="bg1"/>
                </a:solidFill>
                <a:latin typeface="TeleNeo" panose="020B0504040202090203" pitchFamily="34" charset="77"/>
                <a:ea typeface="Verdana" panose="020B0604030504040204" pitchFamily="34" charset="0"/>
                <a:hlinkClick r:id="rId3">
                  <a:extLst>
                    <a:ext uri="{A12FA001-AC4F-418D-AE19-62706E023703}">
                      <ahyp:hlinkClr xmlns:ahyp="http://schemas.microsoft.com/office/drawing/2018/hyperlinkcolor" val="tx"/>
                    </a:ext>
                  </a:extLst>
                </a:hlinkClick>
              </a:rPr>
              <a:t>https://www.globalcompact.de/en/shop/produkte/Global-Compact-Dilemma-Spiel.php</a:t>
            </a: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733602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D1AFF269-FB4D-4213-AEDE-BA98A5C5F1FE}"/>
              </a:ext>
            </a:extLst>
          </p:cNvPr>
          <p:cNvSpPr txBox="1">
            <a:spLocks/>
          </p:cNvSpPr>
          <p:nvPr/>
        </p:nvSpPr>
        <p:spPr>
          <a:xfrm>
            <a:off x="3685308" y="2811780"/>
            <a:ext cx="4821383" cy="1234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6000" b="1" dirty="0">
                <a:solidFill>
                  <a:schemeClr val="bg1"/>
                </a:solidFill>
                <a:latin typeface="TeleNeo" panose="020B0504040202090203" pitchFamily="34" charset="77"/>
                <a:ea typeface="Verdana" panose="020B0604030504040204" pitchFamily="34" charset="0"/>
              </a:rPr>
              <a:t>Backup Slides</a:t>
            </a:r>
          </a:p>
        </p:txBody>
      </p:sp>
    </p:spTree>
    <p:extLst>
      <p:ext uri="{BB962C8B-B14F-4D97-AF65-F5344CB8AC3E}">
        <p14:creationId xmlns:p14="http://schemas.microsoft.com/office/powerpoint/2010/main" val="33381750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41134" y="1797312"/>
            <a:ext cx="1569563" cy="408031"/>
          </a:xfrm>
        </p:spPr>
        <p:txBody>
          <a:bodyPr/>
          <a:lstStyle/>
          <a:p>
            <a:pPr marL="0" indent="0">
              <a:lnSpc>
                <a:spcPct val="120000"/>
              </a:lnSpc>
              <a:spcBef>
                <a:spcPts val="0"/>
              </a:spcBef>
              <a:spcAft>
                <a:spcPts val="600"/>
              </a:spcAft>
              <a:buClr>
                <a:schemeClr val="tx1"/>
              </a:buClr>
              <a:buNone/>
            </a:pPr>
            <a:r>
              <a:rPr lang="en-GB" sz="1600" b="1" dirty="0">
                <a:solidFill>
                  <a:schemeClr val="tx1"/>
                </a:solidFill>
                <a:latin typeface="Verdana" panose="020B0604030504040204" pitchFamily="34" charset="0"/>
                <a:ea typeface="Verdana" panose="020B0604030504040204" pitchFamily="34" charset="0"/>
              </a:rPr>
              <a:t>Exercise 1</a:t>
            </a:r>
          </a:p>
        </p:txBody>
      </p:sp>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C8461E"/>
                </a:solidFill>
                <a:latin typeface="Verdana" panose="020B0604030504040204" pitchFamily="34" charset="0"/>
                <a:ea typeface="Verdana" panose="020B0604030504040204" pitchFamily="34" charset="0"/>
              </a:rPr>
              <a:t>4. Challenge Sourcing</a:t>
            </a:r>
          </a:p>
        </p:txBody>
      </p:sp>
      <p:pic>
        <p:nvPicPr>
          <p:cNvPr id="10" name="Picture 2" descr="Mural | Insight Platforms | Solutions For Research &amp; Analytics">
            <a:extLst>
              <a:ext uri="{FF2B5EF4-FFF2-40B4-BE49-F238E27FC236}">
                <a16:creationId xmlns:a16="http://schemas.microsoft.com/office/drawing/2014/main" id="{9517461C-1E39-427E-BAC4-2D1F65C012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78FA58E8-7666-47B9-BECD-D23ED5EF72F5}"/>
              </a:ext>
            </a:extLst>
          </p:cNvPr>
          <p:cNvPicPr>
            <a:picLocks noChangeAspect="1"/>
          </p:cNvPicPr>
          <p:nvPr/>
        </p:nvPicPr>
        <p:blipFill rotWithShape="1">
          <a:blip r:embed="rId4"/>
          <a:srcRect l="-1660" t="10766" r="69891" b="56520"/>
          <a:stretch/>
        </p:blipFill>
        <p:spPr>
          <a:xfrm>
            <a:off x="2347700" y="1295682"/>
            <a:ext cx="7844050" cy="4786384"/>
          </a:xfrm>
          <a:prstGeom prst="rect">
            <a:avLst/>
          </a:prstGeom>
        </p:spPr>
      </p:pic>
    </p:spTree>
    <p:extLst>
      <p:ext uri="{BB962C8B-B14F-4D97-AF65-F5344CB8AC3E}">
        <p14:creationId xmlns:p14="http://schemas.microsoft.com/office/powerpoint/2010/main" val="17447175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C8461E"/>
                </a:solidFill>
                <a:latin typeface="Verdana" panose="020B0604030504040204" pitchFamily="34" charset="0"/>
                <a:ea typeface="Verdana" panose="020B0604030504040204" pitchFamily="34" charset="0"/>
              </a:rPr>
              <a:t>4. Challenge Sourcing</a:t>
            </a:r>
          </a:p>
        </p:txBody>
      </p:sp>
      <p:pic>
        <p:nvPicPr>
          <p:cNvPr id="7" name="Grafik 6">
            <a:extLst>
              <a:ext uri="{FF2B5EF4-FFF2-40B4-BE49-F238E27FC236}">
                <a16:creationId xmlns:a16="http://schemas.microsoft.com/office/drawing/2014/main" id="{574C42D9-66EC-4380-972F-9C898E318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4" t="44028" r="68957" b="16196"/>
          <a:stretch/>
        </p:blipFill>
        <p:spPr>
          <a:xfrm>
            <a:off x="2487400" y="1295683"/>
            <a:ext cx="6191379" cy="4816359"/>
          </a:xfrm>
          <a:prstGeom prst="rect">
            <a:avLst/>
          </a:prstGeom>
        </p:spPr>
      </p:pic>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2</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0F114D0C-4CE9-46B3-BE65-38519E87D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66" t="86653" r="68957" b="5001"/>
          <a:stretch/>
        </p:blipFill>
        <p:spPr>
          <a:xfrm>
            <a:off x="7293987" y="5056991"/>
            <a:ext cx="1384792" cy="1010652"/>
          </a:xfrm>
          <a:prstGeom prst="rect">
            <a:avLst/>
          </a:prstGeom>
        </p:spPr>
      </p:pic>
    </p:spTree>
    <p:extLst>
      <p:ext uri="{BB962C8B-B14F-4D97-AF65-F5344CB8AC3E}">
        <p14:creationId xmlns:p14="http://schemas.microsoft.com/office/powerpoint/2010/main" val="1085969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IgorY\Desktop\66\Overarching.png">
            <a:extLst>
              <a:ext uri="{FF2B5EF4-FFF2-40B4-BE49-F238E27FC236}">
                <a16:creationId xmlns:a16="http://schemas.microsoft.com/office/drawing/2014/main" id="{D9B004B1-15B9-4D4A-A399-797DCA5E7EF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32" name="Abgerundetes Rechteck 31">
            <a:extLst>
              <a:ext uri="{FF2B5EF4-FFF2-40B4-BE49-F238E27FC236}">
                <a16:creationId xmlns:a16="http://schemas.microsoft.com/office/drawing/2014/main" id="{05BE44C4-CCE4-4141-9289-5F7572114114}"/>
              </a:ext>
            </a:extLst>
          </p:cNvPr>
          <p:cNvSpPr/>
          <p:nvPr/>
        </p:nvSpPr>
        <p:spPr>
          <a:xfrm>
            <a:off x="5949094" y="3509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53BAF2"/>
                </a:solidFill>
                <a:latin typeface="TeleNeo" panose="020B0504040202090203" pitchFamily="34" charset="77"/>
              </a:rPr>
              <a:t>3. 	</a:t>
            </a:r>
            <a:r>
              <a:rPr lang="de-DE" altLang="en-US" b="1" dirty="0" err="1">
                <a:solidFill>
                  <a:srgbClr val="53BAF2"/>
                </a:solidFill>
                <a:latin typeface="TeleNeo" panose="020B0504040202090203" pitchFamily="34" charset="77"/>
              </a:rPr>
              <a:t>When</a:t>
            </a:r>
            <a:r>
              <a:rPr lang="de-DE" altLang="en-US" b="1" dirty="0">
                <a:solidFill>
                  <a:srgbClr val="53BAF2"/>
                </a:solidFill>
                <a:latin typeface="TeleNeo" panose="020B0504040202090203" pitchFamily="34" charset="77"/>
              </a:rPr>
              <a:t> a </a:t>
            </a:r>
            <a:r>
              <a:rPr lang="de-DE" altLang="en-US" b="1" dirty="0" err="1">
                <a:solidFill>
                  <a:srgbClr val="53BAF2"/>
                </a:solidFill>
                <a:latin typeface="TeleNeo" panose="020B0504040202090203" pitchFamily="34" charset="77"/>
              </a:rPr>
              <a:t>company</a:t>
            </a:r>
            <a:r>
              <a:rPr lang="de-DE" altLang="en-US" b="1" dirty="0">
                <a:solidFill>
                  <a:srgbClr val="53BAF2"/>
                </a:solidFill>
                <a:latin typeface="TeleNeo" panose="020B0504040202090203" pitchFamily="34" charset="77"/>
              </a:rPr>
              <a:t> </a:t>
            </a:r>
            <a:r>
              <a:rPr lang="en-GB" b="1" dirty="0">
                <a:solidFill>
                  <a:srgbClr val="53BAF2"/>
                </a:solidFill>
                <a:latin typeface="TeleNeo" panose="020B0504040202090203" pitchFamily="34" charset="77"/>
              </a:rPr>
              <a:t>spends more resources to appear as being green than actually being green.</a:t>
            </a:r>
            <a:endParaRPr lang="de-DE" altLang="en-US" b="1" dirty="0">
              <a:solidFill>
                <a:srgbClr val="53BAF2"/>
              </a:solidFill>
              <a:latin typeface="TeleNeo" panose="020B0504040202090203" pitchFamily="34" charset="77"/>
            </a:endParaRPr>
          </a:p>
        </p:txBody>
      </p:sp>
      <p:pic>
        <p:nvPicPr>
          <p:cNvPr id="61" name="Grafik 60">
            <a:hlinkClick r:id="rId5" action="ppaction://hlinksldjump"/>
            <a:extLst>
              <a:ext uri="{FF2B5EF4-FFF2-40B4-BE49-F238E27FC236}">
                <a16:creationId xmlns:a16="http://schemas.microsoft.com/office/drawing/2014/main" id="{2B1A2B62-D1E2-D54B-9436-3FE77A84E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64" name="Abgerundetes Rechteck 63">
            <a:extLst>
              <a:ext uri="{FF2B5EF4-FFF2-40B4-BE49-F238E27FC236}">
                <a16:creationId xmlns:a16="http://schemas.microsoft.com/office/drawing/2014/main" id="{45CBA121-E571-134D-8D9C-AF02E76C148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b="1" dirty="0">
                <a:solidFill>
                  <a:schemeClr val="bg1"/>
                </a:solidFill>
                <a:latin typeface="TeleNeo" panose="020B0504040202090203" pitchFamily="34" charset="77"/>
              </a:rPr>
              <a:t>1. When a company uses exclusively green energy. </a:t>
            </a:r>
          </a:p>
        </p:txBody>
      </p:sp>
      <p:sp>
        <p:nvSpPr>
          <p:cNvPr id="65" name="Abgerundetes Rechteck 64">
            <a:extLst>
              <a:ext uri="{FF2B5EF4-FFF2-40B4-BE49-F238E27FC236}">
                <a16:creationId xmlns:a16="http://schemas.microsoft.com/office/drawing/2014/main" id="{16FB31AA-256B-154C-A6C5-6C57FBB8BB2B}"/>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r>
              <a:rPr lang="en-US"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When a company introduces measures for environmental control in all areas of its business. </a:t>
            </a:r>
            <a:endParaRPr lang="en-US" altLang="en-US" b="1" dirty="0">
              <a:solidFill>
                <a:schemeClr val="bg1"/>
              </a:solidFill>
              <a:latin typeface="TeleNeo" panose="020B0504040202090203" pitchFamily="34" charset="77"/>
            </a:endParaRPr>
          </a:p>
        </p:txBody>
      </p:sp>
      <p:sp>
        <p:nvSpPr>
          <p:cNvPr id="66" name="Abgerundetes Rechteck 65">
            <a:extLst>
              <a:ext uri="{FF2B5EF4-FFF2-40B4-BE49-F238E27FC236}">
                <a16:creationId xmlns:a16="http://schemas.microsoft.com/office/drawing/2014/main" id="{938BC27B-6201-9B4C-9AEB-9399324284D2}"/>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en-GB" altLang="en-US" b="1" dirty="0">
                <a:solidFill>
                  <a:schemeClr val="bg1"/>
                </a:solidFill>
                <a:latin typeface="TeleNeo" panose="020B0504040202090203" pitchFamily="34" charset="77"/>
              </a:rPr>
              <a:t>4. 	</a:t>
            </a:r>
            <a:r>
              <a:rPr lang="en-US" altLang="en-US" b="1" dirty="0">
                <a:solidFill>
                  <a:schemeClr val="bg1"/>
                </a:solidFill>
                <a:latin typeface="TeleNeo" panose="020B0504040202090203" pitchFamily="34" charset="77"/>
              </a:rPr>
              <a:t>When a company uses environmentally friendly detergents</a:t>
            </a:r>
            <a:endParaRPr lang="de-DE" altLang="en-US" b="1" dirty="0">
              <a:solidFill>
                <a:schemeClr val="bg1"/>
              </a:solidFill>
              <a:latin typeface="TeleNeo" panose="020B0504040202090203" pitchFamily="34" charset="77"/>
            </a:endParaRPr>
          </a:p>
        </p:txBody>
      </p:sp>
      <p:grpSp>
        <p:nvGrpSpPr>
          <p:cNvPr id="8" name="Gruppieren 7">
            <a:extLst>
              <a:ext uri="{FF2B5EF4-FFF2-40B4-BE49-F238E27FC236}">
                <a16:creationId xmlns:a16="http://schemas.microsoft.com/office/drawing/2014/main" id="{1587A055-91C0-8F4A-8782-997A83567626}"/>
              </a:ext>
            </a:extLst>
          </p:cNvPr>
          <p:cNvGrpSpPr/>
          <p:nvPr/>
        </p:nvGrpSpPr>
        <p:grpSpPr>
          <a:xfrm>
            <a:off x="4450993" y="4238745"/>
            <a:ext cx="586629" cy="463307"/>
            <a:chOff x="4157679" y="3946620"/>
            <a:chExt cx="586629" cy="463307"/>
          </a:xfrm>
        </p:grpSpPr>
        <p:sp>
          <p:nvSpPr>
            <p:cNvPr id="2" name="Oval 1">
              <a:extLst>
                <a:ext uri="{FF2B5EF4-FFF2-40B4-BE49-F238E27FC236}">
                  <a16:creationId xmlns:a16="http://schemas.microsoft.com/office/drawing/2014/main" id="{69EE1BA1-E5F4-5540-B5FC-8DA87EB2F261}"/>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hlinkClick r:id="rId7" action="ppaction://hlinksldjump"/>
              <a:extLst>
                <a:ext uri="{FF2B5EF4-FFF2-40B4-BE49-F238E27FC236}">
                  <a16:creationId xmlns:a16="http://schemas.microsoft.com/office/drawing/2014/main" id="{2A21FB9D-6DBA-D647-ADB0-FD7DC353D0E7}"/>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8" name="Text Box 4">
            <a:extLst>
              <a:ext uri="{FF2B5EF4-FFF2-40B4-BE49-F238E27FC236}">
                <a16:creationId xmlns:a16="http://schemas.microsoft.com/office/drawing/2014/main" id="{56D15C9D-3FA1-F74D-AFD5-D5071CA51802}"/>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10 Points</a:t>
            </a:r>
            <a:endParaRPr lang="de-DE" altLang="en-US" sz="1800" dirty="0">
              <a:solidFill>
                <a:srgbClr val="4FB2E8"/>
              </a:solidFill>
              <a:latin typeface="TeleNeo" panose="020B0504040202090203" pitchFamily="34" charset="77"/>
            </a:endParaRPr>
          </a:p>
        </p:txBody>
      </p:sp>
      <p:sp>
        <p:nvSpPr>
          <p:cNvPr id="14" name="Text Box 4">
            <a:extLst>
              <a:ext uri="{FF2B5EF4-FFF2-40B4-BE49-F238E27FC236}">
                <a16:creationId xmlns:a16="http://schemas.microsoft.com/office/drawing/2014/main" id="{F28C2C25-1158-D34A-BB42-B47E2582D336}"/>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
        <p:nvSpPr>
          <p:cNvPr id="15" name="Rechteck 14">
            <a:extLst>
              <a:ext uri="{FF2B5EF4-FFF2-40B4-BE49-F238E27FC236}">
                <a16:creationId xmlns:a16="http://schemas.microsoft.com/office/drawing/2014/main" id="{2FE93DEE-C464-4EC2-BBDA-FA9ED8F1CF1B}"/>
              </a:ext>
            </a:extLst>
          </p:cNvPr>
          <p:cNvSpPr/>
          <p:nvPr/>
        </p:nvSpPr>
        <p:spPr>
          <a:xfrm>
            <a:off x="1181527" y="1681415"/>
            <a:ext cx="3010761" cy="1391984"/>
          </a:xfrm>
          <a:prstGeom prst="rect">
            <a:avLst/>
          </a:prstGeom>
        </p:spPr>
        <p:txBody>
          <a:bodyPr wrap="none">
            <a:spAutoFit/>
          </a:bodyPr>
          <a:lstStyle/>
          <a:p>
            <a:pPr>
              <a:lnSpc>
                <a:spcPct val="120000"/>
              </a:lnSpc>
              <a:spcBef>
                <a:spcPts val="0"/>
              </a:spcBef>
              <a:spcAft>
                <a:spcPts val="600"/>
              </a:spcAft>
              <a:buClr>
                <a:schemeClr val="tx2"/>
              </a:buClr>
              <a:buSzPct val="75000"/>
              <a:buNone/>
            </a:pPr>
            <a:r>
              <a:rPr lang="de-DE" altLang="en-US" sz="3600" b="1" dirty="0" err="1">
                <a:solidFill>
                  <a:srgbClr val="4FB2E8"/>
                </a:solidFill>
                <a:latin typeface="TeleNeo" panose="020B0504040202090203" pitchFamily="34" charset="77"/>
              </a:rPr>
              <a:t>What</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is</a:t>
            </a:r>
            <a:r>
              <a:rPr lang="de-DE" altLang="en-US" sz="3600" b="1" dirty="0">
                <a:solidFill>
                  <a:srgbClr val="4FB2E8"/>
                </a:solidFill>
                <a:latin typeface="TeleNeo" panose="020B0504040202090203" pitchFamily="34" charset="77"/>
              </a:rPr>
              <a:t> </a:t>
            </a:r>
            <a:br>
              <a:rPr lang="de-DE" altLang="en-US" sz="3600" b="1" dirty="0">
                <a:solidFill>
                  <a:srgbClr val="4FB2E8"/>
                </a:solidFill>
                <a:latin typeface="TeleNeo" panose="020B0504040202090203" pitchFamily="34" charset="77"/>
              </a:rPr>
            </a:br>
            <a:r>
              <a:rPr lang="de-DE" altLang="en-US" sz="3600" b="1" dirty="0" err="1">
                <a:solidFill>
                  <a:srgbClr val="4FB2E8"/>
                </a:solidFill>
                <a:latin typeface="TeleNeo" panose="020B0504040202090203" pitchFamily="34" charset="77"/>
              </a:rPr>
              <a:t>greenwashing</a:t>
            </a:r>
            <a:r>
              <a:rPr lang="de-DE" altLang="en-US" sz="3600" b="1" dirty="0">
                <a:solidFill>
                  <a:srgbClr val="4FB2E8"/>
                </a:solidFill>
                <a:latin typeface="TeleNeo" panose="020B0504040202090203" pitchFamily="34" charset="77"/>
              </a:rPr>
              <a: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C8461E"/>
                </a:solidFill>
                <a:latin typeface="Verdana" panose="020B0604030504040204" pitchFamily="34" charset="0"/>
                <a:ea typeface="Verdana" panose="020B0604030504040204" pitchFamily="34" charset="0"/>
              </a:rPr>
              <a:t>4. Challenge Sourcing</a:t>
            </a:r>
          </a:p>
        </p:txBody>
      </p:sp>
      <p:pic>
        <p:nvPicPr>
          <p:cNvPr id="7" name="Grafik 6">
            <a:extLst>
              <a:ext uri="{FF2B5EF4-FFF2-40B4-BE49-F238E27FC236}">
                <a16:creationId xmlns:a16="http://schemas.microsoft.com/office/drawing/2014/main" id="{574C42D9-66EC-4380-972F-9C898E318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31" t="11388" r="33744" b="49655"/>
          <a:stretch/>
        </p:blipFill>
        <p:spPr>
          <a:xfrm>
            <a:off x="2490899" y="1295682"/>
            <a:ext cx="7210202" cy="4752192"/>
          </a:xfrm>
          <a:prstGeom prst="rect">
            <a:avLst/>
          </a:prstGeom>
        </p:spPr>
      </p:pic>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3</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9875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C8461E"/>
                </a:solidFill>
                <a:latin typeface="Verdana" panose="020B0604030504040204" pitchFamily="34" charset="0"/>
                <a:ea typeface="Verdana" panose="020B0604030504040204" pitchFamily="34" charset="0"/>
              </a:rPr>
              <a:t>4. Challenge Sourcing</a:t>
            </a:r>
          </a:p>
        </p:txBody>
      </p:sp>
      <p:pic>
        <p:nvPicPr>
          <p:cNvPr id="7" name="Grafik 6">
            <a:extLst>
              <a:ext uri="{FF2B5EF4-FFF2-40B4-BE49-F238E27FC236}">
                <a16:creationId xmlns:a16="http://schemas.microsoft.com/office/drawing/2014/main" id="{574C42D9-66EC-4380-972F-9C898E318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48" t="54857" r="33427" b="6186"/>
          <a:stretch/>
        </p:blipFill>
        <p:spPr>
          <a:xfrm>
            <a:off x="2490899" y="1295682"/>
            <a:ext cx="7210202" cy="4752192"/>
          </a:xfrm>
          <a:prstGeom prst="rect">
            <a:avLst/>
          </a:prstGeom>
        </p:spPr>
      </p:pic>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4</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31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077353"/>
                </a:solidFill>
                <a:latin typeface="Verdana" panose="020B0604030504040204" pitchFamily="34" charset="0"/>
                <a:ea typeface="Verdana" panose="020B0604030504040204" pitchFamily="34" charset="0"/>
              </a:rPr>
              <a:t>5. Ideation</a:t>
            </a:r>
          </a:p>
        </p:txBody>
      </p:sp>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1</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5F4AC1F8-B541-4504-BCFB-82FFE0C41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24" t="9775" r="61669" b="57539"/>
          <a:stretch/>
        </p:blipFill>
        <p:spPr>
          <a:xfrm>
            <a:off x="2487400" y="1295681"/>
            <a:ext cx="7442663" cy="4819369"/>
          </a:xfrm>
          <a:prstGeom prst="rect">
            <a:avLst/>
          </a:prstGeom>
        </p:spPr>
      </p:pic>
      <p:pic>
        <p:nvPicPr>
          <p:cNvPr id="17" name="Grafik 16">
            <a:extLst>
              <a:ext uri="{FF2B5EF4-FFF2-40B4-BE49-F238E27FC236}">
                <a16:creationId xmlns:a16="http://schemas.microsoft.com/office/drawing/2014/main" id="{BB353EF6-AD0E-43AF-9515-3263EA010E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29" t="43076" r="62536" b="48643"/>
          <a:stretch/>
        </p:blipFill>
        <p:spPr>
          <a:xfrm>
            <a:off x="8103262" y="4914047"/>
            <a:ext cx="1601338" cy="1201003"/>
          </a:xfrm>
          <a:prstGeom prst="rect">
            <a:avLst/>
          </a:prstGeom>
        </p:spPr>
      </p:pic>
    </p:spTree>
    <p:extLst>
      <p:ext uri="{BB962C8B-B14F-4D97-AF65-F5344CB8AC3E}">
        <p14:creationId xmlns:p14="http://schemas.microsoft.com/office/powerpoint/2010/main" val="32455880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077353"/>
                </a:solidFill>
                <a:latin typeface="Verdana" panose="020B0604030504040204" pitchFamily="34" charset="0"/>
                <a:ea typeface="Verdana" panose="020B0604030504040204" pitchFamily="34" charset="0"/>
              </a:rPr>
              <a:t>5. Ideation</a:t>
            </a:r>
          </a:p>
        </p:txBody>
      </p:sp>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2</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5F4AC1F8-B541-4504-BCFB-82FFE0C41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69" t="53555" r="61741" b="8074"/>
          <a:stretch/>
        </p:blipFill>
        <p:spPr>
          <a:xfrm>
            <a:off x="2487400" y="1295682"/>
            <a:ext cx="6233519" cy="4832402"/>
          </a:xfrm>
          <a:prstGeom prst="rect">
            <a:avLst/>
          </a:prstGeom>
        </p:spPr>
      </p:pic>
    </p:spTree>
    <p:extLst>
      <p:ext uri="{BB962C8B-B14F-4D97-AF65-F5344CB8AC3E}">
        <p14:creationId xmlns:p14="http://schemas.microsoft.com/office/powerpoint/2010/main" val="9545966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077353"/>
                </a:solidFill>
                <a:latin typeface="Verdana" panose="020B0604030504040204" pitchFamily="34" charset="0"/>
                <a:ea typeface="Verdana" panose="020B0604030504040204" pitchFamily="34" charset="0"/>
              </a:rPr>
              <a:t>5. Ideation</a:t>
            </a:r>
          </a:p>
        </p:txBody>
      </p:sp>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3</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5F4AC1F8-B541-4504-BCFB-82FFE0C41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904" t="10380" r="31705" b="49677"/>
          <a:stretch/>
        </p:blipFill>
        <p:spPr>
          <a:xfrm>
            <a:off x="2487400" y="1295682"/>
            <a:ext cx="5496540" cy="4857289"/>
          </a:xfrm>
          <a:prstGeom prst="rect">
            <a:avLst/>
          </a:prstGeom>
        </p:spPr>
      </p:pic>
    </p:spTree>
    <p:extLst>
      <p:ext uri="{BB962C8B-B14F-4D97-AF65-F5344CB8AC3E}">
        <p14:creationId xmlns:p14="http://schemas.microsoft.com/office/powerpoint/2010/main" val="30789766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077353"/>
                </a:solidFill>
                <a:latin typeface="Verdana" panose="020B0604030504040204" pitchFamily="34" charset="0"/>
                <a:ea typeface="Verdana" panose="020B0604030504040204" pitchFamily="34" charset="0"/>
              </a:rPr>
              <a:t>5. Ideation</a:t>
            </a:r>
          </a:p>
        </p:txBody>
      </p:sp>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5</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5F4AC1F8-B541-4504-BCFB-82FFE0C413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256" t="57587" r="31353" b="2470"/>
          <a:stretch/>
        </p:blipFill>
        <p:spPr>
          <a:xfrm>
            <a:off x="2487400" y="1295682"/>
            <a:ext cx="5496540" cy="4857289"/>
          </a:xfrm>
          <a:prstGeom prst="rect">
            <a:avLst/>
          </a:prstGeom>
        </p:spPr>
      </p:pic>
    </p:spTree>
    <p:extLst>
      <p:ext uri="{BB962C8B-B14F-4D97-AF65-F5344CB8AC3E}">
        <p14:creationId xmlns:p14="http://schemas.microsoft.com/office/powerpoint/2010/main" val="3090748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41134" y="404635"/>
            <a:ext cx="11074399" cy="597207"/>
          </a:xfrm>
        </p:spPr>
        <p:txBody>
          <a:bodyPr>
            <a:normAutofit/>
          </a:bodyPr>
          <a:lstStyle/>
          <a:p>
            <a:r>
              <a:rPr lang="en-GB" sz="2800" b="1" dirty="0">
                <a:solidFill>
                  <a:srgbClr val="FCBF52"/>
                </a:solidFill>
                <a:latin typeface="Verdana" panose="020B0604030504040204" pitchFamily="34" charset="0"/>
                <a:ea typeface="Verdana" panose="020B0604030504040204" pitchFamily="34" charset="0"/>
              </a:rPr>
              <a:t>6. Scenario 2030 </a:t>
            </a:r>
          </a:p>
        </p:txBody>
      </p:sp>
      <p:sp>
        <p:nvSpPr>
          <p:cNvPr id="11" name="Textplatzhalter 2">
            <a:extLst>
              <a:ext uri="{FF2B5EF4-FFF2-40B4-BE49-F238E27FC236}">
                <a16:creationId xmlns:a16="http://schemas.microsoft.com/office/drawing/2014/main" id="{32DB5702-2097-4F78-82F1-E46D07EBE426}"/>
              </a:ext>
            </a:extLst>
          </p:cNvPr>
          <p:cNvSpPr txBox="1">
            <a:spLocks/>
          </p:cNvSpPr>
          <p:nvPr/>
        </p:nvSpPr>
        <p:spPr>
          <a:xfrm>
            <a:off x="541134" y="1797312"/>
            <a:ext cx="1569563" cy="408031"/>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Clr>
                <a:schemeClr val="tx1"/>
              </a:buClr>
              <a:buFont typeface="Arial" panose="020B0604020202020204" pitchFamily="34" charset="0"/>
              <a:buNone/>
            </a:pPr>
            <a:r>
              <a:rPr lang="en-GB" sz="1600" b="1" dirty="0">
                <a:solidFill>
                  <a:schemeClr val="tx1"/>
                </a:solidFill>
                <a:latin typeface="Verdana" panose="020B0604030504040204" pitchFamily="34" charset="0"/>
                <a:ea typeface="Verdana" panose="020B0604030504040204" pitchFamily="34" charset="0"/>
              </a:rPr>
              <a:t>Exercise 1</a:t>
            </a:r>
          </a:p>
        </p:txBody>
      </p:sp>
      <p:pic>
        <p:nvPicPr>
          <p:cNvPr id="12" name="Picture 2" descr="Mural | Insight Platforms | Solutions For Research &amp; Analytics">
            <a:extLst>
              <a:ext uri="{FF2B5EF4-FFF2-40B4-BE49-F238E27FC236}">
                <a16:creationId xmlns:a16="http://schemas.microsoft.com/office/drawing/2014/main" id="{E2C5471C-A69D-43D6-B24B-63CAC16386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96" b="39439"/>
          <a:stretch/>
        </p:blipFill>
        <p:spPr bwMode="auto">
          <a:xfrm>
            <a:off x="541134" y="1295682"/>
            <a:ext cx="1946266" cy="40803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1D5661CA-2848-4129-BFCD-AA64DC0CAF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95" t="14173" r="62614" b="37122"/>
          <a:stretch/>
        </p:blipFill>
        <p:spPr>
          <a:xfrm>
            <a:off x="2487400" y="1295682"/>
            <a:ext cx="6182308" cy="3934044"/>
          </a:xfrm>
          <a:prstGeom prst="rect">
            <a:avLst/>
          </a:prstGeom>
        </p:spPr>
      </p:pic>
    </p:spTree>
    <p:extLst>
      <p:ext uri="{BB962C8B-B14F-4D97-AF65-F5344CB8AC3E}">
        <p14:creationId xmlns:p14="http://schemas.microsoft.com/office/powerpoint/2010/main" val="26278763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a:extLst>
              <a:ext uri="{FF2B5EF4-FFF2-40B4-BE49-F238E27FC236}">
                <a16:creationId xmlns:a16="http://schemas.microsoft.com/office/drawing/2014/main" id="{E10CCB90-04E8-46D9-B451-AD00D0890A0B}"/>
              </a:ext>
            </a:extLst>
          </p:cNvPr>
          <p:cNvGraphicFramePr>
            <a:graphicFrameLocks noGrp="1"/>
          </p:cNvGraphicFramePr>
          <p:nvPr>
            <p:extLst/>
          </p:nvPr>
        </p:nvGraphicFramePr>
        <p:xfrm>
          <a:off x="564891" y="1818389"/>
          <a:ext cx="11062218" cy="3221222"/>
        </p:xfrm>
        <a:graphic>
          <a:graphicData uri="http://schemas.openxmlformats.org/drawingml/2006/table">
            <a:tbl>
              <a:tblPr firstRow="1" bandRow="1">
                <a:tableStyleId>{5C22544A-7EE6-4342-B048-85BDC9FD1C3A}</a:tableStyleId>
              </a:tblPr>
              <a:tblGrid>
                <a:gridCol w="1204977">
                  <a:extLst>
                    <a:ext uri="{9D8B030D-6E8A-4147-A177-3AD203B41FA5}">
                      <a16:colId xmlns:a16="http://schemas.microsoft.com/office/drawing/2014/main" val="42693743"/>
                    </a:ext>
                  </a:extLst>
                </a:gridCol>
                <a:gridCol w="1095249">
                  <a:extLst>
                    <a:ext uri="{9D8B030D-6E8A-4147-A177-3AD203B41FA5}">
                      <a16:colId xmlns:a16="http://schemas.microsoft.com/office/drawing/2014/main" val="20000"/>
                    </a:ext>
                  </a:extLst>
                </a:gridCol>
                <a:gridCol w="1095249">
                  <a:extLst>
                    <a:ext uri="{9D8B030D-6E8A-4147-A177-3AD203B41FA5}">
                      <a16:colId xmlns:a16="http://schemas.microsoft.com/office/drawing/2014/main" val="153119228"/>
                    </a:ext>
                  </a:extLst>
                </a:gridCol>
                <a:gridCol w="1095249">
                  <a:extLst>
                    <a:ext uri="{9D8B030D-6E8A-4147-A177-3AD203B41FA5}">
                      <a16:colId xmlns:a16="http://schemas.microsoft.com/office/drawing/2014/main" val="1402901816"/>
                    </a:ext>
                  </a:extLst>
                </a:gridCol>
                <a:gridCol w="1095249">
                  <a:extLst>
                    <a:ext uri="{9D8B030D-6E8A-4147-A177-3AD203B41FA5}">
                      <a16:colId xmlns:a16="http://schemas.microsoft.com/office/drawing/2014/main" val="1131750742"/>
                    </a:ext>
                  </a:extLst>
                </a:gridCol>
                <a:gridCol w="1095249">
                  <a:extLst>
                    <a:ext uri="{9D8B030D-6E8A-4147-A177-3AD203B41FA5}">
                      <a16:colId xmlns:a16="http://schemas.microsoft.com/office/drawing/2014/main" val="3338647299"/>
                    </a:ext>
                  </a:extLst>
                </a:gridCol>
                <a:gridCol w="1095249">
                  <a:extLst>
                    <a:ext uri="{9D8B030D-6E8A-4147-A177-3AD203B41FA5}">
                      <a16:colId xmlns:a16="http://schemas.microsoft.com/office/drawing/2014/main" val="20003"/>
                    </a:ext>
                  </a:extLst>
                </a:gridCol>
                <a:gridCol w="1095249">
                  <a:extLst>
                    <a:ext uri="{9D8B030D-6E8A-4147-A177-3AD203B41FA5}">
                      <a16:colId xmlns:a16="http://schemas.microsoft.com/office/drawing/2014/main" val="1062136990"/>
                    </a:ext>
                  </a:extLst>
                </a:gridCol>
                <a:gridCol w="1095249">
                  <a:extLst>
                    <a:ext uri="{9D8B030D-6E8A-4147-A177-3AD203B41FA5}">
                      <a16:colId xmlns:a16="http://schemas.microsoft.com/office/drawing/2014/main" val="20004"/>
                    </a:ext>
                  </a:extLst>
                </a:gridCol>
                <a:gridCol w="1095249">
                  <a:extLst>
                    <a:ext uri="{9D8B030D-6E8A-4147-A177-3AD203B41FA5}">
                      <a16:colId xmlns:a16="http://schemas.microsoft.com/office/drawing/2014/main" val="2549356254"/>
                    </a:ext>
                  </a:extLst>
                </a:gridCol>
              </a:tblGrid>
              <a:tr h="370946">
                <a:tc>
                  <a:txBody>
                    <a:bodyPr/>
                    <a:lstStyle/>
                    <a:p>
                      <a:pPr algn="ctr"/>
                      <a:r>
                        <a:rPr lang="de-DE" sz="1800" dirty="0">
                          <a:latin typeface="Verdana" panose="020B0604030504040204" pitchFamily="34" charset="0"/>
                        </a:rPr>
                        <a:t>Leg</a:t>
                      </a:r>
                    </a:p>
                  </a:txBody>
                  <a:tcPr marL="91441" marR="91441" marT="45733" marB="45733"/>
                </a:tc>
                <a:tc>
                  <a:txBody>
                    <a:bodyPr/>
                    <a:lstStyle/>
                    <a:p>
                      <a:pPr algn="ctr"/>
                      <a:r>
                        <a:rPr lang="de-DE" sz="1800" dirty="0">
                          <a:latin typeface="Verdana" panose="020B0604030504040204" pitchFamily="34" charset="0"/>
                        </a:rPr>
                        <a:t>P1</a:t>
                      </a:r>
                    </a:p>
                  </a:txBody>
                  <a:tcPr marL="91441" marR="91441" marT="45733" marB="45733"/>
                </a:tc>
                <a:tc>
                  <a:txBody>
                    <a:bodyPr/>
                    <a:lstStyle/>
                    <a:p>
                      <a:pPr algn="ctr"/>
                      <a:r>
                        <a:rPr lang="de-DE" sz="1800" dirty="0">
                          <a:latin typeface="Verdana" panose="020B0604030504040204" pitchFamily="34" charset="0"/>
                        </a:rPr>
                        <a:t>P2</a:t>
                      </a:r>
                    </a:p>
                  </a:txBody>
                  <a:tcPr marL="91441" marR="91441" marT="45733" marB="45733"/>
                </a:tc>
                <a:tc>
                  <a:txBody>
                    <a:bodyPr/>
                    <a:lstStyle/>
                    <a:p>
                      <a:pPr algn="ctr"/>
                      <a:r>
                        <a:rPr lang="de-DE" sz="1800" dirty="0">
                          <a:latin typeface="Verdana" panose="020B0604030504040204" pitchFamily="34" charset="0"/>
                        </a:rPr>
                        <a:t>P3</a:t>
                      </a:r>
                    </a:p>
                  </a:txBody>
                  <a:tcPr marL="91441" marR="91441" marT="45733" marB="45733"/>
                </a:tc>
                <a:tc>
                  <a:txBody>
                    <a:bodyPr/>
                    <a:lstStyle/>
                    <a:p>
                      <a:pPr algn="ctr"/>
                      <a:r>
                        <a:rPr lang="de-DE" sz="1800" dirty="0">
                          <a:latin typeface="Verdana" panose="020B0604030504040204" pitchFamily="34" charset="0"/>
                        </a:rPr>
                        <a:t>P4</a:t>
                      </a:r>
                    </a:p>
                  </a:txBody>
                  <a:tcPr marL="91441" marR="91441" marT="45733" marB="45733"/>
                </a:tc>
                <a:tc>
                  <a:txBody>
                    <a:bodyPr/>
                    <a:lstStyle/>
                    <a:p>
                      <a:pPr algn="ctr"/>
                      <a:r>
                        <a:rPr lang="de-DE" sz="1800" dirty="0">
                          <a:latin typeface="Verdana" panose="020B0604030504040204" pitchFamily="34" charset="0"/>
                        </a:rPr>
                        <a:t>P5</a:t>
                      </a:r>
                    </a:p>
                  </a:txBody>
                  <a:tcPr marL="91441" marR="91441" marT="45733" marB="45733"/>
                </a:tc>
                <a:tc>
                  <a:txBody>
                    <a:bodyPr/>
                    <a:lstStyle/>
                    <a:p>
                      <a:pPr algn="ctr"/>
                      <a:r>
                        <a:rPr lang="de-DE" sz="1800" dirty="0">
                          <a:latin typeface="Verdana" panose="020B0604030504040204" pitchFamily="34" charset="0"/>
                        </a:rPr>
                        <a:t>P6</a:t>
                      </a:r>
                    </a:p>
                  </a:txBody>
                  <a:tcPr marL="91441" marR="91441" marT="45733" marB="45733"/>
                </a:tc>
                <a:tc>
                  <a:txBody>
                    <a:bodyPr/>
                    <a:lstStyle/>
                    <a:p>
                      <a:pPr algn="ctr"/>
                      <a:r>
                        <a:rPr lang="de-DE" sz="1800" dirty="0">
                          <a:solidFill>
                            <a:schemeClr val="bg1">
                              <a:lumMod val="50000"/>
                            </a:schemeClr>
                          </a:solidFill>
                          <a:latin typeface="Verdana" panose="020B0604030504040204" pitchFamily="34" charset="0"/>
                        </a:rPr>
                        <a:t>P7</a:t>
                      </a:r>
                    </a:p>
                  </a:txBody>
                  <a:tcPr marL="91441" marR="91441" marT="45733" marB="45733"/>
                </a:tc>
                <a:tc>
                  <a:txBody>
                    <a:bodyPr/>
                    <a:lstStyle/>
                    <a:p>
                      <a:pPr algn="ctr"/>
                      <a:r>
                        <a:rPr lang="de-DE" sz="1800" dirty="0">
                          <a:solidFill>
                            <a:schemeClr val="bg1">
                              <a:lumMod val="50000"/>
                            </a:schemeClr>
                          </a:solidFill>
                          <a:latin typeface="Verdana" panose="020B0604030504040204" pitchFamily="34" charset="0"/>
                        </a:rPr>
                        <a:t>P8</a:t>
                      </a:r>
                    </a:p>
                  </a:txBody>
                  <a:tcPr marL="91441" marR="91441" marT="45733" marB="45733"/>
                </a:tc>
                <a:tc>
                  <a:txBody>
                    <a:bodyPr/>
                    <a:lstStyle/>
                    <a:p>
                      <a:pPr algn="ctr"/>
                      <a:r>
                        <a:rPr lang="de-DE" sz="1800" dirty="0">
                          <a:solidFill>
                            <a:schemeClr val="bg1">
                              <a:lumMod val="50000"/>
                            </a:schemeClr>
                          </a:solidFill>
                          <a:latin typeface="Verdana" panose="020B0604030504040204" pitchFamily="34" charset="0"/>
                        </a:rPr>
                        <a:t>P9</a:t>
                      </a:r>
                    </a:p>
                  </a:txBody>
                  <a:tcPr marL="91441" marR="91441" marT="45733" marB="45733"/>
                </a:tc>
                <a:extLst>
                  <a:ext uri="{0D108BD9-81ED-4DB2-BD59-A6C34878D82A}">
                    <a16:rowId xmlns:a16="http://schemas.microsoft.com/office/drawing/2014/main" val="10000"/>
                  </a:ext>
                </a:extLst>
              </a:tr>
              <a:tr h="370946">
                <a:tc>
                  <a:txBody>
                    <a:bodyPr/>
                    <a:lstStyle/>
                    <a:p>
                      <a:r>
                        <a:rPr lang="de-DE" sz="1600" dirty="0">
                          <a:latin typeface="Verdana" panose="020B0604030504040204" pitchFamily="34" charset="0"/>
                          <a:ea typeface="Verdana" panose="020B0604030504040204" pitchFamily="34" charset="0"/>
                        </a:rPr>
                        <a:t>Quiz 1</a:t>
                      </a:r>
                    </a:p>
                  </a:txBody>
                  <a:tcPr marL="91441" marR="91441" marT="45733" marB="45733">
                    <a:lnR w="12700" cap="flat" cmpd="sng" algn="ctr">
                      <a:noFill/>
                      <a:prstDash val="solid"/>
                      <a:round/>
                      <a:headEnd type="none" w="med" len="med"/>
                      <a:tailEnd type="none" w="med" len="med"/>
                    </a:lnR>
                  </a:tcPr>
                </a:tc>
                <a:tc>
                  <a:txBody>
                    <a:bodyPr/>
                    <a:lstStyle/>
                    <a:p>
                      <a:r>
                        <a:rPr lang="de-DE" sz="1800" dirty="0">
                          <a:latin typeface="Verdana" panose="020B0604030504040204" pitchFamily="34" charset="0"/>
                          <a:ea typeface="Verdana" panose="020B0604030504040204" pitchFamily="34" charset="0"/>
                        </a:rPr>
                        <a:t>0</a:t>
                      </a:r>
                    </a:p>
                  </a:txBody>
                  <a:tcPr marL="91441" marR="91441" marT="45733" marB="4573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dirty="0">
                          <a:latin typeface="Verdana" panose="020B0604030504040204" pitchFamily="34" charset="0"/>
                          <a:ea typeface="Verdana" panose="020B0604030504040204" pitchFamily="34" charset="0"/>
                        </a:rPr>
                        <a:t>30</a:t>
                      </a: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946">
                <a:tc>
                  <a:txBody>
                    <a:bodyPr/>
                    <a:lstStyle/>
                    <a:p>
                      <a:r>
                        <a:rPr lang="de-DE" sz="1600" dirty="0">
                          <a:latin typeface="Verdana" panose="020B0604030504040204" pitchFamily="34" charset="0"/>
                          <a:ea typeface="Verdana" panose="020B0604030504040204" pitchFamily="34" charset="0"/>
                        </a:rPr>
                        <a:t>Quiz 2</a:t>
                      </a:r>
                    </a:p>
                  </a:txBody>
                  <a:tcPr marL="91441" marR="91441" marT="45733" marB="45733">
                    <a:lnR w="12700" cap="flat" cmpd="sng" algn="ctr">
                      <a:no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946">
                <a:tc>
                  <a:txBody>
                    <a:bodyPr/>
                    <a:lstStyle/>
                    <a:p>
                      <a:r>
                        <a:rPr lang="de-DE" sz="1600" dirty="0" err="1">
                          <a:latin typeface="Verdana" panose="020B0604030504040204" pitchFamily="34" charset="0"/>
                          <a:ea typeface="Verdana" panose="020B0604030504040204" pitchFamily="34" charset="0"/>
                        </a:rPr>
                        <a:t>Sum</a:t>
                      </a:r>
                      <a:r>
                        <a:rPr lang="de-DE" sz="1600" dirty="0">
                          <a:latin typeface="Verdana" panose="020B0604030504040204" pitchFamily="34" charset="0"/>
                          <a:ea typeface="Verdana" panose="020B0604030504040204" pitchFamily="34" charset="0"/>
                        </a:rPr>
                        <a:t> Quiz</a:t>
                      </a:r>
                    </a:p>
                  </a:txBody>
                  <a:tcPr marL="91441" marR="91441" marT="45733" marB="45733">
                    <a:lnR w="12700" cap="flat" cmpd="sng" algn="ctr">
                      <a:noFill/>
                      <a:prstDash val="solid"/>
                      <a:round/>
                      <a:headEnd type="none" w="med" len="med"/>
                      <a:tailEnd type="none" w="med" len="med"/>
                    </a:lnR>
                  </a:tcPr>
                </a:tc>
                <a:tc>
                  <a:txBody>
                    <a:bodyPr/>
                    <a:lstStyle/>
                    <a:p>
                      <a:r>
                        <a:rPr lang="de-DE" sz="1800" dirty="0">
                          <a:latin typeface="Verdana" panose="020B0604030504040204" pitchFamily="34" charset="0"/>
                          <a:ea typeface="Verdana" panose="020B0604030504040204" pitchFamily="34" charset="0"/>
                        </a:rPr>
                        <a:t>0</a:t>
                      </a:r>
                    </a:p>
                  </a:txBody>
                  <a:tcPr marL="91441" marR="91441" marT="45733" marB="4573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dirty="0">
                          <a:latin typeface="Verdana" panose="020B0604030504040204" pitchFamily="34" charset="0"/>
                          <a:ea typeface="Verdana" panose="020B0604030504040204" pitchFamily="34" charset="0"/>
                        </a:rPr>
                        <a:t>30</a:t>
                      </a: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370946">
                <a:tc>
                  <a:txBody>
                    <a:bodyPr/>
                    <a:lstStyle/>
                    <a:p>
                      <a:r>
                        <a:rPr lang="de-DE" sz="1600" dirty="0" err="1">
                          <a:latin typeface="Verdana" panose="020B0604030504040204" pitchFamily="34" charset="0"/>
                          <a:ea typeface="Verdana" panose="020B0604030504040204" pitchFamily="34" charset="0"/>
                        </a:rPr>
                        <a:t>Closed</a:t>
                      </a:r>
                      <a:r>
                        <a:rPr lang="de-DE" sz="1600" dirty="0">
                          <a:latin typeface="Verdana" panose="020B0604030504040204" pitchFamily="34" charset="0"/>
                          <a:ea typeface="Verdana" panose="020B0604030504040204" pitchFamily="34" charset="0"/>
                        </a:rPr>
                        <a:t> Dilemmas</a:t>
                      </a:r>
                    </a:p>
                  </a:txBody>
                  <a:tcPr marL="91441" marR="91441" marT="45733" marB="45733">
                    <a:lnR w="12700" cap="flat" cmpd="sng" algn="ctr">
                      <a:no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370946">
                <a:tc>
                  <a:txBody>
                    <a:bodyPr/>
                    <a:lstStyle/>
                    <a:p>
                      <a:r>
                        <a:rPr lang="de-DE" sz="1600" dirty="0">
                          <a:latin typeface="Verdana" panose="020B0604030504040204" pitchFamily="34" charset="0"/>
                          <a:ea typeface="Verdana" panose="020B0604030504040204" pitchFamily="34" charset="0"/>
                        </a:rPr>
                        <a:t>Open Dilemmas</a:t>
                      </a:r>
                    </a:p>
                  </a:txBody>
                  <a:tcPr marL="91441" marR="91441" marT="45733" marB="45733">
                    <a:lnR w="12700" cap="flat" cmpd="sng" algn="ctr">
                      <a:no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58836599"/>
                  </a:ext>
                </a:extLst>
              </a:tr>
              <a:tr h="370946">
                <a:tc>
                  <a:txBody>
                    <a:bodyPr/>
                    <a:lstStyle/>
                    <a:p>
                      <a:r>
                        <a:rPr lang="de-DE" sz="1600" dirty="0" err="1">
                          <a:latin typeface="Verdana" panose="020B0604030504040204" pitchFamily="34" charset="0"/>
                          <a:ea typeface="Verdana" panose="020B0604030504040204" pitchFamily="34" charset="0"/>
                        </a:rPr>
                        <a:t>Sum</a:t>
                      </a:r>
                      <a:r>
                        <a:rPr lang="de-DE" sz="1600" dirty="0">
                          <a:latin typeface="Verdana" panose="020B0604030504040204" pitchFamily="34" charset="0"/>
                          <a:ea typeface="Verdana" panose="020B0604030504040204" pitchFamily="34" charset="0"/>
                        </a:rPr>
                        <a:t> Total</a:t>
                      </a:r>
                    </a:p>
                  </a:txBody>
                  <a:tcPr marL="91441" marR="91441" marT="45733" marB="45733">
                    <a:lnR w="12700" cap="flat" cmpd="sng" algn="ctr">
                      <a:no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de-DE" sz="1800"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latin typeface="Verdana" panose="020B0604030504040204" pitchFamily="34" charset="0"/>
                        <a:ea typeface="Verdana" panose="020B0604030504040204" pitchFamily="34" charset="0"/>
                      </a:endParaRPr>
                    </a:p>
                  </a:txBody>
                  <a:tcPr marL="91441" marR="91441" marT="45733" marB="45733">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12" name="Rectangle 80">
            <a:extLst>
              <a:ext uri="{FF2B5EF4-FFF2-40B4-BE49-F238E27FC236}">
                <a16:creationId xmlns:a16="http://schemas.microsoft.com/office/drawing/2014/main" id="{38A70970-ABF2-4D13-BEE1-E98FA7D9197C}"/>
              </a:ext>
            </a:extLst>
          </p:cNvPr>
          <p:cNvSpPr>
            <a:spLocks noChangeArrowheads="1"/>
          </p:cNvSpPr>
          <p:nvPr/>
        </p:nvSpPr>
        <p:spPr bwMode="gray">
          <a:xfrm>
            <a:off x="5410200" y="948944"/>
            <a:ext cx="1371600" cy="484188"/>
          </a:xfrm>
          <a:prstGeom prst="rect">
            <a:avLst/>
          </a:prstGeom>
          <a:noFill/>
          <a:ln w="9525">
            <a:noFill/>
            <a:miter lim="800000"/>
            <a:headEnd/>
            <a:tailEnd/>
          </a:ln>
          <a:effectLst/>
        </p:spPr>
        <p:txBody>
          <a:bodyPr lIns="0" tIns="0" rIns="0" bIns="0"/>
          <a:lstStyle/>
          <a:p>
            <a:pPr algn="ctr" eaLnBrk="1" hangingPunct="1">
              <a:lnSpc>
                <a:spcPct val="90000"/>
              </a:lnSpc>
              <a:defRPr/>
            </a:pPr>
            <a:r>
              <a:rPr lang="de-DE" sz="2800" dirty="0" err="1">
                <a:solidFill>
                  <a:schemeClr val="accent1">
                    <a:lumMod val="75000"/>
                  </a:schemeClr>
                </a:solidFill>
                <a:latin typeface="Verdana" panose="020B0604030504040204" pitchFamily="34" charset="0"/>
                <a:cs typeface="Verdana" panose="020B0604030504040204" pitchFamily="34" charset="0"/>
              </a:rPr>
              <a:t>Results</a:t>
            </a:r>
            <a:endParaRPr lang="en-US" sz="2800" dirty="0">
              <a:solidFill>
                <a:schemeClr val="accent1">
                  <a:lumMod val="75000"/>
                </a:schemeClr>
              </a:solidFill>
              <a:latin typeface="Verdana" panose="020B0604030504040204" pitchFamily="34" charset="0"/>
              <a:cs typeface="Verdana" panose="020B0604030504040204" pitchFamily="34" charset="0"/>
            </a:endParaRPr>
          </a:p>
        </p:txBody>
      </p:sp>
      <p:sp>
        <p:nvSpPr>
          <p:cNvPr id="56409" name="AutoShape 11">
            <a:hlinkClick r:id="rId3" action="ppaction://hlinksldjump" highlightClick="1"/>
            <a:extLst>
              <a:ext uri="{FF2B5EF4-FFF2-40B4-BE49-F238E27FC236}">
                <a16:creationId xmlns:a16="http://schemas.microsoft.com/office/drawing/2014/main" id="{F57C8476-8A09-4C59-9F9E-1AE12E286929}"/>
              </a:ext>
            </a:extLst>
          </p:cNvPr>
          <p:cNvSpPr>
            <a:spLocks noChangeArrowheads="1"/>
          </p:cNvSpPr>
          <p:nvPr/>
        </p:nvSpPr>
        <p:spPr bwMode="auto">
          <a:xfrm>
            <a:off x="9007642" y="527050"/>
            <a:ext cx="609600" cy="381000"/>
          </a:xfrm>
          <a:prstGeom prst="actionButtonHome">
            <a:avLst/>
          </a:prstGeom>
          <a:solidFill>
            <a:srgbClr val="C8461E"/>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sp>
        <p:nvSpPr>
          <p:cNvPr id="5" name="AutoShape 11">
            <a:hlinkClick r:id="rId4" action="ppaction://hlinksldjump" highlightClick="1"/>
            <a:extLst>
              <a:ext uri="{FF2B5EF4-FFF2-40B4-BE49-F238E27FC236}">
                <a16:creationId xmlns:a16="http://schemas.microsoft.com/office/drawing/2014/main" id="{A73B5DBC-6EB7-458E-9F70-AF5F8384BA79}"/>
              </a:ext>
            </a:extLst>
          </p:cNvPr>
          <p:cNvSpPr>
            <a:spLocks noChangeArrowheads="1"/>
          </p:cNvSpPr>
          <p:nvPr/>
        </p:nvSpPr>
        <p:spPr bwMode="auto">
          <a:xfrm>
            <a:off x="10587288" y="491410"/>
            <a:ext cx="609600" cy="381000"/>
          </a:xfrm>
          <a:prstGeom prst="actionButtonHome">
            <a:avLst/>
          </a:prstGeom>
          <a:solidFill>
            <a:srgbClr val="C8461E"/>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sp>
        <p:nvSpPr>
          <p:cNvPr id="6" name="AutoShape 11">
            <a:hlinkClick r:id="rId5" action="ppaction://hlinksldjump" highlightClick="1"/>
            <a:extLst>
              <a:ext uri="{FF2B5EF4-FFF2-40B4-BE49-F238E27FC236}">
                <a16:creationId xmlns:a16="http://schemas.microsoft.com/office/drawing/2014/main" id="{E117A5B5-60E1-47D4-8E24-30A01286003D}"/>
              </a:ext>
            </a:extLst>
          </p:cNvPr>
          <p:cNvSpPr>
            <a:spLocks noChangeArrowheads="1"/>
          </p:cNvSpPr>
          <p:nvPr/>
        </p:nvSpPr>
        <p:spPr bwMode="auto">
          <a:xfrm>
            <a:off x="9828296" y="498642"/>
            <a:ext cx="609600" cy="381000"/>
          </a:xfrm>
          <a:prstGeom prst="actionButtonHome">
            <a:avLst/>
          </a:prstGeom>
          <a:solidFill>
            <a:srgbClr val="C8461E"/>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51984B04-6C25-47A3-A273-5C4CD9F7D50A}"/>
              </a:ext>
            </a:extLst>
          </p:cNvPr>
          <p:cNvGraphicFramePr>
            <a:graphicFrameLocks noGrp="1"/>
          </p:cNvGraphicFramePr>
          <p:nvPr>
            <p:extLst/>
          </p:nvPr>
        </p:nvGraphicFramePr>
        <p:xfrm>
          <a:off x="1404730" y="1699952"/>
          <a:ext cx="10007599" cy="1749638"/>
        </p:xfrm>
        <a:graphic>
          <a:graphicData uri="http://schemas.openxmlformats.org/drawingml/2006/table">
            <a:tbl>
              <a:tblPr firstRow="1" bandRow="1">
                <a:tableStyleId>{5C22544A-7EE6-4342-B048-85BDC9FD1C3A}</a:tableStyleId>
              </a:tblPr>
              <a:tblGrid>
                <a:gridCol w="1429657">
                  <a:extLst>
                    <a:ext uri="{9D8B030D-6E8A-4147-A177-3AD203B41FA5}">
                      <a16:colId xmlns:a16="http://schemas.microsoft.com/office/drawing/2014/main" val="477659992"/>
                    </a:ext>
                  </a:extLst>
                </a:gridCol>
                <a:gridCol w="1429657">
                  <a:extLst>
                    <a:ext uri="{9D8B030D-6E8A-4147-A177-3AD203B41FA5}">
                      <a16:colId xmlns:a16="http://schemas.microsoft.com/office/drawing/2014/main" val="393643556"/>
                    </a:ext>
                  </a:extLst>
                </a:gridCol>
                <a:gridCol w="1429657">
                  <a:extLst>
                    <a:ext uri="{9D8B030D-6E8A-4147-A177-3AD203B41FA5}">
                      <a16:colId xmlns:a16="http://schemas.microsoft.com/office/drawing/2014/main" val="4186773273"/>
                    </a:ext>
                  </a:extLst>
                </a:gridCol>
                <a:gridCol w="1429657">
                  <a:extLst>
                    <a:ext uri="{9D8B030D-6E8A-4147-A177-3AD203B41FA5}">
                      <a16:colId xmlns:a16="http://schemas.microsoft.com/office/drawing/2014/main" val="1235368373"/>
                    </a:ext>
                  </a:extLst>
                </a:gridCol>
                <a:gridCol w="1429657">
                  <a:extLst>
                    <a:ext uri="{9D8B030D-6E8A-4147-A177-3AD203B41FA5}">
                      <a16:colId xmlns:a16="http://schemas.microsoft.com/office/drawing/2014/main" val="4065913334"/>
                    </a:ext>
                  </a:extLst>
                </a:gridCol>
                <a:gridCol w="1429657">
                  <a:extLst>
                    <a:ext uri="{9D8B030D-6E8A-4147-A177-3AD203B41FA5}">
                      <a16:colId xmlns:a16="http://schemas.microsoft.com/office/drawing/2014/main" val="1831364772"/>
                    </a:ext>
                  </a:extLst>
                </a:gridCol>
                <a:gridCol w="1429657">
                  <a:extLst>
                    <a:ext uri="{9D8B030D-6E8A-4147-A177-3AD203B41FA5}">
                      <a16:colId xmlns:a16="http://schemas.microsoft.com/office/drawing/2014/main" val="1234164603"/>
                    </a:ext>
                  </a:extLst>
                </a:gridCol>
              </a:tblGrid>
              <a:tr h="1239098">
                <a:tc>
                  <a:txBody>
                    <a:bodyPr/>
                    <a:lstStyle/>
                    <a:p>
                      <a:pPr algn="ctr"/>
                      <a:r>
                        <a:rPr lang="en-GB" noProof="0" dirty="0"/>
                        <a:t>Fully disapprove</a:t>
                      </a:r>
                    </a:p>
                  </a:txBody>
                  <a:tcPr/>
                </a:tc>
                <a:tc>
                  <a:txBody>
                    <a:bodyPr/>
                    <a:lstStyle/>
                    <a:p>
                      <a:pPr algn="ctr"/>
                      <a:r>
                        <a:rPr lang="en-GB" noProof="0" dirty="0"/>
                        <a:t>Strongly disapprove</a:t>
                      </a:r>
                    </a:p>
                  </a:txBody>
                  <a:tcPr/>
                </a:tc>
                <a:tc>
                  <a:txBody>
                    <a:bodyPr/>
                    <a:lstStyle/>
                    <a:p>
                      <a:pPr algn="ctr"/>
                      <a:r>
                        <a:rPr lang="en-GB" noProof="0" dirty="0"/>
                        <a:t>Slightly disapprove</a:t>
                      </a:r>
                    </a:p>
                  </a:txBody>
                  <a:tcPr/>
                </a:tc>
                <a:tc>
                  <a:txBody>
                    <a:bodyPr/>
                    <a:lstStyle/>
                    <a:p>
                      <a:pPr algn="ctr"/>
                      <a:r>
                        <a:rPr lang="en-GB" noProof="0" dirty="0"/>
                        <a:t>Neither support nor disapprove</a:t>
                      </a:r>
                    </a:p>
                  </a:txBody>
                  <a:tcPr/>
                </a:tc>
                <a:tc>
                  <a:txBody>
                    <a:bodyPr/>
                    <a:lstStyle/>
                    <a:p>
                      <a:pPr algn="ctr"/>
                      <a:r>
                        <a:rPr lang="en-GB" noProof="0" dirty="0"/>
                        <a:t>Slightly support</a:t>
                      </a:r>
                    </a:p>
                  </a:txBody>
                  <a:tcPr/>
                </a:tc>
                <a:tc>
                  <a:txBody>
                    <a:bodyPr/>
                    <a:lstStyle/>
                    <a:p>
                      <a:pPr algn="ctr"/>
                      <a:r>
                        <a:rPr lang="en-GB" noProof="0" dirty="0"/>
                        <a:t>Strongly support</a:t>
                      </a:r>
                    </a:p>
                  </a:txBody>
                  <a:tcPr/>
                </a:tc>
                <a:tc>
                  <a:txBody>
                    <a:bodyPr/>
                    <a:lstStyle/>
                    <a:p>
                      <a:pPr algn="ctr"/>
                      <a:r>
                        <a:rPr lang="en-GB" noProof="0" dirty="0"/>
                        <a:t>Fully support</a:t>
                      </a:r>
                    </a:p>
                  </a:txBody>
                  <a:tcPr/>
                </a:tc>
                <a:extLst>
                  <a:ext uri="{0D108BD9-81ED-4DB2-BD59-A6C34878D82A}">
                    <a16:rowId xmlns:a16="http://schemas.microsoft.com/office/drawing/2014/main" val="1702526253"/>
                  </a:ext>
                </a:extLst>
              </a:tr>
              <a:tr h="510540">
                <a:tc>
                  <a:txBody>
                    <a:bodyPr/>
                    <a:lstStyle/>
                    <a:p>
                      <a:pPr algn="ctr"/>
                      <a:r>
                        <a:rPr lang="en-GB" noProof="0" dirty="0"/>
                        <a:t>-30</a:t>
                      </a:r>
                    </a:p>
                  </a:txBody>
                  <a:tcPr/>
                </a:tc>
                <a:tc>
                  <a:txBody>
                    <a:bodyPr/>
                    <a:lstStyle/>
                    <a:p>
                      <a:pPr algn="ctr"/>
                      <a:r>
                        <a:rPr lang="en-GB" noProof="0" dirty="0"/>
                        <a:t>-20</a:t>
                      </a:r>
                    </a:p>
                  </a:txBody>
                  <a:tcPr/>
                </a:tc>
                <a:tc>
                  <a:txBody>
                    <a:bodyPr/>
                    <a:lstStyle/>
                    <a:p>
                      <a:pPr algn="ctr"/>
                      <a:r>
                        <a:rPr lang="en-GB" noProof="0" dirty="0"/>
                        <a:t>-10</a:t>
                      </a:r>
                    </a:p>
                  </a:txBody>
                  <a:tcPr/>
                </a:tc>
                <a:tc>
                  <a:txBody>
                    <a:bodyPr/>
                    <a:lstStyle/>
                    <a:p>
                      <a:pPr algn="ctr"/>
                      <a:r>
                        <a:rPr lang="en-GB" noProof="0" dirty="0"/>
                        <a:t>0</a:t>
                      </a:r>
                    </a:p>
                  </a:txBody>
                  <a:tcPr/>
                </a:tc>
                <a:tc>
                  <a:txBody>
                    <a:bodyPr/>
                    <a:lstStyle/>
                    <a:p>
                      <a:pPr algn="ctr"/>
                      <a:r>
                        <a:rPr lang="en-GB" noProof="0" dirty="0"/>
                        <a:t>10</a:t>
                      </a:r>
                    </a:p>
                  </a:txBody>
                  <a:tcPr/>
                </a:tc>
                <a:tc>
                  <a:txBody>
                    <a:bodyPr/>
                    <a:lstStyle/>
                    <a:p>
                      <a:pPr algn="ctr"/>
                      <a:r>
                        <a:rPr lang="en-GB" noProof="0" dirty="0"/>
                        <a:t>20</a:t>
                      </a:r>
                    </a:p>
                  </a:txBody>
                  <a:tcPr/>
                </a:tc>
                <a:tc>
                  <a:txBody>
                    <a:bodyPr/>
                    <a:lstStyle/>
                    <a:p>
                      <a:pPr algn="ctr"/>
                      <a:r>
                        <a:rPr lang="en-GB" noProof="0" dirty="0"/>
                        <a:t>30</a:t>
                      </a:r>
                    </a:p>
                  </a:txBody>
                  <a:tcPr/>
                </a:tc>
                <a:extLst>
                  <a:ext uri="{0D108BD9-81ED-4DB2-BD59-A6C34878D82A}">
                    <a16:rowId xmlns:a16="http://schemas.microsoft.com/office/drawing/2014/main" val="1843539606"/>
                  </a:ext>
                </a:extLst>
              </a:tr>
            </a:tbl>
          </a:graphicData>
        </a:graphic>
      </p:graphicFrame>
      <p:sp>
        <p:nvSpPr>
          <p:cNvPr id="22" name="Pfeil: nach links und rechts 21">
            <a:extLst>
              <a:ext uri="{FF2B5EF4-FFF2-40B4-BE49-F238E27FC236}">
                <a16:creationId xmlns:a16="http://schemas.microsoft.com/office/drawing/2014/main" id="{0FA65A81-C06F-4BE2-8E54-FFD9475C4814}"/>
              </a:ext>
            </a:extLst>
          </p:cNvPr>
          <p:cNvSpPr/>
          <p:nvPr/>
        </p:nvSpPr>
        <p:spPr>
          <a:xfrm>
            <a:off x="1404729" y="3181350"/>
            <a:ext cx="10007599" cy="4953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81611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54315" y="1499577"/>
            <a:ext cx="5541685" cy="597207"/>
          </a:xfrm>
        </p:spPr>
        <p:txBody>
          <a:body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Option 1: Before-After</a:t>
            </a:r>
          </a:p>
        </p:txBody>
      </p:sp>
      <p:sp>
        <p:nvSpPr>
          <p:cNvPr id="12" name="Titel 3">
            <a:extLst>
              <a:ext uri="{FF2B5EF4-FFF2-40B4-BE49-F238E27FC236}">
                <a16:creationId xmlns:a16="http://schemas.microsoft.com/office/drawing/2014/main" id="{D1AFF269-FB4D-4213-AEDE-BA98A5C5F1FE}"/>
              </a:ext>
            </a:extLst>
          </p:cNvPr>
          <p:cNvSpPr txBox="1">
            <a:spLocks/>
          </p:cNvSpPr>
          <p:nvPr/>
        </p:nvSpPr>
        <p:spPr>
          <a:xfrm>
            <a:off x="554315" y="424510"/>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rgbClr val="FCBF52"/>
                </a:solidFill>
                <a:latin typeface="Verdana" panose="020B0604030504040204" pitchFamily="34" charset="0"/>
                <a:ea typeface="Verdana" panose="020B0604030504040204" pitchFamily="34" charset="0"/>
              </a:rPr>
              <a:t>6. Scenario 2030 </a:t>
            </a:r>
          </a:p>
        </p:txBody>
      </p:sp>
      <p:sp>
        <p:nvSpPr>
          <p:cNvPr id="5" name="Textplatzhalter 2">
            <a:extLst>
              <a:ext uri="{FF2B5EF4-FFF2-40B4-BE49-F238E27FC236}">
                <a16:creationId xmlns:a16="http://schemas.microsoft.com/office/drawing/2014/main" id="{D2374F9D-5351-4747-9FC3-24B8A0B6B93F}"/>
              </a:ext>
            </a:extLst>
          </p:cNvPr>
          <p:cNvSpPr txBox="1">
            <a:spLocks/>
          </p:cNvSpPr>
          <p:nvPr/>
        </p:nvSpPr>
        <p:spPr>
          <a:xfrm>
            <a:off x="6363757" y="1499577"/>
            <a:ext cx="5169431" cy="597207"/>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Example: Environmental Social Media Intranet in the year 2030</a:t>
            </a:r>
          </a:p>
        </p:txBody>
      </p:sp>
      <p:pic>
        <p:nvPicPr>
          <p:cNvPr id="7" name="Grafik 6">
            <a:extLst>
              <a:ext uri="{FF2B5EF4-FFF2-40B4-BE49-F238E27FC236}">
                <a16:creationId xmlns:a16="http://schemas.microsoft.com/office/drawing/2014/main" id="{C1816FDD-B2D5-4F49-B43C-FB2AD960BB54}"/>
              </a:ext>
            </a:extLst>
          </p:cNvPr>
          <p:cNvPicPr>
            <a:picLocks noChangeAspect="1"/>
          </p:cNvPicPr>
          <p:nvPr/>
        </p:nvPicPr>
        <p:blipFill rotWithShape="1">
          <a:blip r:embed="rId3"/>
          <a:srcRect l="6502" t="15761" r="27373" b="31324"/>
          <a:stretch/>
        </p:blipFill>
        <p:spPr>
          <a:xfrm>
            <a:off x="639185" y="2206632"/>
            <a:ext cx="5167256" cy="2324776"/>
          </a:xfrm>
          <a:prstGeom prst="rect">
            <a:avLst/>
          </a:prstGeom>
        </p:spPr>
      </p:pic>
      <p:pic>
        <p:nvPicPr>
          <p:cNvPr id="2" name="Grafik 1">
            <a:extLst>
              <a:ext uri="{FF2B5EF4-FFF2-40B4-BE49-F238E27FC236}">
                <a16:creationId xmlns:a16="http://schemas.microsoft.com/office/drawing/2014/main" id="{1DFE16FD-F1B1-43BB-90BE-810D70D7D861}"/>
              </a:ext>
            </a:extLst>
          </p:cNvPr>
          <p:cNvPicPr>
            <a:picLocks noChangeAspect="1"/>
          </p:cNvPicPr>
          <p:nvPr/>
        </p:nvPicPr>
        <p:blipFill>
          <a:blip r:embed="rId4"/>
          <a:stretch>
            <a:fillRect/>
          </a:stretch>
        </p:blipFill>
        <p:spPr>
          <a:xfrm>
            <a:off x="6353925" y="2205644"/>
            <a:ext cx="5291959" cy="2446711"/>
          </a:xfrm>
          <a:prstGeom prst="rect">
            <a:avLst/>
          </a:prstGeom>
        </p:spPr>
      </p:pic>
    </p:spTree>
    <p:extLst>
      <p:ext uri="{BB962C8B-B14F-4D97-AF65-F5344CB8AC3E}">
        <p14:creationId xmlns:p14="http://schemas.microsoft.com/office/powerpoint/2010/main" val="310531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chemeClr val="bg1"/>
                </a:solidFill>
                <a:latin typeface="TeleNeo" panose="020B0504040202090203" pitchFamily="34" charset="77"/>
              </a:rPr>
              <a:t>1. 	US$ 200 to 300 billion</a:t>
            </a:r>
          </a:p>
        </p:txBody>
      </p:sp>
      <p:sp>
        <p:nvSpPr>
          <p:cNvPr id="11" name="Rechteck 10">
            <a:extLst>
              <a:ext uri="{FF2B5EF4-FFF2-40B4-BE49-F238E27FC236}">
                <a16:creationId xmlns:a16="http://schemas.microsoft.com/office/drawing/2014/main" id="{A8C9BFCA-722C-8A4E-B0BB-FDBDC634A1CB}"/>
              </a:ext>
            </a:extLst>
          </p:cNvPr>
          <p:cNvSpPr/>
          <p:nvPr/>
        </p:nvSpPr>
        <p:spPr>
          <a:xfrm>
            <a:off x="1016095" y="1559817"/>
            <a:ext cx="4456364" cy="1845120"/>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2400" b="1" dirty="0">
                <a:solidFill>
                  <a:srgbClr val="4FB2E8"/>
                </a:solidFill>
                <a:latin typeface="TeleNeo" panose="020B0504040202090203" pitchFamily="34" charset="77"/>
              </a:rPr>
              <a:t>What is the estimated annually amount that needs to be invested globally, to achieve the UN’s 17 Sustainable Development Goals?</a:t>
            </a: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281081" y="4532093"/>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20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US$ 500 to 700 billion</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US$ 1 trillion</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chemeClr val="bg1"/>
                </a:solidFill>
                <a:latin typeface="TeleNeo" panose="020B0504040202090203" pitchFamily="34" charset="77"/>
              </a:rPr>
              <a:t>4. 	US$ 5 to 7 trillion</a:t>
            </a: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2" name="Text Box 4">
            <a:extLst>
              <a:ext uri="{FF2B5EF4-FFF2-40B4-BE49-F238E27FC236}">
                <a16:creationId xmlns:a16="http://schemas.microsoft.com/office/drawing/2014/main" id="{0ECC45D1-8646-F44A-BFDE-0189A0337F52}"/>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extLst>
      <p:ext uri="{BB962C8B-B14F-4D97-AF65-F5344CB8AC3E}">
        <p14:creationId xmlns:p14="http://schemas.microsoft.com/office/powerpoint/2010/main" val="4519531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54315" y="1499577"/>
            <a:ext cx="5541685" cy="597207"/>
          </a:xfrm>
        </p:spPr>
        <p:txBody>
          <a:body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Option 2: Testimony</a:t>
            </a:r>
          </a:p>
        </p:txBody>
      </p:sp>
      <p:sp>
        <p:nvSpPr>
          <p:cNvPr id="12" name="Titel 3">
            <a:extLst>
              <a:ext uri="{FF2B5EF4-FFF2-40B4-BE49-F238E27FC236}">
                <a16:creationId xmlns:a16="http://schemas.microsoft.com/office/drawing/2014/main" id="{D1AFF269-FB4D-4213-AEDE-BA98A5C5F1FE}"/>
              </a:ext>
            </a:extLst>
          </p:cNvPr>
          <p:cNvSpPr txBox="1">
            <a:spLocks/>
          </p:cNvSpPr>
          <p:nvPr/>
        </p:nvSpPr>
        <p:spPr>
          <a:xfrm>
            <a:off x="554315" y="424510"/>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rgbClr val="FCBF52"/>
                </a:solidFill>
                <a:latin typeface="Verdana" panose="020B0604030504040204" pitchFamily="34" charset="0"/>
                <a:ea typeface="Verdana" panose="020B0604030504040204" pitchFamily="34" charset="0"/>
              </a:rPr>
              <a:t>6. Scenario 2030 </a:t>
            </a:r>
          </a:p>
        </p:txBody>
      </p:sp>
      <p:sp>
        <p:nvSpPr>
          <p:cNvPr id="5" name="Textplatzhalter 2">
            <a:extLst>
              <a:ext uri="{FF2B5EF4-FFF2-40B4-BE49-F238E27FC236}">
                <a16:creationId xmlns:a16="http://schemas.microsoft.com/office/drawing/2014/main" id="{D2374F9D-5351-4747-9FC3-24B8A0B6B93F}"/>
              </a:ext>
            </a:extLst>
          </p:cNvPr>
          <p:cNvSpPr txBox="1">
            <a:spLocks/>
          </p:cNvSpPr>
          <p:nvPr/>
        </p:nvSpPr>
        <p:spPr>
          <a:xfrm>
            <a:off x="6363757" y="1499577"/>
            <a:ext cx="5169431" cy="597207"/>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Example: Environmental Social Media Intranet in the year 2030</a:t>
            </a:r>
          </a:p>
        </p:txBody>
      </p:sp>
      <p:pic>
        <p:nvPicPr>
          <p:cNvPr id="2" name="Grafik 1">
            <a:extLst>
              <a:ext uri="{FF2B5EF4-FFF2-40B4-BE49-F238E27FC236}">
                <a16:creationId xmlns:a16="http://schemas.microsoft.com/office/drawing/2014/main" id="{FA6452AD-9A92-4525-8563-2038875223CD}"/>
              </a:ext>
            </a:extLst>
          </p:cNvPr>
          <p:cNvPicPr>
            <a:picLocks noChangeAspect="1"/>
          </p:cNvPicPr>
          <p:nvPr/>
        </p:nvPicPr>
        <p:blipFill rotWithShape="1">
          <a:blip r:embed="rId3"/>
          <a:srcRect l="6612" t="14564" r="27243" b="32450"/>
          <a:stretch/>
        </p:blipFill>
        <p:spPr>
          <a:xfrm>
            <a:off x="639185" y="2206632"/>
            <a:ext cx="5161938" cy="2324776"/>
          </a:xfrm>
          <a:prstGeom prst="rect">
            <a:avLst/>
          </a:prstGeom>
        </p:spPr>
      </p:pic>
      <p:pic>
        <p:nvPicPr>
          <p:cNvPr id="7" name="Grafik 6">
            <a:extLst>
              <a:ext uri="{FF2B5EF4-FFF2-40B4-BE49-F238E27FC236}">
                <a16:creationId xmlns:a16="http://schemas.microsoft.com/office/drawing/2014/main" id="{23DCB105-95B6-4666-AB39-F783DF71031A}"/>
              </a:ext>
            </a:extLst>
          </p:cNvPr>
          <p:cNvPicPr>
            <a:picLocks noChangeAspect="1"/>
          </p:cNvPicPr>
          <p:nvPr/>
        </p:nvPicPr>
        <p:blipFill>
          <a:blip r:embed="rId4"/>
          <a:stretch>
            <a:fillRect/>
          </a:stretch>
        </p:blipFill>
        <p:spPr>
          <a:xfrm>
            <a:off x="6292557" y="2188268"/>
            <a:ext cx="5348227" cy="2442136"/>
          </a:xfrm>
          <a:prstGeom prst="rect">
            <a:avLst/>
          </a:prstGeom>
        </p:spPr>
      </p:pic>
    </p:spTree>
    <p:extLst>
      <p:ext uri="{BB962C8B-B14F-4D97-AF65-F5344CB8AC3E}">
        <p14:creationId xmlns:p14="http://schemas.microsoft.com/office/powerpoint/2010/main" val="20141966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54315" y="1499577"/>
            <a:ext cx="5541685" cy="597207"/>
          </a:xfrm>
        </p:spPr>
        <p:txBody>
          <a:body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Option 3: Analogy</a:t>
            </a:r>
          </a:p>
        </p:txBody>
      </p:sp>
      <p:sp>
        <p:nvSpPr>
          <p:cNvPr id="12" name="Titel 3">
            <a:extLst>
              <a:ext uri="{FF2B5EF4-FFF2-40B4-BE49-F238E27FC236}">
                <a16:creationId xmlns:a16="http://schemas.microsoft.com/office/drawing/2014/main" id="{D1AFF269-FB4D-4213-AEDE-BA98A5C5F1FE}"/>
              </a:ext>
            </a:extLst>
          </p:cNvPr>
          <p:cNvSpPr txBox="1">
            <a:spLocks/>
          </p:cNvSpPr>
          <p:nvPr/>
        </p:nvSpPr>
        <p:spPr>
          <a:xfrm>
            <a:off x="554315" y="424510"/>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rgbClr val="FCBF52"/>
                </a:solidFill>
                <a:latin typeface="Verdana" panose="020B0604030504040204" pitchFamily="34" charset="0"/>
                <a:ea typeface="Verdana" panose="020B0604030504040204" pitchFamily="34" charset="0"/>
              </a:rPr>
              <a:t>6. Scenario 2030 </a:t>
            </a:r>
          </a:p>
        </p:txBody>
      </p:sp>
      <p:sp>
        <p:nvSpPr>
          <p:cNvPr id="5" name="Textplatzhalter 2">
            <a:extLst>
              <a:ext uri="{FF2B5EF4-FFF2-40B4-BE49-F238E27FC236}">
                <a16:creationId xmlns:a16="http://schemas.microsoft.com/office/drawing/2014/main" id="{D2374F9D-5351-4747-9FC3-24B8A0B6B93F}"/>
              </a:ext>
            </a:extLst>
          </p:cNvPr>
          <p:cNvSpPr txBox="1">
            <a:spLocks/>
          </p:cNvSpPr>
          <p:nvPr/>
        </p:nvSpPr>
        <p:spPr>
          <a:xfrm>
            <a:off x="6363757" y="1499577"/>
            <a:ext cx="5169431" cy="597207"/>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Example: Retail outlets for "Exclusively Sustainable" ICT products</a:t>
            </a:r>
          </a:p>
        </p:txBody>
      </p:sp>
      <p:pic>
        <p:nvPicPr>
          <p:cNvPr id="8" name="Grafik 7">
            <a:extLst>
              <a:ext uri="{FF2B5EF4-FFF2-40B4-BE49-F238E27FC236}">
                <a16:creationId xmlns:a16="http://schemas.microsoft.com/office/drawing/2014/main" id="{62FE64C9-827F-475E-9A29-F6D85F237A09}"/>
              </a:ext>
            </a:extLst>
          </p:cNvPr>
          <p:cNvPicPr>
            <a:picLocks noChangeAspect="1"/>
          </p:cNvPicPr>
          <p:nvPr/>
        </p:nvPicPr>
        <p:blipFill rotWithShape="1">
          <a:blip r:embed="rId3"/>
          <a:srcRect l="7032" t="17206" r="27031" b="29688"/>
          <a:stretch/>
        </p:blipFill>
        <p:spPr>
          <a:xfrm>
            <a:off x="674064" y="2197482"/>
            <a:ext cx="5154179" cy="2333926"/>
          </a:xfrm>
          <a:prstGeom prst="rect">
            <a:avLst/>
          </a:prstGeom>
        </p:spPr>
      </p:pic>
      <p:pic>
        <p:nvPicPr>
          <p:cNvPr id="2" name="Grafik 1">
            <a:extLst>
              <a:ext uri="{FF2B5EF4-FFF2-40B4-BE49-F238E27FC236}">
                <a16:creationId xmlns:a16="http://schemas.microsoft.com/office/drawing/2014/main" id="{7851BAEC-EEB4-478F-8C83-8195658ACE1F}"/>
              </a:ext>
            </a:extLst>
          </p:cNvPr>
          <p:cNvPicPr>
            <a:picLocks noChangeAspect="1"/>
          </p:cNvPicPr>
          <p:nvPr/>
        </p:nvPicPr>
        <p:blipFill>
          <a:blip r:embed="rId4"/>
          <a:stretch>
            <a:fillRect/>
          </a:stretch>
        </p:blipFill>
        <p:spPr>
          <a:xfrm>
            <a:off x="6371303" y="2186205"/>
            <a:ext cx="5322324" cy="2411990"/>
          </a:xfrm>
          <a:prstGeom prst="rect">
            <a:avLst/>
          </a:prstGeom>
        </p:spPr>
      </p:pic>
    </p:spTree>
    <p:extLst>
      <p:ext uri="{BB962C8B-B14F-4D97-AF65-F5344CB8AC3E}">
        <p14:creationId xmlns:p14="http://schemas.microsoft.com/office/powerpoint/2010/main" val="8221983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p:cNvSpPr>
            <a:spLocks noGrp="1"/>
          </p:cNvSpPr>
          <p:nvPr>
            <p:ph type="body" sz="quarter" idx="14"/>
          </p:nvPr>
        </p:nvSpPr>
        <p:spPr>
          <a:xfrm>
            <a:off x="554315" y="1499577"/>
            <a:ext cx="5541685" cy="597207"/>
          </a:xfrm>
        </p:spPr>
        <p:txBody>
          <a:body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Option 4: Comparative evaluation</a:t>
            </a:r>
          </a:p>
        </p:txBody>
      </p:sp>
      <p:sp>
        <p:nvSpPr>
          <p:cNvPr id="12" name="Titel 3">
            <a:extLst>
              <a:ext uri="{FF2B5EF4-FFF2-40B4-BE49-F238E27FC236}">
                <a16:creationId xmlns:a16="http://schemas.microsoft.com/office/drawing/2014/main" id="{D1AFF269-FB4D-4213-AEDE-BA98A5C5F1FE}"/>
              </a:ext>
            </a:extLst>
          </p:cNvPr>
          <p:cNvSpPr txBox="1">
            <a:spLocks/>
          </p:cNvSpPr>
          <p:nvPr/>
        </p:nvSpPr>
        <p:spPr>
          <a:xfrm>
            <a:off x="554315" y="424510"/>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rgbClr val="FCBF52"/>
                </a:solidFill>
                <a:latin typeface="Verdana" panose="020B0604030504040204" pitchFamily="34" charset="0"/>
                <a:ea typeface="Verdana" panose="020B0604030504040204" pitchFamily="34" charset="0"/>
              </a:rPr>
              <a:t>6. Scenario 2030 </a:t>
            </a:r>
          </a:p>
        </p:txBody>
      </p:sp>
      <p:sp>
        <p:nvSpPr>
          <p:cNvPr id="5" name="Textplatzhalter 2">
            <a:extLst>
              <a:ext uri="{FF2B5EF4-FFF2-40B4-BE49-F238E27FC236}">
                <a16:creationId xmlns:a16="http://schemas.microsoft.com/office/drawing/2014/main" id="{D2374F9D-5351-4747-9FC3-24B8A0B6B93F}"/>
              </a:ext>
            </a:extLst>
          </p:cNvPr>
          <p:cNvSpPr txBox="1">
            <a:spLocks/>
          </p:cNvSpPr>
          <p:nvPr/>
        </p:nvSpPr>
        <p:spPr>
          <a:xfrm>
            <a:off x="6280623" y="1499577"/>
            <a:ext cx="5341053" cy="597207"/>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Example: Office Automation Sustainability System</a:t>
            </a:r>
          </a:p>
        </p:txBody>
      </p:sp>
      <p:pic>
        <p:nvPicPr>
          <p:cNvPr id="9" name="Grafik 8">
            <a:extLst>
              <a:ext uri="{FF2B5EF4-FFF2-40B4-BE49-F238E27FC236}">
                <a16:creationId xmlns:a16="http://schemas.microsoft.com/office/drawing/2014/main" id="{508F71EA-4B7F-41D1-9F87-C81CEB392F4D}"/>
              </a:ext>
            </a:extLst>
          </p:cNvPr>
          <p:cNvPicPr>
            <a:picLocks noChangeAspect="1"/>
          </p:cNvPicPr>
          <p:nvPr/>
        </p:nvPicPr>
        <p:blipFill rotWithShape="1">
          <a:blip r:embed="rId3"/>
          <a:srcRect l="5290" t="15765" r="28454" b="31511"/>
          <a:stretch/>
        </p:blipFill>
        <p:spPr>
          <a:xfrm>
            <a:off x="644945" y="2197482"/>
            <a:ext cx="5216669" cy="2333926"/>
          </a:xfrm>
          <a:prstGeom prst="rect">
            <a:avLst/>
          </a:prstGeom>
        </p:spPr>
      </p:pic>
      <p:pic>
        <p:nvPicPr>
          <p:cNvPr id="2" name="Grafik 1">
            <a:extLst>
              <a:ext uri="{FF2B5EF4-FFF2-40B4-BE49-F238E27FC236}">
                <a16:creationId xmlns:a16="http://schemas.microsoft.com/office/drawing/2014/main" id="{9C5CE6C8-C281-44D6-8E00-69EE6FB6F2C2}"/>
              </a:ext>
            </a:extLst>
          </p:cNvPr>
          <p:cNvPicPr>
            <a:picLocks noChangeAspect="1"/>
          </p:cNvPicPr>
          <p:nvPr/>
        </p:nvPicPr>
        <p:blipFill>
          <a:blip r:embed="rId4"/>
          <a:stretch>
            <a:fillRect/>
          </a:stretch>
        </p:blipFill>
        <p:spPr>
          <a:xfrm>
            <a:off x="6235935" y="2114443"/>
            <a:ext cx="5341053" cy="2436630"/>
          </a:xfrm>
          <a:prstGeom prst="rect">
            <a:avLst/>
          </a:prstGeom>
        </p:spPr>
      </p:pic>
    </p:spTree>
    <p:extLst>
      <p:ext uri="{BB962C8B-B14F-4D97-AF65-F5344CB8AC3E}">
        <p14:creationId xmlns:p14="http://schemas.microsoft.com/office/powerpoint/2010/main" val="22079625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el 3">
            <a:extLst>
              <a:ext uri="{FF2B5EF4-FFF2-40B4-BE49-F238E27FC236}">
                <a16:creationId xmlns:a16="http://schemas.microsoft.com/office/drawing/2014/main" id="{D1AFF269-FB4D-4213-AEDE-BA98A5C5F1FE}"/>
              </a:ext>
            </a:extLst>
          </p:cNvPr>
          <p:cNvSpPr txBox="1">
            <a:spLocks/>
          </p:cNvSpPr>
          <p:nvPr/>
        </p:nvSpPr>
        <p:spPr>
          <a:xfrm>
            <a:off x="554315" y="424510"/>
            <a:ext cx="11074399" cy="5972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kern="1200">
                <a:solidFill>
                  <a:srgbClr val="3D3D3C"/>
                </a:solidFill>
                <a:latin typeface="+mj-lt"/>
                <a:ea typeface="+mj-ea"/>
                <a:cs typeface="+mj-cs"/>
              </a:defRPr>
            </a:lvl1pPr>
          </a:lstStyle>
          <a:p>
            <a:r>
              <a:rPr lang="en-GB" sz="2800" b="1" dirty="0">
                <a:solidFill>
                  <a:srgbClr val="FCBF52"/>
                </a:solidFill>
                <a:latin typeface="Verdana" panose="020B0604030504040204" pitchFamily="34" charset="0"/>
                <a:ea typeface="Verdana" panose="020B0604030504040204" pitchFamily="34" charset="0"/>
              </a:rPr>
              <a:t>6. Scenario 2030: </a:t>
            </a:r>
            <a:r>
              <a:rPr lang="en-GB" sz="2400" b="1" dirty="0">
                <a:solidFill>
                  <a:schemeClr val="tx1"/>
                </a:solidFill>
                <a:latin typeface="Verdana" panose="020B0604030504040204" pitchFamily="34" charset="0"/>
                <a:ea typeface="Verdana" panose="020B0604030504040204" pitchFamily="34" charset="0"/>
              </a:rPr>
              <a:t>Select one of the four templates</a:t>
            </a:r>
            <a:r>
              <a:rPr lang="en-GB" sz="2400" b="1" dirty="0">
                <a:solidFill>
                  <a:srgbClr val="FCBF52"/>
                </a:solidFill>
                <a:latin typeface="Verdana" panose="020B0604030504040204" pitchFamily="34" charset="0"/>
                <a:ea typeface="Verdana" panose="020B0604030504040204" pitchFamily="34" charset="0"/>
              </a:rPr>
              <a:t> </a:t>
            </a:r>
          </a:p>
        </p:txBody>
      </p:sp>
      <p:sp>
        <p:nvSpPr>
          <p:cNvPr id="5" name="Rechteck 4">
            <a:extLst>
              <a:ext uri="{FF2B5EF4-FFF2-40B4-BE49-F238E27FC236}">
                <a16:creationId xmlns:a16="http://schemas.microsoft.com/office/drawing/2014/main" id="{E556CE79-EE86-4B64-AE24-96C7B5687833}"/>
              </a:ext>
            </a:extLst>
          </p:cNvPr>
          <p:cNvSpPr/>
          <p:nvPr/>
        </p:nvSpPr>
        <p:spPr>
          <a:xfrm>
            <a:off x="10428727" y="522002"/>
            <a:ext cx="995785" cy="362472"/>
          </a:xfrm>
          <a:prstGeom prst="rect">
            <a:avLst/>
          </a:prstGeom>
        </p:spPr>
        <p:txBody>
          <a:bodyPr wrap="none">
            <a:spAutoFit/>
          </a:bodyPr>
          <a:lstStyle/>
          <a:p>
            <a:pPr lvl="0">
              <a:lnSpc>
                <a:spcPct val="107000"/>
              </a:lnSpc>
              <a:spcAft>
                <a:spcPts val="800"/>
              </a:spcAft>
              <a:buClr>
                <a:srgbClr val="4472C4"/>
              </a:buClr>
            </a:pPr>
            <a:r>
              <a:rPr lang="de-DE" dirty="0">
                <a:solidFill>
                  <a:srgbClr val="FCBF52"/>
                </a:solidFill>
                <a:latin typeface="Verdana" panose="020B0604030504040204" pitchFamily="34" charset="0"/>
                <a:ea typeface="Verdana" panose="020B0604030504040204" pitchFamily="34" charset="0"/>
                <a:cs typeface="+mj-cs"/>
              </a:rPr>
              <a:t>20</a:t>
            </a:r>
            <a:r>
              <a:rPr lang="en-GB" dirty="0">
                <a:solidFill>
                  <a:srgbClr val="FCBF52"/>
                </a:solidFill>
                <a:latin typeface="Verdana" panose="020B0604030504040204" pitchFamily="34" charset="0"/>
                <a:ea typeface="Verdana" panose="020B0604030504040204" pitchFamily="34" charset="0"/>
                <a:cs typeface="+mj-cs"/>
              </a:rPr>
              <a:t> min</a:t>
            </a:r>
          </a:p>
        </p:txBody>
      </p:sp>
      <p:pic>
        <p:nvPicPr>
          <p:cNvPr id="6" name="Grafik 5" descr="Stoppuhr">
            <a:extLst>
              <a:ext uri="{FF2B5EF4-FFF2-40B4-BE49-F238E27FC236}">
                <a16:creationId xmlns:a16="http://schemas.microsoft.com/office/drawing/2014/main" id="{983A390F-71E0-4EAD-8F0D-CF1177DCA7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2262" y="375723"/>
            <a:ext cx="597208" cy="597208"/>
          </a:xfrm>
          <a:prstGeom prst="rect">
            <a:avLst/>
          </a:prstGeom>
        </p:spPr>
      </p:pic>
      <p:sp>
        <p:nvSpPr>
          <p:cNvPr id="9" name="Textplatzhalter 2">
            <a:extLst>
              <a:ext uri="{FF2B5EF4-FFF2-40B4-BE49-F238E27FC236}">
                <a16:creationId xmlns:a16="http://schemas.microsoft.com/office/drawing/2014/main" id="{44A744BA-90AB-4E71-BBF1-F0B4ACA55369}"/>
              </a:ext>
            </a:extLst>
          </p:cNvPr>
          <p:cNvSpPr txBox="1">
            <a:spLocks/>
          </p:cNvSpPr>
          <p:nvPr/>
        </p:nvSpPr>
        <p:spPr>
          <a:xfrm>
            <a:off x="1335805" y="1496566"/>
            <a:ext cx="2432782" cy="298603"/>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n-US" sz="1400" b="1" dirty="0">
                <a:solidFill>
                  <a:schemeClr val="tx1"/>
                </a:solidFill>
                <a:latin typeface="Verdana" panose="020B0604030504040204" pitchFamily="34" charset="0"/>
                <a:ea typeface="Verdana" panose="020B0604030504040204" pitchFamily="34" charset="0"/>
              </a:rPr>
              <a:t>1. Before-After</a:t>
            </a:r>
          </a:p>
        </p:txBody>
      </p:sp>
      <p:pic>
        <p:nvPicPr>
          <p:cNvPr id="10" name="Grafik 9">
            <a:extLst>
              <a:ext uri="{FF2B5EF4-FFF2-40B4-BE49-F238E27FC236}">
                <a16:creationId xmlns:a16="http://schemas.microsoft.com/office/drawing/2014/main" id="{2591CAFE-95C7-4ACE-9F0E-FB3ED94B13D7}"/>
              </a:ext>
            </a:extLst>
          </p:cNvPr>
          <p:cNvPicPr>
            <a:picLocks noChangeAspect="1"/>
          </p:cNvPicPr>
          <p:nvPr/>
        </p:nvPicPr>
        <p:blipFill rotWithShape="1">
          <a:blip r:embed="rId5"/>
          <a:srcRect l="6502" t="15761" r="27373" b="31324"/>
          <a:stretch/>
        </p:blipFill>
        <p:spPr>
          <a:xfrm>
            <a:off x="1420674" y="1880878"/>
            <a:ext cx="3948112" cy="1776276"/>
          </a:xfrm>
          <a:prstGeom prst="rect">
            <a:avLst/>
          </a:prstGeom>
        </p:spPr>
      </p:pic>
      <p:sp>
        <p:nvSpPr>
          <p:cNvPr id="11" name="Textplatzhalter 2">
            <a:extLst>
              <a:ext uri="{FF2B5EF4-FFF2-40B4-BE49-F238E27FC236}">
                <a16:creationId xmlns:a16="http://schemas.microsoft.com/office/drawing/2014/main" id="{F03C4A57-D3FE-4241-A9B7-F7C7868532DF}"/>
              </a:ext>
            </a:extLst>
          </p:cNvPr>
          <p:cNvSpPr txBox="1">
            <a:spLocks/>
          </p:cNvSpPr>
          <p:nvPr/>
        </p:nvSpPr>
        <p:spPr>
          <a:xfrm>
            <a:off x="1420675" y="3711746"/>
            <a:ext cx="2652712" cy="384312"/>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n-US" sz="1400" b="1" dirty="0">
                <a:solidFill>
                  <a:schemeClr val="tx1"/>
                </a:solidFill>
                <a:latin typeface="Verdana" panose="020B0604030504040204" pitchFamily="34" charset="0"/>
                <a:ea typeface="Verdana" panose="020B0604030504040204" pitchFamily="34" charset="0"/>
              </a:rPr>
              <a:t>2. Testimony</a:t>
            </a:r>
          </a:p>
        </p:txBody>
      </p:sp>
      <p:pic>
        <p:nvPicPr>
          <p:cNvPr id="13" name="Grafik 12">
            <a:extLst>
              <a:ext uri="{FF2B5EF4-FFF2-40B4-BE49-F238E27FC236}">
                <a16:creationId xmlns:a16="http://schemas.microsoft.com/office/drawing/2014/main" id="{6E886127-48F5-42E6-8D45-8523196546ED}"/>
              </a:ext>
            </a:extLst>
          </p:cNvPr>
          <p:cNvPicPr>
            <a:picLocks noChangeAspect="1"/>
          </p:cNvPicPr>
          <p:nvPr/>
        </p:nvPicPr>
        <p:blipFill rotWithShape="1">
          <a:blip r:embed="rId6"/>
          <a:srcRect l="6612" t="14564" r="27243" b="32450"/>
          <a:stretch/>
        </p:blipFill>
        <p:spPr>
          <a:xfrm>
            <a:off x="1420674" y="4096058"/>
            <a:ext cx="3948112" cy="1778106"/>
          </a:xfrm>
          <a:prstGeom prst="rect">
            <a:avLst/>
          </a:prstGeom>
        </p:spPr>
      </p:pic>
      <p:sp>
        <p:nvSpPr>
          <p:cNvPr id="15" name="Textplatzhalter 2">
            <a:extLst>
              <a:ext uri="{FF2B5EF4-FFF2-40B4-BE49-F238E27FC236}">
                <a16:creationId xmlns:a16="http://schemas.microsoft.com/office/drawing/2014/main" id="{3F7943B5-E37D-47E9-BB02-515201EFE397}"/>
              </a:ext>
            </a:extLst>
          </p:cNvPr>
          <p:cNvSpPr txBox="1">
            <a:spLocks/>
          </p:cNvSpPr>
          <p:nvPr/>
        </p:nvSpPr>
        <p:spPr>
          <a:xfrm>
            <a:off x="6738344" y="1496566"/>
            <a:ext cx="2432782" cy="298603"/>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n-US" sz="1400" b="1" dirty="0">
                <a:solidFill>
                  <a:schemeClr val="tx1"/>
                </a:solidFill>
                <a:latin typeface="Verdana" panose="020B0604030504040204" pitchFamily="34" charset="0"/>
                <a:ea typeface="Verdana" panose="020B0604030504040204" pitchFamily="34" charset="0"/>
              </a:rPr>
              <a:t>3. Analogy</a:t>
            </a:r>
          </a:p>
        </p:txBody>
      </p:sp>
      <p:sp>
        <p:nvSpPr>
          <p:cNvPr id="17" name="Textplatzhalter 2">
            <a:extLst>
              <a:ext uri="{FF2B5EF4-FFF2-40B4-BE49-F238E27FC236}">
                <a16:creationId xmlns:a16="http://schemas.microsoft.com/office/drawing/2014/main" id="{DECF2B09-7ABE-4A66-A704-698360DD3899}"/>
              </a:ext>
            </a:extLst>
          </p:cNvPr>
          <p:cNvSpPr txBox="1">
            <a:spLocks/>
          </p:cNvSpPr>
          <p:nvPr/>
        </p:nvSpPr>
        <p:spPr>
          <a:xfrm>
            <a:off x="6823213" y="3711746"/>
            <a:ext cx="3787636" cy="384312"/>
          </a:xfrm>
          <a:prstGeom prst="rect">
            <a:avLst/>
          </a:prstGeom>
        </p:spPr>
        <p:txBody>
          <a:bodyPr/>
          <a:lstStyle>
            <a:lvl1pPr marL="228600" indent="-228600" algn="l" defTabSz="914400" rtl="0" eaLnBrk="1" latinLnBrk="0" hangingPunct="1">
              <a:lnSpc>
                <a:spcPct val="90000"/>
              </a:lnSpc>
              <a:spcBef>
                <a:spcPts val="1000"/>
              </a:spcBef>
              <a:buClr>
                <a:srgbClr val="00A2A3"/>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rgbClr val="00A2A3"/>
              </a:buClr>
              <a:buSzPct val="100000"/>
              <a:buFont typeface="Arial" panose="020B0604020202020204" pitchFamily="34" charset="0"/>
              <a:buChar char="•"/>
              <a:defRPr sz="2200" kern="1200" baseline="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rgbClr val="00A2A3"/>
              </a:buClr>
              <a:buFont typeface="Wingdings" panose="05000000000000000000"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rgbClr val="00A2A3"/>
              </a:buClr>
              <a:buFont typeface="Arial" panose="020B0604020202020204" pitchFamily="34" charset="0"/>
              <a:buChar char="•"/>
              <a:defRPr sz="1600" kern="1200" baseline="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3D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600"/>
              </a:spcAft>
              <a:buNone/>
            </a:pPr>
            <a:r>
              <a:rPr lang="en-US" sz="1400" b="1" dirty="0">
                <a:solidFill>
                  <a:schemeClr val="tx1"/>
                </a:solidFill>
                <a:latin typeface="Verdana" panose="020B0604030504040204" pitchFamily="34" charset="0"/>
                <a:ea typeface="Verdana" panose="020B0604030504040204" pitchFamily="34" charset="0"/>
              </a:rPr>
              <a:t>4. Comparative evaluation</a:t>
            </a:r>
          </a:p>
        </p:txBody>
      </p:sp>
      <p:pic>
        <p:nvPicPr>
          <p:cNvPr id="20" name="Grafik 19">
            <a:extLst>
              <a:ext uri="{FF2B5EF4-FFF2-40B4-BE49-F238E27FC236}">
                <a16:creationId xmlns:a16="http://schemas.microsoft.com/office/drawing/2014/main" id="{65136AF8-43CF-4B9A-8FCA-066DFB8FA184}"/>
              </a:ext>
            </a:extLst>
          </p:cNvPr>
          <p:cNvPicPr>
            <a:picLocks noChangeAspect="1"/>
          </p:cNvPicPr>
          <p:nvPr/>
        </p:nvPicPr>
        <p:blipFill rotWithShape="1">
          <a:blip r:embed="rId7"/>
          <a:srcRect l="5290" t="15765" r="28454" b="31511"/>
          <a:stretch/>
        </p:blipFill>
        <p:spPr>
          <a:xfrm>
            <a:off x="6823213" y="4082937"/>
            <a:ext cx="4032981" cy="1804347"/>
          </a:xfrm>
          <a:prstGeom prst="rect">
            <a:avLst/>
          </a:prstGeom>
        </p:spPr>
      </p:pic>
      <p:pic>
        <p:nvPicPr>
          <p:cNvPr id="21" name="Grafik 20">
            <a:extLst>
              <a:ext uri="{FF2B5EF4-FFF2-40B4-BE49-F238E27FC236}">
                <a16:creationId xmlns:a16="http://schemas.microsoft.com/office/drawing/2014/main" id="{1B0E6136-1A69-432D-A04D-C28547F28C86}"/>
              </a:ext>
            </a:extLst>
          </p:cNvPr>
          <p:cNvPicPr>
            <a:picLocks noChangeAspect="1"/>
          </p:cNvPicPr>
          <p:nvPr/>
        </p:nvPicPr>
        <p:blipFill rotWithShape="1">
          <a:blip r:embed="rId8"/>
          <a:srcRect l="7032" t="17206" r="27031" b="29688"/>
          <a:stretch/>
        </p:blipFill>
        <p:spPr>
          <a:xfrm>
            <a:off x="6823213" y="1859002"/>
            <a:ext cx="4032981" cy="1826223"/>
          </a:xfrm>
          <a:prstGeom prst="rect">
            <a:avLst/>
          </a:prstGeom>
        </p:spPr>
      </p:pic>
    </p:spTree>
    <p:extLst>
      <p:ext uri="{BB962C8B-B14F-4D97-AF65-F5344CB8AC3E}">
        <p14:creationId xmlns:p14="http://schemas.microsoft.com/office/powerpoint/2010/main" val="5055838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00000"/>
              </a:lnSpc>
              <a:spcBef>
                <a:spcPts val="0"/>
              </a:spcBef>
              <a:buClrTx/>
              <a:buNone/>
              <a:defRPr/>
            </a:pPr>
            <a:r>
              <a:rPr lang="en-GB" dirty="0">
                <a:latin typeface="TeleNeo" panose="020B0504040202090203" pitchFamily="34" charset="77"/>
              </a:rPr>
              <a:t>Sources: </a:t>
            </a:r>
            <a:r>
              <a:rPr lang="en-GB" dirty="0">
                <a:latin typeface="TeleNeo" panose="020B0504040202090203" pitchFamily="34" charset="77"/>
                <a:hlinkClick r:id="rId3">
                  <a:extLst>
                    <a:ext uri="{A12FA001-AC4F-418D-AE19-62706E023703}">
                      <ahyp:hlinkClr xmlns:ahyp="http://schemas.microsoft.com/office/drawing/2018/hyperlinkcolor" val="tx"/>
                    </a:ext>
                  </a:extLst>
                </a:hlinkClick>
              </a:rPr>
              <a:t>https://www.highspeedtraining.co.uk/hub/corporate-social-responsibility-quiz/</a:t>
            </a:r>
            <a:endParaRPr lang="en-GB" dirty="0">
              <a:latin typeface="TeleNeo" panose="020B0504040202090203" pitchFamily="34" charset="77"/>
            </a:endParaRPr>
          </a:p>
          <a:p>
            <a:pPr lvl="1">
              <a:lnSpc>
                <a:spcPct val="120000"/>
              </a:lnSpc>
              <a:spcAft>
                <a:spcPts val="600"/>
              </a:spcAft>
              <a:buClr>
                <a:schemeClr val="tx2"/>
              </a:buClr>
              <a:buSzPct val="75000"/>
            </a:pPr>
            <a:r>
              <a:rPr lang="en-GB" dirty="0">
                <a:latin typeface="TeleNeo" panose="020B0504040202090203" pitchFamily="34" charset="77"/>
              </a:rPr>
              <a:t>Delmas, M. A., &amp; </a:t>
            </a:r>
            <a:r>
              <a:rPr lang="en-GB" dirty="0" err="1">
                <a:latin typeface="TeleNeo" panose="020B0504040202090203" pitchFamily="34" charset="77"/>
              </a:rPr>
              <a:t>Burbano</a:t>
            </a:r>
            <a:r>
              <a:rPr lang="en-GB" dirty="0">
                <a:latin typeface="TeleNeo" panose="020B0504040202090203" pitchFamily="34" charset="77"/>
              </a:rPr>
              <a:t>, V. C. (2011). The drivers of greenwashing. California Management Review, 54(1), 64-87.</a:t>
            </a:r>
            <a:br>
              <a:rPr lang="en-GB" dirty="0">
                <a:latin typeface="TeleNeo" panose="020B0504040202090203" pitchFamily="34" charset="77"/>
              </a:rPr>
            </a:br>
            <a:br>
              <a:rPr lang="en-GB" dirty="0">
                <a:latin typeface="TeleNeo" panose="020B0504040202090203" pitchFamily="34" charset="77"/>
              </a:rPr>
            </a:br>
            <a:endParaRPr lang="en-GB" altLang="en-US" b="1" dirty="0">
              <a:latin typeface="TeleNeo" panose="020B0504040202090203" pitchFamily="34" charset="77"/>
            </a:endParaRPr>
          </a:p>
          <a:p>
            <a:pPr lvl="1">
              <a:lnSpc>
                <a:spcPct val="120000"/>
              </a:lnSpc>
              <a:spcAft>
                <a:spcPts val="600"/>
              </a:spcAft>
              <a:buClr>
                <a:schemeClr val="tx2"/>
              </a:buClr>
              <a:buSzPct val="75000"/>
            </a:pPr>
            <a:r>
              <a:rPr lang="en-GB" altLang="en-US" b="1" dirty="0">
                <a:latin typeface="TeleNeo" panose="020B0504040202090203" pitchFamily="34" charset="77"/>
              </a:rPr>
              <a:t>Explanation:  </a:t>
            </a:r>
            <a:r>
              <a:rPr lang="en-GB" altLang="en-US" dirty="0">
                <a:latin typeface="TeleNeo" panose="020B0504040202090203" pitchFamily="34" charset="77"/>
              </a:rPr>
              <a:t>Greenwashing refers to the act of “combining poor environmental performance with positive communication about environmental performance” (Delmas &amp; </a:t>
            </a:r>
            <a:r>
              <a:rPr lang="en-GB" altLang="en-US" dirty="0" err="1">
                <a:latin typeface="TeleNeo" panose="020B0504040202090203" pitchFamily="34" charset="77"/>
              </a:rPr>
              <a:t>Burbano</a:t>
            </a:r>
            <a:r>
              <a:rPr lang="en-GB" altLang="en-US" dirty="0">
                <a:latin typeface="TeleNeo" panose="020B0504040202090203" pitchFamily="34" charset="77"/>
              </a:rPr>
              <a:t>, 2011, 84). A common indication of greenwashing in an organization are spending differences: when significantly more money or time have been invested in advertising "green" performance (i.e. environmental sustainability), than is actually spent on positive environmental practices.</a:t>
            </a:r>
            <a:endParaRPr lang="de-DE" altLang="en-US" dirty="0">
              <a:latin typeface="TeleNeo" panose="020B0504040202090203" pitchFamily="34" charset="77"/>
            </a:endParaRPr>
          </a:p>
          <a:p>
            <a:pPr lvl="1"/>
            <a:endParaRPr lang="de-DE" dirty="0">
              <a:latin typeface="TeleNeo" panose="020B0504040202090203" pitchFamily="34" charset="77"/>
            </a:endParaRPr>
          </a:p>
          <a:p>
            <a:pPr marL="0" lvl="0" indent="0">
              <a:lnSpc>
                <a:spcPct val="100000"/>
              </a:lnSpc>
              <a:spcBef>
                <a:spcPts val="0"/>
              </a:spcBef>
              <a:buClrTx/>
              <a:buNone/>
              <a:defRPr/>
            </a:pPr>
            <a:endParaRPr lang="en-GB" dirty="0">
              <a:latin typeface="TeleNeo" panose="020B0504040202090203" pitchFamily="34" charset="77"/>
            </a:endParaRPr>
          </a:p>
          <a:p>
            <a:endParaRPr lang="en-GB" dirty="0">
              <a:latin typeface="TeleNeo" panose="020B0504040202090203" pitchFamily="34" charset="77"/>
            </a:endParaRPr>
          </a:p>
          <a:p>
            <a:endParaRPr 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lstStyle/>
          <a:p>
            <a:r>
              <a:rPr lang="de-DE" dirty="0">
                <a:latin typeface="TeleNeo" panose="020B0504040202090203" pitchFamily="34" charset="77"/>
              </a:rPr>
              <a:t>Quiz – </a:t>
            </a:r>
            <a:r>
              <a:rPr lang="de-DE" b="1" dirty="0" err="1">
                <a:latin typeface="TeleNeo" panose="020B0504040202090203" pitchFamily="34" charset="77"/>
              </a:rPr>
              <a:t>Overarching</a:t>
            </a:r>
            <a:r>
              <a:rPr lang="de-DE" b="1" dirty="0">
                <a:latin typeface="TeleNeo" panose="020B0504040202090203" pitchFamily="34" charset="77"/>
              </a:rPr>
              <a:t> 10 Points</a:t>
            </a:r>
            <a:endParaRPr lang="de-DE" dirty="0">
              <a:latin typeface="TeleNeo" panose="020B0504040202090203" pitchFamily="34" charset="77"/>
            </a:endParaRPr>
          </a:p>
        </p:txBody>
      </p:sp>
      <p:pic>
        <p:nvPicPr>
          <p:cNvPr id="7" name="Grafik 6">
            <a:hlinkClick r:id="rId4" action="ppaction://hlinksldjump"/>
            <a:extLst>
              <a:ext uri="{FF2B5EF4-FFF2-40B4-BE49-F238E27FC236}">
                <a16:creationId xmlns:a16="http://schemas.microsoft.com/office/drawing/2014/main" id="{DB432972-889C-D648-A721-E14308720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8495103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a:lnSpc>
                <a:spcPct val="120000"/>
              </a:lnSpc>
              <a:spcBef>
                <a:spcPts val="0"/>
              </a:spcBef>
              <a:spcAft>
                <a:spcPts val="600"/>
              </a:spcAft>
              <a:buClr>
                <a:schemeClr val="tx2"/>
              </a:buClr>
              <a:buSzPct val="75000"/>
              <a:buNone/>
            </a:pPr>
            <a:r>
              <a:rPr lang="en-GB" altLang="en-US" dirty="0">
                <a:latin typeface="TeleNeo" panose="020B0504040202090203" pitchFamily="34" charset="77"/>
              </a:rPr>
              <a:t>Explanation: The UN Conference on Trade and Development has estimated a staggering</a:t>
            </a:r>
          </a:p>
          <a:p>
            <a:pPr>
              <a:lnSpc>
                <a:spcPct val="120000"/>
              </a:lnSpc>
              <a:spcBef>
                <a:spcPts val="0"/>
              </a:spcBef>
              <a:spcAft>
                <a:spcPts val="600"/>
              </a:spcAft>
              <a:buClr>
                <a:schemeClr val="tx2"/>
              </a:buClr>
              <a:buSzPct val="75000"/>
              <a:buNone/>
            </a:pPr>
            <a:r>
              <a:rPr lang="en-GB" altLang="en-US" dirty="0">
                <a:latin typeface="TeleNeo" panose="020B0504040202090203" pitchFamily="34" charset="77"/>
              </a:rPr>
              <a:t>amount of annual investment requirements between US$ 5 and 7 trillion in all countries to</a:t>
            </a:r>
          </a:p>
          <a:p>
            <a:pPr>
              <a:lnSpc>
                <a:spcPct val="120000"/>
              </a:lnSpc>
              <a:spcBef>
                <a:spcPts val="0"/>
              </a:spcBef>
              <a:spcAft>
                <a:spcPts val="600"/>
              </a:spcAft>
              <a:buClr>
                <a:schemeClr val="tx2"/>
              </a:buClr>
              <a:buSzPct val="75000"/>
              <a:buNone/>
            </a:pPr>
            <a:r>
              <a:rPr lang="en-GB" altLang="en-US" dirty="0">
                <a:latin typeface="TeleNeo" panose="020B0504040202090203" pitchFamily="34" charset="77"/>
              </a:rPr>
              <a:t>achieve the SDGs (UNDP, 2018). According to the report there is an annual financing gap</a:t>
            </a:r>
          </a:p>
          <a:p>
            <a:pPr>
              <a:lnSpc>
                <a:spcPct val="120000"/>
              </a:lnSpc>
              <a:spcBef>
                <a:spcPts val="0"/>
              </a:spcBef>
              <a:spcAft>
                <a:spcPts val="600"/>
              </a:spcAft>
              <a:buClr>
                <a:schemeClr val="tx2"/>
              </a:buClr>
              <a:buSzPct val="75000"/>
              <a:buNone/>
            </a:pPr>
            <a:r>
              <a:rPr lang="en-GB" altLang="en-US" dirty="0">
                <a:latin typeface="TeleNeo" panose="020B0504040202090203" pitchFamily="34" charset="77"/>
              </a:rPr>
              <a:t>of US$ 2.5 trillion particularly in developing countries. This means that the active</a:t>
            </a:r>
          </a:p>
          <a:p>
            <a:pPr>
              <a:lnSpc>
                <a:spcPct val="120000"/>
              </a:lnSpc>
              <a:spcBef>
                <a:spcPts val="0"/>
              </a:spcBef>
              <a:spcAft>
                <a:spcPts val="600"/>
              </a:spcAft>
              <a:buClr>
                <a:schemeClr val="tx2"/>
              </a:buClr>
              <a:buSzPct val="75000"/>
              <a:buNone/>
            </a:pPr>
            <a:r>
              <a:rPr lang="en-GB" altLang="en-US" dirty="0">
                <a:latin typeface="TeleNeo" panose="020B0504040202090203" pitchFamily="34" charset="77"/>
              </a:rPr>
              <a:t>engagement of the private sector is critical for the achievement of the goals. </a:t>
            </a:r>
            <a:endParaRPr lang="de-DE" altLang="en-US"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lstStyle/>
          <a:p>
            <a:r>
              <a:rPr lang="de-DE" dirty="0">
                <a:latin typeface="TeleNeo" panose="020B0504040202090203" pitchFamily="34" charset="77"/>
              </a:rPr>
              <a:t>Quiz – </a:t>
            </a:r>
            <a:r>
              <a:rPr lang="de-DE" b="1" dirty="0" err="1">
                <a:latin typeface="TeleNeo" panose="020B0504040202090203" pitchFamily="34" charset="77"/>
              </a:rPr>
              <a:t>Overarching</a:t>
            </a:r>
            <a:r>
              <a:rPr lang="de-DE" b="1" dirty="0">
                <a:latin typeface="TeleNeo" panose="020B0504040202090203" pitchFamily="34" charset="77"/>
              </a:rPr>
              <a:t> 20 Points</a:t>
            </a:r>
            <a:endParaRPr lang="de-DE" dirty="0">
              <a:latin typeface="TeleNeo" panose="020B0504040202090203" pitchFamily="34" charset="77"/>
            </a:endParaRPr>
          </a:p>
        </p:txBody>
      </p:sp>
      <p:pic>
        <p:nvPicPr>
          <p:cNvPr id="5" name="Grafik 4">
            <a:hlinkClick r:id="rId3" action="ppaction://hlinksldjump"/>
            <a:extLst>
              <a:ext uri="{FF2B5EF4-FFF2-40B4-BE49-F238E27FC236}">
                <a16:creationId xmlns:a16="http://schemas.microsoft.com/office/drawing/2014/main" id="{6A355448-B670-C748-BBC2-F8BD34432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8082679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dirty="0">
                <a:latin typeface="TeleNeo" panose="020B0504040202090203" pitchFamily="34" charset="77"/>
              </a:rPr>
              <a:t>Explanation: The “European Green Deal” plan includes potential carbon tariffs for countries that don't curtail their greenhouse gas pollution at the same rate, a circular economy action plan and a sustainable and smart mobility strategy. It also suggests increased investments in green technologies, sustainable solutions and new businesses.</a:t>
            </a:r>
            <a:endParaRPr lang="de-DE" altLang="en-US" dirty="0">
              <a:latin typeface="TeleNeo" panose="020B0504040202090203" pitchFamily="34" charset="77"/>
            </a:endParaRPr>
          </a:p>
          <a:p>
            <a:endParaRPr lang="en-GB"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lstStyle/>
          <a:p>
            <a:r>
              <a:rPr lang="de-DE" dirty="0">
                <a:latin typeface="TeleNeo" panose="020B0504040202090203" pitchFamily="34" charset="77"/>
              </a:rPr>
              <a:t>Quiz – </a:t>
            </a:r>
            <a:r>
              <a:rPr lang="de-DE" b="1" dirty="0" err="1">
                <a:latin typeface="TeleNeo" panose="020B0504040202090203" pitchFamily="34" charset="77"/>
              </a:rPr>
              <a:t>Overarching</a:t>
            </a:r>
            <a:r>
              <a:rPr lang="de-DE" b="1" dirty="0">
                <a:latin typeface="TeleNeo" panose="020B0504040202090203" pitchFamily="34" charset="77"/>
              </a:rPr>
              <a:t> 30 Points</a:t>
            </a:r>
            <a:endParaRPr lang="de-DE" dirty="0">
              <a:latin typeface="TeleNeo" panose="020B0504040202090203" pitchFamily="34" charset="77"/>
            </a:endParaRPr>
          </a:p>
        </p:txBody>
      </p:sp>
      <p:pic>
        <p:nvPicPr>
          <p:cNvPr id="5" name="Grafik 4">
            <a:hlinkClick r:id="rId3" action="ppaction://hlinksldjump"/>
            <a:extLst>
              <a:ext uri="{FF2B5EF4-FFF2-40B4-BE49-F238E27FC236}">
                <a16:creationId xmlns:a16="http://schemas.microsoft.com/office/drawing/2014/main" id="{2ABA3CC6-6178-C348-9A46-A4D608F97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5508841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Explanation</a:t>
            </a:r>
            <a:r>
              <a:rPr lang="de-DE" altLang="en-US" dirty="0">
                <a:latin typeface="TeleNeo" panose="020B0504040202090203" pitchFamily="34" charset="77"/>
              </a:rPr>
              <a:t>: </a:t>
            </a:r>
            <a:r>
              <a:rPr lang="de-DE" altLang="en-US" dirty="0" err="1">
                <a:latin typeface="TeleNeo" panose="020B0504040202090203" pitchFamily="34" charset="77"/>
              </a:rPr>
              <a:t>Sustainable</a:t>
            </a:r>
            <a:r>
              <a:rPr lang="de-DE" altLang="en-US" dirty="0">
                <a:latin typeface="TeleNeo" panose="020B0504040202090203" pitchFamily="34" charset="77"/>
              </a:rPr>
              <a:t> </a:t>
            </a:r>
            <a:r>
              <a:rPr lang="de-DE" altLang="en-US" dirty="0" err="1">
                <a:latin typeface="TeleNeo" panose="020B0504040202090203" pitchFamily="34" charset="77"/>
              </a:rPr>
              <a:t>innovation</a:t>
            </a:r>
            <a:r>
              <a:rPr lang="de-DE" altLang="en-US" dirty="0">
                <a:latin typeface="TeleNeo" panose="020B0504040202090203" pitchFamily="34" charset="77"/>
              </a:rPr>
              <a:t> </a:t>
            </a:r>
            <a:r>
              <a:rPr lang="de-DE" altLang="en-US" dirty="0" err="1">
                <a:latin typeface="TeleNeo" panose="020B0504040202090203" pitchFamily="34" charset="77"/>
              </a:rPr>
              <a:t>integrates</a:t>
            </a:r>
            <a:r>
              <a:rPr lang="de-DE" altLang="en-US" dirty="0">
                <a:latin typeface="TeleNeo" panose="020B0504040202090203" pitchFamily="34" charset="77"/>
              </a:rPr>
              <a:t> </a:t>
            </a:r>
            <a:r>
              <a:rPr lang="de-DE" altLang="en-US" dirty="0" err="1">
                <a:latin typeface="TeleNeo" panose="020B0504040202090203" pitchFamily="34" charset="77"/>
              </a:rPr>
              <a:t>principles</a:t>
            </a:r>
            <a:r>
              <a:rPr lang="de-DE" altLang="en-US" dirty="0">
                <a:latin typeface="TeleNeo" panose="020B0504040202090203" pitchFamily="34" charset="77"/>
              </a:rPr>
              <a:t> </a:t>
            </a:r>
            <a:r>
              <a:rPr lang="de-DE" altLang="en-US" dirty="0" err="1">
                <a:latin typeface="TeleNeo" panose="020B0504040202090203" pitchFamily="34" charset="77"/>
              </a:rPr>
              <a:t>of</a:t>
            </a:r>
            <a:r>
              <a:rPr lang="de-DE" altLang="en-US" dirty="0">
                <a:latin typeface="TeleNeo" panose="020B0504040202090203" pitchFamily="34" charset="77"/>
              </a:rPr>
              <a:t> </a:t>
            </a:r>
            <a:r>
              <a:rPr lang="de-DE" altLang="en-US" dirty="0" err="1">
                <a:latin typeface="TeleNeo" panose="020B0504040202090203" pitchFamily="34" charset="77"/>
              </a:rPr>
              <a:t>sustainability</a:t>
            </a:r>
            <a:r>
              <a:rPr lang="de-DE" altLang="en-US" dirty="0">
                <a:latin typeface="TeleNeo" panose="020B0504040202090203" pitchFamily="34" charset="77"/>
              </a:rPr>
              <a:t>, </a:t>
            </a:r>
            <a:r>
              <a:rPr lang="de-DE" altLang="en-US" dirty="0" err="1">
                <a:latin typeface="TeleNeo" panose="020B0504040202090203" pitchFamily="34" charset="77"/>
              </a:rPr>
              <a:t>refering</a:t>
            </a:r>
            <a:r>
              <a:rPr lang="de-DE" altLang="en-US" dirty="0">
                <a:latin typeface="TeleNeo" panose="020B0504040202090203" pitchFamily="34" charset="77"/>
              </a:rPr>
              <a:t> </a:t>
            </a:r>
            <a:r>
              <a:rPr lang="de-DE" altLang="en-US" dirty="0" err="1">
                <a:latin typeface="TeleNeo" panose="020B0504040202090203" pitchFamily="34" charset="77"/>
              </a:rPr>
              <a:t>to</a:t>
            </a:r>
            <a:r>
              <a:rPr lang="de-DE" altLang="en-US" dirty="0">
                <a:latin typeface="TeleNeo" panose="020B0504040202090203" pitchFamily="34" charset="77"/>
              </a:rPr>
              <a:t> ist</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three interconnected aspects: environmental, economic and social.</a:t>
            </a:r>
            <a:endParaRPr lang="de-DE" altLang="en-US"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lstStyle/>
          <a:p>
            <a:r>
              <a:rPr lang="de-DE" dirty="0">
                <a:latin typeface="TeleNeo" panose="020B0504040202090203" pitchFamily="34" charset="77"/>
              </a:rPr>
              <a:t>Quiz – </a:t>
            </a:r>
            <a:r>
              <a:rPr lang="de-DE" b="1" dirty="0" err="1">
                <a:latin typeface="TeleNeo" panose="020B0504040202090203" pitchFamily="34" charset="77"/>
              </a:rPr>
              <a:t>Overarching</a:t>
            </a:r>
            <a:r>
              <a:rPr lang="de-DE" b="1" dirty="0">
                <a:latin typeface="TeleNeo" panose="020B0504040202090203" pitchFamily="34" charset="77"/>
              </a:rPr>
              <a:t> 40 Points</a:t>
            </a:r>
            <a:endParaRPr lang="de-DE" dirty="0">
              <a:latin typeface="TeleNeo" panose="020B0504040202090203" pitchFamily="34" charset="77"/>
            </a:endParaRPr>
          </a:p>
        </p:txBody>
      </p:sp>
      <p:pic>
        <p:nvPicPr>
          <p:cNvPr id="5" name="Grafik 4">
            <a:hlinkClick r:id="rId3" action="ppaction://hlinksldjump"/>
            <a:extLst>
              <a:ext uri="{FF2B5EF4-FFF2-40B4-BE49-F238E27FC236}">
                <a16:creationId xmlns:a16="http://schemas.microsoft.com/office/drawing/2014/main" id="{1C93502E-6215-404D-8A1F-0B0AA8116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6985728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Explanation: </a:t>
            </a:r>
            <a:r>
              <a:rPr lang="en-GB" dirty="0">
                <a:latin typeface="TeleNeo" panose="020B0504040202090203" pitchFamily="34" charset="77"/>
              </a:rPr>
              <a:t>The task of values-based innovation management is to identify and</a:t>
            </a:r>
          </a:p>
          <a:p>
            <a:pPr>
              <a:lnSpc>
                <a:spcPct val="150000"/>
              </a:lnSpc>
              <a:spcBef>
                <a:spcPts val="0"/>
              </a:spcBef>
              <a:spcAft>
                <a:spcPts val="600"/>
              </a:spcAft>
              <a:buClr>
                <a:schemeClr val="tx2"/>
              </a:buClr>
              <a:buSzPct val="75000"/>
              <a:buNone/>
            </a:pPr>
            <a:r>
              <a:rPr lang="en-GB" dirty="0">
                <a:latin typeface="TeleNeo" panose="020B0504040202090203" pitchFamily="34" charset="77"/>
              </a:rPr>
              <a:t>systematically use values as source and guide for innovation processes. </a:t>
            </a:r>
            <a:r>
              <a:rPr lang="en-GB" altLang="en-US" dirty="0">
                <a:latin typeface="TeleNeo" panose="020B0504040202090203" pitchFamily="34" charset="77"/>
              </a:rPr>
              <a:t>These values may</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be integrated in organisations in a more or less top-down (e.g. diffusing from an</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authoritative top management directive) and/or in a bottom-up fashion (e.g. from</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employees’ initiatives or in reaction to changing customer or societal values).</a:t>
            </a: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lstStyle/>
          <a:p>
            <a:r>
              <a:rPr lang="de-DE" dirty="0">
                <a:latin typeface="TeleNeo" panose="020B0504040202090203" pitchFamily="34" charset="77"/>
              </a:rPr>
              <a:t>Quiz – </a:t>
            </a:r>
            <a:r>
              <a:rPr lang="de-DE" b="1" dirty="0" err="1">
                <a:latin typeface="TeleNeo" panose="020B0504040202090203" pitchFamily="34" charset="77"/>
              </a:rPr>
              <a:t>Overarching</a:t>
            </a:r>
            <a:r>
              <a:rPr lang="de-DE" b="1" dirty="0">
                <a:latin typeface="TeleNeo" panose="020B0504040202090203" pitchFamily="34" charset="77"/>
              </a:rPr>
              <a:t> 50 Points</a:t>
            </a:r>
            <a:endParaRPr lang="de-DE" dirty="0">
              <a:latin typeface="TeleNeo" panose="020B0504040202090203" pitchFamily="34" charset="77"/>
            </a:endParaRPr>
          </a:p>
        </p:txBody>
      </p:sp>
      <p:pic>
        <p:nvPicPr>
          <p:cNvPr id="5" name="Grafik 4">
            <a:hlinkClick r:id="rId3" action="ppaction://hlinksldjump"/>
            <a:extLst>
              <a:ext uri="{FF2B5EF4-FFF2-40B4-BE49-F238E27FC236}">
                <a16:creationId xmlns:a16="http://schemas.microsoft.com/office/drawing/2014/main" id="{D964D362-3CB8-A245-B21C-73114441A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545533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b="1" dirty="0">
                <a:latin typeface="TeleNeo" panose="020B0504040202090203" pitchFamily="34" charset="77"/>
              </a:rPr>
              <a:t>Explanation: </a:t>
            </a:r>
            <a:r>
              <a:rPr lang="en-GB" altLang="en-US" dirty="0">
                <a:latin typeface="TeleNeo" panose="020B0504040202090203" pitchFamily="34" charset="77"/>
              </a:rPr>
              <a:t>The circular economy aims to keep products, equipment and infrastructure in use for longer, thus improving the productivity of these resources. It can be understood as the opposite to a linear economy, where resources are extracted, manufactured into goods, distributed and sold, and when they reach the end of their useful lifespan they are either disposed in landfills, or are only </a:t>
            </a:r>
            <a:r>
              <a:rPr lang="en-GB" altLang="en-US" dirty="0" err="1">
                <a:latin typeface="TeleNeo" panose="020B0504040202090203" pitchFamily="34" charset="77"/>
              </a:rPr>
              <a:t>patially</a:t>
            </a:r>
            <a:r>
              <a:rPr lang="en-GB" altLang="en-US" dirty="0">
                <a:latin typeface="TeleNeo" panose="020B0504040202090203" pitchFamily="34" charset="77"/>
              </a:rPr>
              <a:t> recycled or downcycled.</a:t>
            </a:r>
            <a:endParaRPr lang="de-DE" altLang="en-US" dirty="0">
              <a:latin typeface="TeleNeo" panose="020B0504040202090203" pitchFamily="34" charset="77"/>
            </a:endParaRPr>
          </a:p>
          <a:p>
            <a:pPr>
              <a:lnSpc>
                <a:spcPct val="150000"/>
              </a:lnSpc>
            </a:pPr>
            <a:endParaRPr lang="de-DE" dirty="0"/>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Circular</a:t>
            </a:r>
            <a:r>
              <a:rPr lang="de-DE" altLang="en-US" b="1" dirty="0">
                <a:latin typeface="TeleNeo" panose="020B0504040202090203" pitchFamily="34" charset="77"/>
              </a:rPr>
              <a:t> Economy 1</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802195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chemeClr val="bg1"/>
                </a:solidFill>
                <a:latin typeface="TeleNeo" panose="020B0504040202090203" pitchFamily="34" charset="77"/>
              </a:rPr>
              <a:t>1. 	US$ 200 to 300 billion</a:t>
            </a:r>
          </a:p>
        </p:txBody>
      </p:sp>
      <p:sp>
        <p:nvSpPr>
          <p:cNvPr id="11" name="Rechteck 10">
            <a:extLst>
              <a:ext uri="{FF2B5EF4-FFF2-40B4-BE49-F238E27FC236}">
                <a16:creationId xmlns:a16="http://schemas.microsoft.com/office/drawing/2014/main" id="{A8C9BFCA-722C-8A4E-B0BB-FDBDC634A1CB}"/>
              </a:ext>
            </a:extLst>
          </p:cNvPr>
          <p:cNvSpPr/>
          <p:nvPr/>
        </p:nvSpPr>
        <p:spPr>
          <a:xfrm>
            <a:off x="1016095" y="1559817"/>
            <a:ext cx="4456364" cy="1845120"/>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2400" b="1" dirty="0">
                <a:solidFill>
                  <a:srgbClr val="4FB2E8"/>
                </a:solidFill>
                <a:latin typeface="TeleNeo" panose="020B0504040202090203" pitchFamily="34" charset="77"/>
              </a:rPr>
              <a:t>What is the estimated annually amount that needs to be invested globally, to achieve the UN’s 17 Sustainable Development Goals?</a:t>
            </a: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281081" y="4532093"/>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20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US$ 500 to 700 billion</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US$ 1 trillion</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rgbClr val="53BAF2"/>
                </a:solidFill>
                <a:latin typeface="TeleNeo" panose="020B0504040202090203" pitchFamily="34" charset="77"/>
              </a:rPr>
              <a:t>4. 	US$ 5 to 7 trillion</a:t>
            </a: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2" name="Gruppieren 11">
            <a:extLst>
              <a:ext uri="{FF2B5EF4-FFF2-40B4-BE49-F238E27FC236}">
                <a16:creationId xmlns:a16="http://schemas.microsoft.com/office/drawing/2014/main" id="{65DDBD53-E999-FC46-82FA-13877A448736}"/>
              </a:ext>
            </a:extLst>
          </p:cNvPr>
          <p:cNvGrpSpPr/>
          <p:nvPr/>
        </p:nvGrpSpPr>
        <p:grpSpPr>
          <a:xfrm>
            <a:off x="4450993" y="4238745"/>
            <a:ext cx="586629" cy="463307"/>
            <a:chOff x="4157679" y="3946620"/>
            <a:chExt cx="586629" cy="463307"/>
          </a:xfrm>
        </p:grpSpPr>
        <p:sp>
          <p:nvSpPr>
            <p:cNvPr id="15" name="Oval 14">
              <a:extLst>
                <a:ext uri="{FF2B5EF4-FFF2-40B4-BE49-F238E27FC236}">
                  <a16:creationId xmlns:a16="http://schemas.microsoft.com/office/drawing/2014/main" id="{43E7C927-26D9-6743-A33C-41BB684DD2B2}"/>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hlinkClick r:id="rId7" action="ppaction://hlinksldjump"/>
              <a:extLst>
                <a:ext uri="{FF2B5EF4-FFF2-40B4-BE49-F238E27FC236}">
                  <a16:creationId xmlns:a16="http://schemas.microsoft.com/office/drawing/2014/main" id="{B6ADECD7-EAD6-F047-AAA1-CB29C9123CF1}"/>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7" name="Text Box 4">
            <a:extLst>
              <a:ext uri="{FF2B5EF4-FFF2-40B4-BE49-F238E27FC236}">
                <a16:creationId xmlns:a16="http://schemas.microsoft.com/office/drawing/2014/main" id="{5F47D2BE-04F4-A449-A6EA-D71565B71939}"/>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extLst>
      <p:ext uri="{BB962C8B-B14F-4D97-AF65-F5344CB8AC3E}">
        <p14:creationId xmlns:p14="http://schemas.microsoft.com/office/powerpoint/2010/main" val="11588105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de-DE" altLang="en-US" dirty="0">
                <a:latin typeface="TeleNeo" panose="020B0504040202090203" pitchFamily="34" charset="77"/>
              </a:rPr>
              <a:t>Explanation: </a:t>
            </a:r>
            <a:r>
              <a:rPr lang="en-GB" altLang="de-DE" dirty="0">
                <a:latin typeface="TeleNeo" panose="020B0504040202090203" pitchFamily="34" charset="77"/>
              </a:rPr>
              <a:t>Roughly 50 million metric tons of electronic waste are produced globally each year, with Europe being the second largest generator of e-waste per inhabitant. Toxic materials in electronic items generate air and water pollution when devices are incinerated, put in landfills or melted down. Informal processes of dismantling and disposing of electronic waste in developing countries lead to a number adverse human health and environmental impacts. </a:t>
            </a:r>
            <a:endParaRPr lang="de-DE" altLang="en-US" dirty="0">
              <a:latin typeface="TeleNeo" panose="020B0504040202090203" pitchFamily="34" charset="77"/>
            </a:endParaRPr>
          </a:p>
          <a:p>
            <a:pPr>
              <a:lnSpc>
                <a:spcPct val="150000"/>
              </a:lnSpc>
            </a:pPr>
            <a:endParaRPr lang="en-GB" alt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Circular</a:t>
            </a:r>
            <a:r>
              <a:rPr lang="de-DE" altLang="en-US" b="1" dirty="0">
                <a:latin typeface="TeleNeo" panose="020B0504040202090203" pitchFamily="34" charset="77"/>
              </a:rPr>
              <a:t> Economy 2</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30915297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Explanation: The waste management hierarchy  is a set of priorities that protect the</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environment alongside resource and energy consumption from most favourable to least</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favourable actions. By </a:t>
            </a:r>
            <a:r>
              <a:rPr lang="en-GB" altLang="en-US" i="1" dirty="0">
                <a:latin typeface="TeleNeo" panose="020B0504040202090203" pitchFamily="34" charset="77"/>
              </a:rPr>
              <a:t>reducing</a:t>
            </a:r>
            <a:r>
              <a:rPr lang="en-GB" altLang="en-US" dirty="0">
                <a:latin typeface="TeleNeo" panose="020B0504040202090203" pitchFamily="34" charset="77"/>
              </a:rPr>
              <a:t> the amount of unnecessarily purchased items, </a:t>
            </a:r>
            <a:r>
              <a:rPr lang="en-GB" altLang="en-US" i="1" dirty="0">
                <a:latin typeface="TeleNeo" panose="020B0504040202090203" pitchFamily="34" charset="77"/>
              </a:rPr>
              <a:t>reusing</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items more than once and disposing the items that can no longer be used at appropriate</a:t>
            </a:r>
          </a:p>
          <a:p>
            <a:pPr>
              <a:lnSpc>
                <a:spcPct val="150000"/>
              </a:lnSpc>
              <a:spcBef>
                <a:spcPts val="0"/>
              </a:spcBef>
              <a:spcAft>
                <a:spcPts val="600"/>
              </a:spcAft>
              <a:buClr>
                <a:schemeClr val="tx2"/>
              </a:buClr>
              <a:buSzPct val="75000"/>
              <a:buNone/>
            </a:pPr>
            <a:r>
              <a:rPr lang="en-GB" altLang="en-US" i="1" dirty="0">
                <a:latin typeface="TeleNeo" panose="020B0504040202090203" pitchFamily="34" charset="77"/>
              </a:rPr>
              <a:t>recycling</a:t>
            </a:r>
            <a:r>
              <a:rPr lang="en-GB" altLang="en-US" dirty="0">
                <a:latin typeface="TeleNeo" panose="020B0504040202090203" pitchFamily="34" charset="77"/>
              </a:rPr>
              <a:t> centres, you can contribute towards a healthier planet.</a:t>
            </a:r>
            <a:endParaRPr lang="de-DE" altLang="en-US"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Circular</a:t>
            </a:r>
            <a:r>
              <a:rPr lang="de-DE" altLang="en-US" b="1" dirty="0">
                <a:latin typeface="TeleNeo" panose="020B0504040202090203" pitchFamily="34" charset="77"/>
              </a:rPr>
              <a:t> Economy 3</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330703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dirty="0">
                <a:latin typeface="TeleNeo" panose="020B0504040202090203" pitchFamily="34" charset="77"/>
              </a:rPr>
              <a:t>Explanation: A life-cycle analysis involves a thorough inventory of the energy and materials that are required across the entire value chain of a product, process or service. The assessment of environmental impacts follows from raw material extraction and processing, through manufacturing, distribution and use, to the recycling or final disposal of materials.</a:t>
            </a:r>
            <a:endParaRPr lang="de-DE" altLang="en-US" dirty="0">
              <a:latin typeface="TeleNeo" panose="020B0504040202090203" pitchFamily="34" charset="77"/>
            </a:endParaRPr>
          </a:p>
          <a:p>
            <a:pPr>
              <a:lnSpc>
                <a:spcPct val="150000"/>
              </a:lnSpc>
            </a:pPr>
            <a:endParaRPr lang="en-GB" alt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Circular</a:t>
            </a:r>
            <a:r>
              <a:rPr lang="de-DE" altLang="en-US" b="1" dirty="0">
                <a:latin typeface="TeleNeo" panose="020B0504040202090203" pitchFamily="34" charset="77"/>
              </a:rPr>
              <a:t> Economy 4</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37382693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dirty="0">
                <a:latin typeface="TeleNeo" panose="020B0504040202090203" pitchFamily="34" charset="77"/>
              </a:rPr>
              <a:t>Explanation: Around 70 percent of a mobile phone is made up of completely recyclable materials. It is estimated that recycling circuit boards can extract 30 to 40 times more precious metals, such as copper and gold, than mining for ore. However, just as any other type of e-waste, smartphones are often recycled informally in developing countries, exposing residents to serious health and environmental risks. </a:t>
            </a:r>
          </a:p>
          <a:p>
            <a:pPr>
              <a:lnSpc>
                <a:spcPct val="150000"/>
              </a:lnSpc>
            </a:pPr>
            <a:endParaRPr lang="en-GB" alt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Circular</a:t>
            </a:r>
            <a:r>
              <a:rPr lang="de-DE" altLang="en-US" b="1" dirty="0">
                <a:latin typeface="TeleNeo" panose="020B0504040202090203" pitchFamily="34" charset="77"/>
              </a:rPr>
              <a:t> Economy 5</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0192292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Explanation: A company code of conduct is a set of rules which protects the business and</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informs the employees of the company's expectations. In its code of conduct, the</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Deutsche Telekom Group asserts that all employees must comply with their legal </a:t>
            </a:r>
          </a:p>
          <a:p>
            <a:pPr>
              <a:lnSpc>
                <a:spcPct val="150000"/>
              </a:lnSpc>
              <a:spcBef>
                <a:spcPts val="0"/>
              </a:spcBef>
              <a:spcAft>
                <a:spcPts val="600"/>
              </a:spcAft>
              <a:buClr>
                <a:schemeClr val="tx2"/>
              </a:buClr>
              <a:buSzPct val="75000"/>
              <a:buNone/>
            </a:pPr>
            <a:r>
              <a:rPr lang="en-GB" altLang="en-US" dirty="0">
                <a:latin typeface="TeleNeo" panose="020B0504040202090203" pitchFamily="34" charset="77"/>
              </a:rPr>
              <a:t>obligations, thus creating essentials such as trust, credibility and good reputation.</a:t>
            </a: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a:latin typeface="TeleNeo" panose="020B0504040202090203" pitchFamily="34" charset="77"/>
              </a:rPr>
              <a:t>Human &amp; Digital </a:t>
            </a:r>
            <a:r>
              <a:rPr lang="de-DE" altLang="en-US" b="1" dirty="0" err="1">
                <a:latin typeface="TeleNeo" panose="020B0504040202090203" pitchFamily="34" charset="77"/>
              </a:rPr>
              <a:t>Rights</a:t>
            </a:r>
            <a:r>
              <a:rPr lang="de-DE" altLang="en-US" b="1" dirty="0">
                <a:latin typeface="TeleNeo" panose="020B0504040202090203" pitchFamily="34" charset="77"/>
              </a:rPr>
              <a:t> 1</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650488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dirty="0">
                <a:latin typeface="TeleNeo" panose="020B0504040202090203" pitchFamily="34" charset="77"/>
              </a:rPr>
              <a:t>Explanation: Hate speech is a violation of human rights, typically expressed on the Internet or social media but may also appear in workplace environments, such as on the corporate Intranet. It is not protected by freedom of expression and figures as a legal term in most developed countries, where its expressions can be accordingly prosecuted and punished. </a:t>
            </a:r>
          </a:p>
          <a:p>
            <a:pPr marL="0" lvl="0" indent="0">
              <a:lnSpc>
                <a:spcPct val="150000"/>
              </a:lnSpc>
              <a:spcBef>
                <a:spcPts val="0"/>
              </a:spcBef>
              <a:buClrTx/>
              <a:buNone/>
              <a:defRPr/>
            </a:pPr>
            <a:r>
              <a:rPr lang="en-GB" u="sng" dirty="0">
                <a:latin typeface="TeleNeo" panose="020B0504040202090203" pitchFamily="34" charset="77"/>
                <a:hlinkClick r:id="rId3">
                  <a:extLst>
                    <a:ext uri="{A12FA001-AC4F-418D-AE19-62706E023703}">
                      <ahyp:hlinkClr xmlns:ahyp="http://schemas.microsoft.com/office/drawing/2018/hyperlinkcolor" val="tx"/>
                    </a:ext>
                  </a:extLst>
                </a:hlinkClick>
              </a:rPr>
              <a:t>Source:</a:t>
            </a:r>
          </a:p>
          <a:p>
            <a:pPr>
              <a:lnSpc>
                <a:spcPct val="150000"/>
              </a:lnSpc>
            </a:pPr>
            <a:r>
              <a:rPr lang="en-GB" dirty="0">
                <a:latin typeface="TeleNeo" panose="020B0504040202090203" pitchFamily="34" charset="77"/>
                <a:hlinkClick r:id="rId4">
                  <a:extLst>
                    <a:ext uri="{A12FA001-AC4F-418D-AE19-62706E023703}">
                      <ahyp:hlinkClr xmlns:ahyp="http://schemas.microsoft.com/office/drawing/2018/hyperlinkcolor" val="tx"/>
                    </a:ext>
                  </a:extLst>
                </a:hlinkClick>
              </a:rPr>
              <a:t>https://dictionary.cambridge.org/us/dictionary/english/hate-speech</a:t>
            </a:r>
            <a:endParaRPr lang="en-GB" dirty="0">
              <a:latin typeface="TeleNeo" panose="020B0504040202090203" pitchFamily="34" charset="77"/>
            </a:endParaRPr>
          </a:p>
          <a:p>
            <a:pPr marL="0" lvl="0" indent="0">
              <a:lnSpc>
                <a:spcPct val="150000"/>
              </a:lnSpc>
              <a:spcBef>
                <a:spcPts val="0"/>
              </a:spcBef>
              <a:buClrTx/>
              <a:buNone/>
              <a:defRPr/>
            </a:pPr>
            <a:endParaRPr lang="en-GB" altLang="en-US" dirty="0">
              <a:latin typeface="TeleNeo" panose="020B0504040202090203" pitchFamily="34" charset="77"/>
            </a:endParaRPr>
          </a:p>
          <a:p>
            <a:pPr>
              <a:lnSpc>
                <a:spcPct val="150000"/>
              </a:lnSpc>
            </a:pPr>
            <a:endParaRPr 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a:latin typeface="TeleNeo" panose="020B0504040202090203" pitchFamily="34" charset="77"/>
              </a:rPr>
              <a:t>Human &amp; Digital </a:t>
            </a:r>
            <a:r>
              <a:rPr lang="de-DE" altLang="en-US" b="1" dirty="0" err="1">
                <a:latin typeface="TeleNeo" panose="020B0504040202090203" pitchFamily="34" charset="77"/>
              </a:rPr>
              <a:t>Rights</a:t>
            </a:r>
            <a:r>
              <a:rPr lang="de-DE" altLang="en-US" b="1" dirty="0">
                <a:latin typeface="TeleNeo" panose="020B0504040202090203" pitchFamily="34" charset="77"/>
              </a:rPr>
              <a:t> 2</a:t>
            </a:r>
            <a:r>
              <a:rPr lang="de-DE" b="1" dirty="0">
                <a:latin typeface="TeleNeo" panose="020B0504040202090203" pitchFamily="34" charset="77"/>
              </a:rPr>
              <a:t>0 Points</a:t>
            </a:r>
          </a:p>
        </p:txBody>
      </p:sp>
      <p:pic>
        <p:nvPicPr>
          <p:cNvPr id="5" name="Grafik 4">
            <a:hlinkClick r:id="rId5"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8286482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dirty="0">
                <a:latin typeface="TeleNeo" panose="020B0504040202090203" pitchFamily="34" charset="77"/>
              </a:rPr>
              <a:t>Explanation: According to a report by the </a:t>
            </a:r>
            <a:r>
              <a:rPr lang="en-US" altLang="en-US" dirty="0">
                <a:latin typeface="TeleNeo" panose="020B0504040202090203" pitchFamily="34" charset="77"/>
              </a:rPr>
              <a:t>Institute for Human Rights and Business h</a:t>
            </a:r>
            <a:r>
              <a:rPr lang="en-GB" altLang="en-US" dirty="0">
                <a:latin typeface="TeleNeo" panose="020B0504040202090203" pitchFamily="34" charset="77"/>
              </a:rPr>
              <a:t>ackers but also government agencies and companies have used ICTs to intrude personal privacy in the past. Furthermore, surveillance technologies can limit the exchange of information and suppress freedom of speech as well as the right to a fair trial, for example by intruding in privileged communications, such as between a lawyer and client.</a:t>
            </a:r>
            <a:br>
              <a:rPr lang="en-GB" altLang="en-US" dirty="0">
                <a:latin typeface="TeleNeo" panose="020B0504040202090203" pitchFamily="34" charset="77"/>
              </a:rPr>
            </a:br>
            <a:br>
              <a:rPr lang="en-GB" altLang="en-US" dirty="0">
                <a:latin typeface="TeleNeo" panose="020B0504040202090203" pitchFamily="34" charset="77"/>
              </a:rPr>
            </a:br>
            <a:r>
              <a:rPr lang="en-GB" u="sng" dirty="0">
                <a:latin typeface="TeleNeo" panose="020B0504040202090203" pitchFamily="34" charset="77"/>
                <a:hlinkClick r:id="rId3">
                  <a:extLst>
                    <a:ext uri="{A12FA001-AC4F-418D-AE19-62706E023703}">
                      <ahyp:hlinkClr xmlns:ahyp="http://schemas.microsoft.com/office/drawing/2018/hyperlinkcolor" val="tx"/>
                    </a:ext>
                  </a:extLst>
                </a:hlinkClick>
              </a:rPr>
              <a:t>Source:</a:t>
            </a:r>
          </a:p>
          <a:p>
            <a:pPr>
              <a:lnSpc>
                <a:spcPct val="150000"/>
              </a:lnSpc>
            </a:pPr>
            <a:r>
              <a:rPr lang="de-DE" dirty="0">
                <a:latin typeface="TeleNeo" panose="020B0504040202090203" pitchFamily="34" charset="77"/>
                <a:hlinkClick r:id="rId4">
                  <a:extLst>
                    <a:ext uri="{A12FA001-AC4F-418D-AE19-62706E023703}">
                      <ahyp:hlinkClr xmlns:ahyp="http://schemas.microsoft.com/office/drawing/2018/hyperlinkcolor" val="tx"/>
                    </a:ext>
                  </a:extLst>
                </a:hlinkClick>
              </a:rPr>
              <a:t>https://www.ihrb.org/uploads/reports/IHRB%2C_Telecommunications_and_Human_Rights_-_An_Export_Credit_Perspective%2C_Feb_2017.pdf</a:t>
            </a:r>
            <a:endParaRPr lang="en-GB" dirty="0">
              <a:latin typeface="TeleNeo" panose="020B0504040202090203" pitchFamily="34" charset="77"/>
            </a:endParaRPr>
          </a:p>
          <a:p>
            <a:pPr>
              <a:lnSpc>
                <a:spcPct val="150000"/>
              </a:lnSpc>
              <a:spcBef>
                <a:spcPts val="0"/>
              </a:spcBef>
              <a:spcAft>
                <a:spcPts val="600"/>
              </a:spcAft>
              <a:buClr>
                <a:schemeClr val="tx2"/>
              </a:buClr>
              <a:buSzPct val="75000"/>
              <a:buNone/>
            </a:pPr>
            <a:endParaRPr lang="de-DE" altLang="en-US"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a:latin typeface="TeleNeo" panose="020B0504040202090203" pitchFamily="34" charset="77"/>
              </a:rPr>
              <a:t>Human &amp; Digital </a:t>
            </a:r>
            <a:r>
              <a:rPr lang="de-DE" altLang="en-US" b="1" dirty="0" err="1">
                <a:latin typeface="TeleNeo" panose="020B0504040202090203" pitchFamily="34" charset="77"/>
              </a:rPr>
              <a:t>Rights</a:t>
            </a:r>
            <a:r>
              <a:rPr lang="de-DE" altLang="en-US" b="1" dirty="0">
                <a:latin typeface="TeleNeo" panose="020B0504040202090203" pitchFamily="34" charset="77"/>
              </a:rPr>
              <a:t> 3</a:t>
            </a:r>
            <a:r>
              <a:rPr lang="de-DE" b="1" dirty="0">
                <a:latin typeface="TeleNeo" panose="020B0504040202090203" pitchFamily="34" charset="77"/>
              </a:rPr>
              <a:t>0 Points</a:t>
            </a:r>
          </a:p>
        </p:txBody>
      </p:sp>
      <p:pic>
        <p:nvPicPr>
          <p:cNvPr id="5" name="Grafik 4">
            <a:hlinkClick r:id="rId5"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8025803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dirty="0">
                <a:latin typeface="TeleNeo" panose="020B0504040202090203" pitchFamily="34" charset="77"/>
              </a:rPr>
              <a:t>Explanation: A digital divide is any uneven distribution in the access to, use of, or impact of ICTs. Because of the high costs associated with ICTs, their adoption and utilization is highly unbalanced across the globe. Further barriers to closing the gap include: physical, cognitive, geographic, demographic, institutional, political and cultural factors. </a:t>
            </a:r>
            <a:endParaRPr lang="de-DE" altLang="en-US" dirty="0">
              <a:latin typeface="TeleNeo" panose="020B0504040202090203" pitchFamily="34" charset="77"/>
            </a:endParaRPr>
          </a:p>
          <a:p>
            <a:pPr>
              <a:lnSpc>
                <a:spcPct val="150000"/>
              </a:lnSpc>
            </a:pPr>
            <a:endParaRPr 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a:latin typeface="TeleNeo" panose="020B0504040202090203" pitchFamily="34" charset="77"/>
              </a:rPr>
              <a:t>Human &amp; Digital </a:t>
            </a:r>
            <a:r>
              <a:rPr lang="de-DE" altLang="en-US" b="1" dirty="0" err="1">
                <a:latin typeface="TeleNeo" panose="020B0504040202090203" pitchFamily="34" charset="77"/>
              </a:rPr>
              <a:t>Rights</a:t>
            </a:r>
            <a:r>
              <a:rPr lang="de-DE" altLang="en-US" b="1" dirty="0">
                <a:latin typeface="TeleNeo" panose="020B0504040202090203" pitchFamily="34" charset="77"/>
              </a:rPr>
              <a:t> 4</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9432447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de-DE" altLang="en-US" dirty="0">
                <a:latin typeface="TeleNeo" panose="020B0504040202090203" pitchFamily="34" charset="77"/>
              </a:rPr>
              <a:t>Explanation: </a:t>
            </a:r>
            <a:r>
              <a:rPr lang="en-GB" altLang="de-DE" dirty="0">
                <a:latin typeface="TeleNeo" panose="020B0504040202090203" pitchFamily="34" charset="77"/>
              </a:rPr>
              <a:t>BMZ’s “Digital Agenda” emphasises that information and communication technology has comprehensive impacts on all 17 of the UN’s Sustainable Development Goals, playing an essential role as a means of accomplishing them. </a:t>
            </a:r>
            <a:br>
              <a:rPr lang="en-GB" altLang="de-DE" dirty="0">
                <a:latin typeface="TeleNeo" panose="020B0504040202090203" pitchFamily="34" charset="77"/>
              </a:rPr>
            </a:br>
            <a:br>
              <a:rPr lang="en-GB" altLang="de-DE" dirty="0">
                <a:latin typeface="TeleNeo" panose="020B0504040202090203" pitchFamily="34" charset="77"/>
              </a:rPr>
            </a:br>
            <a:r>
              <a:rPr lang="en-GB" u="sng" dirty="0">
                <a:latin typeface="TeleNeo" panose="020B0504040202090203" pitchFamily="34" charset="77"/>
                <a:hlinkClick r:id="rId3">
                  <a:extLst>
                    <a:ext uri="{A12FA001-AC4F-418D-AE19-62706E023703}">
                      <ahyp:hlinkClr xmlns:ahyp="http://schemas.microsoft.com/office/drawing/2018/hyperlinkcolor" val="tx"/>
                    </a:ext>
                  </a:extLst>
                </a:hlinkClick>
              </a:rPr>
              <a:t>Source:</a:t>
            </a:r>
          </a:p>
          <a:p>
            <a:pPr marL="0" lvl="0" indent="0">
              <a:lnSpc>
                <a:spcPct val="150000"/>
              </a:lnSpc>
              <a:spcBef>
                <a:spcPts val="0"/>
              </a:spcBef>
              <a:buClrTx/>
              <a:buNone/>
              <a:defRPr/>
            </a:pPr>
            <a:r>
              <a:rPr lang="en-GB" u="sng" dirty="0">
                <a:latin typeface="TeleNeo" panose="020B0504040202090203" pitchFamily="34" charset="77"/>
                <a:hlinkClick r:id="rId3">
                  <a:extLst>
                    <a:ext uri="{A12FA001-AC4F-418D-AE19-62706E023703}">
                      <ahyp:hlinkClr xmlns:ahyp="http://schemas.microsoft.com/office/drawing/2018/hyperlinkcolor" val="tx"/>
                    </a:ext>
                  </a:extLst>
                </a:hlinkClick>
              </a:rPr>
              <a:t>https://www.kfw.de/nachhaltigkeit/KfW-Group/Sustainability/sustainability-report-2017/digitalisierung-foerdert-menschenrechte/</a:t>
            </a:r>
            <a:endParaRPr lang="en-GB" dirty="0">
              <a:latin typeface="TeleNeo" panose="020B0504040202090203" pitchFamily="34" charset="77"/>
            </a:endParaRPr>
          </a:p>
          <a:p>
            <a:pPr>
              <a:lnSpc>
                <a:spcPct val="150000"/>
              </a:lnSpc>
            </a:pPr>
            <a:endParaRPr lang="en-GB" dirty="0">
              <a:latin typeface="TeleNeo" panose="020B0504040202090203" pitchFamily="34" charset="77"/>
            </a:endParaRPr>
          </a:p>
          <a:p>
            <a:pPr marL="0" lvl="0" indent="0">
              <a:lnSpc>
                <a:spcPct val="150000"/>
              </a:lnSpc>
              <a:spcBef>
                <a:spcPts val="0"/>
              </a:spcBef>
              <a:buClrTx/>
              <a:buNone/>
              <a:defRPr/>
            </a:pPr>
            <a:endParaRPr lang="de-DE" altLang="en-US" dirty="0">
              <a:latin typeface="TeleNeo" panose="020B0504040202090203" pitchFamily="34" charset="77"/>
            </a:endParaRPr>
          </a:p>
          <a:p>
            <a:pPr>
              <a:lnSpc>
                <a:spcPct val="150000"/>
              </a:lnSpc>
            </a:pPr>
            <a:endParaRPr 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a:latin typeface="TeleNeo" panose="020B0504040202090203" pitchFamily="34" charset="77"/>
              </a:rPr>
              <a:t>Human &amp; Digital </a:t>
            </a:r>
            <a:r>
              <a:rPr lang="de-DE" altLang="en-US" b="1" dirty="0" err="1">
                <a:latin typeface="TeleNeo" panose="020B0504040202090203" pitchFamily="34" charset="77"/>
              </a:rPr>
              <a:t>Rights</a:t>
            </a:r>
            <a:r>
              <a:rPr lang="de-DE" altLang="en-US" b="1" dirty="0">
                <a:latin typeface="TeleNeo" panose="020B0504040202090203" pitchFamily="34" charset="77"/>
              </a:rPr>
              <a:t> 5</a:t>
            </a:r>
            <a:r>
              <a:rPr lang="de-DE" b="1" dirty="0">
                <a:latin typeface="TeleNeo" panose="020B0504040202090203" pitchFamily="34" charset="77"/>
              </a:rPr>
              <a:t>0 Points</a:t>
            </a:r>
          </a:p>
        </p:txBody>
      </p:sp>
      <p:pic>
        <p:nvPicPr>
          <p:cNvPr id="5" name="Grafik 4">
            <a:hlinkClick r:id="rId4"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39415276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indent="0">
              <a:lnSpc>
                <a:spcPct val="150000"/>
              </a:lnSpc>
              <a:spcBef>
                <a:spcPts val="0"/>
              </a:spcBef>
              <a:buClrTx/>
              <a:buNone/>
              <a:defRPr/>
            </a:pPr>
            <a:r>
              <a:rPr lang="en-GB" altLang="en-US" dirty="0">
                <a:latin typeface="TeleNeo" panose="020B0504040202090203" pitchFamily="34" charset="77"/>
              </a:rPr>
              <a:t>Explanation: ICT infrastructure may be damaged by floods and other disasters while data centres will incur greater costs for cooling and energy. Insurance companies can expect to pay out more in disaster claims. Some vineyard regions will no longer be able to sustain grape harvest. </a:t>
            </a:r>
          </a:p>
          <a:p>
            <a:pPr marL="0" indent="0">
              <a:lnSpc>
                <a:spcPct val="150000"/>
              </a:lnSpc>
              <a:spcBef>
                <a:spcPts val="0"/>
              </a:spcBef>
              <a:buClrTx/>
              <a:buNone/>
              <a:defRPr/>
            </a:pPr>
            <a:endParaRPr lang="en-GB" altLang="en-US" dirty="0">
              <a:latin typeface="TeleNeo" panose="020B0504040202090203" pitchFamily="34" charset="77"/>
            </a:endParaRPr>
          </a:p>
          <a:p>
            <a:pPr>
              <a:lnSpc>
                <a:spcPct val="150000"/>
              </a:lnSpc>
            </a:pPr>
            <a:r>
              <a:rPr lang="en-GB" dirty="0">
                <a:latin typeface="TeleNeo" panose="020B0504040202090203" pitchFamily="34" charset="77"/>
              </a:rPr>
              <a:t>Source:</a:t>
            </a:r>
          </a:p>
          <a:p>
            <a:pPr>
              <a:lnSpc>
                <a:spcPct val="150000"/>
              </a:lnSpc>
            </a:pPr>
            <a:r>
              <a:rPr lang="en-GB" dirty="0">
                <a:latin typeface="TeleNeo" panose="020B0504040202090203" pitchFamily="34" charset="77"/>
                <a:hlinkClick r:id="rId3">
                  <a:extLst>
                    <a:ext uri="{A12FA001-AC4F-418D-AE19-62706E023703}">
                      <ahyp:hlinkClr xmlns:ahyp="http://schemas.microsoft.com/office/drawing/2018/hyperlinkcolor" val="tx"/>
                    </a:ext>
                  </a:extLst>
                </a:hlinkClick>
              </a:rPr>
              <a:t>https://www.nationalgeographic.com/environment/global-warming/global-warming-quiz/</a:t>
            </a:r>
            <a:endParaRPr lang="en-GB" dirty="0">
              <a:latin typeface="TeleNeo" panose="020B0504040202090203" pitchFamily="34" charset="77"/>
            </a:endParaRPr>
          </a:p>
          <a:p>
            <a:pPr marL="0" indent="0">
              <a:lnSpc>
                <a:spcPct val="150000"/>
              </a:lnSpc>
              <a:spcBef>
                <a:spcPts val="0"/>
              </a:spcBef>
              <a:buClrTx/>
              <a:buNone/>
              <a:defRPr/>
            </a:pPr>
            <a:endParaRPr lang="de-DE" altLang="en-US" dirty="0">
              <a:latin typeface="TeleNeo" panose="020B0504040202090203" pitchFamily="34" charset="77"/>
            </a:endParaRPr>
          </a:p>
          <a:p>
            <a:pPr>
              <a:lnSpc>
                <a:spcPct val="150000"/>
              </a:lnSpc>
            </a:pPr>
            <a:endParaRPr lang="de-DE"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Climate</a:t>
            </a:r>
            <a:r>
              <a:rPr lang="de-DE" altLang="en-US" b="1" dirty="0">
                <a:latin typeface="TeleNeo" panose="020B0504040202090203" pitchFamily="34" charset="77"/>
              </a:rPr>
              <a:t> Action 1</a:t>
            </a:r>
            <a:r>
              <a:rPr lang="de-DE" b="1" dirty="0">
                <a:latin typeface="TeleNeo" panose="020B0504040202090203" pitchFamily="34" charset="77"/>
              </a:rPr>
              <a:t>0 Points</a:t>
            </a:r>
          </a:p>
        </p:txBody>
      </p:sp>
      <p:pic>
        <p:nvPicPr>
          <p:cNvPr id="5" name="Grafik 4">
            <a:hlinkClick r:id="rId4"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13854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chemeClr val="bg1"/>
                </a:solidFill>
                <a:latin typeface="TeleNeo" panose="020B0504040202090203" pitchFamily="34" charset="77"/>
              </a:rPr>
              <a:t>1. 	</a:t>
            </a:r>
            <a:r>
              <a:rPr lang="en-GB" b="1" dirty="0">
                <a:solidFill>
                  <a:schemeClr val="bg1"/>
                </a:solidFill>
                <a:latin typeface="TeleNeo" panose="020B0504040202090203" pitchFamily="34" charset="77"/>
              </a:rPr>
              <a:t>A legislation for regulating the proper disposal and recycling of mobile phones and other electronic devices in Europe. </a:t>
            </a:r>
          </a:p>
        </p:txBody>
      </p:sp>
      <p:sp>
        <p:nvSpPr>
          <p:cNvPr id="11" name="Rechteck 10">
            <a:extLst>
              <a:ext uri="{FF2B5EF4-FFF2-40B4-BE49-F238E27FC236}">
                <a16:creationId xmlns:a16="http://schemas.microsoft.com/office/drawing/2014/main" id="{A8C9BFCA-722C-8A4E-B0BB-FDBDC634A1CB}"/>
              </a:ext>
            </a:extLst>
          </p:cNvPr>
          <p:cNvSpPr/>
          <p:nvPr/>
        </p:nvSpPr>
        <p:spPr>
          <a:xfrm>
            <a:off x="961617" y="1824680"/>
            <a:ext cx="4602465" cy="1391984"/>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3600" b="1" dirty="0">
                <a:solidFill>
                  <a:srgbClr val="4FB2E8"/>
                </a:solidFill>
                <a:latin typeface="TeleNeo" panose="020B0504040202090203" pitchFamily="34" charset="77"/>
              </a:rPr>
              <a:t>What is the “European Green Deal”?</a:t>
            </a:r>
            <a:endParaRPr lang="de-DE" altLang="en-US" sz="3600" b="1" dirty="0">
              <a:solidFill>
                <a:srgbClr val="4FB2E8"/>
              </a:solidFill>
              <a:latin typeface="TeleNeo" panose="020B0504040202090203" pitchFamily="34" charset="77"/>
            </a:endParaRP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30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chemeClr val="bg1"/>
                </a:solidFill>
                <a:latin typeface="TeleNeo" panose="020B0504040202090203" pitchFamily="34" charset="77"/>
              </a:rPr>
              <a:t>2.	</a:t>
            </a:r>
            <a:r>
              <a:rPr lang="en-GB" b="1" dirty="0">
                <a:solidFill>
                  <a:schemeClr val="bg1"/>
                </a:solidFill>
                <a:latin typeface="TeleNeo" panose="020B0504040202090203" pitchFamily="34" charset="77"/>
              </a:rPr>
              <a:t>The new trade agreement between Europe and the US to reduce trade barriers for food and farming products</a:t>
            </a: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A proposed law to remove hemp from the list of controlled substances and make it an ordinary agricultural commodity.</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chemeClr val="bg1"/>
                </a:solidFill>
                <a:latin typeface="TeleNeo" panose="020B0504040202090203" pitchFamily="34" charset="77"/>
              </a:rPr>
              <a:t>4. 	</a:t>
            </a:r>
            <a:r>
              <a:rPr lang="en-GB" altLang="en-US" b="1" dirty="0">
                <a:solidFill>
                  <a:schemeClr val="bg1"/>
                </a:solidFill>
                <a:latin typeface="TeleNeo" panose="020B0504040202090203" pitchFamily="34" charset="77"/>
              </a:rPr>
              <a:t>A set of </a:t>
            </a:r>
            <a:r>
              <a:rPr lang="en-GB" b="1" dirty="0">
                <a:solidFill>
                  <a:schemeClr val="bg1"/>
                </a:solidFill>
                <a:latin typeface="TeleNeo" panose="020B0504040202090203" pitchFamily="34" charset="77"/>
              </a:rPr>
              <a:t>policy initiatives brought forward by the European Commission with the aim of making Europe climate neutral in 2050.</a:t>
            </a:r>
            <a:endParaRPr lang="de-DE" altLang="en-US" b="1" dirty="0">
              <a:solidFill>
                <a:schemeClr val="bg1"/>
              </a:solidFill>
              <a:latin typeface="TeleNeo" panose="020B0504040202090203" pitchFamily="34" charset="77"/>
            </a:endParaRP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2" name="Text Box 4">
            <a:extLst>
              <a:ext uri="{FF2B5EF4-FFF2-40B4-BE49-F238E27FC236}">
                <a16:creationId xmlns:a16="http://schemas.microsoft.com/office/drawing/2014/main" id="{07DEA9D4-45E6-FC4F-A86E-F64A08812756}"/>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extLst>
      <p:ext uri="{BB962C8B-B14F-4D97-AF65-F5344CB8AC3E}">
        <p14:creationId xmlns:p14="http://schemas.microsoft.com/office/powerpoint/2010/main" val="8034878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50000"/>
              </a:lnSpc>
              <a:spcBef>
                <a:spcPts val="0"/>
              </a:spcBef>
              <a:buClrTx/>
              <a:buNone/>
              <a:defRPr/>
            </a:pPr>
            <a:r>
              <a:rPr lang="en-GB" altLang="en-US" dirty="0">
                <a:latin typeface="TeleNeo" panose="020B0504040202090203" pitchFamily="34" charset="77"/>
              </a:rPr>
              <a:t>Explanation: Connectivity through ICT can significantly reduce global greenhouse gas emissions by helping companies and consumers to more intelligently use and save energy. For example, it enables us to operate with data online, use services in the cloud and substitute regular meetings and workshops with videoconferences. </a:t>
            </a:r>
          </a:p>
          <a:p>
            <a:pPr marL="0" lvl="0" indent="0">
              <a:lnSpc>
                <a:spcPct val="150000"/>
              </a:lnSpc>
              <a:spcBef>
                <a:spcPts val="0"/>
              </a:spcBef>
              <a:buClrTx/>
              <a:buNone/>
              <a:defRPr/>
            </a:pPr>
            <a:endParaRPr lang="en-GB" altLang="en-US" dirty="0">
              <a:latin typeface="TeleNeo" panose="020B0504040202090203" pitchFamily="34" charset="77"/>
            </a:endParaRPr>
          </a:p>
          <a:p>
            <a:pPr marL="0" lvl="0" indent="0">
              <a:lnSpc>
                <a:spcPct val="150000"/>
              </a:lnSpc>
              <a:spcBef>
                <a:spcPts val="0"/>
              </a:spcBef>
              <a:buClrTx/>
              <a:buNone/>
              <a:defRPr/>
            </a:pPr>
            <a:r>
              <a:rPr lang="en-GB" dirty="0">
                <a:latin typeface="TeleNeo" panose="020B0504040202090203" pitchFamily="34" charset="77"/>
                <a:hlinkClick r:id="rId3">
                  <a:extLst>
                    <a:ext uri="{A12FA001-AC4F-418D-AE19-62706E023703}">
                      <ahyp:hlinkClr xmlns:ahyp="http://schemas.microsoft.com/office/drawing/2018/hyperlinkcolor" val="tx"/>
                    </a:ext>
                  </a:extLst>
                </a:hlinkClick>
              </a:rPr>
              <a:t>Source:</a:t>
            </a:r>
          </a:p>
          <a:p>
            <a:pPr>
              <a:lnSpc>
                <a:spcPct val="150000"/>
              </a:lnSpc>
            </a:pPr>
            <a:r>
              <a:rPr lang="en-GB" u="sng" dirty="0">
                <a:latin typeface="TeleNeo" panose="020B0504040202090203" pitchFamily="34" charset="77"/>
                <a:hlinkClick r:id="rId4">
                  <a:extLst>
                    <a:ext uri="{A12FA001-AC4F-418D-AE19-62706E023703}">
                      <ahyp:hlinkClr xmlns:ahyp="http://schemas.microsoft.com/office/drawing/2018/hyperlinkcolor" val="tx"/>
                    </a:ext>
                  </a:extLst>
                </a:hlinkClick>
              </a:rPr>
              <a:t>https://www.weforum.org/agenda/2015/12/how-the-communications-industry-can-help-tackle-climate-change/</a:t>
            </a:r>
            <a:endParaRPr lang="en-GB" u="sng" dirty="0">
              <a:latin typeface="TeleNeo" panose="020B0504040202090203" pitchFamily="34" charset="77"/>
            </a:endParaRPr>
          </a:p>
          <a:p>
            <a:pPr>
              <a:lnSpc>
                <a:spcPct val="150000"/>
              </a:lnSpc>
            </a:pPr>
            <a:r>
              <a:rPr lang="en-GB" dirty="0">
                <a:latin typeface="TeleNeo" panose="020B0504040202090203" pitchFamily="34" charset="77"/>
                <a:hlinkClick r:id="rId5">
                  <a:extLst>
                    <a:ext uri="{A12FA001-AC4F-418D-AE19-62706E023703}">
                      <ahyp:hlinkClr xmlns:ahyp="http://schemas.microsoft.com/office/drawing/2018/hyperlinkcolor" val="tx"/>
                    </a:ext>
                  </a:extLst>
                </a:hlinkClick>
              </a:rPr>
              <a:t>https://unfccc.int/news/ict-sector-helping-to-tackle-climate-change</a:t>
            </a:r>
            <a:endParaRPr lang="en-GB" dirty="0">
              <a:latin typeface="TeleNeo" panose="020B0504040202090203" pitchFamily="34" charset="77"/>
            </a:endParaRPr>
          </a:p>
          <a:p>
            <a:pPr marL="0" lvl="0" indent="0">
              <a:lnSpc>
                <a:spcPct val="150000"/>
              </a:lnSpc>
              <a:spcBef>
                <a:spcPts val="0"/>
              </a:spcBef>
              <a:buClrTx/>
              <a:buNone/>
              <a:defRPr/>
            </a:pPr>
            <a:endParaRPr lang="de-DE" altLang="en-US"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Climate</a:t>
            </a:r>
            <a:r>
              <a:rPr lang="de-DE" altLang="en-US" b="1" dirty="0">
                <a:latin typeface="TeleNeo" panose="020B0504040202090203" pitchFamily="34" charset="77"/>
              </a:rPr>
              <a:t> Action 2</a:t>
            </a:r>
            <a:r>
              <a:rPr lang="de-DE" b="1" dirty="0">
                <a:latin typeface="TeleNeo" panose="020B0504040202090203" pitchFamily="34" charset="77"/>
              </a:rPr>
              <a:t>0 Points</a:t>
            </a:r>
          </a:p>
        </p:txBody>
      </p:sp>
      <p:pic>
        <p:nvPicPr>
          <p:cNvPr id="5" name="Grafik 4">
            <a:hlinkClick r:id="rId6"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2596209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lvl="0" indent="0">
              <a:lnSpc>
                <a:spcPct val="100000"/>
              </a:lnSpc>
              <a:spcBef>
                <a:spcPts val="0"/>
              </a:spcBef>
              <a:buClrTx/>
              <a:buNone/>
              <a:defRPr/>
            </a:pPr>
            <a:r>
              <a:rPr lang="de-DE" altLang="en-US" dirty="0">
                <a:solidFill>
                  <a:srgbClr val="FFFFFF"/>
                </a:solidFill>
                <a:latin typeface="TeleNeo" panose="020B0504040202090203" pitchFamily="34" charset="77"/>
              </a:rPr>
              <a:t>Explanation: </a:t>
            </a:r>
            <a:r>
              <a:rPr lang="en-GB" altLang="en-US" dirty="0">
                <a:solidFill>
                  <a:srgbClr val="FFFFFF"/>
                </a:solidFill>
                <a:latin typeface="TeleNeo" panose="020B0504040202090203" pitchFamily="34" charset="77"/>
              </a:rPr>
              <a:t>The electricity and heat production sector emits the largest percentage of global greenhouse gas emissions at 25 percent. ICTs account for 8-10 percent of the European electricity consumption and up to 4 percent of its carbon emissions.</a:t>
            </a:r>
            <a:br>
              <a:rPr lang="en-GB" altLang="en-US" dirty="0">
                <a:solidFill>
                  <a:srgbClr val="FFFFFF"/>
                </a:solidFill>
                <a:latin typeface="TeleNeo" panose="020B0504040202090203" pitchFamily="34" charset="77"/>
              </a:rPr>
            </a:br>
            <a:endParaRPr lang="en-GB" altLang="en-US" dirty="0">
              <a:solidFill>
                <a:srgbClr val="FFFFFF"/>
              </a:solidFill>
              <a:latin typeface="TeleNeo" panose="020B0504040202090203" pitchFamily="34" charset="77"/>
            </a:endParaRPr>
          </a:p>
          <a:p>
            <a:r>
              <a:rPr lang="en-GB" dirty="0">
                <a:solidFill>
                  <a:srgbClr val="FFFFFF"/>
                </a:solidFill>
                <a:latin typeface="TeleNeo" panose="020B0504040202090203" pitchFamily="34" charset="77"/>
              </a:rPr>
              <a:t>Sources: </a:t>
            </a:r>
          </a:p>
          <a:p>
            <a:r>
              <a:rPr lang="en-GB" u="sng" dirty="0">
                <a:solidFill>
                  <a:srgbClr val="FFFFFF"/>
                </a:solidFill>
                <a:latin typeface="TeleNeo" panose="020B0504040202090203" pitchFamily="34" charset="77"/>
                <a:hlinkClick r:id="rId3">
                  <a:extLst>
                    <a:ext uri="{A12FA001-AC4F-418D-AE19-62706E023703}">
                      <ahyp:hlinkClr xmlns:ahyp="http://schemas.microsoft.com/office/drawing/2018/hyperlinkcolor" val="tx"/>
                    </a:ext>
                  </a:extLst>
                </a:hlinkClick>
              </a:rPr>
              <a:t>https://www.epa.gov/ghgemissions/global-greenhouse-gas-emissions-data</a:t>
            </a:r>
            <a:endParaRPr lang="en-GB" dirty="0">
              <a:solidFill>
                <a:srgbClr val="FFFFFF"/>
              </a:solidFill>
              <a:latin typeface="TeleNeo" panose="020B0504040202090203" pitchFamily="34" charset="77"/>
            </a:endParaRPr>
          </a:p>
          <a:p>
            <a:r>
              <a:rPr lang="en-GB" u="sng" dirty="0">
                <a:solidFill>
                  <a:srgbClr val="FFFFFF"/>
                </a:solidFill>
                <a:latin typeface="TeleNeo" panose="020B0504040202090203" pitchFamily="34" charset="77"/>
                <a:hlinkClick r:id="rId4">
                  <a:extLst>
                    <a:ext uri="{A12FA001-AC4F-418D-AE19-62706E023703}">
                      <ahyp:hlinkClr xmlns:ahyp="http://schemas.microsoft.com/office/drawing/2018/hyperlinkcolor" val="tx"/>
                    </a:ext>
                  </a:extLst>
                </a:hlinkClick>
              </a:rPr>
              <a:t>https://www.earthday.org/the-climate-change-quiz/</a:t>
            </a:r>
            <a:endParaRPr lang="en-GB" dirty="0">
              <a:solidFill>
                <a:srgbClr val="FFFFFF"/>
              </a:solidFill>
              <a:latin typeface="TeleNeo" panose="020B0504040202090203" pitchFamily="34" charset="77"/>
            </a:endParaRPr>
          </a:p>
          <a:p>
            <a:r>
              <a:rPr lang="en-GB" dirty="0">
                <a:solidFill>
                  <a:srgbClr val="FFFFFF"/>
                </a:solidFill>
                <a:latin typeface="TeleNeo" panose="020B0504040202090203" pitchFamily="34" charset="77"/>
                <a:hlinkClick r:id="rId5">
                  <a:extLst>
                    <a:ext uri="{A12FA001-AC4F-418D-AE19-62706E023703}">
                      <ahyp:hlinkClr xmlns:ahyp="http://schemas.microsoft.com/office/drawing/2018/hyperlinkcolor" val="tx"/>
                    </a:ext>
                  </a:extLst>
                </a:hlinkClick>
              </a:rPr>
              <a:t>https://ictfootprint.eu/en/about/ict-carbon-footprint/ict-carbon-footprint</a:t>
            </a:r>
            <a:endParaRPr lang="en-GB" dirty="0">
              <a:solidFill>
                <a:srgbClr val="FFFFFF"/>
              </a:solidFill>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Climate</a:t>
            </a:r>
            <a:r>
              <a:rPr lang="de-DE" altLang="en-US" b="1" dirty="0">
                <a:latin typeface="TeleNeo" panose="020B0504040202090203" pitchFamily="34" charset="77"/>
              </a:rPr>
              <a:t> Action 3</a:t>
            </a:r>
            <a:r>
              <a:rPr lang="de-DE" b="1" dirty="0">
                <a:latin typeface="TeleNeo" panose="020B0504040202090203" pitchFamily="34" charset="77"/>
              </a:rPr>
              <a:t>0 Points</a:t>
            </a:r>
          </a:p>
        </p:txBody>
      </p:sp>
      <p:pic>
        <p:nvPicPr>
          <p:cNvPr id="5" name="Grafik 4">
            <a:hlinkClick r:id="rId6"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2463918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marL="0" indent="0">
              <a:lnSpc>
                <a:spcPct val="150000"/>
              </a:lnSpc>
              <a:buFont typeface="Wingdings" panose="05000000000000000000" pitchFamily="2" charset="2"/>
              <a:buNone/>
            </a:pPr>
            <a:r>
              <a:rPr lang="en-GB" altLang="en-US" dirty="0">
                <a:latin typeface="TeleNeo" panose="020B0504040202090203" pitchFamily="34" charset="77"/>
              </a:rPr>
              <a:t>Explanation: A recent study (</a:t>
            </a:r>
            <a:r>
              <a:rPr lang="en-GB" altLang="en-US" dirty="0" err="1">
                <a:latin typeface="TeleNeo" panose="020B0504040202090203" pitchFamily="34" charset="77"/>
              </a:rPr>
              <a:t>Malmody</a:t>
            </a:r>
            <a:r>
              <a:rPr lang="en-GB" altLang="en-US" dirty="0">
                <a:latin typeface="TeleNeo" panose="020B0504040202090203" pitchFamily="34" charset="77"/>
              </a:rPr>
              <a:t> &amp; </a:t>
            </a:r>
            <a:r>
              <a:rPr lang="en-GB" altLang="en-US" dirty="0" err="1">
                <a:latin typeface="TeleNeo" panose="020B0504040202090203" pitchFamily="34" charset="77"/>
              </a:rPr>
              <a:t>Lunden</a:t>
            </a:r>
            <a:r>
              <a:rPr lang="en-GB" altLang="en-US" dirty="0">
                <a:latin typeface="TeleNeo" panose="020B0504040202090203" pitchFamily="34" charset="77"/>
              </a:rPr>
              <a:t>, 2018) showed that despite the continuous growth of the ICT sector its carbon footprint is shrinking. One of the reasons is that many large ICT data centres and network operators are users of renewable energy. The study concludes that TVs, PCs and monitors have the largest footprints, but smartphones have also a significant footprint due to their large sales volumes. </a:t>
            </a:r>
            <a:br>
              <a:rPr lang="en-GB" altLang="en-US" dirty="0">
                <a:latin typeface="TeleNeo" panose="020B0504040202090203" pitchFamily="34" charset="77"/>
              </a:rPr>
            </a:br>
            <a:br>
              <a:rPr lang="en-GB" altLang="en-US" dirty="0">
                <a:latin typeface="TeleNeo" panose="020B0504040202090203" pitchFamily="34" charset="77"/>
              </a:rPr>
            </a:br>
            <a:r>
              <a:rPr lang="en-GB" altLang="de-DE" dirty="0">
                <a:latin typeface="TeleNeo" panose="020B0504040202090203" pitchFamily="34" charset="77"/>
              </a:rPr>
              <a:t>Source:</a:t>
            </a:r>
          </a:p>
          <a:p>
            <a:pPr marL="0" indent="0">
              <a:lnSpc>
                <a:spcPct val="100000"/>
              </a:lnSpc>
              <a:buFont typeface="Wingdings" panose="05000000000000000000" pitchFamily="2" charset="2"/>
              <a:buNone/>
            </a:pPr>
            <a:r>
              <a:rPr lang="en-GB" altLang="de-DE" dirty="0" err="1">
                <a:latin typeface="TeleNeo" panose="020B0504040202090203" pitchFamily="34" charset="77"/>
              </a:rPr>
              <a:t>Malmodin</a:t>
            </a:r>
            <a:r>
              <a:rPr lang="en-GB" altLang="de-DE" dirty="0">
                <a:latin typeface="TeleNeo" panose="020B0504040202090203" pitchFamily="34" charset="77"/>
              </a:rPr>
              <a:t>, J., &amp; </a:t>
            </a:r>
            <a:r>
              <a:rPr lang="en-GB" altLang="de-DE" dirty="0" err="1">
                <a:latin typeface="TeleNeo" panose="020B0504040202090203" pitchFamily="34" charset="77"/>
              </a:rPr>
              <a:t>Lundén</a:t>
            </a:r>
            <a:r>
              <a:rPr lang="en-GB" altLang="de-DE" dirty="0">
                <a:latin typeface="TeleNeo" panose="020B0504040202090203" pitchFamily="34" charset="77"/>
              </a:rPr>
              <a:t>, D. (2018). The energy and carbon footprint of the global ICT and E&amp;M sectors 2010–2015. Sustainability, 10(9), 3027.</a:t>
            </a:r>
          </a:p>
          <a:p>
            <a:pPr marL="0" lvl="0" indent="0">
              <a:lnSpc>
                <a:spcPct val="150000"/>
              </a:lnSpc>
              <a:spcBef>
                <a:spcPts val="0"/>
              </a:spcBef>
              <a:buClrTx/>
              <a:buNone/>
              <a:defRPr/>
            </a:pPr>
            <a:endParaRPr lang="de-DE" altLang="en-US" dirty="0">
              <a:latin typeface="TeleNeo" panose="020B0504040202090203" pitchFamily="34" charset="77"/>
            </a:endParaRPr>
          </a:p>
          <a:p>
            <a:pPr>
              <a:lnSpc>
                <a:spcPct val="150000"/>
              </a:lnSpc>
              <a:defRPr/>
            </a:pPr>
            <a:endParaRPr lang="en-GB"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Climate</a:t>
            </a:r>
            <a:r>
              <a:rPr lang="de-DE" altLang="en-US" b="1" dirty="0">
                <a:latin typeface="TeleNeo" panose="020B0504040202090203" pitchFamily="34" charset="77"/>
              </a:rPr>
              <a:t> Action 4</a:t>
            </a:r>
            <a:r>
              <a:rPr lang="de-DE" b="1" dirty="0">
                <a:latin typeface="TeleNeo" panose="020B0504040202090203" pitchFamily="34" charset="77"/>
              </a:rPr>
              <a:t>0 Points</a:t>
            </a:r>
          </a:p>
        </p:txBody>
      </p:sp>
      <p:pic>
        <p:nvPicPr>
          <p:cNvPr id="5" name="Grafik 4">
            <a:hlinkClick r:id="rId3"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38320951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8EEA130-DA79-8642-8B29-413B2401AD4E}"/>
              </a:ext>
            </a:extLst>
          </p:cNvPr>
          <p:cNvSpPr>
            <a:spLocks noGrp="1"/>
          </p:cNvSpPr>
          <p:nvPr>
            <p:ph type="body" sz="quarter" idx="14"/>
          </p:nvPr>
        </p:nvSpPr>
        <p:spPr>
          <a:xfrm>
            <a:off x="584200" y="1296093"/>
            <a:ext cx="11074400" cy="3102787"/>
          </a:xfrm>
        </p:spPr>
        <p:txBody>
          <a:bodyPr/>
          <a:lstStyle/>
          <a:p>
            <a:pPr>
              <a:lnSpc>
                <a:spcPct val="150000"/>
              </a:lnSpc>
            </a:pPr>
            <a:r>
              <a:rPr lang="en-GB" altLang="en-US" dirty="0">
                <a:latin typeface="TeleNeo" panose="020B0504040202090203" pitchFamily="34" charset="77"/>
              </a:rPr>
              <a:t>Explanation: Materiality assessment is the process of identifying which Environmental, Social and Governance issues have highest priority to be addressed by a business. It evaluates the potential of each issue to positively or negatively influence organizational growth, cost, or trust and how important is each issue to different stakeholder groups. This helps to define a company’s strategy, targets and reporting.</a:t>
            </a:r>
            <a:br>
              <a:rPr lang="en-GB" altLang="en-US" dirty="0">
                <a:latin typeface="TeleNeo" panose="020B0504040202090203" pitchFamily="34" charset="77"/>
              </a:rPr>
            </a:br>
            <a:br>
              <a:rPr lang="en-GB" altLang="en-US" dirty="0">
                <a:latin typeface="TeleNeo" panose="020B0504040202090203" pitchFamily="34" charset="77"/>
              </a:rPr>
            </a:br>
            <a:r>
              <a:rPr lang="en-GB" dirty="0">
                <a:latin typeface="TeleNeo" panose="020B0504040202090203" pitchFamily="34" charset="77"/>
                <a:hlinkClick r:id="rId3">
                  <a:extLst>
                    <a:ext uri="{A12FA001-AC4F-418D-AE19-62706E023703}">
                      <ahyp:hlinkClr xmlns:ahyp="http://schemas.microsoft.com/office/drawing/2018/hyperlinkcolor" val="tx"/>
                    </a:ext>
                  </a:extLst>
                </a:hlinkClick>
              </a:rPr>
              <a:t>Sources:</a:t>
            </a:r>
          </a:p>
          <a:p>
            <a:pPr>
              <a:lnSpc>
                <a:spcPct val="150000"/>
              </a:lnSpc>
            </a:pPr>
            <a:r>
              <a:rPr lang="en-GB" dirty="0">
                <a:latin typeface="TeleNeo" panose="020B0504040202090203" pitchFamily="34" charset="77"/>
                <a:hlinkClick r:id="rId4">
                  <a:extLst>
                    <a:ext uri="{A12FA001-AC4F-418D-AE19-62706E023703}">
                      <ahyp:hlinkClr xmlns:ahyp="http://schemas.microsoft.com/office/drawing/2018/hyperlinkcolor" val="tx"/>
                    </a:ext>
                  </a:extLst>
                </a:hlinkClick>
              </a:rPr>
              <a:t>https://youmatter.world/en/definition/materiality-assessment-definition/</a:t>
            </a:r>
            <a:endParaRPr lang="en-GB" dirty="0">
              <a:latin typeface="TeleNeo" panose="020B0504040202090203" pitchFamily="34" charset="77"/>
              <a:hlinkClick r:id="rId3">
                <a:extLst>
                  <a:ext uri="{A12FA001-AC4F-418D-AE19-62706E023703}">
                    <ahyp:hlinkClr xmlns:ahyp="http://schemas.microsoft.com/office/drawing/2018/hyperlinkcolor" val="tx"/>
                  </a:ext>
                </a:extLst>
              </a:hlinkClick>
            </a:endParaRPr>
          </a:p>
          <a:p>
            <a:pPr marL="0" lvl="0" indent="0">
              <a:lnSpc>
                <a:spcPct val="150000"/>
              </a:lnSpc>
              <a:spcBef>
                <a:spcPts val="0"/>
              </a:spcBef>
              <a:buClrTx/>
              <a:buNone/>
              <a:defRPr/>
            </a:pPr>
            <a:endParaRPr lang="de-DE" altLang="en-US" dirty="0">
              <a:latin typeface="TeleNeo" panose="020B0504040202090203" pitchFamily="34" charset="77"/>
            </a:endParaRPr>
          </a:p>
          <a:p>
            <a:pPr>
              <a:lnSpc>
                <a:spcPct val="150000"/>
              </a:lnSpc>
              <a:defRPr/>
            </a:pPr>
            <a:endParaRPr lang="en-GB" dirty="0">
              <a:latin typeface="TeleNeo" panose="020B0504040202090203" pitchFamily="34" charset="77"/>
            </a:endParaRPr>
          </a:p>
        </p:txBody>
      </p:sp>
      <p:sp>
        <p:nvSpPr>
          <p:cNvPr id="4" name="Titel 3">
            <a:extLst>
              <a:ext uri="{FF2B5EF4-FFF2-40B4-BE49-F238E27FC236}">
                <a16:creationId xmlns:a16="http://schemas.microsoft.com/office/drawing/2014/main" id="{46750B02-EB2D-154E-A139-928B34EE7CE4}"/>
              </a:ext>
            </a:extLst>
          </p:cNvPr>
          <p:cNvSpPr>
            <a:spLocks noGrp="1"/>
          </p:cNvSpPr>
          <p:nvPr>
            <p:ph type="title"/>
          </p:nvPr>
        </p:nvSpPr>
        <p:spPr/>
        <p:txBody>
          <a:bodyPr>
            <a:normAutofit/>
          </a:bodyPr>
          <a:lstStyle/>
          <a:p>
            <a:r>
              <a:rPr lang="de-DE" b="1" dirty="0">
                <a:latin typeface="TeleNeo" panose="020B0504040202090203" pitchFamily="34" charset="77"/>
              </a:rPr>
              <a:t>Quiz – </a:t>
            </a:r>
            <a:r>
              <a:rPr lang="de-DE" altLang="en-US" b="1" dirty="0" err="1">
                <a:latin typeface="TeleNeo" panose="020B0504040202090203" pitchFamily="34" charset="77"/>
              </a:rPr>
              <a:t>Climate</a:t>
            </a:r>
            <a:r>
              <a:rPr lang="de-DE" altLang="en-US" b="1" dirty="0">
                <a:latin typeface="TeleNeo" panose="020B0504040202090203" pitchFamily="34" charset="77"/>
              </a:rPr>
              <a:t> Action 5</a:t>
            </a:r>
            <a:r>
              <a:rPr lang="de-DE" b="1" dirty="0">
                <a:latin typeface="TeleNeo" panose="020B0504040202090203" pitchFamily="34" charset="77"/>
              </a:rPr>
              <a:t>0 Points</a:t>
            </a:r>
          </a:p>
        </p:txBody>
      </p:sp>
      <p:pic>
        <p:nvPicPr>
          <p:cNvPr id="5" name="Grafik 4">
            <a:hlinkClick r:id="rId5" action="ppaction://hlinksldjump"/>
            <a:extLst>
              <a:ext uri="{FF2B5EF4-FFF2-40B4-BE49-F238E27FC236}">
                <a16:creationId xmlns:a16="http://schemas.microsoft.com/office/drawing/2014/main" id="{6A87F744-B139-374C-9313-24B43B484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5129979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de-DE" altLang="en-US" sz="2800" b="0" i="0" u="none" strike="noStrike" kern="1200" cap="none" spc="0" normalizeH="0" baseline="0" noProof="0" dirty="0" err="1">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Good</a:t>
            </a:r>
            <a:r>
              <a:rPr kumimoji="0" lang="de-DE"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 Practices &amp; Cases </a:t>
            </a:r>
            <a:r>
              <a:rPr kumimoji="0" lang="de-DE" altLang="en-US" sz="2800" b="0" i="0" u="none" strike="noStrike" kern="1200" cap="none" spc="0" normalizeH="0" baseline="0" noProof="0" dirty="0" err="1">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of</a:t>
            </a:r>
            <a:r>
              <a:rPr kumimoji="0" lang="de-DE"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 ICT </a:t>
            </a:r>
            <a:r>
              <a:rPr kumimoji="0" lang="de-DE" altLang="en-US" sz="2800" b="0" i="0" u="none" strike="noStrike" kern="1200" cap="none" spc="0" normalizeH="0" baseline="0" noProof="0" dirty="0" err="1">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supporting</a:t>
            </a:r>
            <a:r>
              <a:rPr kumimoji="0" lang="de-DE"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e-DE" altLang="en-US" sz="2800" b="0" i="0" u="none" strike="noStrike" kern="1200" cap="none" spc="0" normalizeH="0" baseline="0" noProof="0" dirty="0" err="1">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sustainability</a:t>
            </a:r>
            <a:r>
              <a:rPr kumimoji="0" lang="de-DE"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 and </a:t>
            </a:r>
            <a:r>
              <a:rPr kumimoji="0" lang="de-DE" altLang="en-US" sz="2800" b="0" i="0" u="none" strike="noStrike" kern="1200" cap="none" spc="0" normalizeH="0" baseline="0" noProof="0" dirty="0" err="1">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corporate</a:t>
            </a:r>
            <a:r>
              <a:rPr kumimoji="0" lang="de-DE"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e-DE" altLang="en-US" sz="2800" b="0" i="0" u="none" strike="noStrike" kern="1200" cap="none" spc="0" normalizeH="0" baseline="0" noProof="0" dirty="0" err="1">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responsibility</a:t>
            </a:r>
            <a:r>
              <a:rPr kumimoji="0" lang="de-DE"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e-DE" altLang="en-US" sz="2800" b="0" i="0" u="none" strike="noStrike" kern="1200" cap="none" spc="0" normalizeH="0" baseline="0" noProof="0" dirty="0" err="1">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overarching</a:t>
            </a:r>
            <a:r>
              <a:rPr kumimoji="0" lang="de-DE"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en-US" altLang="en-US" sz="2800" b="0" i="0" u="none" strike="noStrike" kern="1200" cap="none" spc="0" normalizeH="0" baseline="0" noProof="0" dirty="0">
              <a:ln>
                <a:noFill/>
              </a:ln>
              <a:solidFill>
                <a:srgbClr val="0C73B9"/>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Group 79">
            <a:extLst>
              <a:ext uri="{FF2B5EF4-FFF2-40B4-BE49-F238E27FC236}">
                <a16:creationId xmlns:a16="http://schemas.microsoft.com/office/drawing/2014/main" id="{44855455-B9D8-45DF-BF1D-C338C094C3E6}"/>
              </a:ext>
            </a:extLst>
          </p:cNvPr>
          <p:cNvGraphicFramePr>
            <a:graphicFrameLocks noGrp="1"/>
          </p:cNvGraphicFramePr>
          <p:nvPr>
            <p:extLst/>
          </p:nvPr>
        </p:nvGraphicFramePr>
        <p:xfrm>
          <a:off x="0" y="1"/>
          <a:ext cx="12192000" cy="6857997"/>
        </p:xfrm>
        <a:graphic>
          <a:graphicData uri="http://schemas.openxmlformats.org/drawingml/2006/table">
            <a:tbl>
              <a:tblPr/>
              <a:tblGrid>
                <a:gridCol w="502404">
                  <a:extLst>
                    <a:ext uri="{9D8B030D-6E8A-4147-A177-3AD203B41FA5}">
                      <a16:colId xmlns:a16="http://schemas.microsoft.com/office/drawing/2014/main" val="2125445809"/>
                    </a:ext>
                  </a:extLst>
                </a:gridCol>
                <a:gridCol w="2922399">
                  <a:extLst>
                    <a:ext uri="{9D8B030D-6E8A-4147-A177-3AD203B41FA5}">
                      <a16:colId xmlns:a16="http://schemas.microsoft.com/office/drawing/2014/main" val="20000"/>
                    </a:ext>
                  </a:extLst>
                </a:gridCol>
                <a:gridCol w="2922399">
                  <a:extLst>
                    <a:ext uri="{9D8B030D-6E8A-4147-A177-3AD203B41FA5}">
                      <a16:colId xmlns:a16="http://schemas.microsoft.com/office/drawing/2014/main" val="20003"/>
                    </a:ext>
                  </a:extLst>
                </a:gridCol>
                <a:gridCol w="2922399">
                  <a:extLst>
                    <a:ext uri="{9D8B030D-6E8A-4147-A177-3AD203B41FA5}">
                      <a16:colId xmlns:a16="http://schemas.microsoft.com/office/drawing/2014/main" val="4278906462"/>
                    </a:ext>
                  </a:extLst>
                </a:gridCol>
                <a:gridCol w="2922399">
                  <a:extLst>
                    <a:ext uri="{9D8B030D-6E8A-4147-A177-3AD203B41FA5}">
                      <a16:colId xmlns:a16="http://schemas.microsoft.com/office/drawing/2014/main" val="1546282172"/>
                    </a:ext>
                  </a:extLst>
                </a:gridCol>
              </a:tblGrid>
              <a:tr h="273579">
                <a:tc>
                  <a:txBody>
                    <a:bodyPr/>
                    <a:lstStyle/>
                    <a:p>
                      <a:pPr marL="0" marR="0" lvl="0" indent="0" algn="ctr" defTabSz="914400" rtl="0" eaLnBrk="1" fontAlgn="base" latinLnBrk="0" hangingPunct="1">
                        <a:lnSpc>
                          <a:spcPct val="120000"/>
                        </a:lnSpc>
                        <a:spcBef>
                          <a:spcPct val="25000"/>
                        </a:spcBef>
                        <a:spcAft>
                          <a:spcPct val="0"/>
                        </a:spcAft>
                        <a:buClr>
                          <a:schemeClr val="tx2"/>
                        </a:buClr>
                        <a:buSzPct val="75000"/>
                        <a:buFont typeface="Wingdings" pitchFamily="2" charset="2"/>
                        <a:buNone/>
                        <a:tabLst/>
                      </a:pPr>
                      <a:endParaRPr kumimoji="0" lang="de-DE" sz="11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5000"/>
                      </a:schemeClr>
                    </a:solidFill>
                  </a:tcPr>
                </a:tc>
                <a:tc>
                  <a:txBody>
                    <a:bodyPr/>
                    <a:lstStyle/>
                    <a:p>
                      <a:pPr marL="0" marR="0" lvl="0" indent="0" algn="ctr" defTabSz="914400" rtl="0" eaLnBrk="1" fontAlgn="base" latinLnBrk="0" hangingPunct="1">
                        <a:lnSpc>
                          <a:spcPct val="120000"/>
                        </a:lnSpc>
                        <a:spcBef>
                          <a:spcPct val="25000"/>
                        </a:spcBef>
                        <a:spcAft>
                          <a:spcPct val="0"/>
                        </a:spcAft>
                        <a:buClr>
                          <a:schemeClr val="tx2"/>
                        </a:buClr>
                        <a:buSzPct val="75000"/>
                        <a:buFont typeface="Wingdings" pitchFamily="2" charset="2"/>
                        <a:buNone/>
                        <a:tabLst/>
                      </a:pPr>
                      <a:r>
                        <a:rPr kumimoji="0" lang="de-DE" sz="1100" b="1"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Overarching</a:t>
                      </a:r>
                      <a:endParaRPr kumimoji="0" lang="de-DE" sz="1100" b="1"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5000"/>
                      </a:schemeClr>
                    </a:solidFill>
                  </a:tcPr>
                </a:tc>
                <a:tc>
                  <a:txBody>
                    <a:bodyPr/>
                    <a:lstStyle/>
                    <a:p>
                      <a:pPr marL="0" marR="0" lvl="0" indent="0" algn="ctr" defTabSz="914400" rtl="0" eaLnBrk="1" fontAlgn="base" latinLnBrk="0" hangingPunct="1">
                        <a:lnSpc>
                          <a:spcPct val="120000"/>
                        </a:lnSpc>
                        <a:spcBef>
                          <a:spcPct val="25000"/>
                        </a:spcBef>
                        <a:spcAft>
                          <a:spcPct val="0"/>
                        </a:spcAft>
                        <a:buClr>
                          <a:schemeClr val="tx2"/>
                        </a:buClr>
                        <a:buSzPct val="75000"/>
                        <a:buFont typeface="Wingdings" pitchFamily="2" charset="2"/>
                        <a:buNone/>
                        <a:tabLst/>
                        <a:defRPr/>
                      </a:pPr>
                      <a:r>
                        <a:rPr kumimoji="0" lang="de-DE" sz="1100" b="1" i="0" u="none" strike="noStrike" cap="none" normalizeH="0" baseline="0" dirty="0" err="1">
                          <a:ln>
                            <a:noFill/>
                          </a:ln>
                          <a:solidFill>
                            <a:schemeClr val="tx1"/>
                          </a:solidFill>
                          <a:effectLst/>
                          <a:latin typeface="Verdana" panose="020B0604030504040204" pitchFamily="34" charset="0"/>
                          <a:ea typeface="Verdana" panose="020B0604030504040204" pitchFamily="34" charset="0"/>
                        </a:rPr>
                        <a:t>Circular</a:t>
                      </a:r>
                      <a:r>
                        <a:rPr kumimoji="0" lang="de-DE" sz="11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 Economy</a:t>
                      </a: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5000"/>
                      </a:schemeClr>
                    </a:solidFill>
                  </a:tcPr>
                </a:tc>
                <a:tc>
                  <a:txBody>
                    <a:bodyPr/>
                    <a:lstStyle/>
                    <a:p>
                      <a:pPr marL="0" marR="0" lvl="0" indent="0" algn="ctr" defTabSz="914400" rtl="0" eaLnBrk="1" fontAlgn="base" latinLnBrk="0" hangingPunct="1">
                        <a:lnSpc>
                          <a:spcPct val="120000"/>
                        </a:lnSpc>
                        <a:spcBef>
                          <a:spcPct val="25000"/>
                        </a:spcBef>
                        <a:spcAft>
                          <a:spcPct val="0"/>
                        </a:spcAft>
                        <a:buClr>
                          <a:schemeClr val="tx2"/>
                        </a:buClr>
                        <a:buSzPct val="75000"/>
                        <a:buFont typeface="Wingdings" pitchFamily="2" charset="2"/>
                        <a:buNone/>
                        <a:tabLst/>
                      </a:pPr>
                      <a:r>
                        <a:rPr kumimoji="0" lang="de-DE" sz="11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Human &amp; Digital Rights</a:t>
                      </a: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5000"/>
                      </a:schemeClr>
                    </a:solidFill>
                  </a:tcPr>
                </a:tc>
                <a:tc>
                  <a:txBody>
                    <a:bodyPr/>
                    <a:lstStyle/>
                    <a:p>
                      <a:pPr marL="0" marR="0" lvl="0" indent="0" algn="ctr" defTabSz="914400" rtl="0" eaLnBrk="1" fontAlgn="base" latinLnBrk="0" hangingPunct="1">
                        <a:lnSpc>
                          <a:spcPct val="120000"/>
                        </a:lnSpc>
                        <a:spcBef>
                          <a:spcPct val="25000"/>
                        </a:spcBef>
                        <a:spcAft>
                          <a:spcPct val="0"/>
                        </a:spcAft>
                        <a:buClr>
                          <a:schemeClr val="tx2"/>
                        </a:buClr>
                        <a:buSzPct val="75000"/>
                        <a:buFont typeface="Wingdings" pitchFamily="2" charset="2"/>
                        <a:buNone/>
                        <a:tabLst/>
                        <a:defRPr/>
                      </a:pPr>
                      <a:r>
                        <a:rPr kumimoji="0" lang="de-DE" sz="11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Climate Action</a:t>
                      </a: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95000"/>
                      </a:schemeClr>
                    </a:solidFill>
                  </a:tcPr>
                </a:tc>
                <a:extLst>
                  <a:ext uri="{0D108BD9-81ED-4DB2-BD59-A6C34878D82A}">
                    <a16:rowId xmlns:a16="http://schemas.microsoft.com/office/drawing/2014/main" val="10000"/>
                  </a:ext>
                </a:extLst>
              </a:tr>
              <a:tr h="273579">
                <a:tc rowSpan="10">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de-DE" sz="1100" b="1" i="0" u="none" strike="noStrike" cap="none" normalizeH="0" baseline="0" dirty="0">
                          <a:ln>
                            <a:noFill/>
                          </a:ln>
                          <a:solidFill>
                            <a:srgbClr val="720562"/>
                          </a:solidFill>
                          <a:effectLst/>
                          <a:latin typeface="Verdana" panose="020B0604030504040204" pitchFamily="34" charset="0"/>
                          <a:ea typeface="Verdana" panose="020B0604030504040204" pitchFamily="34" charset="0"/>
                        </a:rPr>
                        <a:t>Other Companies</a:t>
                      </a: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lang="en-GB" sz="1100" b="0" kern="1200" dirty="0">
                          <a:solidFill>
                            <a:srgbClr val="000000"/>
                          </a:solidFill>
                          <a:effectLst/>
                          <a:latin typeface="Verdana" panose="020B0604030504040204" pitchFamily="34" charset="0"/>
                          <a:ea typeface="Verdana" panose="020B0604030504040204" pitchFamily="34" charset="0"/>
                          <a:cs typeface="+mn-cs"/>
                          <a:hlinkClick r:id="rId3" action="ppaction://hlinksldjump">
                            <a:extLst>
                              <a:ext uri="{A12FA001-AC4F-418D-AE19-62706E023703}">
                                <ahyp:hlinkClr xmlns:ahyp="http://schemas.microsoft.com/office/drawing/2018/hyperlinkcolor" val="tx"/>
                              </a:ext>
                            </a:extLst>
                          </a:hlinkClick>
                        </a:rPr>
                        <a:t>A1. Icarus Initiative</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4" action="ppaction://hlinksldjump"/>
                        </a:rPr>
                        <a:t>Materials Marketplace</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5" action="ppaction://hlinksldjump"/>
                        </a:rPr>
                        <a:t>BKMS® Compliance System</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6" action="ppaction://hlinksldjump"/>
                        </a:rPr>
                        <a:t>co2online </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extLst>
                  <a:ext uri="{0D108BD9-81ED-4DB2-BD59-A6C34878D82A}">
                    <a16:rowId xmlns:a16="http://schemas.microsoft.com/office/drawing/2014/main" val="10001"/>
                  </a:ext>
                </a:extLst>
              </a:tr>
              <a:tr h="273579">
                <a:tc vMerge="1">
                  <a:txBody>
                    <a:bodyPr/>
                    <a:lstStyle/>
                    <a:p>
                      <a:endParaRPr lang="de-DE"/>
                    </a:p>
                  </a:txBody>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7" action="ppaction://hlinksldjump">
                            <a:extLst>
                              <a:ext uri="{A12FA001-AC4F-418D-AE19-62706E023703}">
                                <ahyp:hlinkClr xmlns:ahyp="http://schemas.microsoft.com/office/drawing/2018/hyperlinkcolor" val="tx"/>
                              </a:ext>
                            </a:extLst>
                          </a:hlinkClick>
                        </a:rPr>
                        <a:t>A2. GDS </a:t>
                      </a:r>
                      <a:r>
                        <a:rPr kumimoji="0" lang="en-GB" sz="11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mn-cs"/>
                          <a:hlinkClick r:id="rId7" action="ppaction://hlinksldjump">
                            <a:extLst>
                              <a:ext uri="{A12FA001-AC4F-418D-AE19-62706E023703}">
                                <ahyp:hlinkClr xmlns:ahyp="http://schemas.microsoft.com/office/drawing/2018/hyperlinkcolor" val="tx"/>
                              </a:ext>
                            </a:extLst>
                          </a:hlinkClick>
                        </a:rPr>
                        <a:t>Latam</a:t>
                      </a: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7" action="ppaction://hlinksldjump">
                            <a:extLst>
                              <a:ext uri="{A12FA001-AC4F-418D-AE19-62706E023703}">
                                <ahyp:hlinkClr xmlns:ahyp="http://schemas.microsoft.com/office/drawing/2018/hyperlinkcolor" val="tx"/>
                              </a:ext>
                            </a:extLst>
                          </a:hlinkClick>
                        </a:rPr>
                        <a:t> Group</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8" action="ppaction://hlinksldjump"/>
                        </a:rPr>
                        <a:t>RePack</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9" action="ppaction://hlinksldjump"/>
                        </a:rPr>
                        <a:t>Ushahidi</a:t>
                      </a: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 </a:t>
                      </a: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10" action="ppaction://hlinksldjump"/>
                        </a:rPr>
                        <a:t>MIT Climate </a:t>
                      </a:r>
                      <a:r>
                        <a:rPr kumimoji="0" lang="de-DE" sz="11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hlinkClick r:id="rId10" action="ppaction://hlinksldjump"/>
                        </a:rPr>
                        <a:t>CoLab</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extLst>
                  <a:ext uri="{0D108BD9-81ED-4DB2-BD59-A6C34878D82A}">
                    <a16:rowId xmlns:a16="http://schemas.microsoft.com/office/drawing/2014/main" val="464144167"/>
                  </a:ext>
                </a:extLst>
              </a:tr>
              <a:tr h="474853">
                <a:tc vMerge="1">
                  <a:txBody>
                    <a:bodyPr/>
                    <a:lstStyle/>
                    <a:p>
                      <a:endParaRPr lang="de-DE"/>
                    </a:p>
                  </a:txBody>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kumimoji="0" lang="de-DE" sz="11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hlinkClick r:id="rId11" action="ppaction://hlinksldjump"/>
                        </a:rPr>
                        <a:t>IBM’s</a:t>
                      </a: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11" action="ppaction://hlinksldjump"/>
                        </a:rPr>
                        <a:t> </a:t>
                      </a:r>
                      <a:r>
                        <a:rPr kumimoji="0" lang="de-DE" sz="1100" b="0" i="0" u="none" strike="noStrike" cap="none" normalizeH="0" baseline="0" dirty="0" err="1">
                          <a:ln>
                            <a:noFill/>
                          </a:ln>
                          <a:solidFill>
                            <a:srgbClr val="000000"/>
                          </a:solidFill>
                          <a:effectLst/>
                          <a:latin typeface="Verdana" panose="020B0604030504040204" pitchFamily="34" charset="0"/>
                          <a:ea typeface="Verdana" panose="020B0604030504040204" pitchFamily="34" charset="0"/>
                          <a:hlinkClick r:id="rId11" action="ppaction://hlinksldjump"/>
                        </a:rPr>
                        <a:t>ValuesJam</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12" action="ppaction://hlinksldjump"/>
                        </a:rPr>
                        <a:t>Godsinlösen</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kumimoji="0" lang="en-US"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13" action="ppaction://hlinksldjump"/>
                        </a:rPr>
                        <a:t>Unilever's Framework </a:t>
                      </a:r>
                      <a:br>
                        <a:rPr kumimoji="0" lang="en-US"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13" action="ppaction://hlinksldjump"/>
                        </a:rPr>
                      </a:br>
                      <a:r>
                        <a:rPr kumimoji="0" lang="en-US"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13" action="ppaction://hlinksldjump"/>
                        </a:rPr>
                        <a:t>for Fair Compensation</a:t>
                      </a:r>
                      <a:endParaRPr kumimoji="0" lang="en-US"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14" action="ppaction://hlinksldjump"/>
                        </a:rPr>
                        <a:t>ParkMe</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extLst>
                  <a:ext uri="{0D108BD9-81ED-4DB2-BD59-A6C34878D82A}">
                    <a16:rowId xmlns:a16="http://schemas.microsoft.com/office/drawing/2014/main" val="2096880549"/>
                  </a:ext>
                </a:extLst>
              </a:tr>
              <a:tr h="273579">
                <a:tc vMerge="1">
                  <a:txBody>
                    <a:bodyPr/>
                    <a:lstStyle/>
                    <a:p>
                      <a:endParaRPr lang="de-DE"/>
                    </a:p>
                  </a:txBody>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15" action="ppaction://hlinksldjump"/>
                        </a:rPr>
                        <a:t>Green Hackathon</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rowSpan="8">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16" action="ppaction://hlinksldjump"/>
                        </a:rPr>
                        <a:t>Turo</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17" action="ppaction://hlinksldjump"/>
                        </a:rPr>
                        <a:t>JUUUPORT</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18" action="ppaction://hlinksldjump"/>
                        </a:rPr>
                        <a:t>Global Forest Watch</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extLst>
                  <a:ext uri="{0D108BD9-81ED-4DB2-BD59-A6C34878D82A}">
                    <a16:rowId xmlns:a16="http://schemas.microsoft.com/office/drawing/2014/main" val="1797620050"/>
                  </a:ext>
                </a:extLst>
              </a:tr>
              <a:tr h="273579">
                <a:tc vMerge="1">
                  <a:txBody>
                    <a:bodyPr/>
                    <a:lstStyle/>
                    <a:p>
                      <a:endParaRPr lang="de-DE"/>
                    </a:p>
                  </a:txBody>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19" action="ppaction://hlinksldjump"/>
                        </a:rPr>
                        <a:t>Facebook’s “Donate Button”</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400" b="1" dirty="0">
                        <a:solidFill>
                          <a:schemeClr val="accent2"/>
                        </a:solidFill>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20" action="ppaction://hlinksldjump"/>
                        </a:rPr>
                        <a:t>#</a:t>
                      </a:r>
                      <a:r>
                        <a:rPr lang="en-GB" sz="1100" b="0" dirty="0" err="1">
                          <a:solidFill>
                            <a:schemeClr val="accent2"/>
                          </a:solidFill>
                          <a:latin typeface="Verdana" panose="020B0604030504040204" pitchFamily="34" charset="0"/>
                          <a:ea typeface="Verdana" panose="020B0604030504040204" pitchFamily="34" charset="0"/>
                          <a:hlinkClick r:id="rId20" action="ppaction://hlinksldjump"/>
                        </a:rPr>
                        <a:t>Hasshilft</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21" action="ppaction://hlinksldjump"/>
                        </a:rPr>
                        <a:t>Ecosia</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extLst>
                  <a:ext uri="{0D108BD9-81ED-4DB2-BD59-A6C34878D82A}">
                    <a16:rowId xmlns:a16="http://schemas.microsoft.com/office/drawing/2014/main" val="137302209"/>
                  </a:ext>
                </a:extLst>
              </a:tr>
              <a:tr h="273579">
                <a:tc vMerge="1">
                  <a:txBody>
                    <a:bodyPr/>
                    <a:lstStyle/>
                    <a:p>
                      <a:endParaRPr lang="de-DE"/>
                    </a:p>
                  </a:txBody>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lang="en-GB" sz="1100" b="0" dirty="0">
                          <a:solidFill>
                            <a:schemeClr val="accent2"/>
                          </a:solidFill>
                          <a:latin typeface="Verdana" panose="020B0604030504040204" pitchFamily="34" charset="0"/>
                          <a:ea typeface="Verdana" panose="020B0604030504040204" pitchFamily="34" charset="0"/>
                          <a:hlinkClick r:id="rId22" action="ppaction://hlinksldjump"/>
                        </a:rPr>
                        <a:t>ZERO</a:t>
                      </a:r>
                      <a:endPar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3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23" action="ppaction://hlinksldjump"/>
                        </a:rPr>
                        <a:t>Code your Life</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rowSpan="6">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en-US"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24" action="ppaction://hlinksldjump"/>
                        </a:rPr>
                        <a:t>BSR’s Corporate Colocation and Cloud Buyers’ Principles</a:t>
                      </a:r>
                      <a:endParaRPr kumimoji="0" lang="en-US"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endParaRPr>
                    </a:p>
                  </a:txBody>
                  <a:tcPr marL="90000" marR="90000" marT="46802" marB="46802"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extLst>
                  <a:ext uri="{0D108BD9-81ED-4DB2-BD59-A6C34878D82A}">
                    <a16:rowId xmlns:a16="http://schemas.microsoft.com/office/drawing/2014/main" val="325076337"/>
                  </a:ext>
                </a:extLst>
              </a:tr>
              <a:tr h="273579">
                <a:tc vMerge="1">
                  <a:txBody>
                    <a:bodyPr/>
                    <a:lstStyle/>
                    <a:p>
                      <a:pPr marL="0" marR="0" lvl="0" indent="0" algn="ctr" defTabSz="914400" rtl="0" eaLnBrk="1" fontAlgn="base" latinLnBrk="0" hangingPunct="1">
                        <a:lnSpc>
                          <a:spcPct val="90000"/>
                        </a:lnSpc>
                        <a:spcBef>
                          <a:spcPts val="200"/>
                        </a:spcBef>
                        <a:spcAft>
                          <a:spcPct val="0"/>
                        </a:spcAft>
                        <a:buClr>
                          <a:schemeClr val="tx2"/>
                        </a:buClr>
                        <a:buSzPct val="75000"/>
                        <a:buFont typeface="Wingdings" pitchFamily="2" charset="2"/>
                        <a:buNone/>
                        <a:tabLst/>
                      </a:pPr>
                      <a:endParaRPr kumimoji="0" lang="en-GB" sz="1400" b="1" i="0" u="none" strike="noStrike" kern="1200" cap="none" spc="0" normalizeH="0" baseline="0" noProof="0" dirty="0">
                        <a:ln>
                          <a:noFill/>
                        </a:ln>
                        <a:solidFill>
                          <a:srgbClr val="00A2A3"/>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25" action="ppaction://hlinksldjump"/>
                        </a:rPr>
                        <a:t>Ecoinomy</a:t>
                      </a:r>
                      <a:endPar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26" action="ppaction://hlinksldjump"/>
                        </a:rPr>
                        <a:t>exclamo</a:t>
                      </a:r>
                      <a:endPar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extLst>
                  <a:ext uri="{0D108BD9-81ED-4DB2-BD59-A6C34878D82A}">
                    <a16:rowId xmlns:a16="http://schemas.microsoft.com/office/drawing/2014/main" val="10002"/>
                  </a:ext>
                </a:extLst>
              </a:tr>
              <a:tr h="273579">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300" b="1" i="0" u="none" strike="noStrike" cap="none" normalizeH="0" baseline="0" dirty="0">
                        <a:ln>
                          <a:noFill/>
                        </a:ln>
                        <a:solidFill>
                          <a:srgbClr val="720562"/>
                        </a:solidFill>
                        <a:effectLst/>
                        <a:latin typeface="Verdana" panose="020B0604030504040204" pitchFamily="34" charset="0"/>
                        <a:ea typeface="Verdana" panose="020B0604030504040204" pitchFamily="34" charset="0"/>
                      </a:endParaRP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27" action="ppaction://hlinksldjump"/>
                        </a:rPr>
                        <a:t>VielRespektZentrum</a:t>
                      </a:r>
                      <a:endPar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extLst>
                  <a:ext uri="{0D108BD9-81ED-4DB2-BD59-A6C34878D82A}">
                    <a16:rowId xmlns:a16="http://schemas.microsoft.com/office/drawing/2014/main" val="2266234304"/>
                  </a:ext>
                </a:extLst>
              </a:tr>
              <a:tr h="273579">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300" b="1" i="0" u="none" strike="noStrike" cap="none" normalizeH="0" baseline="0" dirty="0">
                        <a:ln>
                          <a:noFill/>
                        </a:ln>
                        <a:solidFill>
                          <a:srgbClr val="720562"/>
                        </a:solidFill>
                        <a:effectLst/>
                        <a:latin typeface="Verdana" panose="020B0604030504040204" pitchFamily="34" charset="0"/>
                        <a:ea typeface="Verdana" panose="020B0604030504040204" pitchFamily="34" charset="0"/>
                      </a:endParaRP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hlinkClick r:id="rId28" action="ppaction://hlinksldjump"/>
                        </a:rPr>
                        <a:t>myPolis</a:t>
                      </a:r>
                      <a:endPar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extLst>
                  <a:ext uri="{0D108BD9-81ED-4DB2-BD59-A6C34878D82A}">
                    <a16:rowId xmlns:a16="http://schemas.microsoft.com/office/drawing/2014/main" val="15654394"/>
                  </a:ext>
                </a:extLst>
              </a:tr>
              <a:tr h="273579">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300" b="1" i="0" u="none" strike="noStrike" cap="none" normalizeH="0" baseline="0" dirty="0">
                        <a:ln>
                          <a:noFill/>
                        </a:ln>
                        <a:solidFill>
                          <a:srgbClr val="720562"/>
                        </a:solidFill>
                        <a:effectLst/>
                        <a:latin typeface="Verdana" panose="020B0604030504040204" pitchFamily="34" charset="0"/>
                        <a:ea typeface="Verdana" panose="020B0604030504040204" pitchFamily="34" charset="0"/>
                      </a:endParaRP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lang="en-GB" sz="1100" b="0" dirty="0">
                          <a:solidFill>
                            <a:schemeClr val="accent2"/>
                          </a:solidFill>
                          <a:latin typeface="Verdana" panose="020B0604030504040204" pitchFamily="34" charset="0"/>
                          <a:ea typeface="Verdana" panose="020B0604030504040204" pitchFamily="34" charset="0"/>
                          <a:hlinkClick r:id="rId29" action="ppaction://hlinksldjump"/>
                        </a:rPr>
                        <a:t>auticon</a:t>
                      </a:r>
                      <a:endPar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extLst>
                  <a:ext uri="{0D108BD9-81ED-4DB2-BD59-A6C34878D82A}">
                    <a16:rowId xmlns:a16="http://schemas.microsoft.com/office/drawing/2014/main" val="2275119277"/>
                  </a:ext>
                </a:extLst>
              </a:tr>
              <a:tr h="273579">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100" b="1" i="0" u="none" strike="noStrike" cap="none" normalizeH="0" baseline="0" dirty="0">
                        <a:ln>
                          <a:noFill/>
                        </a:ln>
                        <a:solidFill>
                          <a:srgbClr val="720562"/>
                        </a:solidFill>
                        <a:effectLst/>
                        <a:latin typeface="Verdana" panose="020B0604030504040204" pitchFamily="34" charset="0"/>
                        <a:ea typeface="Verdana" panose="020B0604030504040204" pitchFamily="34" charset="0"/>
                      </a:endParaRP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20000"/>
                        <a:lumOff val="80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400" b="1" dirty="0">
                        <a:solidFill>
                          <a:schemeClr val="accent2"/>
                        </a:solidFill>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4E5FB"/>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30" action="ppaction://hlinksldjump"/>
                        </a:rPr>
                        <a:t>The </a:t>
                      </a:r>
                      <a:r>
                        <a:rPr lang="en-GB" sz="1100" b="0" dirty="0" err="1">
                          <a:solidFill>
                            <a:schemeClr val="accent2"/>
                          </a:solidFill>
                          <a:latin typeface="Verdana" panose="020B0604030504040204" pitchFamily="34" charset="0"/>
                          <a:ea typeface="Verdana" panose="020B0604030504040204" pitchFamily="34" charset="0"/>
                          <a:hlinkClick r:id="rId30" action="ppaction://hlinksldjump"/>
                        </a:rPr>
                        <a:t>MGCubed</a:t>
                      </a:r>
                      <a:r>
                        <a:rPr lang="en-GB" sz="1100" b="0" dirty="0">
                          <a:solidFill>
                            <a:schemeClr val="accent2"/>
                          </a:solidFill>
                          <a:latin typeface="Verdana" panose="020B0604030504040204" pitchFamily="34" charset="0"/>
                          <a:ea typeface="Verdana" panose="020B0604030504040204" pitchFamily="34" charset="0"/>
                          <a:hlinkClick r:id="rId30" action="ppaction://hlinksldjump"/>
                        </a:rPr>
                        <a:t> Project</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en-GB" sz="13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4E5FB"/>
                    </a:solidFill>
                  </a:tcPr>
                </a:tc>
                <a:extLst>
                  <a:ext uri="{0D108BD9-81ED-4DB2-BD59-A6C34878D82A}">
                    <a16:rowId xmlns:a16="http://schemas.microsoft.com/office/drawing/2014/main" val="3798426166"/>
                  </a:ext>
                </a:extLst>
              </a:tr>
              <a:tr h="444087">
                <a:tc rowSpan="9">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r>
                        <a:rPr kumimoji="0" lang="de-DE" sz="1100" b="1" i="0" u="none" strike="noStrike" cap="none" normalizeH="0" baseline="0" dirty="0">
                          <a:ln>
                            <a:noFill/>
                          </a:ln>
                          <a:solidFill>
                            <a:srgbClr val="CE4D85"/>
                          </a:solidFill>
                          <a:effectLst/>
                          <a:latin typeface="Verdana" panose="020B0604030504040204" pitchFamily="34" charset="0"/>
                          <a:ea typeface="Verdana" panose="020B0604030504040204" pitchFamily="34" charset="0"/>
                        </a:rPr>
                        <a:t>Telecom Industry</a:t>
                      </a: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rgbClr val="000000"/>
                          </a:solidFill>
                          <a:latin typeface="Verdana" panose="020B0604030504040204" pitchFamily="34" charset="0"/>
                          <a:ea typeface="Verdana" panose="020B0604030504040204" pitchFamily="34" charset="0"/>
                          <a:cs typeface="Arial" panose="020B0604020202020204" pitchFamily="34" charset="0"/>
                          <a:hlinkClick r:id="rId31" action="ppaction://hlinksldjump">
                            <a:extLst>
                              <a:ext uri="{A12FA001-AC4F-418D-AE19-62706E023703}">
                                <ahyp:hlinkClr xmlns:ahyp="http://schemas.microsoft.com/office/drawing/2018/hyperlinkcolor" val="tx"/>
                              </a:ext>
                            </a:extLst>
                          </a:hlinkClick>
                        </a:rPr>
                        <a:t>A3. </a:t>
                      </a:r>
                      <a:r>
                        <a:rPr lang="en-GB" sz="1100" b="0" dirty="0">
                          <a:solidFill>
                            <a:srgbClr val="000000"/>
                          </a:solidFill>
                          <a:latin typeface="Verdana" panose="020B0604030504040204" pitchFamily="34" charset="0"/>
                          <a:ea typeface="Verdana" panose="020B0604030504040204" pitchFamily="34" charset="0"/>
                          <a:hlinkClick r:id="rId31" action="ppaction://hlinksldjump">
                            <a:extLst>
                              <a:ext uri="{A12FA001-AC4F-418D-AE19-62706E023703}">
                                <ahyp:hlinkClr xmlns:ahyp="http://schemas.microsoft.com/office/drawing/2018/hyperlinkcolor" val="tx"/>
                              </a:ext>
                            </a:extLst>
                          </a:hlinkClick>
                        </a:rPr>
                        <a:t>Shipment monitoring &amp; </a:t>
                      </a:r>
                      <a:r>
                        <a:rPr lang="en-GB" sz="1100" b="0" dirty="0" err="1">
                          <a:solidFill>
                            <a:srgbClr val="000000"/>
                          </a:solidFill>
                          <a:latin typeface="Verdana" panose="020B0604030504040204" pitchFamily="34" charset="0"/>
                          <a:ea typeface="Verdana" panose="020B0604030504040204" pitchFamily="34" charset="0"/>
                          <a:hlinkClick r:id="rId31" action="ppaction://hlinksldjump">
                            <a:extLst>
                              <a:ext uri="{A12FA001-AC4F-418D-AE19-62706E023703}">
                                <ahyp:hlinkClr xmlns:ahyp="http://schemas.microsoft.com/office/drawing/2018/hyperlinkcolor" val="tx"/>
                              </a:ext>
                            </a:extLst>
                          </a:hlinkClick>
                        </a:rPr>
                        <a:t>Roambee</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32" action="ppaction://hlinksldjump"/>
                        </a:rPr>
                        <a:t>Fair Phone</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rgbClr val="000000"/>
                          </a:solidFill>
                          <a:latin typeface="Verdana" panose="020B0604030504040204" pitchFamily="34" charset="0"/>
                          <a:ea typeface="Verdana" panose="020B0604030504040204" pitchFamily="34" charset="0"/>
                          <a:hlinkClick r:id="rId33" action="ppaction://hlinksldjump"/>
                        </a:rPr>
                        <a:t>Scroller</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34" action="ppaction://hlinksldjump"/>
                        </a:rPr>
                        <a:t>WattTime</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474853">
                <a:tc vMerge="1">
                  <a:txBody>
                    <a:bodyPr/>
                    <a:lstStyle/>
                    <a:p>
                      <a:pPr marL="0" marR="0" lvl="0" indent="0" algn="ctr" defTabSz="914400" rtl="0" eaLnBrk="1" fontAlgn="base" latinLnBrk="0" hangingPunct="1">
                        <a:lnSpc>
                          <a:spcPct val="90000"/>
                        </a:lnSpc>
                        <a:spcBef>
                          <a:spcPts val="200"/>
                        </a:spcBef>
                        <a:spcAft>
                          <a:spcPct val="0"/>
                        </a:spcAft>
                        <a:buClr>
                          <a:schemeClr val="tx2"/>
                        </a:buClr>
                        <a:buSzPct val="75000"/>
                        <a:buFont typeface="Wingdings" pitchFamily="2" charset="2"/>
                        <a:buNone/>
                        <a:tabLst/>
                      </a:pPr>
                      <a:endParaRPr kumimoji="0" lang="de-DE" sz="1400" b="1" i="0" u="none" strike="noStrike" cap="none" normalizeH="0" baseline="0" dirty="0">
                        <a:ln>
                          <a:noFill/>
                        </a:ln>
                        <a:solidFill>
                          <a:schemeClr val="accent6">
                            <a:lumMod val="85000"/>
                          </a:schemeClr>
                        </a:solidFill>
                        <a:effectLst/>
                        <a:latin typeface="Verdana" panose="020B0604030504040204" pitchFamily="34" charset="0"/>
                        <a:ea typeface="Verdana" panose="020B0604030504040204" pitchFamily="34" charset="0"/>
                      </a:endParaRPr>
                    </a:p>
                  </a:txBody>
                  <a:tcPr marL="90000" marR="90000" marT="46802" marB="468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kumimoji="0" lang="de-DE" sz="1100" b="0" i="0" u="none" strike="noStrike" cap="none" normalizeH="0" baseline="0" dirty="0">
                          <a:ln>
                            <a:noFill/>
                          </a:ln>
                          <a:solidFill>
                            <a:srgbClr val="000000"/>
                          </a:solidFill>
                          <a:effectLst/>
                          <a:latin typeface="Verdana" panose="020B0604030504040204" pitchFamily="34" charset="0"/>
                          <a:ea typeface="Verdana" panose="020B0604030504040204" pitchFamily="34" charset="0"/>
                          <a:hlinkClick r:id="rId35" action="ppaction://hlinksldjump">
                            <a:extLst>
                              <a:ext uri="{A12FA001-AC4F-418D-AE19-62706E023703}">
                                <ahyp:hlinkClr xmlns:ahyp="http://schemas.microsoft.com/office/drawing/2018/hyperlinkcolor" val="tx"/>
                              </a:ext>
                            </a:extLst>
                          </a:hlinkClick>
                        </a:rPr>
                        <a:t>A4. </a:t>
                      </a:r>
                      <a:r>
                        <a:rPr lang="en-GB" sz="1100" b="0" dirty="0">
                          <a:solidFill>
                            <a:srgbClr val="000000"/>
                          </a:solidFill>
                          <a:latin typeface="Verdana" panose="020B0604030504040204" pitchFamily="34" charset="0"/>
                          <a:ea typeface="Verdana" panose="020B0604030504040204" pitchFamily="34" charset="0"/>
                          <a:hlinkClick r:id="rId35" action="ppaction://hlinksldjump">
                            <a:extLst>
                              <a:ext uri="{A12FA001-AC4F-418D-AE19-62706E023703}">
                                <ahyp:hlinkClr xmlns:ahyp="http://schemas.microsoft.com/office/drawing/2018/hyperlinkcolor" val="tx"/>
                              </a:ext>
                            </a:extLst>
                          </a:hlinkClick>
                        </a:rPr>
                        <a:t>Telekom’s supplier code of conduct</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rgbClr val="000000"/>
                          </a:solidFill>
                          <a:latin typeface="Verdana" panose="020B0604030504040204" pitchFamily="34" charset="0"/>
                          <a:ea typeface="Verdana" panose="020B0604030504040204" pitchFamily="34" charset="0"/>
                          <a:hlinkClick r:id="rId36" action="ppaction://hlinksldjump"/>
                        </a:rPr>
                        <a:t>Apple Certified Refurbished </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rowSpan="8">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rgbClr val="000000"/>
                          </a:solidFill>
                          <a:latin typeface="Verdana" panose="020B0604030504040204" pitchFamily="34" charset="0"/>
                          <a:ea typeface="Verdana" panose="020B0604030504040204" pitchFamily="34" charset="0"/>
                          <a:hlinkClick r:id="rId37" action="ppaction://hlinksldjump"/>
                        </a:rPr>
                        <a:t>Grameen Telecom's Village Phone program</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rgbClr val="000000"/>
                          </a:solidFill>
                          <a:latin typeface="Verdana" panose="020B0604030504040204" pitchFamily="34" charset="0"/>
                          <a:ea typeface="Verdana" panose="020B0604030504040204" pitchFamily="34" charset="0"/>
                          <a:hlinkClick r:id="rId38" action="ppaction://hlinksldjump"/>
                        </a:rPr>
                        <a:t>KDDI’s TRIBID project</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355398412"/>
                  </a:ext>
                </a:extLst>
              </a:tr>
              <a:tr h="474853">
                <a:tc vMerge="1">
                  <a:txBody>
                    <a:bodyPr/>
                    <a:lstStyle/>
                    <a:p>
                      <a:endParaRPr lang="de-DE"/>
                    </a:p>
                  </a:txBody>
                  <a:tcPr/>
                </a:tc>
                <a:tc rowSpan="7">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rgbClr val="000000"/>
                          </a:solidFill>
                          <a:latin typeface="Verdana" panose="020B0604030504040204" pitchFamily="34" charset="0"/>
                          <a:ea typeface="Verdana" panose="020B0604030504040204" pitchFamily="34" charset="0"/>
                          <a:hlinkClick r:id="rId39" action="ppaction://hlinksldjump"/>
                        </a:rPr>
                        <a:t>Telekom’s “we care” label</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40" action="ppaction://hlinksldjump"/>
                        </a:rPr>
                        <a:t>Vesta Smart Packaging</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3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US" sz="1100" b="0" dirty="0">
                          <a:solidFill>
                            <a:srgbClr val="000000"/>
                          </a:solidFill>
                          <a:latin typeface="Verdana" panose="020B0604030504040204" pitchFamily="34" charset="0"/>
                          <a:ea typeface="Verdana" panose="020B0604030504040204" pitchFamily="34" charset="0"/>
                          <a:hlinkClick r:id="rId41" action="ppaction://hlinksldjump"/>
                        </a:rPr>
                        <a:t>Drive &amp; Track from </a:t>
                      </a:r>
                      <a:r>
                        <a:rPr lang="en-US" sz="1100" b="0">
                          <a:solidFill>
                            <a:srgbClr val="000000"/>
                          </a:solidFill>
                          <a:latin typeface="Verdana" panose="020B0604030504040204" pitchFamily="34" charset="0"/>
                          <a:ea typeface="Verdana" panose="020B0604030504040204" pitchFamily="34" charset="0"/>
                          <a:hlinkClick r:id="rId41" action="ppaction://hlinksldjump"/>
                        </a:rPr>
                        <a:t>T-Systems </a:t>
                      </a:r>
                      <a:br>
                        <a:rPr lang="en-US" sz="1100" b="0">
                          <a:solidFill>
                            <a:srgbClr val="000000"/>
                          </a:solidFill>
                          <a:latin typeface="Verdana" panose="020B0604030504040204" pitchFamily="34" charset="0"/>
                          <a:ea typeface="Verdana" panose="020B0604030504040204" pitchFamily="34" charset="0"/>
                          <a:hlinkClick r:id="rId41" action="ppaction://hlinksldjump"/>
                        </a:rPr>
                      </a:br>
                      <a:r>
                        <a:rPr lang="en-US" sz="1100" b="0">
                          <a:solidFill>
                            <a:srgbClr val="000000"/>
                          </a:solidFill>
                          <a:latin typeface="Verdana" panose="020B0604030504040204" pitchFamily="34" charset="0"/>
                          <a:ea typeface="Verdana" panose="020B0604030504040204" pitchFamily="34" charset="0"/>
                          <a:hlinkClick r:id="rId41" action="ppaction://hlinksldjump"/>
                        </a:rPr>
                        <a:t>and </a:t>
                      </a:r>
                      <a:r>
                        <a:rPr lang="en-US" sz="1100" b="0" dirty="0">
                          <a:solidFill>
                            <a:srgbClr val="000000"/>
                          </a:solidFill>
                          <a:latin typeface="Verdana" panose="020B0604030504040204" pitchFamily="34" charset="0"/>
                          <a:ea typeface="Verdana" panose="020B0604030504040204" pitchFamily="34" charset="0"/>
                          <a:hlinkClick r:id="rId41" action="ppaction://hlinksldjump"/>
                        </a:rPr>
                        <a:t>Fleet Complete</a:t>
                      </a:r>
                      <a:endParaRPr lang="en-US"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65292923"/>
                  </a:ext>
                </a:extLst>
              </a:tr>
              <a:tr h="474853">
                <a:tc vMerge="1">
                  <a:txBody>
                    <a:bodyPr/>
                    <a:lstStyle/>
                    <a:p>
                      <a:endParaRPr lang="de-DE"/>
                    </a:p>
                  </a:txBody>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3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chemeClr val="accent2"/>
                          </a:solidFill>
                          <a:latin typeface="Verdana" panose="020B0604030504040204" pitchFamily="34" charset="0"/>
                          <a:ea typeface="Verdana" panose="020B0604030504040204" pitchFamily="34" charset="0"/>
                          <a:hlinkClick r:id="rId42" action="ppaction://hlinksldjump"/>
                        </a:rPr>
                        <a:t>T-Systems' Digital Label </a:t>
                      </a:r>
                      <a:br>
                        <a:rPr lang="en-GB" sz="1100" b="0" dirty="0">
                          <a:solidFill>
                            <a:schemeClr val="accent2"/>
                          </a:solidFill>
                          <a:latin typeface="Verdana" panose="020B0604030504040204" pitchFamily="34" charset="0"/>
                          <a:ea typeface="Verdana" panose="020B0604030504040204" pitchFamily="34" charset="0"/>
                          <a:hlinkClick r:id="rId42" action="ppaction://hlinksldjump"/>
                        </a:rPr>
                      </a:br>
                      <a:r>
                        <a:rPr lang="en-GB" sz="1100" b="0" dirty="0">
                          <a:solidFill>
                            <a:schemeClr val="accent2"/>
                          </a:solidFill>
                          <a:latin typeface="Verdana" panose="020B0604030504040204" pitchFamily="34" charset="0"/>
                          <a:ea typeface="Verdana" panose="020B0604030504040204" pitchFamily="34" charset="0"/>
                          <a:hlinkClick r:id="rId42" action="ppaction://hlinksldjump"/>
                        </a:rPr>
                        <a:t>&amp; Goods Tracking</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3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r>
                        <a:rPr lang="en-GB" sz="1100" b="0" dirty="0">
                          <a:solidFill>
                            <a:srgbClr val="000000"/>
                          </a:solidFill>
                          <a:latin typeface="Verdana" panose="020B0604030504040204" pitchFamily="34" charset="0"/>
                          <a:ea typeface="Verdana" panose="020B0604030504040204" pitchFamily="34" charset="0"/>
                          <a:hlinkClick r:id="rId43" action="ppaction://hlinksldjump"/>
                        </a:rPr>
                        <a:t>CropX</a:t>
                      </a:r>
                      <a:endParaRPr lang="en-GB" sz="11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35341609"/>
                  </a:ext>
                </a:extLst>
              </a:tr>
              <a:tr h="261381">
                <a:tc vMerge="1">
                  <a:txBody>
                    <a:bodyPr/>
                    <a:lstStyle/>
                    <a:p>
                      <a:endParaRPr lang="de-DE"/>
                    </a:p>
                  </a:txBody>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3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accent2"/>
                          </a:solidFill>
                          <a:latin typeface="Verdana" panose="020B0604030504040204" pitchFamily="34" charset="0"/>
                          <a:ea typeface="Verdana" panose="020B0604030504040204" pitchFamily="34" charset="0"/>
                          <a:hlinkClick r:id="rId44" action="ppaction://hlinksldjump"/>
                        </a:rPr>
                        <a:t>Temboo</a:t>
                      </a:r>
                      <a:endParaRPr lang="en-GB" sz="12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de-DE" sz="1300">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r>
                        <a:rPr lang="de-DE" sz="1100" b="0" dirty="0" err="1">
                          <a:latin typeface="Verdana" panose="020B0604030504040204" pitchFamily="34" charset="0"/>
                          <a:ea typeface="Verdana" panose="020B0604030504040204" pitchFamily="34" charset="0"/>
                          <a:hlinkClick r:id="rId45" action="ppaction://hlinksldjump"/>
                        </a:rPr>
                        <a:t>Farmer’s</a:t>
                      </a:r>
                      <a:r>
                        <a:rPr lang="de-DE" sz="1100" b="0" dirty="0">
                          <a:latin typeface="Verdana" panose="020B0604030504040204" pitchFamily="34" charset="0"/>
                          <a:ea typeface="Verdana" panose="020B0604030504040204" pitchFamily="34" charset="0"/>
                          <a:hlinkClick r:id="rId45" action="ppaction://hlinksldjump"/>
                        </a:rPr>
                        <a:t> Edge </a:t>
                      </a:r>
                      <a:endParaRPr lang="de-DE" sz="1100" b="0" dirty="0">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742900821"/>
                  </a:ext>
                </a:extLst>
              </a:tr>
              <a:tr h="276629">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300" b="1" i="0" u="none" strike="noStrike" cap="none" normalizeH="0" baseline="0" dirty="0">
                        <a:ln>
                          <a:noFill/>
                        </a:ln>
                        <a:solidFill>
                          <a:srgbClr val="CE4D85"/>
                        </a:solidFill>
                        <a:effectLst/>
                        <a:latin typeface="Verdana" panose="020B0604030504040204" pitchFamily="34" charset="0"/>
                        <a:ea typeface="Verdana" panose="020B0604030504040204" pitchFamily="34" charset="0"/>
                      </a:endParaRP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3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0000"/>
                          </a:solidFill>
                          <a:latin typeface="Verdana" panose="020B0604030504040204" pitchFamily="34" charset="0"/>
                          <a:ea typeface="Verdana" panose="020B0604030504040204" pitchFamily="34" charset="0"/>
                          <a:hlinkClick r:id="rId46" action="ppaction://hlinksldjump"/>
                        </a:rPr>
                        <a:t>Closing the Loop </a:t>
                      </a:r>
                      <a:endParaRPr lang="en-GB" sz="12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de-DE" sz="1300">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r>
                        <a:rPr lang="de-DE" sz="1100" b="0" dirty="0">
                          <a:latin typeface="Verdana" panose="020B0604030504040204" pitchFamily="34" charset="0"/>
                          <a:ea typeface="Verdana" panose="020B0604030504040204" pitchFamily="34" charset="0"/>
                          <a:hlinkClick r:id="rId47" action="ppaction://hlinksldjump"/>
                        </a:rPr>
                        <a:t>Green Grid</a:t>
                      </a:r>
                      <a:endParaRPr lang="de-DE" sz="1100" b="0" dirty="0">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810439148"/>
                  </a:ext>
                </a:extLst>
              </a:tr>
              <a:tr h="276629">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300" b="1" i="0" u="none" strike="noStrike" cap="none" normalizeH="0" baseline="0" dirty="0">
                        <a:ln>
                          <a:noFill/>
                        </a:ln>
                        <a:solidFill>
                          <a:srgbClr val="CE4D85"/>
                        </a:solidFill>
                        <a:effectLst/>
                        <a:latin typeface="Verdana" panose="020B0604030504040204" pitchFamily="34" charset="0"/>
                        <a:ea typeface="Verdana" panose="020B0604030504040204" pitchFamily="34" charset="0"/>
                      </a:endParaRP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3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2"/>
                          </a:solidFill>
                          <a:latin typeface="Verdana" panose="020B0604030504040204" pitchFamily="34" charset="0"/>
                          <a:ea typeface="Verdana" panose="020B0604030504040204" pitchFamily="34" charset="0"/>
                          <a:hlinkClick r:id="rId48" action="ppaction://hlinksldjump"/>
                        </a:rPr>
                        <a:t>SWAP</a:t>
                      </a:r>
                      <a:endParaRPr lang="en-GB" sz="12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de-DE" sz="1300" dirty="0">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r>
                        <a:rPr lang="de-DE" sz="1100" b="0" dirty="0">
                          <a:latin typeface="Verdana" panose="020B0604030504040204" pitchFamily="34" charset="0"/>
                          <a:ea typeface="Verdana" panose="020B0604030504040204" pitchFamily="34" charset="0"/>
                          <a:hlinkClick r:id="rId49" action="ppaction://hlinksldjump"/>
                        </a:rPr>
                        <a:t>Green </a:t>
                      </a:r>
                      <a:r>
                        <a:rPr lang="de-DE" sz="1100" b="0" dirty="0" err="1">
                          <a:latin typeface="Verdana" panose="020B0604030504040204" pitchFamily="34" charset="0"/>
                          <a:ea typeface="Verdana" panose="020B0604030504040204" pitchFamily="34" charset="0"/>
                          <a:hlinkClick r:id="rId49" action="ppaction://hlinksldjump"/>
                        </a:rPr>
                        <a:t>AddICT</a:t>
                      </a:r>
                      <a:r>
                        <a:rPr lang="de-DE" sz="1100" b="0" dirty="0">
                          <a:latin typeface="Verdana" panose="020B0604030504040204" pitchFamily="34" charset="0"/>
                          <a:ea typeface="Verdana" panose="020B0604030504040204" pitchFamily="34" charset="0"/>
                          <a:hlinkClick r:id="rId49" action="ppaction://hlinksldjump"/>
                        </a:rPr>
                        <a:t> </a:t>
                      </a:r>
                      <a:endParaRPr lang="de-DE" sz="1100" b="0" dirty="0">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351365501"/>
                  </a:ext>
                </a:extLst>
              </a:tr>
              <a:tr h="429109">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pPr>
                      <a:endParaRPr kumimoji="0" lang="de-DE" sz="1300" b="1" i="0" u="none" strike="noStrike" cap="none" normalizeH="0" baseline="0" dirty="0">
                        <a:ln>
                          <a:noFill/>
                        </a:ln>
                        <a:solidFill>
                          <a:srgbClr val="CE4D85"/>
                        </a:solidFill>
                        <a:effectLst/>
                        <a:latin typeface="Verdana" panose="020B0604030504040204" pitchFamily="34" charset="0"/>
                        <a:ea typeface="Verdana" panose="020B0604030504040204" pitchFamily="34" charset="0"/>
                      </a:endParaRPr>
                    </a:p>
                  </a:txBody>
                  <a:tcPr marL="90000" marR="90000" marT="46802" marB="46802" vert="vert27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vMerge="1">
                  <a:txBody>
                    <a:bodyPr/>
                    <a:lstStyle/>
                    <a:p>
                      <a:pPr marL="0" marR="0" lvl="0" indent="0" algn="ctr" defTabSz="914400" rtl="0" eaLnBrk="1" fontAlgn="base" latinLnBrk="0" hangingPunct="1">
                        <a:lnSpc>
                          <a:spcPct val="120000"/>
                        </a:lnSpc>
                        <a:spcBef>
                          <a:spcPts val="200"/>
                        </a:spcBef>
                        <a:spcAft>
                          <a:spcPct val="0"/>
                        </a:spcAft>
                        <a:buClr>
                          <a:schemeClr val="tx2"/>
                        </a:buClr>
                        <a:buSzPct val="75000"/>
                        <a:buFont typeface="Wingdings" pitchFamily="2" charset="2"/>
                        <a:buNone/>
                        <a:tabLst/>
                        <a:defRPr/>
                      </a:pPr>
                      <a:endParaRPr lang="en-GB" sz="1300" b="0" dirty="0">
                        <a:solidFill>
                          <a:srgbClr val="000000"/>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2"/>
                          </a:solidFill>
                          <a:latin typeface="Verdana" panose="020B0604030504040204" pitchFamily="34" charset="0"/>
                          <a:ea typeface="Verdana" panose="020B0604030504040204" pitchFamily="34" charset="0"/>
                          <a:hlinkClick r:id="rId50" action="ppaction://hlinksldjump"/>
                        </a:rPr>
                        <a:t>EU’s “common external power supply” initiative</a:t>
                      </a:r>
                      <a:endParaRPr lang="en-US" sz="12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de-DE" sz="1300" dirty="0">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accent2"/>
                          </a:solidFill>
                          <a:latin typeface="Verdana" panose="020B0604030504040204" pitchFamily="34" charset="0"/>
                          <a:ea typeface="Verdana" panose="020B0604030504040204" pitchFamily="34" charset="0"/>
                          <a:hlinkClick r:id="rId24" action="ppaction://hlinksldjump"/>
                        </a:rPr>
                        <a:t>BSR’s Corporate Colocation and Cloud Buyers’ Principles</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523737629"/>
                  </a:ext>
                </a:extLst>
              </a:tr>
              <a:tr h="261381">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dirty="0">
                          <a:solidFill>
                            <a:schemeClr val="accent2"/>
                          </a:solidFill>
                          <a:latin typeface="Verdana" panose="020B0604030504040204" pitchFamily="34" charset="0"/>
                          <a:ea typeface="Verdana" panose="020B0604030504040204" pitchFamily="34" charset="0"/>
                          <a:hlinkClick r:id="rId51" action="ppaction://hlinksldjump"/>
                        </a:rPr>
                        <a:t>Microsoft’s  Carbon Fee</a:t>
                      </a:r>
                      <a:endParaRPr lang="en-GB" sz="1100" b="0" dirty="0">
                        <a:solidFill>
                          <a:schemeClr val="accent2"/>
                        </a:solidFill>
                        <a:latin typeface="Verdana" panose="020B0604030504040204" pitchFamily="34" charset="0"/>
                        <a:ea typeface="Verdana" panose="020B0604030504040204" pitchFamily="34" charset="0"/>
                      </a:endParaRPr>
                    </a:p>
                  </a:txBody>
                  <a:tcPr marL="90000" marR="90000" marT="46802" marB="468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122139221"/>
                  </a:ext>
                </a:extLst>
              </a:tr>
            </a:tbl>
          </a:graphicData>
        </a:graphic>
      </p:graphicFrame>
    </p:spTree>
    <p:extLst>
      <p:ext uri="{BB962C8B-B14F-4D97-AF65-F5344CB8AC3E}">
        <p14:creationId xmlns:p14="http://schemas.microsoft.com/office/powerpoint/2010/main" val="123670853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28016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629480">
                <a:tc>
                  <a:txBody>
                    <a:bodyPr/>
                    <a:lstStyle/>
                    <a:p>
                      <a:r>
                        <a:rPr lang="en-GB"/>
                        <a:t>Title</a:t>
                      </a:r>
                      <a:endParaRPr lang="en-GB" dirty="0"/>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629480">
                <a:tc>
                  <a:txBody>
                    <a:bodyPr/>
                    <a:lstStyle/>
                    <a:p>
                      <a:r>
                        <a:rPr lang="en-GB" sz="1200" b="1" dirty="0">
                          <a:solidFill>
                            <a:schemeClr val="accent2"/>
                          </a:solidFill>
                        </a:rPr>
                        <a:t>The ICARUS Initiative</a:t>
                      </a:r>
                    </a:p>
                  </a:txBody>
                  <a:tcPr/>
                </a:tc>
                <a:tc>
                  <a:txBody>
                    <a:bodyPr/>
                    <a:lstStyle/>
                    <a:p>
                      <a:r>
                        <a:rPr lang="en-GB" sz="1200" dirty="0">
                          <a:solidFill>
                            <a:schemeClr val="accent2"/>
                          </a:solidFill>
                        </a:rPr>
                        <a:t>Observing the Earth through animals</a:t>
                      </a:r>
                    </a:p>
                  </a:txBody>
                  <a:tcPr/>
                </a:tc>
                <a:tc>
                  <a:txBody>
                    <a:bodyPr/>
                    <a:lstStyle/>
                    <a:p>
                      <a:r>
                        <a:rPr lang="en-GB" sz="1200" dirty="0">
                          <a:solidFill>
                            <a:schemeClr val="accent2"/>
                          </a:solidFill>
                        </a:rPr>
                        <a:t>The  ICARUS Initiative develops sensors for tracking and monitoring of animals. The aim of the project is to create a network of measuring stations and warning devices that support wildlife protection as well as the management of disasters and epidemics. </a:t>
                      </a:r>
                    </a:p>
                  </a:txBody>
                  <a:tcPr/>
                </a:tc>
                <a:tc>
                  <a:txBody>
                    <a:bodyPr/>
                    <a:lstStyle/>
                    <a:p>
                      <a:r>
                        <a:rPr lang="en-GB" sz="1000" dirty="0">
                          <a:solidFill>
                            <a:schemeClr val="accent2"/>
                          </a:solidFill>
                          <a:hlinkClick r:id="rId3"/>
                        </a:rPr>
                        <a:t>https://www.icarus.mpg.de/en</a:t>
                      </a:r>
                      <a:endParaRPr lang="en-GB" sz="1000" dirty="0">
                        <a:solidFill>
                          <a:schemeClr val="accent2"/>
                        </a:solidFill>
                      </a:endParaRPr>
                    </a:p>
                  </a:txBody>
                  <a:tcPr/>
                </a:tc>
                <a:extLst>
                  <a:ext uri="{0D108BD9-81ED-4DB2-BD59-A6C34878D82A}">
                    <a16:rowId xmlns:a16="http://schemas.microsoft.com/office/drawing/2014/main" val="1269303532"/>
                  </a:ext>
                </a:extLst>
              </a:tr>
            </a:tbl>
          </a:graphicData>
        </a:graphic>
      </p:graphicFrame>
      <p:sp>
        <p:nvSpPr>
          <p:cNvPr id="4" name="AutoShape 11">
            <a:hlinkClick r:id="rId4" action="ppaction://hlinksldjump" highlightClick="1"/>
            <a:extLst>
              <a:ext uri="{FF2B5EF4-FFF2-40B4-BE49-F238E27FC236}">
                <a16:creationId xmlns:a16="http://schemas.microsoft.com/office/drawing/2014/main" id="{BD14E4FA-3697-430D-B736-54F2E3BFDAC8}"/>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2B1D9FAF-A524-4F57-B978-ED44B6577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629480">
                <a:tc>
                  <a:txBody>
                    <a:bodyPr/>
                    <a:lstStyle/>
                    <a:p>
                      <a:r>
                        <a:rPr lang="en-GB"/>
                        <a:t>Title</a:t>
                      </a:r>
                      <a:endParaRPr lang="en-GB" dirty="0"/>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809331">
                <a:tc>
                  <a:txBody>
                    <a:bodyPr/>
                    <a:lstStyle/>
                    <a:p>
                      <a:r>
                        <a:rPr lang="en-GB" sz="1200" b="1" dirty="0">
                          <a:solidFill>
                            <a:schemeClr val="accent2"/>
                          </a:solidFill>
                        </a:rPr>
                        <a:t>GDS </a:t>
                      </a:r>
                      <a:r>
                        <a:rPr lang="en-GB" sz="1200" b="1" dirty="0" err="1">
                          <a:solidFill>
                            <a:schemeClr val="accent2"/>
                          </a:solidFill>
                        </a:rPr>
                        <a:t>Latam</a:t>
                      </a:r>
                      <a:r>
                        <a:rPr lang="en-GB" sz="1200" b="1" dirty="0">
                          <a:solidFill>
                            <a:schemeClr val="accent2"/>
                          </a:solidFill>
                        </a:rPr>
                        <a:t> Group</a:t>
                      </a:r>
                    </a:p>
                  </a:txBody>
                  <a:tcPr/>
                </a:tc>
                <a:tc>
                  <a:txBody>
                    <a:bodyPr/>
                    <a:lstStyle/>
                    <a:p>
                      <a:r>
                        <a:rPr lang="en-GB" sz="1200" dirty="0">
                          <a:solidFill>
                            <a:schemeClr val="accent2"/>
                          </a:solidFill>
                        </a:rPr>
                        <a:t>Interactive maps for sustainability</a:t>
                      </a:r>
                    </a:p>
                  </a:txBody>
                  <a:tcPr/>
                </a:tc>
                <a:tc>
                  <a:txBody>
                    <a:bodyPr/>
                    <a:lstStyle/>
                    <a:p>
                      <a:r>
                        <a:rPr lang="en-GB" sz="1200" dirty="0">
                          <a:solidFill>
                            <a:schemeClr val="accent2"/>
                          </a:solidFill>
                        </a:rPr>
                        <a:t>The GDS </a:t>
                      </a:r>
                      <a:r>
                        <a:rPr lang="en-GB" sz="1200" dirty="0" err="1">
                          <a:solidFill>
                            <a:schemeClr val="accent2"/>
                          </a:solidFill>
                        </a:rPr>
                        <a:t>Latam</a:t>
                      </a:r>
                      <a:r>
                        <a:rPr lang="en-GB" sz="1200" dirty="0">
                          <a:solidFill>
                            <a:schemeClr val="accent2"/>
                          </a:solidFill>
                        </a:rPr>
                        <a:t> Group uses Geographic Information Systems (GIS) to support </a:t>
                      </a:r>
                      <a:r>
                        <a:rPr lang="en-GB" sz="1200" dirty="0" err="1">
                          <a:solidFill>
                            <a:schemeClr val="accent2"/>
                          </a:solidFill>
                        </a:rPr>
                        <a:t>geodesign</a:t>
                      </a:r>
                      <a:r>
                        <a:rPr lang="en-GB" sz="1200" dirty="0">
                          <a:solidFill>
                            <a:schemeClr val="accent2"/>
                          </a:solidFill>
                        </a:rPr>
                        <a:t> solutions for the sustainable development of urban and rural areas. It aggregates various data and satellite imagery to create interactive maps that help dealing with challenges such as disaster relief, environmental protection and urban planning. </a:t>
                      </a:r>
                    </a:p>
                  </a:txBody>
                  <a:tcPr/>
                </a:tc>
                <a:tc>
                  <a:txBody>
                    <a:bodyPr/>
                    <a:lstStyle/>
                    <a:p>
                      <a:r>
                        <a:rPr lang="en-GB" sz="1000" dirty="0">
                          <a:solidFill>
                            <a:schemeClr val="accent2"/>
                          </a:solidFill>
                        </a:rPr>
                        <a:t>http://gdslatam.com/</a:t>
                      </a:r>
                    </a:p>
                  </a:txBody>
                  <a:tcPr/>
                </a:tc>
                <a:extLst>
                  <a:ext uri="{0D108BD9-81ED-4DB2-BD59-A6C34878D82A}">
                    <a16:rowId xmlns:a16="http://schemas.microsoft.com/office/drawing/2014/main" val="2196512376"/>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8CD7A5E9-70FE-4FAF-A8D6-225F14FDCE95}"/>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2E3477E9-1230-403D-955A-E0CA72180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0620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IBM’s </a:t>
                      </a:r>
                      <a:r>
                        <a:rPr lang="en-GB" sz="1200" b="1" dirty="0" err="1">
                          <a:solidFill>
                            <a:schemeClr val="accent2"/>
                          </a:solidFill>
                        </a:rPr>
                        <a:t>ValuesJam</a:t>
                      </a:r>
                      <a:endParaRPr lang="en-GB" sz="1200" b="1" dirty="0">
                        <a:solidFill>
                          <a:schemeClr val="accent2"/>
                        </a:solidFill>
                      </a:endParaRPr>
                    </a:p>
                  </a:txBody>
                  <a:tcPr/>
                </a:tc>
                <a:tc>
                  <a:txBody>
                    <a:bodyPr/>
                    <a:lstStyle/>
                    <a:p>
                      <a:r>
                        <a:rPr lang="en-GB" sz="1200" dirty="0">
                          <a:solidFill>
                            <a:schemeClr val="accent2"/>
                          </a:solidFill>
                        </a:rPr>
                        <a:t>Engaging staff in the definition of corporate values</a:t>
                      </a:r>
                    </a:p>
                  </a:txBody>
                  <a:tcPr/>
                </a:tc>
                <a:tc>
                  <a:txBody>
                    <a:bodyPr/>
                    <a:lstStyle/>
                    <a:p>
                      <a:r>
                        <a:rPr lang="en-GB" sz="1200" dirty="0">
                          <a:solidFill>
                            <a:schemeClr val="accent2"/>
                          </a:solidFill>
                        </a:rPr>
                        <a:t>IBM’s “</a:t>
                      </a:r>
                      <a:r>
                        <a:rPr lang="en-GB" sz="1200" dirty="0" err="1">
                          <a:solidFill>
                            <a:schemeClr val="accent2"/>
                          </a:solidFill>
                        </a:rPr>
                        <a:t>ValuesJam</a:t>
                      </a:r>
                      <a:r>
                        <a:rPr lang="en-GB" sz="1200" dirty="0">
                          <a:solidFill>
                            <a:schemeClr val="accent2"/>
                          </a:solidFill>
                        </a:rPr>
                        <a:t>” initiative invited employees to discuss the company’s values on the corporate intranet and redefine IBM’s values statements. The newly defined values led to follow up initiatives that inspired innovations in products and services as well as organisation and marketing instruments, such as pricing. </a:t>
                      </a:r>
                    </a:p>
                  </a:txBody>
                  <a:tcPr/>
                </a:tc>
                <a:tc>
                  <a:txBody>
                    <a:bodyPr/>
                    <a:lstStyle/>
                    <a:p>
                      <a:r>
                        <a:rPr lang="en-GB" sz="1000" dirty="0">
                          <a:solidFill>
                            <a:schemeClr val="accent2"/>
                          </a:solidFill>
                        </a:rPr>
                        <a:t>https://hbr.org/2004/12/leading-change-when-business-is-good</a:t>
                      </a:r>
                    </a:p>
                  </a:txBody>
                  <a:tcPr/>
                </a:tc>
                <a:extLst>
                  <a:ext uri="{0D108BD9-81ED-4DB2-BD59-A6C34878D82A}">
                    <a16:rowId xmlns:a16="http://schemas.microsoft.com/office/drawing/2014/main" val="1269303532"/>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4B78F5AC-83C2-4281-8CFC-9FDF8A88CF5F}"/>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66CCB803-55D1-40FF-AAB5-FAC4BE37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194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751108">
                <a:tc>
                  <a:txBody>
                    <a:bodyPr/>
                    <a:lstStyle/>
                    <a:p>
                      <a:r>
                        <a:rPr lang="en-GB" sz="1200" b="1" dirty="0">
                          <a:solidFill>
                            <a:schemeClr val="accent2"/>
                          </a:solidFill>
                        </a:rPr>
                        <a:t>Green Hackathon</a:t>
                      </a:r>
                    </a:p>
                  </a:txBody>
                  <a:tcPr/>
                </a:tc>
                <a:tc>
                  <a:txBody>
                    <a:bodyPr/>
                    <a:lstStyle/>
                    <a:p>
                      <a:r>
                        <a:rPr lang="en-GB" sz="1200" dirty="0">
                          <a:solidFill>
                            <a:schemeClr val="accent2"/>
                          </a:solidFill>
                        </a:rPr>
                        <a:t>Developing software for sustainability</a:t>
                      </a:r>
                    </a:p>
                  </a:txBody>
                  <a:tcPr/>
                </a:tc>
                <a:tc>
                  <a:txBody>
                    <a:bodyPr/>
                    <a:lstStyle/>
                    <a:p>
                      <a:r>
                        <a:rPr lang="en-GB" sz="1200" dirty="0">
                          <a:solidFill>
                            <a:schemeClr val="accent2"/>
                          </a:solidFill>
                        </a:rPr>
                        <a:t>Green Hackathon is an international series of events where programmers and others experts involved in software development get together to create and implement new ideas for a more sustainable future. The hackathons are organized in different locations and by different organizers using the same branding to create a bigger green hacker community.</a:t>
                      </a:r>
                    </a:p>
                  </a:txBody>
                  <a:tcPr/>
                </a:tc>
                <a:tc>
                  <a:txBody>
                    <a:bodyPr/>
                    <a:lstStyle/>
                    <a:p>
                      <a:r>
                        <a:rPr lang="en-GB" sz="1000" dirty="0">
                          <a:solidFill>
                            <a:schemeClr val="accent2"/>
                          </a:solidFill>
                        </a:rPr>
                        <a:t>http://www.greenhackathon.com/</a:t>
                      </a:r>
                    </a:p>
                  </a:txBody>
                  <a:tcPr/>
                </a:tc>
                <a:extLst>
                  <a:ext uri="{0D108BD9-81ED-4DB2-BD59-A6C34878D82A}">
                    <a16:rowId xmlns:a16="http://schemas.microsoft.com/office/drawing/2014/main" val="2013169810"/>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646AB074-2DF7-4E2F-812B-00AC76BE8F2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6E390034-8724-4642-9740-94B41BE4B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0889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Facebook’s “Donate Button”</a:t>
                      </a:r>
                    </a:p>
                  </a:txBody>
                  <a:tcPr/>
                </a:tc>
                <a:tc>
                  <a:txBody>
                    <a:bodyPr/>
                    <a:lstStyle/>
                    <a:p>
                      <a:r>
                        <a:rPr lang="en-GB" sz="1200" dirty="0">
                          <a:solidFill>
                            <a:schemeClr val="accent2"/>
                          </a:solidFill>
                        </a:rPr>
                        <a:t>Fundraising on social media</a:t>
                      </a:r>
                    </a:p>
                  </a:txBody>
                  <a:tcPr/>
                </a:tc>
                <a:tc>
                  <a:txBody>
                    <a:bodyPr/>
                    <a:lstStyle/>
                    <a:p>
                      <a:r>
                        <a:rPr lang="en-GB" sz="1200" dirty="0">
                          <a:solidFill>
                            <a:schemeClr val="accent2"/>
                          </a:solidFill>
                        </a:rPr>
                        <a:t>As the largest social media platform Facebook is committed “to give people the power to build community and bring the world closer together”. The platform’s “fundraiser” and “donate button” features allow non-profit organizations to do social good by setting up their own campaign pages and collecting payments without incurring additional fees. Individual users are also able to use the features on behalf of non-profits. </a:t>
                      </a:r>
                    </a:p>
                  </a:txBody>
                  <a:tcPr/>
                </a:tc>
                <a:tc>
                  <a:txBody>
                    <a:bodyPr/>
                    <a:lstStyle/>
                    <a:p>
                      <a:r>
                        <a:rPr lang="en-GB" sz="1000" dirty="0">
                          <a:solidFill>
                            <a:schemeClr val="accent2"/>
                          </a:solidFill>
                        </a:rPr>
                        <a:t>https://socialgood.fb.com/charitable-giving/</a:t>
                      </a:r>
                    </a:p>
                  </a:txBody>
                  <a:tcPr/>
                </a:tc>
                <a:extLst>
                  <a:ext uri="{0D108BD9-81ED-4DB2-BD59-A6C34878D82A}">
                    <a16:rowId xmlns:a16="http://schemas.microsoft.com/office/drawing/2014/main" val="3637191630"/>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646AB074-2DF7-4E2F-812B-00AC76BE8F2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097EA9EF-3A2D-4EAB-B8F1-EEC7F83E8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343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chemeClr val="bg1"/>
                </a:solidFill>
                <a:latin typeface="TeleNeo" panose="020B0504040202090203" pitchFamily="34" charset="77"/>
              </a:rPr>
              <a:t>1. 	</a:t>
            </a:r>
            <a:r>
              <a:rPr lang="en-GB" b="1" dirty="0">
                <a:solidFill>
                  <a:schemeClr val="bg1"/>
                </a:solidFill>
                <a:latin typeface="TeleNeo" panose="020B0504040202090203" pitchFamily="34" charset="77"/>
              </a:rPr>
              <a:t>A legislation for regulating the proper disposal and recycling of mobile phones and other electronic devices in Europe. </a:t>
            </a:r>
          </a:p>
        </p:txBody>
      </p:sp>
      <p:sp>
        <p:nvSpPr>
          <p:cNvPr id="11" name="Rechteck 10">
            <a:extLst>
              <a:ext uri="{FF2B5EF4-FFF2-40B4-BE49-F238E27FC236}">
                <a16:creationId xmlns:a16="http://schemas.microsoft.com/office/drawing/2014/main" id="{A8C9BFCA-722C-8A4E-B0BB-FDBDC634A1CB}"/>
              </a:ext>
            </a:extLst>
          </p:cNvPr>
          <p:cNvSpPr/>
          <p:nvPr/>
        </p:nvSpPr>
        <p:spPr>
          <a:xfrm>
            <a:off x="961617" y="1824680"/>
            <a:ext cx="4602465" cy="1391984"/>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3600" b="1" dirty="0">
                <a:solidFill>
                  <a:srgbClr val="4FB2E8"/>
                </a:solidFill>
                <a:latin typeface="TeleNeo" panose="020B0504040202090203" pitchFamily="34" charset="77"/>
              </a:rPr>
              <a:t>What is the “European Green Deal”?</a:t>
            </a:r>
            <a:endParaRPr lang="de-DE" altLang="en-US" sz="3600" b="1" dirty="0">
              <a:solidFill>
                <a:srgbClr val="4FB2E8"/>
              </a:solidFill>
              <a:latin typeface="TeleNeo" panose="020B0504040202090203" pitchFamily="34" charset="77"/>
            </a:endParaRP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30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chemeClr val="bg1"/>
                </a:solidFill>
                <a:latin typeface="TeleNeo" panose="020B0504040202090203" pitchFamily="34" charset="77"/>
              </a:rPr>
              <a:t>2.	</a:t>
            </a:r>
            <a:r>
              <a:rPr lang="en-GB" b="1" dirty="0">
                <a:solidFill>
                  <a:schemeClr val="bg1"/>
                </a:solidFill>
                <a:latin typeface="TeleNeo" panose="020B0504040202090203" pitchFamily="34" charset="77"/>
              </a:rPr>
              <a:t>The new trade agreement between Europe and the US to reduce trade barriers for food and farming products</a:t>
            </a: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A proposed law to remove hemp from the list of controlled substances and make it an ordinary agricultural commodity.</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Aft>
                <a:spcPts val="600"/>
              </a:spcAft>
              <a:buClr>
                <a:schemeClr val="tx2"/>
              </a:buClr>
              <a:buSzPct val="75000"/>
            </a:pPr>
            <a:r>
              <a:rPr lang="de-DE" altLang="en-US" b="1" dirty="0">
                <a:solidFill>
                  <a:srgbClr val="53BAF2"/>
                </a:solidFill>
                <a:latin typeface="TeleNeo" panose="020B0504040202090203" pitchFamily="34" charset="77"/>
              </a:rPr>
              <a:t>4. 	</a:t>
            </a:r>
            <a:r>
              <a:rPr lang="en-GB" altLang="en-US" b="1" dirty="0">
                <a:solidFill>
                  <a:srgbClr val="53BAF2"/>
                </a:solidFill>
                <a:latin typeface="TeleNeo" panose="020B0504040202090203" pitchFamily="34" charset="77"/>
              </a:rPr>
              <a:t>A set of </a:t>
            </a:r>
            <a:r>
              <a:rPr lang="en-GB" b="1" dirty="0">
                <a:solidFill>
                  <a:srgbClr val="53BAF2"/>
                </a:solidFill>
                <a:latin typeface="TeleNeo" panose="020B0504040202090203" pitchFamily="34" charset="77"/>
              </a:rPr>
              <a:t>policy initiatives brought forward by the European Commission with the aim of making Europe climate neutral in 2050.</a:t>
            </a:r>
            <a:endParaRPr lang="de-DE" altLang="en-US" b="1" dirty="0">
              <a:solidFill>
                <a:srgbClr val="53BAF2"/>
              </a:solidFill>
              <a:latin typeface="TeleNeo" panose="020B0504040202090203" pitchFamily="34" charset="77"/>
            </a:endParaRP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2" name="Gruppieren 11">
            <a:extLst>
              <a:ext uri="{FF2B5EF4-FFF2-40B4-BE49-F238E27FC236}">
                <a16:creationId xmlns:a16="http://schemas.microsoft.com/office/drawing/2014/main" id="{E4062DB4-8760-4143-99DC-BCACA231A4C0}"/>
              </a:ext>
            </a:extLst>
          </p:cNvPr>
          <p:cNvGrpSpPr/>
          <p:nvPr/>
        </p:nvGrpSpPr>
        <p:grpSpPr>
          <a:xfrm>
            <a:off x="4450993" y="4238745"/>
            <a:ext cx="586629" cy="463307"/>
            <a:chOff x="4157679" y="3946620"/>
            <a:chExt cx="586629" cy="463307"/>
          </a:xfrm>
        </p:grpSpPr>
        <p:sp>
          <p:nvSpPr>
            <p:cNvPr id="15" name="Oval 14">
              <a:extLst>
                <a:ext uri="{FF2B5EF4-FFF2-40B4-BE49-F238E27FC236}">
                  <a16:creationId xmlns:a16="http://schemas.microsoft.com/office/drawing/2014/main" id="{C7ADC034-2A93-F24F-A5AB-672B668C4691}"/>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hlinkClick r:id="rId7" action="ppaction://hlinksldjump"/>
              <a:extLst>
                <a:ext uri="{FF2B5EF4-FFF2-40B4-BE49-F238E27FC236}">
                  <a16:creationId xmlns:a16="http://schemas.microsoft.com/office/drawing/2014/main" id="{6A9F06FF-F090-0F4D-8C23-1550CBD39900}"/>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7" name="Text Box 4">
            <a:extLst>
              <a:ext uri="{FF2B5EF4-FFF2-40B4-BE49-F238E27FC236}">
                <a16:creationId xmlns:a16="http://schemas.microsoft.com/office/drawing/2014/main" id="{57B0EB4B-6500-C04F-A5E2-4FBBC26A45CB}"/>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extLst>
      <p:ext uri="{BB962C8B-B14F-4D97-AF65-F5344CB8AC3E}">
        <p14:creationId xmlns:p14="http://schemas.microsoft.com/office/powerpoint/2010/main" val="27325697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82880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a:t>Title</a:t>
                      </a:r>
                      <a:endParaRPr lang="en-GB" dirty="0"/>
                    </a:p>
                  </a:txBody>
                  <a:tcPr/>
                </a:tc>
                <a:tc>
                  <a:txBody>
                    <a:bodyPr/>
                    <a:lstStyle/>
                    <a:p>
                      <a:r>
                        <a:rPr lang="en-GB" dirty="0"/>
                        <a:t>Subtitle</a:t>
                      </a:r>
                    </a:p>
                  </a:txBody>
                  <a:tcPr/>
                </a:tc>
                <a:tc>
                  <a:txBody>
                    <a:bodyPr/>
                    <a:lstStyle/>
                    <a:p>
                      <a:r>
                        <a:rPr lang="en-GB" dirty="0"/>
                        <a:t>Explanation</a:t>
                      </a:r>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751108">
                <a:tc>
                  <a:txBody>
                    <a:bodyPr/>
                    <a:lstStyle/>
                    <a:p>
                      <a:r>
                        <a:rPr lang="en-GB" sz="1200" b="1" dirty="0">
                          <a:solidFill>
                            <a:schemeClr val="accent2"/>
                          </a:solidFill>
                        </a:rPr>
                        <a:t>Ecoinomy</a:t>
                      </a:r>
                    </a:p>
                  </a:txBody>
                  <a:tcPr/>
                </a:tc>
                <a:tc>
                  <a:txBody>
                    <a:bodyPr/>
                    <a:lstStyle/>
                    <a:p>
                      <a:endParaRPr lang="en-GB" sz="1200" dirty="0">
                        <a:solidFill>
                          <a:schemeClr val="accent2"/>
                        </a:solidFill>
                      </a:endParaRPr>
                    </a:p>
                  </a:txBody>
                  <a:tcPr/>
                </a:tc>
                <a:tc>
                  <a:txBody>
                    <a:bodyPr/>
                    <a:lstStyle/>
                    <a:p>
                      <a:r>
                        <a:rPr lang="en-GB" sz="1200" dirty="0">
                          <a:solidFill>
                            <a:schemeClr val="accent2"/>
                          </a:solidFill>
                        </a:rPr>
                        <a:t>Ecoinomy provides gamification platforms to engage companies’ staff in proposing environmental actions. It allows each employee to have their own account and submit eco-saving opportunities. A utility company used the system to motivate its employees by promising to reinvest the amount of money saved by the proposed actions in the realization of other social projects. Thus, over £8000 was donated to local causes and nearly 5000 actions undertaken.</a:t>
                      </a:r>
                    </a:p>
                  </a:txBody>
                  <a:tcPr/>
                </a:tc>
                <a:tc>
                  <a:txBody>
                    <a:bodyPr/>
                    <a:lstStyle/>
                    <a:p>
                      <a:endParaRPr lang="en-GB" sz="1000" dirty="0">
                        <a:solidFill>
                          <a:schemeClr val="accent2"/>
                        </a:solidFill>
                      </a:endParaRPr>
                    </a:p>
                  </a:txBody>
                  <a:tcPr/>
                </a:tc>
                <a:extLst>
                  <a:ext uri="{0D108BD9-81ED-4DB2-BD59-A6C34878D82A}">
                    <a16:rowId xmlns:a16="http://schemas.microsoft.com/office/drawing/2014/main" val="2013169810"/>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553AC249-2EAC-4DFA-80BB-4A9F4262B1BA}"/>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68FCF9CC-9E03-438E-A0B9-72B8F2BA3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111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ZERO</a:t>
                      </a:r>
                    </a:p>
                  </a:txBody>
                  <a:tcPr/>
                </a:tc>
                <a:tc>
                  <a:txBody>
                    <a:bodyPr/>
                    <a:lstStyle/>
                    <a:p>
                      <a:r>
                        <a:rPr lang="en-GB" sz="1200" dirty="0">
                          <a:solidFill>
                            <a:schemeClr val="accent2"/>
                          </a:solidFill>
                        </a:rPr>
                        <a:t>Enabling financial services for the inhabitants of isolated areas</a:t>
                      </a:r>
                    </a:p>
                  </a:txBody>
                  <a:tcPr/>
                </a:tc>
                <a:tc>
                  <a:txBody>
                    <a:bodyPr/>
                    <a:lstStyle/>
                    <a:p>
                      <a:r>
                        <a:rPr lang="en-GB" sz="1200" dirty="0">
                          <a:solidFill>
                            <a:schemeClr val="accent2"/>
                          </a:solidFill>
                        </a:rPr>
                        <a:t>ZERO is an e-transaction platform that serves low-income populations in the isolated areas of rural India. It connects its unbanked customers to financial institutions through a mobile phone device and an integrated biometrics authentication system. This enables villagers to access a complete set of financial services as well as to receive efficient, transparent and corruption-free financial support from the government. </a:t>
                      </a:r>
                    </a:p>
                  </a:txBody>
                  <a:tcPr/>
                </a:tc>
                <a:tc>
                  <a:txBody>
                    <a:bodyPr/>
                    <a:lstStyle/>
                    <a:p>
                      <a:r>
                        <a:rPr lang="en-GB" sz="1000" dirty="0">
                          <a:solidFill>
                            <a:schemeClr val="accent2"/>
                          </a:solidFill>
                        </a:rPr>
                        <a:t>https://www.alittleworld.com/</a:t>
                      </a:r>
                    </a:p>
                  </a:txBody>
                  <a:tcPr/>
                </a:tc>
                <a:extLst>
                  <a:ext uri="{0D108BD9-81ED-4DB2-BD59-A6C34878D82A}">
                    <a16:rowId xmlns:a16="http://schemas.microsoft.com/office/drawing/2014/main" val="2249424479"/>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646AB074-2DF7-4E2F-812B-00AC76BE8F2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3F9C4EFE-7785-4675-A35E-63E0BF706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38391"/>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2058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629480">
                <a:tc>
                  <a:txBody>
                    <a:bodyPr/>
                    <a:lstStyle/>
                    <a:p>
                      <a:r>
                        <a:rPr lang="en-GB"/>
                        <a:t>Title</a:t>
                      </a:r>
                      <a:endParaRPr lang="en-GB" dirty="0"/>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809331">
                <a:tc>
                  <a:txBody>
                    <a:bodyPr/>
                    <a:lstStyle/>
                    <a:p>
                      <a:r>
                        <a:rPr lang="en-GB" sz="1200" b="1" dirty="0">
                          <a:solidFill>
                            <a:schemeClr val="accent2"/>
                          </a:solidFill>
                        </a:rPr>
                        <a:t>Shipment monitoring &amp; </a:t>
                      </a:r>
                      <a:r>
                        <a:rPr lang="en-GB" sz="1200" b="1" dirty="0" err="1">
                          <a:solidFill>
                            <a:schemeClr val="accent2"/>
                          </a:solidFill>
                        </a:rPr>
                        <a:t>Roambee</a:t>
                      </a:r>
                      <a:endParaRPr lang="en-GB" sz="1200" b="1" dirty="0">
                        <a:solidFill>
                          <a:schemeClr val="accent2"/>
                        </a:solidFill>
                      </a:endParaRPr>
                    </a:p>
                  </a:txBody>
                  <a:tcPr/>
                </a:tc>
                <a:tc>
                  <a:txBody>
                    <a:bodyPr/>
                    <a:lstStyle/>
                    <a:p>
                      <a:r>
                        <a:rPr lang="en-GB" sz="1200" dirty="0">
                          <a:solidFill>
                            <a:schemeClr val="accent2"/>
                          </a:solidFill>
                        </a:rPr>
                        <a:t>Using sensors to ensure timely and safe deliveries </a:t>
                      </a:r>
                    </a:p>
                  </a:txBody>
                  <a:tcPr/>
                </a:tc>
                <a:tc>
                  <a:txBody>
                    <a:bodyPr/>
                    <a:lstStyle/>
                    <a:p>
                      <a:r>
                        <a:rPr lang="en-GB" sz="1200" dirty="0">
                          <a:solidFill>
                            <a:schemeClr val="accent2"/>
                          </a:solidFill>
                        </a:rPr>
                        <a:t>Smart monitoring solution from T-Systems powered by </a:t>
                      </a:r>
                      <a:r>
                        <a:rPr lang="en-GB" sz="1200" dirty="0" err="1">
                          <a:solidFill>
                            <a:schemeClr val="accent2"/>
                          </a:solidFill>
                        </a:rPr>
                        <a:t>Roambee</a:t>
                      </a:r>
                      <a:r>
                        <a:rPr lang="en-GB" sz="1200" dirty="0">
                          <a:solidFill>
                            <a:schemeClr val="accent2"/>
                          </a:solidFill>
                        </a:rPr>
                        <a:t> provides location and status information of shipments. Sensors record temperature, moisture, light, manipulation, vibration, pressure and motion. This enables timely and safe deliveries that lead to less waste and more efficient industrial processes. </a:t>
                      </a:r>
                    </a:p>
                  </a:txBody>
                  <a:tcPr/>
                </a:tc>
                <a:tc>
                  <a:txBody>
                    <a:bodyPr/>
                    <a:lstStyle/>
                    <a:p>
                      <a:r>
                        <a:rPr lang="en-GB" sz="1000" dirty="0">
                          <a:solidFill>
                            <a:schemeClr val="accent2"/>
                          </a:solidFill>
                        </a:rPr>
                        <a:t>https://iot.telekom.com/en/products/shipment-asset-monitoring-powered-by-roambee</a:t>
                      </a:r>
                    </a:p>
                  </a:txBody>
                  <a:tcPr/>
                </a:tc>
                <a:extLst>
                  <a:ext uri="{0D108BD9-81ED-4DB2-BD59-A6C34878D82A}">
                    <a16:rowId xmlns:a16="http://schemas.microsoft.com/office/drawing/2014/main" val="2013169810"/>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75D92D48-5333-4827-B856-01AFB08141A7}"/>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3D344376-948C-4F17-9177-F257A6021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5767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82880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629480">
                <a:tc>
                  <a:txBody>
                    <a:bodyPr/>
                    <a:lstStyle/>
                    <a:p>
                      <a:r>
                        <a:rPr lang="en-GB"/>
                        <a:t>Title</a:t>
                      </a:r>
                      <a:endParaRPr lang="en-GB" dirty="0"/>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4496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2"/>
                          </a:solidFill>
                        </a:rPr>
                        <a:t>Telekom’s supplier code of conduct</a:t>
                      </a:r>
                    </a:p>
                  </a:txBody>
                  <a:tcPr/>
                </a:tc>
                <a:tc>
                  <a:txBody>
                    <a:bodyPr/>
                    <a:lstStyle/>
                    <a:p>
                      <a:r>
                        <a:rPr lang="en-GB" sz="1200" dirty="0">
                          <a:solidFill>
                            <a:schemeClr val="accent2"/>
                          </a:solidFill>
                        </a:rPr>
                        <a:t>Establishing contracts, partnerships and networks for a more sustainable supply chain</a:t>
                      </a:r>
                    </a:p>
                  </a:txBody>
                  <a:tcPr/>
                </a:tc>
                <a:tc>
                  <a:txBody>
                    <a:bodyPr/>
                    <a:lstStyle/>
                    <a:p>
                      <a:r>
                        <a:rPr lang="en-GB" sz="1200" dirty="0">
                          <a:solidFill>
                            <a:schemeClr val="accent2"/>
                          </a:solidFill>
                        </a:rPr>
                        <a:t>Deutsche Telekom and Orange have developed a mutual supplier Code of Conduct that sets ethical, social and environmental requirements toward suppliers. To ensure adherence to the Code of Conduct, Telekom conducts regular on-site audits, particularly with strategic or high-risk suppliers and service providers. The effectiveness of audits is also boosted by collaborating with other telecommunication providers in a Joint Audit Cooperation (JAC). </a:t>
                      </a:r>
                    </a:p>
                  </a:txBody>
                  <a:tcPr/>
                </a:tc>
                <a:tc>
                  <a:txBody>
                    <a:bodyPr/>
                    <a:lstStyle/>
                    <a:p>
                      <a:r>
                        <a:rPr lang="en-GB" sz="800" dirty="0">
                          <a:solidFill>
                            <a:schemeClr val="accent2"/>
                          </a:solidFill>
                        </a:rPr>
                        <a:t>https://www.telekom.com/en/corporate-responsibility/assume-responsibility/assume-responsibility/supply-chain-management-355304</a:t>
                      </a:r>
                    </a:p>
                    <a:p>
                      <a:r>
                        <a:rPr lang="en-GB" sz="800" dirty="0">
                          <a:solidFill>
                            <a:schemeClr val="accent2"/>
                          </a:solidFill>
                        </a:rPr>
                        <a:t>https://www.telekom.com/en/corporate-responsibility/news-corporate-responsibility/supplier-code-of-conduct-498834</a:t>
                      </a:r>
                    </a:p>
                  </a:txBody>
                  <a:tcPr/>
                </a:tc>
                <a:extLst>
                  <a:ext uri="{0D108BD9-81ED-4DB2-BD59-A6C34878D82A}">
                    <a16:rowId xmlns:a16="http://schemas.microsoft.com/office/drawing/2014/main" val="3637191630"/>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A99B288C-071E-485F-A8B0-124A4C1E99C4}"/>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2F745EDB-2E4C-4DC8-9146-E7CB3D25A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0327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515106" y="963343"/>
            <a:ext cx="1116178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of</a:t>
            </a:r>
            <a:r>
              <a:rPr lang="de-DE" altLang="en-US" sz="2800" dirty="0">
                <a:latin typeface="Verdana" panose="020B0604030504040204" pitchFamily="34" charset="0"/>
                <a:ea typeface="Verdana" panose="020B0604030504040204" pitchFamily="34" charset="0"/>
                <a:cs typeface="Verdana" panose="020B0604030504040204" pitchFamily="34" charset="0"/>
              </a:rPr>
              <a:t> ICT </a:t>
            </a:r>
            <a:r>
              <a:rPr lang="de-DE" altLang="en-US" sz="2800" dirty="0" err="1">
                <a:latin typeface="Verdana" panose="020B0604030504040204" pitchFamily="34" charset="0"/>
                <a:ea typeface="Verdana" panose="020B0604030504040204" pitchFamily="34" charset="0"/>
                <a:cs typeface="Verdana" panose="020B0604030504040204" pitchFamily="34" charset="0"/>
              </a:rPr>
              <a:t>supporting</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sustainability</a:t>
            </a:r>
            <a:r>
              <a:rPr lang="de-DE" altLang="en-US" sz="2800" dirty="0">
                <a:latin typeface="Verdana" panose="020B0604030504040204" pitchFamily="34" charset="0"/>
                <a:ea typeface="Verdana" panose="020B0604030504040204" pitchFamily="34" charset="0"/>
                <a:cs typeface="Verdana" panose="020B0604030504040204" pitchFamily="34" charset="0"/>
              </a:rPr>
              <a:t> and </a:t>
            </a:r>
            <a:r>
              <a:rPr lang="de-DE" altLang="en-US" sz="2800" dirty="0" err="1">
                <a:latin typeface="Verdana" panose="020B0604030504040204" pitchFamily="34" charset="0"/>
                <a:ea typeface="Verdana" panose="020B0604030504040204" pitchFamily="34" charset="0"/>
                <a:cs typeface="Verdana" panose="020B0604030504040204" pitchFamily="34" charset="0"/>
              </a:rPr>
              <a:t>corporate</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responsibility</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overarching</a:t>
            </a:r>
            <a:r>
              <a:rPr lang="de-DE" altLang="en-US" sz="2800" dirty="0">
                <a:latin typeface="Verdana" panose="020B0604030504040204" pitchFamily="34" charset="0"/>
                <a:ea typeface="Verdana" panose="020B0604030504040204" pitchFamily="34" charset="0"/>
                <a:cs typeface="Verdana" panose="020B0604030504040204" pitchFamily="34" charset="0"/>
              </a:rPr>
              <a: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905557"/>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Telekom’s “we care” label</a:t>
                      </a:r>
                    </a:p>
                  </a:txBody>
                  <a:tcPr/>
                </a:tc>
                <a:tc>
                  <a:txBody>
                    <a:bodyPr/>
                    <a:lstStyle/>
                    <a:p>
                      <a:r>
                        <a:rPr lang="en-GB" sz="1200" dirty="0">
                          <a:solidFill>
                            <a:schemeClr val="accent2"/>
                          </a:solidFill>
                        </a:rPr>
                        <a:t>Informing customers about sustainability benefits</a:t>
                      </a:r>
                    </a:p>
                  </a:txBody>
                  <a:tcPr/>
                </a:tc>
                <a:tc>
                  <a:txBody>
                    <a:bodyPr/>
                    <a:lstStyle/>
                    <a:p>
                      <a:r>
                        <a:rPr lang="en-GB" sz="1200" dirty="0">
                          <a:solidFill>
                            <a:schemeClr val="accent2"/>
                          </a:solidFill>
                        </a:rPr>
                        <a:t>The “we care” label marks sustainable products, services and initiatives and informs customers about their benefits, either to environmental protection or digital participation. Deutsche Telekom employees can make suggestions for the label, which are then reviewed by an expert committee. A brief description beneath the “we care” symbol offers greater transparency to customers and helps them in making a purchasing decision.</a:t>
                      </a:r>
                    </a:p>
                  </a:txBody>
                  <a:tcPr/>
                </a:tc>
                <a:tc>
                  <a:txBody>
                    <a:bodyPr/>
                    <a:lstStyle/>
                    <a:p>
                      <a:r>
                        <a:rPr lang="en-GB" sz="1000" dirty="0">
                          <a:solidFill>
                            <a:schemeClr val="accent2"/>
                          </a:solidFill>
                        </a:rPr>
                        <a:t>https://wecare.telekom.com/en/label/</a:t>
                      </a:r>
                    </a:p>
                  </a:txBody>
                  <a:tcPr/>
                </a:tc>
                <a:extLst>
                  <a:ext uri="{0D108BD9-81ED-4DB2-BD59-A6C34878D82A}">
                    <a16:rowId xmlns:a16="http://schemas.microsoft.com/office/drawing/2014/main" val="1269303532"/>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553AC249-2EAC-4DFA-80BB-4A9F4262B1BA}"/>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58CD6E7C-20D7-4A51-A6FA-C58CE0D96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904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7988">
                <a:tc>
                  <a:txBody>
                    <a:bodyPr/>
                    <a:lstStyle/>
                    <a:p>
                      <a:r>
                        <a:rPr lang="en-GB" sz="1200" b="1" dirty="0">
                          <a:solidFill>
                            <a:schemeClr val="accent2"/>
                          </a:solidFill>
                        </a:rPr>
                        <a:t>Materials Marketplace</a:t>
                      </a:r>
                    </a:p>
                  </a:txBody>
                  <a:tcPr/>
                </a:tc>
                <a:tc>
                  <a:txBody>
                    <a:bodyPr/>
                    <a:lstStyle/>
                    <a:p>
                      <a:r>
                        <a:rPr lang="en-GB" sz="1200" dirty="0">
                          <a:solidFill>
                            <a:schemeClr val="accent2"/>
                          </a:solidFill>
                        </a:rPr>
                        <a:t>Exchanging industrial waste and by-products in the Cloud </a:t>
                      </a:r>
                    </a:p>
                  </a:txBody>
                  <a:tcPr/>
                </a:tc>
                <a:tc>
                  <a:txBody>
                    <a:bodyPr/>
                    <a:lstStyle/>
                    <a:p>
                      <a:r>
                        <a:rPr lang="en-GB" sz="1200" dirty="0">
                          <a:solidFill>
                            <a:schemeClr val="accent2"/>
                          </a:solidFill>
                        </a:rPr>
                        <a:t>Materials Marketplace is an online waste exchange platform that connects businesses around the world to develop and scale new reuse and recycling opportunities. The cloud-based platform facilitates trade of waste and by-product materials among enterprises. The support of technical experts and a facilitated process allow companies using the platform to understand each other’s material flows and identify resource matches. </a:t>
                      </a:r>
                    </a:p>
                  </a:txBody>
                  <a:tcPr/>
                </a:tc>
                <a:tc>
                  <a:txBody>
                    <a:bodyPr/>
                    <a:lstStyle/>
                    <a:p>
                      <a:r>
                        <a:rPr lang="en-GB" sz="1000" dirty="0">
                          <a:solidFill>
                            <a:schemeClr val="accent2"/>
                          </a:solidFill>
                          <a:hlinkClick r:id="rId3"/>
                        </a:rPr>
                        <a:t>https://usbcsd.org/materials</a:t>
                      </a:r>
                      <a:endParaRPr lang="en-GB" sz="1000" dirty="0">
                        <a:solidFill>
                          <a:schemeClr val="accent2"/>
                        </a:solidFill>
                      </a:endParaRPr>
                    </a:p>
                  </a:txBody>
                  <a:tcPr/>
                </a:tc>
                <a:extLst>
                  <a:ext uri="{0D108BD9-81ED-4DB2-BD59-A6C34878D82A}">
                    <a16:rowId xmlns:a16="http://schemas.microsoft.com/office/drawing/2014/main" val="2196512376"/>
                  </a:ext>
                </a:extLst>
              </a:tr>
            </a:tbl>
          </a:graphicData>
        </a:graphic>
      </p:graphicFrame>
      <p:sp>
        <p:nvSpPr>
          <p:cNvPr id="5" name="AutoShape 11">
            <a:hlinkClick r:id="rId4" action="ppaction://hlinksldjump" highlightClick="1"/>
            <a:extLst>
              <a:ext uri="{FF2B5EF4-FFF2-40B4-BE49-F238E27FC236}">
                <a16:creationId xmlns:a16="http://schemas.microsoft.com/office/drawing/2014/main" id="{28CE49DE-B40F-4C9B-8D32-4B9181B386E2}"/>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D5539B45-FD2E-4E8D-93D3-2CBDA929A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625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a:solidFill>
                            <a:schemeClr val="accent2"/>
                          </a:solidFill>
                        </a:rPr>
                        <a:t>RePack</a:t>
                      </a:r>
                    </a:p>
                  </a:txBody>
                  <a:tcPr/>
                </a:tc>
                <a:tc>
                  <a:txBody>
                    <a:bodyPr/>
                    <a:lstStyle/>
                    <a:p>
                      <a:r>
                        <a:rPr lang="en-GB" sz="1200" dirty="0">
                          <a:solidFill>
                            <a:schemeClr val="accent2"/>
                          </a:solidFill>
                        </a:rPr>
                        <a:t>Reusing delivery packages</a:t>
                      </a:r>
                    </a:p>
                  </a:txBody>
                  <a:tcPr/>
                </a:tc>
                <a:tc>
                  <a:txBody>
                    <a:bodyPr/>
                    <a:lstStyle/>
                    <a:p>
                      <a:r>
                        <a:rPr lang="en-GB" sz="1200" dirty="0">
                          <a:solidFill>
                            <a:schemeClr val="accent2"/>
                          </a:solidFill>
                        </a:rPr>
                        <a:t>RePack offers a sustainable packaging service to online retailers and their users. When buying from </a:t>
                      </a:r>
                      <a:r>
                        <a:rPr lang="en-GB" sz="1200" dirty="0" err="1">
                          <a:solidFill>
                            <a:schemeClr val="accent2"/>
                          </a:solidFill>
                        </a:rPr>
                        <a:t>RePack’s</a:t>
                      </a:r>
                      <a:r>
                        <a:rPr lang="en-GB" sz="1200" dirty="0">
                          <a:solidFill>
                            <a:schemeClr val="accent2"/>
                          </a:solidFill>
                        </a:rPr>
                        <a:t> affiliates users can pay a small deposit to receive their deliveries in reusable packaging. After they collect their goods, they can mail back the empty package, without postage fee, receiving as a refund a digital voucher for their next purchase. </a:t>
                      </a:r>
                      <a:r>
                        <a:rPr lang="en-GB" sz="1200" dirty="0" err="1">
                          <a:solidFill>
                            <a:schemeClr val="accent2"/>
                          </a:solidFill>
                        </a:rPr>
                        <a:t>RePack’s</a:t>
                      </a:r>
                      <a:r>
                        <a:rPr lang="en-GB" sz="1200" dirty="0">
                          <a:solidFill>
                            <a:schemeClr val="accent2"/>
                          </a:solidFill>
                        </a:rPr>
                        <a:t> packages are made of recycled materials and can be reused for at least 20 cycles. </a:t>
                      </a:r>
                    </a:p>
                  </a:txBody>
                  <a:tcPr/>
                </a:tc>
                <a:tc>
                  <a:txBody>
                    <a:bodyPr/>
                    <a:lstStyle/>
                    <a:p>
                      <a:r>
                        <a:rPr lang="en-GB" sz="1000" dirty="0">
                          <a:solidFill>
                            <a:schemeClr val="accent2"/>
                          </a:solidFill>
                        </a:rPr>
                        <a:t>https://www.originalrepack.com</a:t>
                      </a:r>
                    </a:p>
                    <a:p>
                      <a:endParaRPr lang="en-GB" sz="1000" dirty="0">
                        <a:solidFill>
                          <a:schemeClr val="accent2"/>
                        </a:solidFill>
                      </a:endParaRPr>
                    </a:p>
                  </a:txBody>
                  <a:tcPr/>
                </a:tc>
                <a:extLst>
                  <a:ext uri="{0D108BD9-81ED-4DB2-BD59-A6C34878D82A}">
                    <a16:rowId xmlns:a16="http://schemas.microsoft.com/office/drawing/2014/main" val="2013169810"/>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28CE49DE-B40F-4C9B-8D32-4B9181B386E2}"/>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E54F184D-78B0-48D6-BA58-396756ABD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5727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a:solidFill>
                            <a:schemeClr val="accent2"/>
                          </a:solidFill>
                        </a:rPr>
                        <a:t>Godsinlösen</a:t>
                      </a:r>
                    </a:p>
                  </a:txBody>
                  <a:tcPr/>
                </a:tc>
                <a:tc>
                  <a:txBody>
                    <a:bodyPr/>
                    <a:lstStyle/>
                    <a:p>
                      <a:r>
                        <a:rPr lang="en-GB" sz="1200" dirty="0">
                          <a:solidFill>
                            <a:schemeClr val="accent2"/>
                          </a:solidFill>
                        </a:rPr>
                        <a:t>Generating more profit and less waste from damaged items</a:t>
                      </a:r>
                    </a:p>
                  </a:txBody>
                  <a:tcPr/>
                </a:tc>
                <a:tc>
                  <a:txBody>
                    <a:bodyPr/>
                    <a:lstStyle/>
                    <a:p>
                      <a:r>
                        <a:rPr lang="en-GB" sz="1200" dirty="0">
                          <a:solidFill>
                            <a:schemeClr val="accent2"/>
                          </a:solidFill>
                        </a:rPr>
                        <a:t>The Swedish company Godsinlösen cooperates with insurance providers to reutilize damaged goods returned by policyholders. The retrieved electronic devices are sold at discounted prices in a retail store owned by the company. Further partnerships with logistics businesses allow Godsinlösen to source products that have received aesthetic damage during transportation but can still be sold and reused as fully functioning items.</a:t>
                      </a:r>
                    </a:p>
                  </a:txBody>
                  <a:tcPr/>
                </a:tc>
                <a:tc>
                  <a:txBody>
                    <a:bodyPr/>
                    <a:lstStyle/>
                    <a:p>
                      <a:r>
                        <a:rPr lang="en-GB" sz="1000" dirty="0">
                          <a:solidFill>
                            <a:schemeClr val="accent2"/>
                          </a:solidFill>
                        </a:rPr>
                        <a:t>https://www.godsinlosen.se/</a:t>
                      </a:r>
                    </a:p>
                  </a:txBody>
                  <a:tcPr/>
                </a:tc>
                <a:extLst>
                  <a:ext uri="{0D108BD9-81ED-4DB2-BD59-A6C34878D82A}">
                    <a16:rowId xmlns:a16="http://schemas.microsoft.com/office/drawing/2014/main" val="2013169810"/>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28CE49DE-B40F-4C9B-8D32-4B9181B386E2}"/>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15F86BC2-D33C-4091-AA52-9393D242B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015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Turo</a:t>
                      </a:r>
                    </a:p>
                  </a:txBody>
                  <a:tcPr/>
                </a:tc>
                <a:tc>
                  <a:txBody>
                    <a:bodyPr/>
                    <a:lstStyle/>
                    <a:p>
                      <a:r>
                        <a:rPr lang="en-GB" sz="1200" dirty="0">
                          <a:solidFill>
                            <a:schemeClr val="accent2"/>
                          </a:solidFill>
                        </a:rPr>
                        <a:t>Optimizing the use of vehicles </a:t>
                      </a:r>
                    </a:p>
                  </a:txBody>
                  <a:tcPr/>
                </a:tc>
                <a:tc>
                  <a:txBody>
                    <a:bodyPr/>
                    <a:lstStyle/>
                    <a:p>
                      <a:r>
                        <a:rPr lang="en-GB" sz="1200" dirty="0">
                          <a:solidFill>
                            <a:schemeClr val="accent2"/>
                          </a:solidFill>
                        </a:rPr>
                        <a:t>Turo is a peer-to-peer car sharing marketplace where private car owners can rent out their underutilized vehicles online. By matching car owners that seek extra money with drivers that cannot or do not want to own a car, Turo contributes to replacing private vehicle ownership. This can lead to fewer cars being produced and thus lower the strain on natural resources.</a:t>
                      </a:r>
                    </a:p>
                  </a:txBody>
                  <a:tcPr/>
                </a:tc>
                <a:tc>
                  <a:txBody>
                    <a:bodyPr/>
                    <a:lstStyle/>
                    <a:p>
                      <a:r>
                        <a:rPr lang="en-GB" sz="1000" dirty="0">
                          <a:solidFill>
                            <a:schemeClr val="accent2"/>
                          </a:solidFill>
                        </a:rPr>
                        <a:t>https://turo.com/</a:t>
                      </a:r>
                    </a:p>
                  </a:txBody>
                  <a:tcPr/>
                </a:tc>
                <a:extLst>
                  <a:ext uri="{0D108BD9-81ED-4DB2-BD59-A6C34878D82A}">
                    <a16:rowId xmlns:a16="http://schemas.microsoft.com/office/drawing/2014/main" val="1269303532"/>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9BEB7611-2D34-4043-840F-5C60E08FBC21}"/>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4AD8032A-5B81-4EDA-B02C-F18D0299B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3739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56129"/>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505319">
                  <a:extLst>
                    <a:ext uri="{9D8B030D-6E8A-4147-A177-3AD203B41FA5}">
                      <a16:colId xmlns:a16="http://schemas.microsoft.com/office/drawing/2014/main" val="563160864"/>
                    </a:ext>
                  </a:extLst>
                </a:gridCol>
                <a:gridCol w="1931315">
                  <a:extLst>
                    <a:ext uri="{9D8B030D-6E8A-4147-A177-3AD203B41FA5}">
                      <a16:colId xmlns:a16="http://schemas.microsoft.com/office/drawing/2014/main" val="102664095"/>
                    </a:ext>
                  </a:extLst>
                </a:gridCol>
              </a:tblGrid>
              <a:tr h="540447">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694860">
                <a:tc>
                  <a:txBody>
                    <a:bodyPr/>
                    <a:lstStyle/>
                    <a:p>
                      <a:r>
                        <a:rPr lang="en-GB" sz="1200" b="1" dirty="0">
                          <a:solidFill>
                            <a:schemeClr val="accent2"/>
                          </a:solidFill>
                        </a:rPr>
                        <a:t>Fair Phone</a:t>
                      </a:r>
                    </a:p>
                  </a:txBody>
                  <a:tcPr/>
                </a:tc>
                <a:tc>
                  <a:txBody>
                    <a:bodyPr/>
                    <a:lstStyle/>
                    <a:p>
                      <a:r>
                        <a:rPr lang="en-GB" sz="1200" dirty="0">
                          <a:solidFill>
                            <a:schemeClr val="accent2"/>
                          </a:solidFill>
                        </a:rPr>
                        <a:t>Promoting repair with modular design </a:t>
                      </a:r>
                    </a:p>
                  </a:txBody>
                  <a:tcPr/>
                </a:tc>
                <a:tc>
                  <a:txBody>
                    <a:bodyPr/>
                    <a:lstStyle/>
                    <a:p>
                      <a:r>
                        <a:rPr lang="en-GB" sz="1200" dirty="0" err="1">
                          <a:solidFill>
                            <a:schemeClr val="accent2"/>
                          </a:solidFill>
                        </a:rPr>
                        <a:t>Fairphone</a:t>
                      </a:r>
                      <a:r>
                        <a:rPr lang="en-GB" sz="1200" dirty="0">
                          <a:solidFill>
                            <a:schemeClr val="accent2"/>
                          </a:solidFill>
                        </a:rPr>
                        <a:t> is selling smartphones designed and produced with minimal environmental impact. The phones are created with different components that can be independently upgraded or replaced. Affordable spare parts and free tutorials are offered to facilitate phone repair. In addition, its source code is provided to extend the lifetime of the software.</a:t>
                      </a:r>
                    </a:p>
                  </a:txBody>
                  <a:tcPr/>
                </a:tc>
                <a:tc>
                  <a:txBody>
                    <a:bodyPr/>
                    <a:lstStyle/>
                    <a:p>
                      <a:r>
                        <a:rPr lang="en-GB" sz="1000" dirty="0">
                          <a:solidFill>
                            <a:schemeClr val="accent2"/>
                          </a:solidFill>
                        </a:rPr>
                        <a:t>https://www.fairphone.com/en/</a:t>
                      </a:r>
                    </a:p>
                  </a:txBody>
                  <a:tcPr/>
                </a:tc>
                <a:extLst>
                  <a:ext uri="{0D108BD9-81ED-4DB2-BD59-A6C34878D82A}">
                    <a16:rowId xmlns:a16="http://schemas.microsoft.com/office/drawing/2014/main" val="1269303532"/>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9FAEB4E2-0CE7-4E25-B796-511372A126C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5FE33FE0-981C-4E13-991D-38FD965D2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8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t>
            </a:r>
            <a:r>
              <a:rPr lang="en-GB" b="1" dirty="0">
                <a:solidFill>
                  <a:schemeClr val="bg1"/>
                </a:solidFill>
                <a:latin typeface="TeleNeo" panose="020B0504040202090203" pitchFamily="34" charset="77"/>
              </a:rPr>
              <a:t>An approach to innovation whose primary goal is to generate a sustainable source of income for organizational stakeholders. </a:t>
            </a:r>
          </a:p>
        </p:txBody>
      </p:sp>
      <p:sp>
        <p:nvSpPr>
          <p:cNvPr id="11" name="Rechteck 10">
            <a:extLst>
              <a:ext uri="{FF2B5EF4-FFF2-40B4-BE49-F238E27FC236}">
                <a16:creationId xmlns:a16="http://schemas.microsoft.com/office/drawing/2014/main" id="{A8C9BFCA-722C-8A4E-B0BB-FDBDC634A1CB}"/>
              </a:ext>
            </a:extLst>
          </p:cNvPr>
          <p:cNvSpPr/>
          <p:nvPr/>
        </p:nvSpPr>
        <p:spPr>
          <a:xfrm>
            <a:off x="985680" y="1715672"/>
            <a:ext cx="4602465" cy="1391984"/>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de-DE" altLang="en-US" sz="3600" b="1" dirty="0" err="1">
                <a:solidFill>
                  <a:srgbClr val="4FB2E8"/>
                </a:solidFill>
                <a:latin typeface="TeleNeo" panose="020B0504040202090203" pitchFamily="34" charset="77"/>
              </a:rPr>
              <a:t>What</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is</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sustainable</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innovation</a:t>
            </a:r>
            <a:r>
              <a:rPr lang="de-DE" altLang="en-US" sz="3600" b="1" dirty="0">
                <a:solidFill>
                  <a:srgbClr val="4FB2E8"/>
                </a:solidFill>
                <a:latin typeface="TeleNeo" panose="020B0504040202090203" pitchFamily="34" charset="77"/>
              </a:rPr>
              <a:t>? </a:t>
            </a: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40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2.	</a:t>
            </a:r>
            <a:r>
              <a:rPr lang="en-GB" b="1" dirty="0">
                <a:solidFill>
                  <a:schemeClr val="bg1"/>
                </a:solidFill>
                <a:latin typeface="TeleNeo" panose="020B0504040202090203" pitchFamily="34" charset="77"/>
              </a:rPr>
              <a:t>A process that integrates social, environmental and economic criteria into the development of products, services or processes.</a:t>
            </a: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Practices that enhance the competitiveness of a company while also advancing the economic and social conditions in the communities where it operates.</a:t>
            </a: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a:t>
            </a:r>
            <a:r>
              <a:rPr lang="en-GB" b="1" dirty="0">
                <a:solidFill>
                  <a:schemeClr val="bg1"/>
                </a:solidFill>
                <a:latin typeface="TeleNeo" panose="020B0504040202090203" pitchFamily="34" charset="77"/>
              </a:rPr>
              <a:t>An innovation approach based on continuously upgrading a product or service in response to the customers’ demand.</a:t>
            </a:r>
            <a:endParaRPr lang="de-DE" altLang="en-US" b="1" dirty="0">
              <a:solidFill>
                <a:schemeClr val="bg1"/>
              </a:solidFill>
              <a:latin typeface="TeleNeo" panose="020B0504040202090203" pitchFamily="34" charset="77"/>
            </a:endParaRP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2" name="Text Box 4">
            <a:extLst>
              <a:ext uri="{FF2B5EF4-FFF2-40B4-BE49-F238E27FC236}">
                <a16:creationId xmlns:a16="http://schemas.microsoft.com/office/drawing/2014/main" id="{37D84DC6-BCF6-DD44-BA81-B7BD02CC1405}"/>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extLst>
      <p:ext uri="{BB962C8B-B14F-4D97-AF65-F5344CB8AC3E}">
        <p14:creationId xmlns:p14="http://schemas.microsoft.com/office/powerpoint/2010/main" val="42917113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56129"/>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505319">
                  <a:extLst>
                    <a:ext uri="{9D8B030D-6E8A-4147-A177-3AD203B41FA5}">
                      <a16:colId xmlns:a16="http://schemas.microsoft.com/office/drawing/2014/main" val="563160864"/>
                    </a:ext>
                  </a:extLst>
                </a:gridCol>
                <a:gridCol w="1931315">
                  <a:extLst>
                    <a:ext uri="{9D8B030D-6E8A-4147-A177-3AD203B41FA5}">
                      <a16:colId xmlns:a16="http://schemas.microsoft.com/office/drawing/2014/main" val="102664095"/>
                    </a:ext>
                  </a:extLst>
                </a:gridCol>
              </a:tblGrid>
              <a:tr h="540447">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849273">
                <a:tc>
                  <a:txBody>
                    <a:bodyPr/>
                    <a:lstStyle/>
                    <a:p>
                      <a:r>
                        <a:rPr lang="en-GB" sz="1200" b="1" dirty="0">
                          <a:solidFill>
                            <a:schemeClr val="accent2"/>
                          </a:solidFill>
                        </a:rPr>
                        <a:t>Apple Certified Refurbished </a:t>
                      </a:r>
                    </a:p>
                  </a:txBody>
                  <a:tcPr/>
                </a:tc>
                <a:tc>
                  <a:txBody>
                    <a:bodyPr/>
                    <a:lstStyle/>
                    <a:p>
                      <a:r>
                        <a:rPr lang="en-GB" sz="1200" dirty="0">
                          <a:solidFill>
                            <a:schemeClr val="accent2"/>
                          </a:solidFill>
                        </a:rPr>
                        <a:t>Refurbishing pre-owned devices</a:t>
                      </a:r>
                    </a:p>
                  </a:txBody>
                  <a:tcPr/>
                </a:tc>
                <a:tc>
                  <a:txBody>
                    <a:bodyPr/>
                    <a:lstStyle/>
                    <a:p>
                      <a:r>
                        <a:rPr lang="en-GB" sz="1200" dirty="0">
                          <a:solidFill>
                            <a:schemeClr val="accent2"/>
                          </a:solidFill>
                        </a:rPr>
                        <a:t>Apple Certified Refurbished Products are Apple devices that have been restored back to their original condition, after being pre-owned or used as display models. The returned units are disassembled, thoroughly cleaned and all their malfunctioning parts are either replaced or repaired. Customers are easily attracted by the discounted prices and renewed 1-year warranties that are offered with Apple’s refurbished models. </a:t>
                      </a:r>
                    </a:p>
                  </a:txBody>
                  <a:tcPr/>
                </a:tc>
                <a:tc>
                  <a:txBody>
                    <a:bodyPr/>
                    <a:lstStyle/>
                    <a:p>
                      <a:r>
                        <a:rPr lang="en-GB" sz="1000" dirty="0">
                          <a:solidFill>
                            <a:schemeClr val="accent2"/>
                          </a:solidFill>
                          <a:hlinkClick r:id="rId3"/>
                        </a:rPr>
                        <a:t>https://www.apple.com/shop/refurbished</a:t>
                      </a:r>
                      <a:endParaRPr lang="en-GB" sz="1000" dirty="0">
                        <a:solidFill>
                          <a:schemeClr val="accent2"/>
                        </a:solidFill>
                      </a:endParaRPr>
                    </a:p>
                  </a:txBody>
                  <a:tcPr/>
                </a:tc>
                <a:extLst>
                  <a:ext uri="{0D108BD9-81ED-4DB2-BD59-A6C34878D82A}">
                    <a16:rowId xmlns:a16="http://schemas.microsoft.com/office/drawing/2014/main" val="2196512376"/>
                  </a:ext>
                </a:extLst>
              </a:tr>
            </a:tbl>
          </a:graphicData>
        </a:graphic>
      </p:graphicFrame>
      <p:sp>
        <p:nvSpPr>
          <p:cNvPr id="4" name="AutoShape 11">
            <a:hlinkClick r:id="rId4" action="ppaction://hlinksldjump" highlightClick="1"/>
            <a:extLst>
              <a:ext uri="{FF2B5EF4-FFF2-40B4-BE49-F238E27FC236}">
                <a16:creationId xmlns:a16="http://schemas.microsoft.com/office/drawing/2014/main" id="{9FAEB4E2-0CE7-4E25-B796-511372A126C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51BC4A0D-D21F-480A-A095-BF0B81656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40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56129"/>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505319">
                  <a:extLst>
                    <a:ext uri="{9D8B030D-6E8A-4147-A177-3AD203B41FA5}">
                      <a16:colId xmlns:a16="http://schemas.microsoft.com/office/drawing/2014/main" val="563160864"/>
                    </a:ext>
                  </a:extLst>
                </a:gridCol>
                <a:gridCol w="1931315">
                  <a:extLst>
                    <a:ext uri="{9D8B030D-6E8A-4147-A177-3AD203B41FA5}">
                      <a16:colId xmlns:a16="http://schemas.microsoft.com/office/drawing/2014/main" val="102664095"/>
                    </a:ext>
                  </a:extLst>
                </a:gridCol>
              </a:tblGrid>
              <a:tr h="540447">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694860">
                <a:tc>
                  <a:txBody>
                    <a:bodyPr/>
                    <a:lstStyle/>
                    <a:p>
                      <a:r>
                        <a:rPr lang="en-GB" sz="1200" b="1" dirty="0">
                          <a:solidFill>
                            <a:schemeClr val="accent2"/>
                          </a:solidFill>
                        </a:rPr>
                        <a:t>Vesta Smart Packaging</a:t>
                      </a:r>
                    </a:p>
                  </a:txBody>
                  <a:tcPr/>
                </a:tc>
                <a:tc>
                  <a:txBody>
                    <a:bodyPr/>
                    <a:lstStyle/>
                    <a:p>
                      <a:r>
                        <a:rPr lang="en-GB" sz="1200" dirty="0">
                          <a:solidFill>
                            <a:schemeClr val="accent2"/>
                          </a:solidFill>
                        </a:rPr>
                        <a:t>Eliminating waste from single-use plastics</a:t>
                      </a:r>
                    </a:p>
                  </a:txBody>
                  <a:tcPr/>
                </a:tc>
                <a:tc>
                  <a:txBody>
                    <a:bodyPr/>
                    <a:lstStyle/>
                    <a:p>
                      <a:r>
                        <a:rPr lang="en-GB" sz="1200" dirty="0">
                          <a:solidFill>
                            <a:schemeClr val="accent2"/>
                          </a:solidFill>
                        </a:rPr>
                        <a:t>Vesta Smart Packaging uses a combination of smart sensors to reduce the use of plastic packaging. The smart sensors are integrated into reusable packages to record their contents, indicate when they are empty and automate deliveries of eco-friendly refill packs as and when required.</a:t>
                      </a:r>
                    </a:p>
                  </a:txBody>
                  <a:tcPr/>
                </a:tc>
                <a:tc>
                  <a:txBody>
                    <a:bodyPr/>
                    <a:lstStyle/>
                    <a:p>
                      <a:r>
                        <a:rPr lang="en-GB" sz="1000" dirty="0">
                          <a:solidFill>
                            <a:schemeClr val="accent2"/>
                          </a:solidFill>
                        </a:rPr>
                        <a:t>https://www.vestapack.com/</a:t>
                      </a:r>
                    </a:p>
                  </a:txBody>
                  <a:tcPr/>
                </a:tc>
                <a:extLst>
                  <a:ext uri="{0D108BD9-81ED-4DB2-BD59-A6C34878D82A}">
                    <a16:rowId xmlns:a16="http://schemas.microsoft.com/office/drawing/2014/main" val="2013169810"/>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9FAEB4E2-0CE7-4E25-B796-511372A126C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458A2D1C-EECE-452F-B396-4F7E94725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37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56129"/>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505319">
                  <a:extLst>
                    <a:ext uri="{9D8B030D-6E8A-4147-A177-3AD203B41FA5}">
                      <a16:colId xmlns:a16="http://schemas.microsoft.com/office/drawing/2014/main" val="563160864"/>
                    </a:ext>
                  </a:extLst>
                </a:gridCol>
                <a:gridCol w="1931315">
                  <a:extLst>
                    <a:ext uri="{9D8B030D-6E8A-4147-A177-3AD203B41FA5}">
                      <a16:colId xmlns:a16="http://schemas.microsoft.com/office/drawing/2014/main" val="102664095"/>
                    </a:ext>
                  </a:extLst>
                </a:gridCol>
              </a:tblGrid>
              <a:tr h="540447">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292787">
                <a:tc>
                  <a:txBody>
                    <a:bodyPr/>
                    <a:lstStyle/>
                    <a:p>
                      <a:r>
                        <a:rPr lang="en-GB" sz="1200" b="1" dirty="0">
                          <a:solidFill>
                            <a:schemeClr val="accent2"/>
                          </a:solidFill>
                        </a:rPr>
                        <a:t>T-Systems' Digital Label &amp; Goods Tracking</a:t>
                      </a:r>
                    </a:p>
                  </a:txBody>
                  <a:tcPr/>
                </a:tc>
                <a:tc>
                  <a:txBody>
                    <a:bodyPr/>
                    <a:lstStyle/>
                    <a:p>
                      <a:r>
                        <a:rPr lang="en-GB" sz="1200" dirty="0">
                          <a:solidFill>
                            <a:schemeClr val="accent2"/>
                          </a:solidFill>
                        </a:rPr>
                        <a:t>Reducing paper waste and optimizing logistics processes </a:t>
                      </a:r>
                    </a:p>
                  </a:txBody>
                  <a:tcPr/>
                </a:tc>
                <a:tc>
                  <a:txBody>
                    <a:bodyPr/>
                    <a:lstStyle/>
                    <a:p>
                      <a:r>
                        <a:rPr lang="en-GB" sz="1200" dirty="0">
                          <a:solidFill>
                            <a:schemeClr val="accent2"/>
                          </a:solidFill>
                        </a:rPr>
                        <a:t>T-Systems' Digital Label &amp; Goods Tracking replaces paper labels with a digital freight paper that integrates energy-saving display, temperature and shock sensors, GPS and a mobile connection to the Cloud of Things. The e-label saves paper and optimizes industrial logistics processes.</a:t>
                      </a:r>
                    </a:p>
                  </a:txBody>
                  <a:tcPr/>
                </a:tc>
                <a:tc>
                  <a:txBody>
                    <a:bodyPr/>
                    <a:lstStyle/>
                    <a:p>
                      <a:r>
                        <a:rPr lang="en-GB" sz="1000" dirty="0">
                          <a:solidFill>
                            <a:schemeClr val="accent2"/>
                          </a:solidFill>
                          <a:hlinkClick r:id="rId3"/>
                        </a:rPr>
                        <a:t>https://iot.telekom.com/en/products/digital-label</a:t>
                      </a:r>
                      <a:endParaRPr lang="en-GB" sz="1000" dirty="0">
                        <a:solidFill>
                          <a:schemeClr val="accent2"/>
                        </a:solidFill>
                      </a:endParaRPr>
                    </a:p>
                  </a:txBody>
                  <a:tcPr/>
                </a:tc>
                <a:extLst>
                  <a:ext uri="{0D108BD9-81ED-4DB2-BD59-A6C34878D82A}">
                    <a16:rowId xmlns:a16="http://schemas.microsoft.com/office/drawing/2014/main" val="3637191630"/>
                  </a:ext>
                </a:extLst>
              </a:tr>
            </a:tbl>
          </a:graphicData>
        </a:graphic>
      </p:graphicFrame>
      <p:sp>
        <p:nvSpPr>
          <p:cNvPr id="4" name="AutoShape 11">
            <a:hlinkClick r:id="rId4" action="ppaction://hlinksldjump" highlightClick="1"/>
            <a:extLst>
              <a:ext uri="{FF2B5EF4-FFF2-40B4-BE49-F238E27FC236}">
                <a16:creationId xmlns:a16="http://schemas.microsoft.com/office/drawing/2014/main" id="{9FAEB4E2-0CE7-4E25-B796-511372A126C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D08EFB23-8923-4C1A-A282-E1BF5D1F2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60840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28016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Temboo</a:t>
                      </a:r>
                    </a:p>
                  </a:txBody>
                  <a:tcPr/>
                </a:tc>
                <a:tc>
                  <a:txBody>
                    <a:bodyPr/>
                    <a:lstStyle/>
                    <a:p>
                      <a:r>
                        <a:rPr lang="en-GB" sz="1200" dirty="0">
                          <a:solidFill>
                            <a:schemeClr val="accent2"/>
                          </a:solidFill>
                        </a:rPr>
                        <a:t>Preventing food recalls with smart sensors</a:t>
                      </a:r>
                    </a:p>
                  </a:txBody>
                  <a:tcPr/>
                </a:tc>
                <a:tc>
                  <a:txBody>
                    <a:bodyPr/>
                    <a:lstStyle/>
                    <a:p>
                      <a:r>
                        <a:rPr lang="en-GB" sz="1200" dirty="0">
                          <a:solidFill>
                            <a:schemeClr val="accent2"/>
                          </a:solidFill>
                        </a:rPr>
                        <a:t>Temboo offers temperature monitoring and alert systems for commercial freezers. The system sends automatic notifications that help to optimize maintenance and reduce food waste and energy consumption.</a:t>
                      </a:r>
                    </a:p>
                  </a:txBody>
                  <a:tcPr/>
                </a:tc>
                <a:tc>
                  <a:txBody>
                    <a:bodyPr/>
                    <a:lstStyle/>
                    <a:p>
                      <a:r>
                        <a:rPr lang="en-GB" sz="1000" dirty="0">
                          <a:solidFill>
                            <a:schemeClr val="accent2"/>
                          </a:solidFill>
                        </a:rPr>
                        <a:t>https://blog.temboo.com/sustainability-and-iot/</a:t>
                      </a:r>
                    </a:p>
                  </a:txBody>
                  <a:tcPr/>
                </a:tc>
                <a:extLst>
                  <a:ext uri="{0D108BD9-81ED-4DB2-BD59-A6C34878D82A}">
                    <a16:rowId xmlns:a16="http://schemas.microsoft.com/office/drawing/2014/main" val="1269303532"/>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28CE49DE-B40F-4C9B-8D32-4B9181B386E2}"/>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D74A0A6C-FE54-41E3-AF71-76B3786A0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9442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7988">
                <a:tc>
                  <a:txBody>
                    <a:bodyPr/>
                    <a:lstStyle/>
                    <a:p>
                      <a:r>
                        <a:rPr lang="en-GB" sz="1200" b="1" dirty="0">
                          <a:solidFill>
                            <a:schemeClr val="accent2"/>
                          </a:solidFill>
                        </a:rPr>
                        <a:t>Closing the Loop </a:t>
                      </a:r>
                    </a:p>
                  </a:txBody>
                  <a:tcPr/>
                </a:tc>
                <a:tc>
                  <a:txBody>
                    <a:bodyPr/>
                    <a:lstStyle/>
                    <a:p>
                      <a:r>
                        <a:rPr lang="en-GB" sz="1200" dirty="0">
                          <a:solidFill>
                            <a:schemeClr val="accent2"/>
                          </a:solidFill>
                        </a:rPr>
                        <a:t>Reselling smartphones to properly handle e-waste </a:t>
                      </a:r>
                    </a:p>
                  </a:txBody>
                  <a:tcPr/>
                </a:tc>
                <a:tc>
                  <a:txBody>
                    <a:bodyPr/>
                    <a:lstStyle/>
                    <a:p>
                      <a:r>
                        <a:rPr lang="en-GB" sz="1200" dirty="0">
                          <a:solidFill>
                            <a:schemeClr val="accent2"/>
                          </a:solidFill>
                        </a:rPr>
                        <a:t>The Dutch social enterprise Closing the Loop offers a closed loop service for mobile phones. The company collects used phones from organisations in the Netherlands to resell them in Africa but with the promise that for each phone sold there, a waste phone will be collected for transport to the Netherlands, where it can be recycled responsibly and safely. </a:t>
                      </a:r>
                    </a:p>
                  </a:txBody>
                  <a:tcPr/>
                </a:tc>
                <a:tc>
                  <a:txBody>
                    <a:bodyPr/>
                    <a:lstStyle/>
                    <a:p>
                      <a:r>
                        <a:rPr lang="en-GB" sz="1000" dirty="0">
                          <a:solidFill>
                            <a:schemeClr val="accent2"/>
                          </a:solidFill>
                        </a:rPr>
                        <a:t>https://www.closingtheloop.eu/</a:t>
                      </a:r>
                    </a:p>
                    <a:p>
                      <a:r>
                        <a:rPr lang="en-GB" sz="1000" dirty="0">
                          <a:solidFill>
                            <a:schemeClr val="accent2"/>
                          </a:solidFill>
                        </a:rPr>
                        <a:t>https://norden.diva-portal.org/smash/get/diva2:1153357/FULLTEXT02.pdf</a:t>
                      </a:r>
                    </a:p>
                  </a:txBody>
                  <a:tcPr/>
                </a:tc>
                <a:extLst>
                  <a:ext uri="{0D108BD9-81ED-4DB2-BD59-A6C34878D82A}">
                    <a16:rowId xmlns:a16="http://schemas.microsoft.com/office/drawing/2014/main" val="2196512376"/>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9BEB7611-2D34-4043-840F-5C60E08FBC21}"/>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15CBC23B-EC9E-46C5-8196-46610FB30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602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a:solidFill>
                            <a:schemeClr val="accent2"/>
                          </a:solidFill>
                        </a:rPr>
                        <a:t>SWAP</a:t>
                      </a:r>
                    </a:p>
                  </a:txBody>
                  <a:tcPr/>
                </a:tc>
                <a:tc>
                  <a:txBody>
                    <a:bodyPr/>
                    <a:lstStyle/>
                    <a:p>
                      <a:r>
                        <a:rPr lang="en-GB" sz="1200" dirty="0">
                          <a:solidFill>
                            <a:schemeClr val="accent2"/>
                          </a:solidFill>
                        </a:rPr>
                        <a:t>Upgrading mobile phones affordably and sustainably </a:t>
                      </a:r>
                    </a:p>
                  </a:txBody>
                  <a:tcPr/>
                </a:tc>
                <a:tc>
                  <a:txBody>
                    <a:bodyPr/>
                    <a:lstStyle/>
                    <a:p>
                      <a:r>
                        <a:rPr lang="en-GB" sz="1200" dirty="0">
                          <a:solidFill>
                            <a:schemeClr val="accent2"/>
                          </a:solidFill>
                        </a:rPr>
                        <a:t>Telenor’s SWAP service allows clients to get the newest smartphones each year, without making costly, unsustainable purchases. Buyers get a new phone with a 2-year leasing contract, which they can renew after 12 months by swapping their device for an upgrade, under a new 2-year agreement. Any outstanding payments on the old phone are cancelled and the operator regains ownership of it, refurbishes it and resells it anew.</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2"/>
                          </a:solidFill>
                        </a:rPr>
                        <a:t>https://www.telenor.no/privat/mobil/swap/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accent2"/>
                          </a:solidFill>
                        </a:rPr>
                        <a:t>https://norden.diva-portal.org/smash/get/diva2:1153357/FULLTEXT02.pdf</a:t>
                      </a:r>
                    </a:p>
                    <a:p>
                      <a:endParaRPr lang="en-GB" sz="1000" dirty="0">
                        <a:solidFill>
                          <a:schemeClr val="accent2"/>
                        </a:solidFill>
                      </a:endParaRPr>
                    </a:p>
                  </a:txBody>
                  <a:tcPr/>
                </a:tc>
                <a:extLst>
                  <a:ext uri="{0D108BD9-81ED-4DB2-BD59-A6C34878D82A}">
                    <a16:rowId xmlns:a16="http://schemas.microsoft.com/office/drawing/2014/main" val="2013169810"/>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9BEB7611-2D34-4043-840F-5C60E08FBC21}"/>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AD4ABA67-6346-44E6-8BD3-EFBEC17BF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5157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239328" y="963343"/>
            <a:ext cx="9713344"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a:t>
            </a:r>
            <a:r>
              <a:rPr lang="de-DE" altLang="en-US" sz="2800" dirty="0" err="1">
                <a:latin typeface="Verdana" panose="020B0604030504040204" pitchFamily="34" charset="0"/>
                <a:ea typeface="Verdana" panose="020B0604030504040204" pitchFamily="34" charset="0"/>
                <a:cs typeface="Verdana" panose="020B0604030504040204" pitchFamily="34" charset="0"/>
              </a:rPr>
              <a:t>Circular</a:t>
            </a:r>
            <a:r>
              <a:rPr lang="de-DE" altLang="en-US" sz="2800" dirty="0">
                <a:latin typeface="Verdana" panose="020B0604030504040204" pitchFamily="34" charset="0"/>
                <a:ea typeface="Verdana" panose="020B0604030504040204" pitchFamily="34" charset="0"/>
                <a:cs typeface="Verdana" panose="020B0604030504040204" pitchFamily="34" charset="0"/>
              </a:rPr>
              <a:t> Economy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BF6A4AA8-BEB2-4EA7-AEB1-E9E520A857ED}"/>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EU’s “common external power supply” initiative</a:t>
                      </a:r>
                    </a:p>
                  </a:txBody>
                  <a:tcPr/>
                </a:tc>
                <a:tc>
                  <a:txBody>
                    <a:bodyPr/>
                    <a:lstStyle/>
                    <a:p>
                      <a:r>
                        <a:rPr lang="en-GB" sz="1200" dirty="0">
                          <a:solidFill>
                            <a:schemeClr val="accent2"/>
                          </a:solidFill>
                        </a:rPr>
                        <a:t>Standardizing the production of power supply devices </a:t>
                      </a:r>
                    </a:p>
                  </a:txBody>
                  <a:tcPr/>
                </a:tc>
                <a:tc>
                  <a:txBody>
                    <a:bodyPr/>
                    <a:lstStyle/>
                    <a:p>
                      <a:r>
                        <a:rPr lang="en-GB" sz="1200" dirty="0">
                          <a:solidFill>
                            <a:schemeClr val="accent2"/>
                          </a:solidFill>
                        </a:rPr>
                        <a:t>In the 00s the incompatibility of charges and different models of mobile phones was a growing issue that led to unnecessary e-waste and inconvenience for the customers. This was addressed by the European Commission and its “common external power supply” initiative, which encouraged manufacturers to harmonise chargers for the new models they produce, allowing customers to re-use the same external power supply with different handsets.</a:t>
                      </a:r>
                    </a:p>
                  </a:txBody>
                  <a:tcPr/>
                </a:tc>
                <a:tc>
                  <a:txBody>
                    <a:bodyPr/>
                    <a:lstStyle/>
                    <a:p>
                      <a:r>
                        <a:rPr lang="en-GB" sz="1000" dirty="0">
                          <a:solidFill>
                            <a:schemeClr val="accent2"/>
                          </a:solidFill>
                        </a:rPr>
                        <a:t>https://ec.europa.eu/growth/sectors/electrical-engineering/red-directive/common-charger_en</a:t>
                      </a:r>
                    </a:p>
                  </a:txBody>
                  <a:tcPr/>
                </a:tc>
                <a:extLst>
                  <a:ext uri="{0D108BD9-81ED-4DB2-BD59-A6C34878D82A}">
                    <a16:rowId xmlns:a16="http://schemas.microsoft.com/office/drawing/2014/main" val="3637191630"/>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9BEB7611-2D34-4043-840F-5C60E08FBC21}"/>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B3D31300-C3CF-4218-AE0A-7BA716DF6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2317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48509"/>
          <a:ext cx="11161788" cy="13411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39314">
                <a:tc>
                  <a:txBody>
                    <a:bodyPr/>
                    <a:lstStyle/>
                    <a:p>
                      <a:r>
                        <a:rPr lang="en-GB" dirty="0"/>
                        <a:t>Title</a:t>
                      </a:r>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657811">
                <a:tc>
                  <a:txBody>
                    <a:bodyPr/>
                    <a:lstStyle/>
                    <a:p>
                      <a:r>
                        <a:rPr lang="en-GB" sz="1200" b="1" dirty="0">
                          <a:solidFill>
                            <a:schemeClr val="accent2"/>
                          </a:solidFill>
                        </a:rPr>
                        <a:t>BKMS® Compliance System</a:t>
                      </a:r>
                    </a:p>
                  </a:txBody>
                  <a:tcPr/>
                </a:tc>
                <a:tc>
                  <a:txBody>
                    <a:bodyPr/>
                    <a:lstStyle/>
                    <a:p>
                      <a:r>
                        <a:rPr lang="en-GB" sz="1200" dirty="0">
                          <a:solidFill>
                            <a:schemeClr val="accent2"/>
                          </a:solidFill>
                        </a:rPr>
                        <a:t>Preventing white-collar crime </a:t>
                      </a:r>
                    </a:p>
                  </a:txBody>
                  <a:tcPr/>
                </a:tc>
                <a:tc>
                  <a:txBody>
                    <a:bodyPr/>
                    <a:lstStyle/>
                    <a:p>
                      <a:r>
                        <a:rPr lang="en-GB" sz="1200" dirty="0">
                          <a:solidFill>
                            <a:schemeClr val="accent2"/>
                          </a:solidFill>
                        </a:rPr>
                        <a:t>The BKMS® Compliance System is a web-based whistleblowing platform that enables systematic and confidential submission of reports on unethical practices to internal examiners. The system helps to prevent corruption and bribery cases in organizations.</a:t>
                      </a:r>
                    </a:p>
                  </a:txBody>
                  <a:tcPr/>
                </a:tc>
                <a:tc>
                  <a:txBody>
                    <a:bodyPr/>
                    <a:lstStyle/>
                    <a:p>
                      <a:r>
                        <a:rPr lang="en-GB" sz="1000" dirty="0">
                          <a:solidFill>
                            <a:schemeClr val="accent2"/>
                          </a:solidFill>
                        </a:rPr>
                        <a:t>https://www.business-keeper.com/en/bkms-compliance-systemhttps:/</a:t>
                      </a:r>
                      <a:br>
                        <a:rPr lang="en-GB" sz="1000" dirty="0">
                          <a:solidFill>
                            <a:schemeClr val="accent2"/>
                          </a:solidFill>
                        </a:rPr>
                      </a:br>
                      <a:r>
                        <a:rPr lang="en-GB" sz="1000" dirty="0">
                          <a:solidFill>
                            <a:schemeClr val="accent2"/>
                          </a:solidFill>
                        </a:rPr>
                        <a:t>/www.watttime.org/</a:t>
                      </a:r>
                    </a:p>
                  </a:txBody>
                  <a:tcPr/>
                </a:tc>
                <a:extLst>
                  <a:ext uri="{0D108BD9-81ED-4DB2-BD59-A6C34878D82A}">
                    <a16:rowId xmlns:a16="http://schemas.microsoft.com/office/drawing/2014/main" val="1269303532"/>
                  </a:ext>
                </a:extLst>
              </a:tr>
            </a:tbl>
          </a:graphicData>
        </a:graphic>
      </p:graphicFrame>
      <p:sp>
        <p:nvSpPr>
          <p:cNvPr id="4" name="Rectangle 80">
            <a:extLst>
              <a:ext uri="{FF2B5EF4-FFF2-40B4-BE49-F238E27FC236}">
                <a16:creationId xmlns:a16="http://schemas.microsoft.com/office/drawing/2014/main" id="{79CB283A-EDBD-4FF9-BE81-10C1054299CC}"/>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AutoShape 11">
            <a:hlinkClick r:id="rId3" action="ppaction://hlinksldjump" highlightClick="1"/>
            <a:extLst>
              <a:ext uri="{FF2B5EF4-FFF2-40B4-BE49-F238E27FC236}">
                <a16:creationId xmlns:a16="http://schemas.microsoft.com/office/drawing/2014/main" id="{19E0CD10-49DE-4E4A-B480-2BDECE0FCB39}"/>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568C46AE-B450-47FC-ACC5-48EE5B0BF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093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48509"/>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39314">
                <a:tc>
                  <a:txBody>
                    <a:bodyPr/>
                    <a:lstStyle/>
                    <a:p>
                      <a:r>
                        <a:rPr lang="en-GB" dirty="0"/>
                        <a:t>Title</a:t>
                      </a:r>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847494">
                <a:tc>
                  <a:txBody>
                    <a:bodyPr/>
                    <a:lstStyle/>
                    <a:p>
                      <a:r>
                        <a:rPr lang="en-GB" sz="1200" b="1" dirty="0">
                          <a:solidFill>
                            <a:schemeClr val="accent2"/>
                          </a:solidFill>
                        </a:rPr>
                        <a:t>Ushahidi </a:t>
                      </a:r>
                    </a:p>
                  </a:txBody>
                  <a:tcPr/>
                </a:tc>
                <a:tc>
                  <a:txBody>
                    <a:bodyPr/>
                    <a:lstStyle/>
                    <a:p>
                      <a:r>
                        <a:rPr lang="en-GB" sz="1200" dirty="0">
                          <a:solidFill>
                            <a:schemeClr val="accent2"/>
                          </a:solidFill>
                        </a:rPr>
                        <a:t>Aiding human rights reporting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rPr>
                        <a:t>Ushahidi is an online platform whose mission is “to help marginalized people raise their voice and those who serve them to listen and respond better”. It enables local observers to submit reports using their mobile phones or the Internet, while simultaneously creating a temporal and geospatial map of events. The platform is often used to aid reporting on natural catastrophes, armed conflicts, election monitoring and domestic violence.  </a:t>
                      </a:r>
                    </a:p>
                  </a:txBody>
                  <a:tcPr/>
                </a:tc>
                <a:tc>
                  <a:txBody>
                    <a:bodyPr/>
                    <a:lstStyle/>
                    <a:p>
                      <a:r>
                        <a:rPr lang="en-GB" sz="1000" dirty="0">
                          <a:solidFill>
                            <a:schemeClr val="accent2"/>
                          </a:solidFill>
                        </a:rPr>
                        <a:t>https://www.ushahidi.com/</a:t>
                      </a:r>
                    </a:p>
                  </a:txBody>
                  <a:tcPr/>
                </a:tc>
                <a:extLst>
                  <a:ext uri="{0D108BD9-81ED-4DB2-BD59-A6C34878D82A}">
                    <a16:rowId xmlns:a16="http://schemas.microsoft.com/office/drawing/2014/main" val="2196512376"/>
                  </a:ext>
                </a:extLst>
              </a:tr>
            </a:tbl>
          </a:graphicData>
        </a:graphic>
      </p:graphicFrame>
      <p:sp>
        <p:nvSpPr>
          <p:cNvPr id="4" name="Rectangle 80">
            <a:extLst>
              <a:ext uri="{FF2B5EF4-FFF2-40B4-BE49-F238E27FC236}">
                <a16:creationId xmlns:a16="http://schemas.microsoft.com/office/drawing/2014/main" id="{79CB283A-EDBD-4FF9-BE81-10C1054299CC}"/>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AutoShape 11">
            <a:hlinkClick r:id="rId3" action="ppaction://hlinksldjump" highlightClick="1"/>
            <a:extLst>
              <a:ext uri="{FF2B5EF4-FFF2-40B4-BE49-F238E27FC236}">
                <a16:creationId xmlns:a16="http://schemas.microsoft.com/office/drawing/2014/main" id="{19E0CD10-49DE-4E4A-B480-2BDECE0FCB39}"/>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4DCCDD99-C9A4-4979-8562-7295DA7FC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724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48509"/>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39314">
                <a:tc>
                  <a:txBody>
                    <a:bodyPr/>
                    <a:lstStyle/>
                    <a:p>
                      <a:r>
                        <a:rPr lang="en-GB" dirty="0"/>
                        <a:t>Title</a:t>
                      </a:r>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847494">
                <a:tc>
                  <a:txBody>
                    <a:bodyPr/>
                    <a:lstStyle/>
                    <a:p>
                      <a:r>
                        <a:rPr lang="en-GB" sz="1200" b="1" dirty="0">
                          <a:solidFill>
                            <a:schemeClr val="accent2"/>
                          </a:solidFill>
                        </a:rPr>
                        <a:t>Unilever's Framework for Fair Compensation</a:t>
                      </a:r>
                    </a:p>
                  </a:txBody>
                  <a:tcPr/>
                </a:tc>
                <a:tc>
                  <a:txBody>
                    <a:bodyPr/>
                    <a:lstStyle/>
                    <a:p>
                      <a:r>
                        <a:rPr lang="en-GB" sz="1200" dirty="0">
                          <a:solidFill>
                            <a:schemeClr val="accent2"/>
                          </a:solidFill>
                        </a:rPr>
                        <a:t>Using big data to ensure fair wages</a:t>
                      </a:r>
                    </a:p>
                  </a:txBody>
                  <a:tcPr/>
                </a:tc>
                <a:tc>
                  <a:txBody>
                    <a:bodyPr/>
                    <a:lstStyle/>
                    <a:p>
                      <a:r>
                        <a:rPr lang="en-GB" sz="1200" dirty="0">
                          <a:solidFill>
                            <a:schemeClr val="accent2"/>
                          </a:solidFill>
                        </a:rPr>
                        <a:t>Unilever uses a pool of digital data in order to ensure fair compensation for its employees based on comprehensive standards. Data sources include social media feeds, bank transaction histories, local wage databases and a corporate app for employees, among others. Through this program Unilever promotes social and economic equality throughout the locations where it operates.</a:t>
                      </a:r>
                    </a:p>
                  </a:txBody>
                  <a:tcPr/>
                </a:tc>
                <a:tc>
                  <a:txBody>
                    <a:bodyPr/>
                    <a:lstStyle/>
                    <a:p>
                      <a:r>
                        <a:rPr lang="en-GB" sz="800" dirty="0">
                          <a:solidFill>
                            <a:schemeClr val="accent2"/>
                          </a:solidFill>
                        </a:rPr>
                        <a:t>https://medium.com/@seyar819/how-can-big-data-be-used-for-corporate-responsibility-initiatives-b528390c3c57</a:t>
                      </a:r>
                    </a:p>
                    <a:p>
                      <a:endParaRPr lang="en-GB" sz="800" dirty="0">
                        <a:solidFill>
                          <a:schemeClr val="accent2"/>
                        </a:solidFill>
                      </a:endParaRPr>
                    </a:p>
                    <a:p>
                      <a:r>
                        <a:rPr lang="en-GB" sz="800" dirty="0">
                          <a:solidFill>
                            <a:schemeClr val="accent2"/>
                          </a:solidFill>
                        </a:rPr>
                        <a:t>https://www.unilever.com/sustainable-living/enhancing-livelihoods/fairness-in-the-workplace/fair-compensation/</a:t>
                      </a:r>
                    </a:p>
                  </a:txBody>
                  <a:tcPr/>
                </a:tc>
                <a:extLst>
                  <a:ext uri="{0D108BD9-81ED-4DB2-BD59-A6C34878D82A}">
                    <a16:rowId xmlns:a16="http://schemas.microsoft.com/office/drawing/2014/main" val="2013169810"/>
                  </a:ext>
                </a:extLst>
              </a:tr>
            </a:tbl>
          </a:graphicData>
        </a:graphic>
      </p:graphicFrame>
      <p:sp>
        <p:nvSpPr>
          <p:cNvPr id="4" name="Rectangle 80">
            <a:extLst>
              <a:ext uri="{FF2B5EF4-FFF2-40B4-BE49-F238E27FC236}">
                <a16:creationId xmlns:a16="http://schemas.microsoft.com/office/drawing/2014/main" id="{79CB283A-EDBD-4FF9-BE81-10C1054299CC}"/>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AutoShape 11">
            <a:hlinkClick r:id="rId3" action="ppaction://hlinksldjump" highlightClick="1"/>
            <a:extLst>
              <a:ext uri="{FF2B5EF4-FFF2-40B4-BE49-F238E27FC236}">
                <a16:creationId xmlns:a16="http://schemas.microsoft.com/office/drawing/2014/main" id="{19E0CD10-49DE-4E4A-B480-2BDECE0FCB39}"/>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A58B4611-606B-458D-B9A8-223FBE6C0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17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t>
            </a:r>
            <a:r>
              <a:rPr lang="en-GB" b="1" dirty="0">
                <a:solidFill>
                  <a:schemeClr val="bg1"/>
                </a:solidFill>
                <a:latin typeface="TeleNeo" panose="020B0504040202090203" pitchFamily="34" charset="77"/>
              </a:rPr>
              <a:t>An approach to innovation whose primary goal is to generate a sustainable source of income for organizational stakeholders. </a:t>
            </a:r>
          </a:p>
        </p:txBody>
      </p:sp>
      <p:sp>
        <p:nvSpPr>
          <p:cNvPr id="11" name="Rechteck 10">
            <a:extLst>
              <a:ext uri="{FF2B5EF4-FFF2-40B4-BE49-F238E27FC236}">
                <a16:creationId xmlns:a16="http://schemas.microsoft.com/office/drawing/2014/main" id="{A8C9BFCA-722C-8A4E-B0BB-FDBDC634A1CB}"/>
              </a:ext>
            </a:extLst>
          </p:cNvPr>
          <p:cNvSpPr/>
          <p:nvPr/>
        </p:nvSpPr>
        <p:spPr>
          <a:xfrm>
            <a:off x="985680" y="1715672"/>
            <a:ext cx="4602465" cy="1391984"/>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de-DE" altLang="en-US" sz="3600" b="1" dirty="0" err="1">
                <a:solidFill>
                  <a:srgbClr val="53BAF2"/>
                </a:solidFill>
                <a:latin typeface="TeleNeo" panose="020B0504040202090203" pitchFamily="34" charset="77"/>
              </a:rPr>
              <a:t>What</a:t>
            </a:r>
            <a:r>
              <a:rPr lang="de-DE" altLang="en-US" sz="3600" b="1" dirty="0">
                <a:solidFill>
                  <a:srgbClr val="53BAF2"/>
                </a:solidFill>
                <a:latin typeface="TeleNeo" panose="020B0504040202090203" pitchFamily="34" charset="77"/>
              </a:rPr>
              <a:t> </a:t>
            </a:r>
            <a:r>
              <a:rPr lang="de-DE" altLang="en-US" sz="3600" b="1" dirty="0" err="1">
                <a:solidFill>
                  <a:srgbClr val="53BAF2"/>
                </a:solidFill>
                <a:latin typeface="TeleNeo" panose="020B0504040202090203" pitchFamily="34" charset="77"/>
              </a:rPr>
              <a:t>is</a:t>
            </a:r>
            <a:r>
              <a:rPr lang="de-DE" altLang="en-US" sz="3600" b="1" dirty="0">
                <a:solidFill>
                  <a:srgbClr val="53BAF2"/>
                </a:solidFill>
                <a:latin typeface="TeleNeo" panose="020B0504040202090203" pitchFamily="34" charset="77"/>
              </a:rPr>
              <a:t> </a:t>
            </a:r>
            <a:r>
              <a:rPr lang="de-DE" altLang="en-US" sz="3600" b="1" dirty="0" err="1">
                <a:solidFill>
                  <a:srgbClr val="53BAF2"/>
                </a:solidFill>
                <a:latin typeface="TeleNeo" panose="020B0504040202090203" pitchFamily="34" charset="77"/>
              </a:rPr>
              <a:t>sustainable</a:t>
            </a:r>
            <a:r>
              <a:rPr lang="de-DE" altLang="en-US" sz="3600" b="1" dirty="0">
                <a:solidFill>
                  <a:srgbClr val="53BAF2"/>
                </a:solidFill>
                <a:latin typeface="TeleNeo" panose="020B0504040202090203" pitchFamily="34" charset="77"/>
              </a:rPr>
              <a:t> </a:t>
            </a:r>
            <a:r>
              <a:rPr lang="de-DE" altLang="en-US" sz="3600" b="1" dirty="0" err="1">
                <a:solidFill>
                  <a:srgbClr val="53BAF2"/>
                </a:solidFill>
                <a:latin typeface="TeleNeo" panose="020B0504040202090203" pitchFamily="34" charset="77"/>
              </a:rPr>
              <a:t>innovation</a:t>
            </a:r>
            <a:r>
              <a:rPr lang="de-DE" altLang="en-US" sz="3600" b="1" dirty="0">
                <a:solidFill>
                  <a:srgbClr val="53BAF2"/>
                </a:solidFill>
                <a:latin typeface="TeleNeo" panose="020B0504040202090203" pitchFamily="34" charset="77"/>
              </a:rPr>
              <a:t>? </a:t>
            </a: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b="1" dirty="0">
                <a:solidFill>
                  <a:srgbClr val="53BAF2"/>
                </a:solidFill>
                <a:latin typeface="TeleNeo" panose="020B0504040202090203" pitchFamily="34" charset="77"/>
              </a:rPr>
              <a:t>40 Points</a:t>
            </a:r>
            <a:endParaRPr lang="de-DE" altLang="en-US" sz="1800" b="1" dirty="0">
              <a:solidFill>
                <a:srgbClr val="53BAF2"/>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rgbClr val="53BAF2"/>
                </a:solidFill>
                <a:latin typeface="TeleNeo" panose="020B0504040202090203" pitchFamily="34" charset="77"/>
              </a:rPr>
              <a:t>2.	</a:t>
            </a:r>
            <a:r>
              <a:rPr lang="en-GB" b="1" dirty="0">
                <a:solidFill>
                  <a:srgbClr val="53BAF2"/>
                </a:solidFill>
                <a:latin typeface="TeleNeo" panose="020B0504040202090203" pitchFamily="34" charset="77"/>
              </a:rPr>
              <a:t>A process that integrates social, environmental and economic criteria into the development of products, services or processes.</a:t>
            </a: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Practices that enhance the competitiveness of a company while also advancing the economic and social conditions in the communities where it operates.</a:t>
            </a: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a:t>
            </a:r>
            <a:r>
              <a:rPr lang="en-GB" b="1" dirty="0">
                <a:solidFill>
                  <a:schemeClr val="bg1"/>
                </a:solidFill>
                <a:latin typeface="TeleNeo" panose="020B0504040202090203" pitchFamily="34" charset="77"/>
              </a:rPr>
              <a:t>An innovation approach based on continuously upgrading a product or service in response to the customers’ demand.</a:t>
            </a:r>
            <a:endParaRPr lang="de-DE" altLang="en-US" b="1" dirty="0">
              <a:solidFill>
                <a:schemeClr val="bg1"/>
              </a:solidFill>
              <a:latin typeface="TeleNeo" panose="020B0504040202090203" pitchFamily="34" charset="77"/>
            </a:endParaRP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2" name="Gruppieren 11">
            <a:extLst>
              <a:ext uri="{FF2B5EF4-FFF2-40B4-BE49-F238E27FC236}">
                <a16:creationId xmlns:a16="http://schemas.microsoft.com/office/drawing/2014/main" id="{1523A726-34D7-5F40-A585-D41B4B336183}"/>
              </a:ext>
            </a:extLst>
          </p:cNvPr>
          <p:cNvGrpSpPr/>
          <p:nvPr/>
        </p:nvGrpSpPr>
        <p:grpSpPr>
          <a:xfrm>
            <a:off x="4450993" y="4238745"/>
            <a:ext cx="586629" cy="463307"/>
            <a:chOff x="4157679" y="3946620"/>
            <a:chExt cx="586629" cy="463307"/>
          </a:xfrm>
        </p:grpSpPr>
        <p:sp>
          <p:nvSpPr>
            <p:cNvPr id="15" name="Oval 14">
              <a:extLst>
                <a:ext uri="{FF2B5EF4-FFF2-40B4-BE49-F238E27FC236}">
                  <a16:creationId xmlns:a16="http://schemas.microsoft.com/office/drawing/2014/main" id="{4CE1E831-E1E2-F643-9D69-B4E5C87CB97A}"/>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hlinkClick r:id="rId7" action="ppaction://hlinksldjump"/>
              <a:extLst>
                <a:ext uri="{FF2B5EF4-FFF2-40B4-BE49-F238E27FC236}">
                  <a16:creationId xmlns:a16="http://schemas.microsoft.com/office/drawing/2014/main" id="{8BFA036B-B06C-F14E-B3B8-7BB6C9430968}"/>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7" name="Text Box 4">
            <a:extLst>
              <a:ext uri="{FF2B5EF4-FFF2-40B4-BE49-F238E27FC236}">
                <a16:creationId xmlns:a16="http://schemas.microsoft.com/office/drawing/2014/main" id="{AB4EC9C4-CED8-6743-9D1E-B316807441AA}"/>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extLst>
      <p:ext uri="{BB962C8B-B14F-4D97-AF65-F5344CB8AC3E}">
        <p14:creationId xmlns:p14="http://schemas.microsoft.com/office/powerpoint/2010/main" val="18752123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48509"/>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39314">
                <a:tc>
                  <a:txBody>
                    <a:bodyPr/>
                    <a:lstStyle/>
                    <a:p>
                      <a:r>
                        <a:rPr lang="en-GB" dirty="0"/>
                        <a:t>Title</a:t>
                      </a:r>
                    </a:p>
                  </a:txBody>
                  <a:tcPr/>
                </a:tc>
                <a:tc>
                  <a:txBody>
                    <a:bodyPr/>
                    <a:lstStyle/>
                    <a:p>
                      <a:r>
                        <a:rPr lang="en-GB"/>
                        <a:t>Subtitle</a:t>
                      </a:r>
                      <a:endParaRPr lang="en-GB" dirty="0"/>
                    </a:p>
                  </a:txBody>
                  <a:tcPr/>
                </a:tc>
                <a:tc>
                  <a:txBody>
                    <a:bodyPr/>
                    <a:lstStyle/>
                    <a:p>
                      <a:r>
                        <a:rPr lang="en-GB"/>
                        <a:t>Explanation</a:t>
                      </a:r>
                      <a:endParaRPr lang="en-GB" dirty="0"/>
                    </a:p>
                  </a:txBody>
                  <a:tcPr/>
                </a:tc>
                <a:tc>
                  <a:txBody>
                    <a:bodyPr/>
                    <a:lstStyle/>
                    <a:p>
                      <a:r>
                        <a:rPr lang="en-GB"/>
                        <a:t>Reference / Commentary</a:t>
                      </a:r>
                      <a:endParaRPr lang="en-GB" dirty="0"/>
                    </a:p>
                  </a:txBody>
                  <a:tcPr/>
                </a:tc>
                <a:extLst>
                  <a:ext uri="{0D108BD9-81ED-4DB2-BD59-A6C34878D82A}">
                    <a16:rowId xmlns:a16="http://schemas.microsoft.com/office/drawing/2014/main" val="52671246"/>
                  </a:ext>
                </a:extLst>
              </a:tr>
              <a:tr h="231135">
                <a:tc>
                  <a:txBody>
                    <a:bodyPr/>
                    <a:lstStyle/>
                    <a:p>
                      <a:r>
                        <a:rPr lang="en-GB" sz="1200" b="1" dirty="0">
                          <a:solidFill>
                            <a:schemeClr val="accent2"/>
                          </a:solidFill>
                        </a:rPr>
                        <a:t>JUUUPORT</a:t>
                      </a:r>
                    </a:p>
                  </a:txBody>
                  <a:tcPr/>
                </a:tc>
                <a:tc>
                  <a:txBody>
                    <a:bodyPr/>
                    <a:lstStyle/>
                    <a:p>
                      <a:r>
                        <a:rPr lang="en-GB" sz="1200" dirty="0">
                          <a:solidFill>
                            <a:schemeClr val="accent2"/>
                          </a:solidFill>
                        </a:rPr>
                        <a:t>Young people helping young people  to deal with risks online</a:t>
                      </a:r>
                    </a:p>
                  </a:txBody>
                  <a:tcPr/>
                </a:tc>
                <a:tc>
                  <a:txBody>
                    <a:bodyPr/>
                    <a:lstStyle/>
                    <a:p>
                      <a:r>
                        <a:rPr lang="en-GB" sz="1200" dirty="0">
                          <a:solidFill>
                            <a:schemeClr val="accent2"/>
                          </a:solidFill>
                        </a:rPr>
                        <a:t>JUUUPORT is a non-profit association that supports young people with problems on the web (e.g. cyberbullying, WhatsApp stress, etc.) and is committed to the respectful use of online communication. The association’s young scouts offer anonymous and free advice to affected parties or promote respect, tolerance and compassion on the Internet, through social media campaigns, workshops and webinars.</a:t>
                      </a:r>
                    </a:p>
                  </a:txBody>
                  <a:tcPr/>
                </a:tc>
                <a:tc>
                  <a:txBody>
                    <a:bodyPr/>
                    <a:lstStyle/>
                    <a:p>
                      <a:r>
                        <a:rPr lang="en-GB" sz="1000" dirty="0">
                          <a:solidFill>
                            <a:schemeClr val="accent2"/>
                          </a:solidFill>
                        </a:rPr>
                        <a:t>https://www.juuuport.de/</a:t>
                      </a:r>
                    </a:p>
                  </a:txBody>
                  <a:tcPr/>
                </a:tc>
                <a:extLst>
                  <a:ext uri="{0D108BD9-81ED-4DB2-BD59-A6C34878D82A}">
                    <a16:rowId xmlns:a16="http://schemas.microsoft.com/office/drawing/2014/main" val="3637191630"/>
                  </a:ext>
                </a:extLst>
              </a:tr>
            </a:tbl>
          </a:graphicData>
        </a:graphic>
      </p:graphicFrame>
      <p:sp>
        <p:nvSpPr>
          <p:cNvPr id="4" name="Rectangle 80">
            <a:extLst>
              <a:ext uri="{FF2B5EF4-FFF2-40B4-BE49-F238E27FC236}">
                <a16:creationId xmlns:a16="http://schemas.microsoft.com/office/drawing/2014/main" id="{79CB283A-EDBD-4FF9-BE81-10C1054299CC}"/>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AutoShape 11">
            <a:hlinkClick r:id="rId3" action="ppaction://hlinksldjump" highlightClick="1"/>
            <a:extLst>
              <a:ext uri="{FF2B5EF4-FFF2-40B4-BE49-F238E27FC236}">
                <a16:creationId xmlns:a16="http://schemas.microsoft.com/office/drawing/2014/main" id="{19E0CD10-49DE-4E4A-B480-2BDECE0FCB39}"/>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3F4F8B25-2853-4C32-A0C4-5D427DDD2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1824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a:t>
                      </a:r>
                      <a:r>
                        <a:rPr lang="en-GB" sz="1200" b="1" dirty="0" err="1">
                          <a:solidFill>
                            <a:schemeClr val="accent2"/>
                          </a:solidFill>
                        </a:rPr>
                        <a:t>Hasshilft</a:t>
                      </a:r>
                      <a:endParaRPr lang="en-GB" sz="1200" b="1" dirty="0">
                        <a:solidFill>
                          <a:schemeClr val="accent2"/>
                        </a:solidFill>
                      </a:endParaRPr>
                    </a:p>
                    <a:p>
                      <a:endParaRPr lang="en-GB" sz="1200" b="1" dirty="0">
                        <a:solidFill>
                          <a:schemeClr val="accent2"/>
                        </a:solidFill>
                      </a:endParaRPr>
                    </a:p>
                  </a:txBody>
                  <a:tcPr/>
                </a:tc>
                <a:tc>
                  <a:txBody>
                    <a:bodyPr/>
                    <a:lstStyle/>
                    <a:p>
                      <a:r>
                        <a:rPr lang="en-GB" sz="1200" dirty="0">
                          <a:solidFill>
                            <a:schemeClr val="accent2"/>
                          </a:solidFill>
                        </a:rPr>
                        <a:t>Turning hate speech into involuntary donations </a:t>
                      </a:r>
                    </a:p>
                  </a:txBody>
                  <a:tcPr/>
                </a:tc>
                <a:tc>
                  <a:txBody>
                    <a:bodyPr/>
                    <a:lstStyle/>
                    <a:p>
                      <a:r>
                        <a:rPr lang="en-GB" sz="1200" dirty="0">
                          <a:solidFill>
                            <a:schemeClr val="accent2"/>
                          </a:solidFill>
                        </a:rPr>
                        <a:t>Committed to values of freedom and dignity, the ZDK Gesellschaft </a:t>
                      </a:r>
                      <a:r>
                        <a:rPr lang="en-GB" sz="1200" dirty="0" err="1">
                          <a:solidFill>
                            <a:schemeClr val="accent2"/>
                          </a:solidFill>
                        </a:rPr>
                        <a:t>Demokratische</a:t>
                      </a:r>
                      <a:r>
                        <a:rPr lang="en-GB" sz="1200" dirty="0">
                          <a:solidFill>
                            <a:schemeClr val="accent2"/>
                          </a:solidFill>
                        </a:rPr>
                        <a:t> Kultur runs “the first involuntary online donation campaign” - #</a:t>
                      </a:r>
                      <a:r>
                        <a:rPr lang="en-GB" sz="1200" dirty="0" err="1">
                          <a:solidFill>
                            <a:schemeClr val="accent2"/>
                          </a:solidFill>
                        </a:rPr>
                        <a:t>Hasshilft</a:t>
                      </a:r>
                      <a:r>
                        <a:rPr lang="en-GB" sz="1200" dirty="0">
                          <a:solidFill>
                            <a:schemeClr val="accent2"/>
                          </a:solidFill>
                        </a:rPr>
                        <a:t>. The campaign collects funds to turn individual hate speech comments on social media into 1-euro donations that support refugee projects run by the ‘</a:t>
                      </a:r>
                      <a:r>
                        <a:rPr lang="en-GB" sz="1200" dirty="0" err="1">
                          <a:solidFill>
                            <a:schemeClr val="accent2"/>
                          </a:solidFill>
                        </a:rPr>
                        <a:t>Aktion</a:t>
                      </a:r>
                      <a:r>
                        <a:rPr lang="en-GB" sz="1200" dirty="0">
                          <a:solidFill>
                            <a:schemeClr val="accent2"/>
                          </a:solidFill>
                        </a:rPr>
                        <a:t> Deutschland </a:t>
                      </a:r>
                      <a:r>
                        <a:rPr lang="en-GB" sz="1200" dirty="0" err="1">
                          <a:solidFill>
                            <a:schemeClr val="accent2"/>
                          </a:solidFill>
                        </a:rPr>
                        <a:t>Hilft</a:t>
                      </a:r>
                      <a:r>
                        <a:rPr lang="en-GB" sz="1200" dirty="0">
                          <a:solidFill>
                            <a:schemeClr val="accent2"/>
                          </a:solidFill>
                        </a:rPr>
                        <a:t>’ and ‘EXIT-Deutschland’, an initiative against right-wing extremism. </a:t>
                      </a:r>
                    </a:p>
                  </a:txBody>
                  <a:tcPr/>
                </a:tc>
                <a:tc>
                  <a:txBody>
                    <a:bodyPr/>
                    <a:lstStyle/>
                    <a:p>
                      <a:r>
                        <a:rPr lang="en-GB" sz="1000" dirty="0">
                          <a:solidFill>
                            <a:schemeClr val="accent2"/>
                          </a:solidFill>
                        </a:rPr>
                        <a:t>https://www.hasshilft.de/index_en.html</a:t>
                      </a:r>
                    </a:p>
                    <a:p>
                      <a:endParaRPr lang="en-GB" sz="1000" dirty="0">
                        <a:solidFill>
                          <a:schemeClr val="accent2"/>
                        </a:solidFill>
                      </a:endParaRPr>
                    </a:p>
                    <a:p>
                      <a:r>
                        <a:rPr lang="en-GB" sz="1000" dirty="0">
                          <a:solidFill>
                            <a:schemeClr val="accent2"/>
                          </a:solidFill>
                          <a:hlinkClick r:id="rId2"/>
                        </a:rPr>
                        <a:t>https://zentrum-demokratische-kultur.de/initiativen/?c=hass-hilft</a:t>
                      </a:r>
                      <a:endParaRPr lang="en-GB" sz="1000" dirty="0">
                        <a:solidFill>
                          <a:schemeClr val="accent2"/>
                        </a:solidFill>
                      </a:endParaRPr>
                    </a:p>
                  </a:txBody>
                  <a:tcPr/>
                </a:tc>
                <a:extLst>
                  <a:ext uri="{0D108BD9-81ED-4DB2-BD59-A6C34878D82A}">
                    <a16:rowId xmlns:a16="http://schemas.microsoft.com/office/drawing/2014/main" val="1269303532"/>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C814D3C4-CD87-4731-B446-DD5C50C66418}"/>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0F0CEE74-7A6D-44DD-AAA2-A277B09C4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5111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7988">
                <a:tc>
                  <a:txBody>
                    <a:bodyPr/>
                    <a:lstStyle/>
                    <a:p>
                      <a:r>
                        <a:rPr lang="en-GB" sz="1200" b="1" dirty="0">
                          <a:solidFill>
                            <a:schemeClr val="accent2"/>
                          </a:solidFill>
                        </a:rPr>
                        <a:t>Code your Life</a:t>
                      </a:r>
                    </a:p>
                  </a:txBody>
                  <a:tcPr/>
                </a:tc>
                <a:tc>
                  <a:txBody>
                    <a:bodyPr/>
                    <a:lstStyle/>
                    <a:p>
                      <a:r>
                        <a:rPr lang="en-GB" sz="1200" dirty="0">
                          <a:solidFill>
                            <a:schemeClr val="accent2"/>
                          </a:solidFill>
                        </a:rPr>
                        <a:t>Engaging children to develop new media</a:t>
                      </a:r>
                    </a:p>
                  </a:txBody>
                  <a:tcPr/>
                </a:tc>
                <a:tc>
                  <a:txBody>
                    <a:bodyPr/>
                    <a:lstStyle/>
                    <a:p>
                      <a:r>
                        <a:rPr lang="en-GB" sz="1200" dirty="0">
                          <a:solidFill>
                            <a:schemeClr val="accent2"/>
                          </a:solidFill>
                        </a:rPr>
                        <a:t>Microsoft’s Code your Life initiative promotes media literacy by imparting knowledge about programming and IT to children in an exciting way. Code your Life gives boys and girls between the ages of 8 and 16 the opportunity to not only be recipients of new media, but also to actively help shape new media and technologies, develop apps and program their own animations. </a:t>
                      </a:r>
                    </a:p>
                  </a:txBody>
                  <a:tcPr/>
                </a:tc>
                <a:tc>
                  <a:txBody>
                    <a:bodyPr/>
                    <a:lstStyle/>
                    <a:p>
                      <a:r>
                        <a:rPr lang="en-GB" sz="1000" dirty="0">
                          <a:solidFill>
                            <a:schemeClr val="accent2"/>
                          </a:solidFill>
                        </a:rPr>
                        <a:t>https://www.code-your-life.org/</a:t>
                      </a:r>
                    </a:p>
                  </a:txBody>
                  <a:tcPr/>
                </a:tc>
                <a:extLst>
                  <a:ext uri="{0D108BD9-81ED-4DB2-BD59-A6C34878D82A}">
                    <a16:rowId xmlns:a16="http://schemas.microsoft.com/office/drawing/2014/main" val="2196512376"/>
                  </a:ext>
                </a:extLst>
              </a:tr>
            </a:tbl>
          </a:graphicData>
        </a:graphic>
      </p:graphicFrame>
      <p:sp>
        <p:nvSpPr>
          <p:cNvPr id="5" name="AutoShape 11">
            <a:hlinkClick r:id="rId2" action="ppaction://hlinksldjump" highlightClick="1"/>
            <a:extLst>
              <a:ext uri="{FF2B5EF4-FFF2-40B4-BE49-F238E27FC236}">
                <a16:creationId xmlns:a16="http://schemas.microsoft.com/office/drawing/2014/main" id="{C814D3C4-CD87-4731-B446-DD5C50C66418}"/>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EB93ACFC-EACA-4F63-B524-A0400C170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1596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a:solidFill>
                            <a:schemeClr val="accent2"/>
                          </a:solidFill>
                        </a:rPr>
                        <a:t>exclamo</a:t>
                      </a:r>
                    </a:p>
                    <a:p>
                      <a:endParaRPr lang="en-GB" sz="1200" b="1" dirty="0">
                        <a:solidFill>
                          <a:schemeClr val="accent2"/>
                        </a:solidFill>
                      </a:endParaRPr>
                    </a:p>
                  </a:txBody>
                  <a:tcPr/>
                </a:tc>
                <a:tc>
                  <a:txBody>
                    <a:bodyPr/>
                    <a:lstStyle/>
                    <a:p>
                      <a:r>
                        <a:rPr lang="en-GB" sz="1200" dirty="0">
                          <a:solidFill>
                            <a:schemeClr val="accent2"/>
                          </a:solidFill>
                        </a:rPr>
                        <a:t>Addressing social problems confidently through an app</a:t>
                      </a:r>
                    </a:p>
                  </a:txBody>
                  <a:tcPr/>
                </a:tc>
                <a:tc>
                  <a:txBody>
                    <a:bodyPr/>
                    <a:lstStyle/>
                    <a:p>
                      <a:r>
                        <a:rPr lang="en-GB" sz="1200" dirty="0">
                          <a:solidFill>
                            <a:schemeClr val="accent2"/>
                          </a:solidFill>
                        </a:rPr>
                        <a:t>exclamo would like to give pupils and staff a voice and help them to talk about their problems such as bullying, discrimination or sexual harassment and to get help. For this purpose, exclamo offers a web app, via which students of a participating school can anonymously contact trusted persons if they themselves are attacked, bullied or insulted.</a:t>
                      </a:r>
                    </a:p>
                  </a:txBody>
                  <a:tcPr/>
                </a:tc>
                <a:tc>
                  <a:txBody>
                    <a:bodyPr/>
                    <a:lstStyle/>
                    <a:p>
                      <a:r>
                        <a:rPr lang="en-GB" sz="1000" dirty="0">
                          <a:solidFill>
                            <a:schemeClr val="accent2"/>
                          </a:solidFill>
                        </a:rPr>
                        <a:t>https://www.exclamo.org/</a:t>
                      </a:r>
                    </a:p>
                  </a:txBody>
                  <a:tcPr/>
                </a:tc>
                <a:extLst>
                  <a:ext uri="{0D108BD9-81ED-4DB2-BD59-A6C34878D82A}">
                    <a16:rowId xmlns:a16="http://schemas.microsoft.com/office/drawing/2014/main" val="2013169810"/>
                  </a:ext>
                </a:extLst>
              </a:tr>
            </a:tbl>
          </a:graphicData>
        </a:graphic>
      </p:graphicFrame>
      <p:sp>
        <p:nvSpPr>
          <p:cNvPr id="5" name="AutoShape 11">
            <a:hlinkClick r:id="rId2" action="ppaction://hlinksldjump" highlightClick="1"/>
            <a:extLst>
              <a:ext uri="{FF2B5EF4-FFF2-40B4-BE49-F238E27FC236}">
                <a16:creationId xmlns:a16="http://schemas.microsoft.com/office/drawing/2014/main" id="{C814D3C4-CD87-4731-B446-DD5C50C66418}"/>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7A868758-B1BB-474B-AEB7-C18EAFBFB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5404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VielRespektZentrum</a:t>
                      </a:r>
                    </a:p>
                  </a:txBody>
                  <a:tcPr/>
                </a:tc>
                <a:tc>
                  <a:txBody>
                    <a:bodyPr/>
                    <a:lstStyle/>
                    <a:p>
                      <a:r>
                        <a:rPr lang="en-GB" sz="1200" dirty="0">
                          <a:solidFill>
                            <a:schemeClr val="accent2"/>
                          </a:solidFill>
                        </a:rPr>
                        <a:t>Offering public spaces to promote diversity and respect</a:t>
                      </a:r>
                    </a:p>
                  </a:txBody>
                  <a:tcPr/>
                </a:tc>
                <a:tc>
                  <a:txBody>
                    <a:bodyPr/>
                    <a:lstStyle/>
                    <a:p>
                      <a:r>
                        <a:rPr lang="en-GB" sz="1200" dirty="0">
                          <a:solidFill>
                            <a:schemeClr val="accent2"/>
                          </a:solidFill>
                        </a:rPr>
                        <a:t>The VielRespektZentrum helps those who are committed to diversity and respect by offering them optimal working conditions in the form of offices, technology, conference, seminar and lecture opportunities. The centre is open to anyone who promotes diversity and respect and is designed in a way that allows everyone to remain free and independent in their work while still being able to cooperate and synergize. </a:t>
                      </a:r>
                    </a:p>
                  </a:txBody>
                  <a:tcPr/>
                </a:tc>
                <a:tc>
                  <a:txBody>
                    <a:bodyPr/>
                    <a:lstStyle/>
                    <a:p>
                      <a:r>
                        <a:rPr lang="en-GB" sz="1000" dirty="0">
                          <a:solidFill>
                            <a:schemeClr val="accent2"/>
                          </a:solidFill>
                        </a:rPr>
                        <a:t>https://www.vielrespektzentrum.de/</a:t>
                      </a:r>
                    </a:p>
                  </a:txBody>
                  <a:tcPr/>
                </a:tc>
                <a:extLst>
                  <a:ext uri="{0D108BD9-81ED-4DB2-BD59-A6C34878D82A}">
                    <a16:rowId xmlns:a16="http://schemas.microsoft.com/office/drawing/2014/main" val="1269303532"/>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F658257C-5B3B-4987-85B6-2A950D449B7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8511F732-15D4-4DB6-AE91-73414556F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8557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4935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7988">
                <a:tc>
                  <a:txBody>
                    <a:bodyPr/>
                    <a:lstStyle/>
                    <a:p>
                      <a:r>
                        <a:rPr lang="en-GB" sz="1200" b="1" dirty="0">
                          <a:solidFill>
                            <a:schemeClr val="accent2"/>
                          </a:solidFill>
                        </a:rPr>
                        <a:t> myPolis</a:t>
                      </a:r>
                    </a:p>
                  </a:txBody>
                  <a:tcPr/>
                </a:tc>
                <a:tc>
                  <a:txBody>
                    <a:bodyPr/>
                    <a:lstStyle/>
                    <a:p>
                      <a:r>
                        <a:rPr lang="en-GB" sz="1200" dirty="0">
                          <a:solidFill>
                            <a:schemeClr val="accent2"/>
                          </a:solidFill>
                        </a:rPr>
                        <a:t>Stimulating political participation of citizens</a:t>
                      </a:r>
                    </a:p>
                  </a:txBody>
                  <a:tcPr/>
                </a:tc>
                <a:tc>
                  <a:txBody>
                    <a:bodyPr/>
                    <a:lstStyle/>
                    <a:p>
                      <a:r>
                        <a:rPr lang="en-GB" sz="1200" dirty="0">
                          <a:solidFill>
                            <a:schemeClr val="accent2"/>
                          </a:solidFill>
                        </a:rPr>
                        <a:t>Portugal-based start-up myPolis develops a suite of applications to foster co-operation between citizens and local government. Its aim is to allow citizens to vote on proposed laws and plans made by the local administration. In addition, myPolis integrates gamification elements to incentivise users’ active participation in political and socio-economic initiatives. </a:t>
                      </a:r>
                    </a:p>
                  </a:txBody>
                  <a:tcPr/>
                </a:tc>
                <a:tc>
                  <a:txBody>
                    <a:bodyPr/>
                    <a:lstStyle/>
                    <a:p>
                      <a:r>
                        <a:rPr lang="en-GB" sz="1000" dirty="0">
                          <a:solidFill>
                            <a:schemeClr val="accent2"/>
                          </a:solidFill>
                        </a:rPr>
                        <a:t>https://www.startus-insights.com/innovators-guide/4-top-e-governance-solutions-impacting-smart-cities/</a:t>
                      </a:r>
                    </a:p>
                  </a:txBody>
                  <a:tcPr/>
                </a:tc>
                <a:extLst>
                  <a:ext uri="{0D108BD9-81ED-4DB2-BD59-A6C34878D82A}">
                    <a16:rowId xmlns:a16="http://schemas.microsoft.com/office/drawing/2014/main" val="2196512376"/>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F658257C-5B3B-4987-85B6-2A950D449B7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727B1FE0-92E3-497E-B3B3-62F293817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874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auticon</a:t>
                      </a:r>
                    </a:p>
                  </a:txBody>
                  <a:tcPr/>
                </a:tc>
                <a:tc>
                  <a:txBody>
                    <a:bodyPr/>
                    <a:lstStyle/>
                    <a:p>
                      <a:r>
                        <a:rPr lang="en-GB" sz="1200" dirty="0">
                          <a:solidFill>
                            <a:schemeClr val="accent2"/>
                          </a:solidFill>
                        </a:rPr>
                        <a:t>Engaging disabled people as valuable workforce</a:t>
                      </a:r>
                    </a:p>
                  </a:txBody>
                  <a:tcPr/>
                </a:tc>
                <a:tc>
                  <a:txBody>
                    <a:bodyPr/>
                    <a:lstStyle/>
                    <a:p>
                      <a:r>
                        <a:rPr lang="en-GB" sz="1200" dirty="0">
                          <a:solidFill>
                            <a:schemeClr val="accent2"/>
                          </a:solidFill>
                        </a:rPr>
                        <a:t>IT consulting firm auticon hires exclusively autistic people as specialists in software testing and quality management. Although individuals with autism are typically excluded from employment opportunities, their impairment is often linked to exceptional cognitive and technical abilities. Auticon taps into this potential to offer top quality services as well as high-wage, long-term careers for its employees.</a:t>
                      </a:r>
                    </a:p>
                  </a:txBody>
                  <a:tcPr/>
                </a:tc>
                <a:tc>
                  <a:txBody>
                    <a:bodyPr/>
                    <a:lstStyle/>
                    <a:p>
                      <a:r>
                        <a:rPr lang="en-GB" sz="1000" dirty="0">
                          <a:solidFill>
                            <a:schemeClr val="accent2"/>
                          </a:solidFill>
                        </a:rPr>
                        <a:t>https://auticon.com/</a:t>
                      </a:r>
                    </a:p>
                  </a:txBody>
                  <a:tcPr/>
                </a:tc>
                <a:extLst>
                  <a:ext uri="{0D108BD9-81ED-4DB2-BD59-A6C34878D82A}">
                    <a16:rowId xmlns:a16="http://schemas.microsoft.com/office/drawing/2014/main" val="3637191630"/>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F658257C-5B3B-4987-85B6-2A950D449B7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0E206F07-4306-475B-B4DC-DA9F444B4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710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The </a:t>
                      </a:r>
                      <a:r>
                        <a:rPr lang="en-GB" sz="1200" b="1" dirty="0" err="1">
                          <a:solidFill>
                            <a:schemeClr val="accent2"/>
                          </a:solidFill>
                        </a:rPr>
                        <a:t>MGCubed</a:t>
                      </a:r>
                      <a:r>
                        <a:rPr lang="en-GB" sz="1200" b="1" dirty="0">
                          <a:solidFill>
                            <a:schemeClr val="accent2"/>
                          </a:solidFill>
                        </a:rPr>
                        <a:t> Project</a:t>
                      </a:r>
                    </a:p>
                  </a:txBody>
                  <a:tcPr/>
                </a:tc>
                <a:tc>
                  <a:txBody>
                    <a:bodyPr/>
                    <a:lstStyle/>
                    <a:p>
                      <a:r>
                        <a:rPr lang="en-GB" sz="1200" dirty="0">
                          <a:solidFill>
                            <a:schemeClr val="accent2"/>
                          </a:solidFill>
                        </a:rPr>
                        <a:t>Providing inclusive education opportunities</a:t>
                      </a:r>
                    </a:p>
                  </a:txBody>
                  <a:tcPr/>
                </a:tc>
                <a:tc>
                  <a:txBody>
                    <a:bodyPr/>
                    <a:lstStyle/>
                    <a:p>
                      <a:r>
                        <a:rPr lang="en-GB" sz="1200" dirty="0">
                          <a:solidFill>
                            <a:schemeClr val="accent2"/>
                          </a:solidFill>
                        </a:rPr>
                        <a:t>The </a:t>
                      </a:r>
                      <a:r>
                        <a:rPr lang="en-GB" sz="1200" dirty="0" err="1">
                          <a:solidFill>
                            <a:schemeClr val="accent2"/>
                          </a:solidFill>
                        </a:rPr>
                        <a:t>MGCubed</a:t>
                      </a:r>
                      <a:r>
                        <a:rPr lang="en-GB" sz="1200" dirty="0">
                          <a:solidFill>
                            <a:schemeClr val="accent2"/>
                          </a:solidFill>
                        </a:rPr>
                        <a:t> Project uses solar-powered and satellite-enabled distance learning infrastructure to deliver interactive learning sessions for students and teachers in isolated communities. The technological solution facilitates safe, supportive and gender-equitable learning environments. </a:t>
                      </a:r>
                    </a:p>
                  </a:txBody>
                  <a:tcPr/>
                </a:tc>
                <a:tc>
                  <a:txBody>
                    <a:bodyPr/>
                    <a:lstStyle/>
                    <a:p>
                      <a:r>
                        <a:rPr lang="en-GB" sz="1000" dirty="0">
                          <a:solidFill>
                            <a:schemeClr val="accent2"/>
                          </a:solidFill>
                        </a:rPr>
                        <a:t>https://www.varkeyfoundation.org/what-we-do/programmes/making-ghanaian-girls-great</a:t>
                      </a:r>
                    </a:p>
                  </a:txBody>
                  <a:tcPr/>
                </a:tc>
                <a:extLst>
                  <a:ext uri="{0D108BD9-81ED-4DB2-BD59-A6C34878D82A}">
                    <a16:rowId xmlns:a16="http://schemas.microsoft.com/office/drawing/2014/main" val="1269303532"/>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5572A663-9B66-43AE-833B-FE7AF08FAA81}"/>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8ABFFC15-2007-49CC-B453-0A037BF1B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0268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2"/>
                          </a:solidFill>
                        </a:rPr>
                        <a:t>Scroller</a:t>
                      </a:r>
                    </a:p>
                    <a:p>
                      <a:endParaRPr lang="en-GB" sz="1200" b="1" dirty="0">
                        <a:solidFill>
                          <a:schemeClr val="accent2"/>
                        </a:solidFill>
                      </a:endParaRPr>
                    </a:p>
                  </a:txBody>
                  <a:tcPr/>
                </a:tc>
                <a:tc>
                  <a:txBody>
                    <a:bodyPr/>
                    <a:lstStyle/>
                    <a:p>
                      <a:r>
                        <a:rPr lang="en-GB" sz="1200" dirty="0">
                          <a:solidFill>
                            <a:schemeClr val="accent2"/>
                          </a:solidFill>
                        </a:rPr>
                        <a:t>Teaching about media literacy with a magazine</a:t>
                      </a:r>
                    </a:p>
                  </a:txBody>
                  <a:tcPr/>
                </a:tc>
                <a:tc>
                  <a:txBody>
                    <a:bodyPr/>
                    <a:lstStyle/>
                    <a:p>
                      <a:r>
                        <a:rPr lang="en-GB" sz="1200" dirty="0">
                          <a:solidFill>
                            <a:schemeClr val="accent2"/>
                          </a:solidFill>
                        </a:rPr>
                        <a:t>Scroller is a media magazine for children developed by </a:t>
                      </a:r>
                      <a:r>
                        <a:rPr lang="en-GB" sz="1200" dirty="0" err="1">
                          <a:solidFill>
                            <a:schemeClr val="accent2"/>
                          </a:solidFill>
                        </a:rPr>
                        <a:t>Teachtoday</a:t>
                      </a:r>
                      <a:r>
                        <a:rPr lang="en-GB" sz="1200" dirty="0">
                          <a:solidFill>
                            <a:schemeClr val="accent2"/>
                          </a:solidFill>
                        </a:rPr>
                        <a:t>, a Deutsche Telekom initiative for the promotion of safe and competent media use. Scroller teaches children from nine to twelve years about media literacy at an eye level. The magazine is available in an interactive web version and in free print format. The current issue from 04/2020 deals with digital civil courage and questions about cyberbullying.</a:t>
                      </a:r>
                    </a:p>
                  </a:txBody>
                  <a:tcPr/>
                </a:tc>
                <a:tc>
                  <a:txBody>
                    <a:bodyPr/>
                    <a:lstStyle/>
                    <a:p>
                      <a:r>
                        <a:rPr lang="en-GB" sz="1000" dirty="0">
                          <a:solidFill>
                            <a:schemeClr val="accent2"/>
                          </a:solidFill>
                        </a:rPr>
                        <a:t>https://www.scroller.de/</a:t>
                      </a:r>
                    </a:p>
                  </a:txBody>
                  <a:tcPr/>
                </a:tc>
                <a:extLst>
                  <a:ext uri="{0D108BD9-81ED-4DB2-BD59-A6C34878D82A}">
                    <a16:rowId xmlns:a16="http://schemas.microsoft.com/office/drawing/2014/main" val="3637191630"/>
                  </a:ext>
                </a:extLst>
              </a:tr>
            </a:tbl>
          </a:graphicData>
        </a:graphic>
      </p:graphicFrame>
      <p:sp>
        <p:nvSpPr>
          <p:cNvPr id="5" name="AutoShape 11">
            <a:hlinkClick r:id="rId2" action="ppaction://hlinksldjump" highlightClick="1"/>
            <a:extLst>
              <a:ext uri="{FF2B5EF4-FFF2-40B4-BE49-F238E27FC236}">
                <a16:creationId xmlns:a16="http://schemas.microsoft.com/office/drawing/2014/main" id="{C814D3C4-CD87-4731-B446-DD5C50C66418}"/>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5ED45AC9-80BE-4B64-9417-2C765C4F6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3383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938978" y="988164"/>
            <a:ext cx="10314043"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Human &amp; Digital Rights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elle 3">
            <a:extLst>
              <a:ext uri="{FF2B5EF4-FFF2-40B4-BE49-F238E27FC236}">
                <a16:creationId xmlns:a16="http://schemas.microsoft.com/office/drawing/2014/main" id="{060F8C26-BD44-49E4-B1A1-E34036B6314B}"/>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a:solidFill>
                            <a:schemeClr val="accent2"/>
                          </a:solidFill>
                        </a:rPr>
                        <a:t>Grameen Telecom's Village Phone program</a:t>
                      </a:r>
                    </a:p>
                  </a:txBody>
                  <a:tcPr/>
                </a:tc>
                <a:tc>
                  <a:txBody>
                    <a:bodyPr/>
                    <a:lstStyle/>
                    <a:p>
                      <a:r>
                        <a:rPr lang="en-GB" sz="1200" dirty="0">
                          <a:solidFill>
                            <a:schemeClr val="accent2"/>
                          </a:solidFill>
                        </a:rPr>
                        <a:t>Enabling widespread, affordable and profitable access to ICT</a:t>
                      </a:r>
                    </a:p>
                  </a:txBody>
                  <a:tcPr/>
                </a:tc>
                <a:tc>
                  <a:txBody>
                    <a:bodyPr/>
                    <a:lstStyle/>
                    <a:p>
                      <a:r>
                        <a:rPr lang="en-GB" sz="1200" dirty="0">
                          <a:solidFill>
                            <a:schemeClr val="accent2"/>
                          </a:solidFill>
                        </a:rPr>
                        <a:t>In 1997 Grameen Telecom pioneered its Village Phone program, enabling Bangladesh’s rural poor to own a cell-phone while being able to profit from it. The program provides villagers with affordable loans to purchase a mobile, which they can then rent out to other members of their community on a per-call basis. Thus, they extend the coverage of affordable access to ICTs while earning additional income to easily pay back their loan.</a:t>
                      </a:r>
                    </a:p>
                  </a:txBody>
                  <a:tcPr/>
                </a:tc>
                <a:tc>
                  <a:txBody>
                    <a:bodyPr/>
                    <a:lstStyle/>
                    <a:p>
                      <a:r>
                        <a:rPr lang="en-GB" sz="1000" dirty="0">
                          <a:solidFill>
                            <a:schemeClr val="accent2"/>
                          </a:solidFill>
                        </a:rPr>
                        <a:t>http://www.grameentelecom.net.bd/</a:t>
                      </a:r>
                    </a:p>
                  </a:txBody>
                  <a:tcPr/>
                </a:tc>
                <a:extLst>
                  <a:ext uri="{0D108BD9-81ED-4DB2-BD59-A6C34878D82A}">
                    <a16:rowId xmlns:a16="http://schemas.microsoft.com/office/drawing/2014/main" val="2013169810"/>
                  </a:ext>
                </a:extLst>
              </a:tr>
            </a:tbl>
          </a:graphicData>
        </a:graphic>
      </p:graphicFrame>
      <p:sp>
        <p:nvSpPr>
          <p:cNvPr id="5" name="AutoShape 11">
            <a:hlinkClick r:id="rId3" action="ppaction://hlinksldjump" highlightClick="1"/>
            <a:extLst>
              <a:ext uri="{FF2B5EF4-FFF2-40B4-BE49-F238E27FC236}">
                <a16:creationId xmlns:a16="http://schemas.microsoft.com/office/drawing/2014/main" id="{F658257C-5B3B-4987-85B6-2A950D449B73}"/>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6" name="Picture 2" descr="https://licensebuttons.net/l/by-sa/3.0/88x31.png">
            <a:extLst>
              <a:ext uri="{FF2B5EF4-FFF2-40B4-BE49-F238E27FC236}">
                <a16:creationId xmlns:a16="http://schemas.microsoft.com/office/drawing/2014/main" id="{4896D944-0E22-439D-81D9-EC6EEEE38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67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An </a:t>
            </a:r>
            <a:r>
              <a:rPr lang="de-DE" altLang="en-US" b="1" dirty="0" err="1">
                <a:solidFill>
                  <a:schemeClr val="bg1"/>
                </a:solidFill>
                <a:latin typeface="TeleNeo" panose="020B0504040202090203" pitchFamily="34" charset="77"/>
              </a:rPr>
              <a:t>innovation</a:t>
            </a:r>
            <a:r>
              <a:rPr lang="de-DE" altLang="en-US" b="1" dirty="0">
                <a:solidFill>
                  <a:schemeClr val="bg1"/>
                </a:solidFill>
                <a:latin typeface="TeleNeo" panose="020B0504040202090203" pitchFamily="34" charset="77"/>
              </a:rPr>
              <a:t> </a:t>
            </a:r>
            <a:r>
              <a:rPr lang="en-GB" b="1" dirty="0">
                <a:solidFill>
                  <a:schemeClr val="bg1"/>
                </a:solidFill>
                <a:latin typeface="TeleNeo" panose="020B0504040202090203" pitchFamily="34" charset="77"/>
              </a:rPr>
              <a:t>that addresses a social problem while the profits it realizes are reinvested in the development of further socially-oriented solutions.</a:t>
            </a:r>
            <a:endParaRPr lang="de-DE" altLang="en-US" b="1" dirty="0">
              <a:solidFill>
                <a:schemeClr val="bg1"/>
              </a:solidFill>
              <a:latin typeface="TeleNeo" panose="020B0504040202090203" pitchFamily="34" charset="77"/>
            </a:endParaRPr>
          </a:p>
        </p:txBody>
      </p:sp>
      <p:sp>
        <p:nvSpPr>
          <p:cNvPr id="11" name="Rechteck 10">
            <a:extLst>
              <a:ext uri="{FF2B5EF4-FFF2-40B4-BE49-F238E27FC236}">
                <a16:creationId xmlns:a16="http://schemas.microsoft.com/office/drawing/2014/main" id="{A8C9BFCA-722C-8A4E-B0BB-FDBDC634A1CB}"/>
              </a:ext>
            </a:extLst>
          </p:cNvPr>
          <p:cNvSpPr/>
          <p:nvPr/>
        </p:nvSpPr>
        <p:spPr>
          <a:xfrm>
            <a:off x="1018338" y="1715672"/>
            <a:ext cx="4602465" cy="1391984"/>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de-DE" altLang="en-US" sz="3600" b="1" dirty="0" err="1">
                <a:solidFill>
                  <a:srgbClr val="4FB2E8"/>
                </a:solidFill>
                <a:latin typeface="TeleNeo" panose="020B0504040202090203" pitchFamily="34" charset="77"/>
              </a:rPr>
              <a:t>What</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is</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values-based</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innovation</a:t>
            </a:r>
            <a:r>
              <a:rPr lang="de-DE" altLang="en-US" sz="3600" b="1" dirty="0">
                <a:solidFill>
                  <a:srgbClr val="4FB2E8"/>
                </a:solidFill>
                <a:latin typeface="TeleNeo" panose="020B0504040202090203" pitchFamily="34" charset="77"/>
              </a:rPr>
              <a:t>? </a:t>
            </a: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50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en-GB" altLang="en-US" b="1" dirty="0">
                <a:solidFill>
                  <a:schemeClr val="bg1"/>
                </a:solidFill>
                <a:latin typeface="TeleNeo" panose="020B0504040202090203" pitchFamily="34" charset="77"/>
              </a:rPr>
              <a:t>2. 	An approach to innovation that aims at maximising companies’ financial value.</a:t>
            </a: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A framework that investigates and applies notions of the desirable to manage innovation.</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A type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innovation</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that</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contributes</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to</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establishing</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new</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values</a:t>
            </a:r>
            <a:r>
              <a:rPr lang="de-DE" altLang="en-US" b="1" dirty="0">
                <a:solidFill>
                  <a:schemeClr val="bg1"/>
                </a:solidFill>
                <a:latin typeface="TeleNeo" panose="020B0504040202090203" pitchFamily="34" charset="77"/>
              </a:rPr>
              <a:t> in </a:t>
            </a:r>
            <a:r>
              <a:rPr lang="de-DE" altLang="en-US" b="1" dirty="0" err="1">
                <a:solidFill>
                  <a:schemeClr val="bg1"/>
                </a:solidFill>
                <a:latin typeface="TeleNeo" panose="020B0504040202090203" pitchFamily="34" charset="77"/>
              </a:rPr>
              <a:t>society</a:t>
            </a:r>
            <a:r>
              <a:rPr lang="de-DE" altLang="en-US" b="1" dirty="0">
                <a:solidFill>
                  <a:schemeClr val="bg1"/>
                </a:solidFill>
                <a:latin typeface="TeleNeo" panose="020B0504040202090203" pitchFamily="34" charset="77"/>
              </a:rPr>
              <a:t>.</a:t>
            </a: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2" name="Text Box 4">
            <a:extLst>
              <a:ext uri="{FF2B5EF4-FFF2-40B4-BE49-F238E27FC236}">
                <a16:creationId xmlns:a16="http://schemas.microsoft.com/office/drawing/2014/main" id="{302E8C3E-36C4-1949-BD01-FF826B658752}"/>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spTree>
    <p:extLst>
      <p:ext uri="{BB962C8B-B14F-4D97-AF65-F5344CB8AC3E}">
        <p14:creationId xmlns:p14="http://schemas.microsoft.com/office/powerpoint/2010/main" val="121127939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7988">
                <a:tc>
                  <a:txBody>
                    <a:bodyPr/>
                    <a:lstStyle/>
                    <a:p>
                      <a:r>
                        <a:rPr lang="en-GB" sz="1200" b="1" dirty="0">
                          <a:solidFill>
                            <a:schemeClr val="accent2"/>
                          </a:solidFill>
                        </a:rPr>
                        <a:t>co2online </a:t>
                      </a:r>
                    </a:p>
                  </a:txBody>
                  <a:tcPr/>
                </a:tc>
                <a:tc>
                  <a:txBody>
                    <a:bodyPr/>
                    <a:lstStyle/>
                    <a:p>
                      <a:r>
                        <a:rPr lang="en-GB" sz="1200" dirty="0">
                          <a:solidFill>
                            <a:schemeClr val="accent2"/>
                          </a:solidFill>
                        </a:rPr>
                        <a:t>Promoting energy efficiency through online- and monitoring tools</a:t>
                      </a:r>
                    </a:p>
                  </a:txBody>
                  <a:tcPr/>
                </a:tc>
                <a:tc>
                  <a:txBody>
                    <a:bodyPr/>
                    <a:lstStyle/>
                    <a:p>
                      <a:r>
                        <a:rPr lang="en-GB" sz="1200" dirty="0">
                          <a:solidFill>
                            <a:schemeClr val="accent2"/>
                          </a:solidFill>
                        </a:rPr>
                        <a:t>co2online is a non-profit consulting company that runs various campaigns to promote climate protection and energy efficiency. It offers free online- and monitoring tools to help users track and reduce their energy consumption, costs, and CO2 footprint. Based on the data gathered about users’ energy consumption, co2online also offers commercial services for B2B clients, such as personalized market studies.</a:t>
                      </a:r>
                    </a:p>
                  </a:txBody>
                  <a:tcPr/>
                </a:tc>
                <a:tc>
                  <a:txBody>
                    <a:bodyPr/>
                    <a:lstStyle/>
                    <a:p>
                      <a:r>
                        <a:rPr lang="en-GB" sz="1000" dirty="0">
                          <a:solidFill>
                            <a:schemeClr val="accent2"/>
                          </a:solidFill>
                        </a:rPr>
                        <a:t>https://www.co2online.com/</a:t>
                      </a:r>
                    </a:p>
                  </a:txBody>
                  <a:tcPr/>
                </a:tc>
                <a:extLst>
                  <a:ext uri="{0D108BD9-81ED-4DB2-BD59-A6C34878D82A}">
                    <a16:rowId xmlns:a16="http://schemas.microsoft.com/office/drawing/2014/main" val="2196512376"/>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8C291DDE-9AD7-4567-BB2C-2409DD723E2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8F276554-1EB6-4013-9F40-2EB3DCAEF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4133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MIT Climate </a:t>
                      </a:r>
                      <a:r>
                        <a:rPr lang="en-GB" sz="1200" b="1" dirty="0" err="1">
                          <a:solidFill>
                            <a:schemeClr val="accent2"/>
                          </a:solidFill>
                        </a:rPr>
                        <a:t>CoLab</a:t>
                      </a:r>
                      <a:endParaRPr lang="en-GB" sz="1200" b="1" dirty="0">
                        <a:solidFill>
                          <a:schemeClr val="accent2"/>
                        </a:solidFill>
                      </a:endParaRPr>
                    </a:p>
                  </a:txBody>
                  <a:tcPr/>
                </a:tc>
                <a:tc>
                  <a:txBody>
                    <a:bodyPr/>
                    <a:lstStyle/>
                    <a:p>
                      <a:r>
                        <a:rPr lang="en-GB" sz="1200" dirty="0">
                          <a:solidFill>
                            <a:schemeClr val="accent2"/>
                          </a:solidFill>
                        </a:rPr>
                        <a:t>Crowdsourcing ideas for climate action</a:t>
                      </a:r>
                    </a:p>
                  </a:txBody>
                  <a:tcPr/>
                </a:tc>
                <a:tc>
                  <a:txBody>
                    <a:bodyPr/>
                    <a:lstStyle/>
                    <a:p>
                      <a:r>
                        <a:rPr lang="en-GB" sz="1200" dirty="0">
                          <a:solidFill>
                            <a:schemeClr val="accent2"/>
                          </a:solidFill>
                        </a:rPr>
                        <a:t>The Massachusetts Institute of Technology has developed the Climate </a:t>
                      </a:r>
                      <a:r>
                        <a:rPr lang="en-GB" sz="1200" dirty="0" err="1">
                          <a:solidFill>
                            <a:schemeClr val="accent2"/>
                          </a:solidFill>
                        </a:rPr>
                        <a:t>CoLab</a:t>
                      </a:r>
                      <a:r>
                        <a:rPr lang="en-GB" sz="1200" dirty="0">
                          <a:solidFill>
                            <a:schemeClr val="accent2"/>
                          </a:solidFill>
                        </a:rPr>
                        <a:t> crowdsourcing platform where citizens work with experts and each other to co-create detailed proposals for climate action. The platform collects proposals in a number of areas related to climate change and provides assistance to the best ideas by connecting their contributors to resources, people and organizations that can help them put their ideas into action.</a:t>
                      </a:r>
                    </a:p>
                  </a:txBody>
                  <a:tcPr/>
                </a:tc>
                <a:tc>
                  <a:txBody>
                    <a:bodyPr/>
                    <a:lstStyle/>
                    <a:p>
                      <a:r>
                        <a:rPr lang="en-GB" sz="1000" dirty="0">
                          <a:solidFill>
                            <a:schemeClr val="accent2">
                              <a:lumMod val="50000"/>
                            </a:schemeClr>
                          </a:solidFill>
                        </a:rPr>
                        <a:t>https://www.climatecolab.org/</a:t>
                      </a:r>
                    </a:p>
                    <a:p>
                      <a:endParaRPr lang="en-GB" sz="1000" dirty="0">
                        <a:solidFill>
                          <a:schemeClr val="accent2">
                            <a:lumMod val="50000"/>
                          </a:schemeClr>
                        </a:solidFill>
                      </a:endParaRPr>
                    </a:p>
                    <a:p>
                      <a:r>
                        <a:rPr lang="en-GB" sz="1000" dirty="0">
                          <a:solidFill>
                            <a:schemeClr val="accent2">
                              <a:lumMod val="50000"/>
                            </a:schemeClr>
                          </a:solidFill>
                        </a:rPr>
                        <a:t>https://www.politesi.polimi.it/bitstream/10589/109610/1/CrowdsourcingSustainability.pdf</a:t>
                      </a:r>
                    </a:p>
                    <a:p>
                      <a:endParaRPr lang="en-GB" sz="1000" dirty="0"/>
                    </a:p>
                  </a:txBody>
                  <a:tcPr/>
                </a:tc>
                <a:extLst>
                  <a:ext uri="{0D108BD9-81ED-4DB2-BD59-A6C34878D82A}">
                    <a16:rowId xmlns:a16="http://schemas.microsoft.com/office/drawing/2014/main" val="3637191630"/>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8C291DDE-9AD7-4567-BB2C-2409DD723E2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3DF67AED-663E-47E5-BFB4-9CABD09EF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0183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err="1">
                          <a:solidFill>
                            <a:schemeClr val="accent2"/>
                          </a:solidFill>
                        </a:rPr>
                        <a:t>ParkMe</a:t>
                      </a:r>
                      <a:endParaRPr lang="en-GB" sz="1200" b="1" dirty="0">
                        <a:solidFill>
                          <a:schemeClr val="accent2"/>
                        </a:solidFill>
                      </a:endParaRPr>
                    </a:p>
                  </a:txBody>
                  <a:tcPr/>
                </a:tc>
                <a:tc>
                  <a:txBody>
                    <a:bodyPr/>
                    <a:lstStyle/>
                    <a:p>
                      <a:r>
                        <a:rPr lang="en-GB" sz="1200" dirty="0">
                          <a:solidFill>
                            <a:schemeClr val="accent2"/>
                          </a:solidFill>
                        </a:rPr>
                        <a:t>Helping drivers to find unoccupied spaces </a:t>
                      </a:r>
                    </a:p>
                  </a:txBody>
                  <a:tcPr/>
                </a:tc>
                <a:tc>
                  <a:txBody>
                    <a:bodyPr/>
                    <a:lstStyle/>
                    <a:p>
                      <a:r>
                        <a:rPr lang="en-GB" sz="1200" dirty="0" err="1">
                          <a:solidFill>
                            <a:schemeClr val="accent2"/>
                          </a:solidFill>
                        </a:rPr>
                        <a:t>ParkMe</a:t>
                      </a:r>
                      <a:r>
                        <a:rPr lang="en-GB" sz="1200" dirty="0">
                          <a:solidFill>
                            <a:schemeClr val="accent2"/>
                          </a:solidFill>
                        </a:rPr>
                        <a:t> is a mobile app that allows drivers to see real-time info on available parking spots and street parking. The data is sourced from smart parking sensors. Fewer cars searching for parking equates to less emissions in urban areas and limits the transport industry’s environmental impact. </a:t>
                      </a:r>
                    </a:p>
                  </a:txBody>
                  <a:tcPr/>
                </a:tc>
                <a:tc>
                  <a:txBody>
                    <a:bodyPr/>
                    <a:lstStyle/>
                    <a:p>
                      <a:r>
                        <a:rPr lang="en-GB" sz="1000" dirty="0">
                          <a:solidFill>
                            <a:schemeClr val="accent2"/>
                          </a:solidFill>
                        </a:rPr>
                        <a:t>https://parksmart.gbci.org/smart-parking-sustainable-opportunity</a:t>
                      </a:r>
                    </a:p>
                    <a:p>
                      <a:r>
                        <a:rPr lang="en-GB" sz="1000" dirty="0">
                          <a:solidFill>
                            <a:schemeClr val="accent2"/>
                          </a:solidFill>
                        </a:rPr>
                        <a:t>https://www.parkme.com/</a:t>
                      </a:r>
                    </a:p>
                  </a:txBody>
                  <a:tcPr/>
                </a:tc>
                <a:extLst>
                  <a:ext uri="{0D108BD9-81ED-4DB2-BD59-A6C34878D82A}">
                    <a16:rowId xmlns:a16="http://schemas.microsoft.com/office/drawing/2014/main" val="2013169810"/>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AD239344-6263-432C-8B97-4F4ECDEFFECB}"/>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4F61E3CC-BA6C-49D7-A5B1-D11F09399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9200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Global Forest Watch</a:t>
                      </a:r>
                    </a:p>
                  </a:txBody>
                  <a:tcPr/>
                </a:tc>
                <a:tc>
                  <a:txBody>
                    <a:bodyPr/>
                    <a:lstStyle/>
                    <a:p>
                      <a:r>
                        <a:rPr lang="en-GB" sz="1200" dirty="0">
                          <a:solidFill>
                            <a:schemeClr val="accent2"/>
                          </a:solidFill>
                        </a:rPr>
                        <a:t>Using ICTs to monitor deforestation</a:t>
                      </a:r>
                    </a:p>
                  </a:txBody>
                  <a:tcPr/>
                </a:tc>
                <a:tc>
                  <a:txBody>
                    <a:bodyPr/>
                    <a:lstStyle/>
                    <a:p>
                      <a:r>
                        <a:rPr lang="en-GB" sz="1200" dirty="0">
                          <a:solidFill>
                            <a:schemeClr val="accent2"/>
                          </a:solidFill>
                        </a:rPr>
                        <a:t>The protection of forests has a major role in counteracting climate change. The Global Forest Watch (GFW) is an online platform that offers the latest data, technology and tools that empower people to better protect forests. Through Big Data analytics and satellite imagery, GFW allows anyone to access near real-time information about where and how forests are changing around the world.</a:t>
                      </a:r>
                    </a:p>
                  </a:txBody>
                  <a:tcPr/>
                </a:tc>
                <a:tc>
                  <a:txBody>
                    <a:bodyPr/>
                    <a:lstStyle/>
                    <a:p>
                      <a:r>
                        <a:rPr lang="en-GB" sz="1000" dirty="0">
                          <a:solidFill>
                            <a:schemeClr val="accent2"/>
                          </a:solidFill>
                        </a:rPr>
                        <a:t>https://www.globalforestwatch.org/</a:t>
                      </a:r>
                    </a:p>
                  </a:txBody>
                  <a:tcPr/>
                </a:tc>
                <a:extLst>
                  <a:ext uri="{0D108BD9-81ED-4DB2-BD59-A6C34878D82A}">
                    <a16:rowId xmlns:a16="http://schemas.microsoft.com/office/drawing/2014/main" val="1269303532"/>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06AFC678-FAE3-4B28-B264-CD546FB910D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F3C3C848-D5E7-403F-B697-A7514D39F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0467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82880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ENVIS</a:t>
                      </a:r>
                    </a:p>
                  </a:txBody>
                  <a:tcPr/>
                </a:tc>
                <a:tc>
                  <a:txBody>
                    <a:bodyPr/>
                    <a:lstStyle/>
                    <a:p>
                      <a:r>
                        <a:rPr lang="en-GB" sz="1200" dirty="0">
                          <a:solidFill>
                            <a:schemeClr val="accent2"/>
                          </a:solidFill>
                        </a:rPr>
                        <a:t>Disseminating environmental information across stakeholders and regions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rPr>
                        <a:t>India’s Environmental Information System (ENVIS) provides climate-related information to decision makers, policy planners, scientists, engineers and the general public all over the country. Through the use of various ICTs, ENVIS retrieves and disseminates information within its network to aid the development of strategies and legislations as well as to raise awareness and spur capacity building in local communities.</a:t>
                      </a:r>
                    </a:p>
                  </a:txBody>
                  <a:tcPr/>
                </a:tc>
                <a:tc>
                  <a:txBody>
                    <a:bodyPr/>
                    <a:lstStyle/>
                    <a:p>
                      <a:r>
                        <a:rPr lang="en-GB" sz="1000" dirty="0">
                          <a:solidFill>
                            <a:schemeClr val="accent2"/>
                          </a:solidFill>
                        </a:rPr>
                        <a:t>http://www.arthapedia.in/index.php?title=Environment_Information_System_(ENVIS)</a:t>
                      </a:r>
                    </a:p>
                    <a:p>
                      <a:endParaRPr lang="en-GB" sz="1000" dirty="0">
                        <a:solidFill>
                          <a:schemeClr val="accent2"/>
                        </a:solidFill>
                      </a:endParaRPr>
                    </a:p>
                    <a:p>
                      <a:r>
                        <a:rPr lang="en-GB" sz="1000" dirty="0">
                          <a:solidFill>
                            <a:schemeClr val="accent2"/>
                          </a:solidFill>
                        </a:rPr>
                        <a:t>https://pdfs.semanticscholar.org/2a1d/c5f6b8ca8ad777a6abf0c775207c27b9dcb9.pdf</a:t>
                      </a:r>
                    </a:p>
                  </a:txBody>
                  <a:tcPr/>
                </a:tc>
                <a:extLst>
                  <a:ext uri="{0D108BD9-81ED-4DB2-BD59-A6C34878D82A}">
                    <a16:rowId xmlns:a16="http://schemas.microsoft.com/office/drawing/2014/main" val="3637191630"/>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51C04E84-5603-45CD-877B-24F42094EB7B}"/>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1F21EFD3-B067-461B-8A51-DF1A8DE9B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6647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a:solidFill>
                            <a:schemeClr val="accent2"/>
                          </a:solidFill>
                        </a:rPr>
                        <a:t>Ecosia</a:t>
                      </a:r>
                    </a:p>
                  </a:txBody>
                  <a:tcPr/>
                </a:tc>
                <a:tc>
                  <a:txBody>
                    <a:bodyPr/>
                    <a:lstStyle/>
                    <a:p>
                      <a:r>
                        <a:rPr lang="en-GB" sz="1200" dirty="0">
                          <a:solidFill>
                            <a:schemeClr val="accent2"/>
                          </a:solidFill>
                        </a:rPr>
                        <a:t>Searching the web to plant trees</a:t>
                      </a:r>
                    </a:p>
                  </a:txBody>
                  <a:tcPr/>
                </a:tc>
                <a:tc>
                  <a:txBody>
                    <a:bodyPr/>
                    <a:lstStyle/>
                    <a:p>
                      <a:r>
                        <a:rPr lang="en-GB" sz="1200" dirty="0">
                          <a:solidFill>
                            <a:schemeClr val="accent2"/>
                          </a:solidFill>
                        </a:rPr>
                        <a:t>Ecosia is a web search engine that supports forest restoration projects around the world. Like most search engines, Ecosia displays ads along with regular search results. When users click on those ads, Ecosia generates income which it reinvests towards tree planting initiatives, thus fighting global warming, restoring water systems and supporting local communities.</a:t>
                      </a:r>
                    </a:p>
                  </a:txBody>
                  <a:tcPr/>
                </a:tc>
                <a:tc>
                  <a:txBody>
                    <a:bodyPr/>
                    <a:lstStyle/>
                    <a:p>
                      <a:r>
                        <a:rPr lang="en-GB" sz="1000" dirty="0">
                          <a:solidFill>
                            <a:schemeClr val="accent2"/>
                          </a:solidFill>
                        </a:rPr>
                        <a:t>https://www.ecosia.org/</a:t>
                      </a:r>
                    </a:p>
                  </a:txBody>
                  <a:tcPr/>
                </a:tc>
                <a:extLst>
                  <a:ext uri="{0D108BD9-81ED-4DB2-BD59-A6C34878D82A}">
                    <a16:rowId xmlns:a16="http://schemas.microsoft.com/office/drawing/2014/main" val="2013169810"/>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06AFC678-FAE3-4B28-B264-CD546FB910D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8C9CBA7C-8C9A-4389-BFE9-D0ACEBBF9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9092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190901">
                <a:tc>
                  <a:txBody>
                    <a:bodyPr/>
                    <a:lstStyle/>
                    <a:p>
                      <a:r>
                        <a:rPr lang="en-GB" sz="1200" b="1" dirty="0">
                          <a:solidFill>
                            <a:schemeClr val="accent2"/>
                          </a:solidFill>
                        </a:rPr>
                        <a:t>BSR’s Corporate Colocation and Cloud Buyers’ Principles</a:t>
                      </a:r>
                    </a:p>
                  </a:txBody>
                  <a:tcPr/>
                </a:tc>
                <a:tc>
                  <a:txBody>
                    <a:bodyPr/>
                    <a:lstStyle/>
                    <a:p>
                      <a:r>
                        <a:rPr lang="en-GB" sz="1200" dirty="0">
                          <a:solidFill>
                            <a:schemeClr val="accent2"/>
                          </a:solidFill>
                        </a:rPr>
                        <a:t>Promoting the accountability of data centre service providers</a:t>
                      </a:r>
                    </a:p>
                  </a:txBody>
                  <a:tcPr/>
                </a:tc>
                <a:tc>
                  <a:txBody>
                    <a:bodyPr/>
                    <a:lstStyle/>
                    <a:p>
                      <a:r>
                        <a:rPr lang="en-GB" sz="1200" dirty="0">
                          <a:solidFill>
                            <a:schemeClr val="accent2"/>
                          </a:solidFill>
                        </a:rPr>
                        <a:t>The BSR business network has developed a set of principles that guide users and providers of data centre and cloud services in optimizing their environmental performance. The criteria stipulate requirements for providing renewable energy alternatives to users, delivering data on client energy consumption, disclosing energy sources, supporting renewable energy advocacy and fostering collaboration on renewable energy enhancements.</a:t>
                      </a:r>
                    </a:p>
                  </a:txBody>
                  <a:tcPr/>
                </a:tc>
                <a:tc>
                  <a:txBody>
                    <a:bodyPr/>
                    <a:lstStyle/>
                    <a:p>
                      <a:r>
                        <a:rPr lang="en-GB" sz="1000" dirty="0">
                          <a:solidFill>
                            <a:schemeClr val="accent2"/>
                          </a:solidFill>
                        </a:rPr>
                        <a:t>https://www.bsr.org/en/our-insights/blog-view/six-principles-to-power-cleaner-data-centers</a:t>
                      </a:r>
                    </a:p>
                  </a:txBody>
                  <a:tcPr/>
                </a:tc>
                <a:extLst>
                  <a:ext uri="{0D108BD9-81ED-4DB2-BD59-A6C34878D82A}">
                    <a16:rowId xmlns:a16="http://schemas.microsoft.com/office/drawing/2014/main" val="2013169810"/>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51C04E84-5603-45CD-877B-24F42094EB7B}"/>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EAF161F2-1D26-437E-8136-32A001B81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2483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28016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WattTime</a:t>
                      </a:r>
                    </a:p>
                  </a:txBody>
                  <a:tcPr/>
                </a:tc>
                <a:tc>
                  <a:txBody>
                    <a:bodyPr/>
                    <a:lstStyle/>
                    <a:p>
                      <a:r>
                        <a:rPr lang="en-GB" sz="1200" dirty="0">
                          <a:solidFill>
                            <a:schemeClr val="accent2"/>
                          </a:solidFill>
                        </a:rPr>
                        <a:t>Using data to choose clean energy</a:t>
                      </a:r>
                    </a:p>
                  </a:txBody>
                  <a:tcPr/>
                </a:tc>
                <a:tc>
                  <a:txBody>
                    <a:bodyPr/>
                    <a:lstStyle/>
                    <a:p>
                      <a:r>
                        <a:rPr lang="en-GB" sz="1200" dirty="0">
                          <a:solidFill>
                            <a:schemeClr val="accent2"/>
                          </a:solidFill>
                        </a:rPr>
                        <a:t>WattTime continuously monitors and updates power data from grids in order to allow smart devices to automatically switch to the cleanest energy supplier available. This promotes the consumption as well as the production of clean energy.</a:t>
                      </a:r>
                    </a:p>
                  </a:txBody>
                  <a:tcPr/>
                </a:tc>
                <a:tc>
                  <a:txBody>
                    <a:bodyPr/>
                    <a:lstStyle/>
                    <a:p>
                      <a:r>
                        <a:rPr lang="en-GB" sz="1000" dirty="0">
                          <a:solidFill>
                            <a:schemeClr val="accent2"/>
                          </a:solidFill>
                        </a:rPr>
                        <a:t>https://www.watttime.org/</a:t>
                      </a:r>
                    </a:p>
                  </a:txBody>
                  <a:tcPr/>
                </a:tc>
                <a:extLst>
                  <a:ext uri="{0D108BD9-81ED-4DB2-BD59-A6C34878D82A}">
                    <a16:rowId xmlns:a16="http://schemas.microsoft.com/office/drawing/2014/main" val="1269303532"/>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8C291DDE-9AD7-4567-BB2C-2409DD723E2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5EFD7C74-48FB-40DB-8C31-1EA112D58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8503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751108">
                <a:tc>
                  <a:txBody>
                    <a:bodyPr/>
                    <a:lstStyle/>
                    <a:p>
                      <a:r>
                        <a:rPr lang="en-GB" sz="1200" b="1" dirty="0">
                          <a:solidFill>
                            <a:schemeClr val="accent2"/>
                          </a:solidFill>
                        </a:rPr>
                        <a:t>KDDI’s TRIBID project</a:t>
                      </a:r>
                    </a:p>
                  </a:txBody>
                  <a:tcPr/>
                </a:tc>
                <a:tc>
                  <a:txBody>
                    <a:bodyPr/>
                    <a:lstStyle/>
                    <a:p>
                      <a:r>
                        <a:rPr lang="en-GB" sz="1200" dirty="0">
                          <a:solidFill>
                            <a:schemeClr val="accent2"/>
                          </a:solidFill>
                        </a:rPr>
                        <a:t>Controlling the energy efficiency of mobile base stations </a:t>
                      </a:r>
                    </a:p>
                  </a:txBody>
                  <a:tcPr/>
                </a:tc>
                <a:tc>
                  <a:txBody>
                    <a:bodyPr/>
                    <a:lstStyle/>
                    <a:p>
                      <a:r>
                        <a:rPr lang="en-GB" sz="1200" dirty="0">
                          <a:solidFill>
                            <a:schemeClr val="accent2"/>
                          </a:solidFill>
                        </a:rPr>
                        <a:t>The Japanese telco KDDI runs equips its mobile base stations with </a:t>
                      </a:r>
                      <a:r>
                        <a:rPr lang="en-GB" sz="1200" dirty="0" err="1">
                          <a:solidFill>
                            <a:schemeClr val="accent2"/>
                          </a:solidFill>
                        </a:rPr>
                        <a:t>tribrid</a:t>
                      </a:r>
                      <a:r>
                        <a:rPr lang="en-GB" sz="1200" dirty="0">
                          <a:solidFill>
                            <a:schemeClr val="accent2"/>
                          </a:solidFill>
                        </a:rPr>
                        <a:t> electric power control technology, which achieves power savings and CO2 reductions of up to 80 percent. The system works by automatically switching to the most efficient power source depending on time of day and weather conditions among three alternatives: commercial-use power service, solar panel generation or battery charging with late-night power service.</a:t>
                      </a:r>
                    </a:p>
                  </a:txBody>
                  <a:tcPr/>
                </a:tc>
                <a:tc>
                  <a:txBody>
                    <a:bodyPr/>
                    <a:lstStyle/>
                    <a:p>
                      <a:r>
                        <a:rPr lang="en-GB" sz="1000" dirty="0">
                          <a:solidFill>
                            <a:schemeClr val="accent2"/>
                          </a:solidFill>
                        </a:rPr>
                        <a:t>https://news.kddi.com/kddi/corporate/english/newsrelease/2018/07/11/3263.html</a:t>
                      </a:r>
                    </a:p>
                    <a:p>
                      <a:r>
                        <a:rPr lang="en-GB" sz="1000" dirty="0">
                          <a:solidFill>
                            <a:schemeClr val="accent2"/>
                          </a:solidFill>
                        </a:rPr>
                        <a:t>https://www.itu.int/dms_pub/itu-d/opb/stg/D-STG-SG02.24-2014-PDF-E.pdf</a:t>
                      </a:r>
                    </a:p>
                  </a:txBody>
                  <a:tcPr/>
                </a:tc>
                <a:extLst>
                  <a:ext uri="{0D108BD9-81ED-4DB2-BD59-A6C34878D82A}">
                    <a16:rowId xmlns:a16="http://schemas.microsoft.com/office/drawing/2014/main" val="2013169810"/>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8C291DDE-9AD7-4567-BB2C-2409DD723E2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76C6048B-18CB-4E5A-B3FF-427C32C3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1616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Drive &amp; Track from T-Systems and Fleet Complete</a:t>
                      </a:r>
                    </a:p>
                  </a:txBody>
                  <a:tcPr/>
                </a:tc>
                <a:tc>
                  <a:txBody>
                    <a:bodyPr/>
                    <a:lstStyle/>
                    <a:p>
                      <a:r>
                        <a:rPr lang="en-GB" sz="1200" dirty="0">
                          <a:solidFill>
                            <a:schemeClr val="accent2"/>
                          </a:solidFill>
                        </a:rPr>
                        <a:t>Improving fuel efficiency of corporate fleets</a:t>
                      </a:r>
                    </a:p>
                  </a:txBody>
                  <a:tcPr/>
                </a:tc>
                <a:tc>
                  <a:txBody>
                    <a:bodyPr/>
                    <a:lstStyle/>
                    <a:p>
                      <a:r>
                        <a:rPr lang="en-GB" sz="1200" dirty="0">
                          <a:solidFill>
                            <a:schemeClr val="accent2"/>
                          </a:solidFill>
                        </a:rPr>
                        <a:t>Drive &amp; Track improves management of corporate fleets, assets and mobile employees via a cloud-based platform. The solution optimizes the routing, maintenance and fuel efficiency of vehicles, thereby reducing the company’s carbon footprint. </a:t>
                      </a:r>
                    </a:p>
                  </a:txBody>
                  <a:tcPr/>
                </a:tc>
                <a:tc>
                  <a:txBody>
                    <a:bodyPr/>
                    <a:lstStyle/>
                    <a:p>
                      <a:r>
                        <a:rPr lang="en-GB" sz="1000" dirty="0">
                          <a:solidFill>
                            <a:schemeClr val="accent2"/>
                          </a:solidFill>
                        </a:rPr>
                        <a:t>https://iot.telekom.com/en/products/drive-track </a:t>
                      </a:r>
                    </a:p>
                  </a:txBody>
                  <a:tcPr/>
                </a:tc>
                <a:extLst>
                  <a:ext uri="{0D108BD9-81ED-4DB2-BD59-A6C34878D82A}">
                    <a16:rowId xmlns:a16="http://schemas.microsoft.com/office/drawing/2014/main" val="1269303532"/>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AD239344-6263-432C-8B97-4F4ECDEFFECB}"/>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05516029-F1A1-442C-AE84-909D5652C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35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FA9A06D-D0C7-8746-B471-58D0DA9B6934}"/>
              </a:ext>
            </a:extLst>
          </p:cNvPr>
          <p:cNvSpPr/>
          <p:nvPr/>
        </p:nvSpPr>
        <p:spPr>
          <a:xfrm>
            <a:off x="508255" y="2205881"/>
            <a:ext cx="5928739" cy="1569660"/>
          </a:xfrm>
          <a:prstGeom prst="rect">
            <a:avLst/>
          </a:prstGeom>
        </p:spPr>
        <p:txBody>
          <a:bodyPr wrap="none">
            <a:spAutoFit/>
          </a:bodyPr>
          <a:lstStyle/>
          <a:p>
            <a:r>
              <a:rPr lang="en-GB" sz="4800" b="1" dirty="0">
                <a:solidFill>
                  <a:schemeClr val="bg1"/>
                </a:solidFill>
                <a:latin typeface="Tele-GroteskFet" pitchFamily="2" charset="0"/>
                <a:ea typeface="Verdana" panose="020B0604030504040204" pitchFamily="34" charset="0"/>
              </a:rPr>
              <a:t>Corporate Sustainability </a:t>
            </a:r>
            <a:br>
              <a:rPr lang="en-GB" sz="4800" b="1" dirty="0">
                <a:solidFill>
                  <a:schemeClr val="bg1"/>
                </a:solidFill>
                <a:latin typeface="Tele-GroteskFet" pitchFamily="2" charset="0"/>
                <a:ea typeface="Verdana" panose="020B0604030504040204" pitchFamily="34" charset="0"/>
              </a:rPr>
            </a:br>
            <a:r>
              <a:rPr lang="en-GB" sz="4800" b="1" dirty="0">
                <a:solidFill>
                  <a:schemeClr val="bg1"/>
                </a:solidFill>
                <a:latin typeface="Tele-GroteskFet" pitchFamily="2" charset="0"/>
                <a:ea typeface="Verdana" panose="020B0604030504040204" pitchFamily="34" charset="0"/>
              </a:rPr>
              <a:t>Innovation Game </a:t>
            </a:r>
          </a:p>
        </p:txBody>
      </p:sp>
      <p:pic>
        <p:nvPicPr>
          <p:cNvPr id="6" name="Picture 11">
            <a:extLst>
              <a:ext uri="{FF2B5EF4-FFF2-40B4-BE49-F238E27FC236}">
                <a16:creationId xmlns:a16="http://schemas.microsoft.com/office/drawing/2014/main" id="{ABA1B2C4-96E6-4049-A0D8-8A9633AD88B1}"/>
              </a:ext>
            </a:extLst>
          </p:cNvPr>
          <p:cNvPicPr/>
          <p:nvPr/>
        </p:nvPicPr>
        <p:blipFill>
          <a:blip r:embed="rId3" cstate="print">
            <a:extLst>
              <a:ext uri="{28A0092B-C50C-407E-A947-70E740481C1C}">
                <a14:useLocalDpi xmlns:a14="http://schemas.microsoft.com/office/drawing/2010/main" val="0"/>
              </a:ext>
            </a:extLst>
          </a:blip>
          <a:srcRect/>
          <a:stretch/>
        </p:blipFill>
        <p:spPr bwMode="auto">
          <a:xfrm>
            <a:off x="7040065" y="5563390"/>
            <a:ext cx="1153975" cy="640270"/>
          </a:xfrm>
          <a:prstGeom prst="rect">
            <a:avLst/>
          </a:prstGeom>
          <a:noFill/>
          <a:ln w="9525">
            <a:noFill/>
            <a:miter lim="800000"/>
            <a:headEnd/>
            <a:tailEnd/>
          </a:ln>
        </p:spPr>
      </p:pic>
      <p:pic>
        <p:nvPicPr>
          <p:cNvPr id="8" name="Picture 5">
            <a:extLst>
              <a:ext uri="{FF2B5EF4-FFF2-40B4-BE49-F238E27FC236}">
                <a16:creationId xmlns:a16="http://schemas.microsoft.com/office/drawing/2014/main" id="{F80B6411-B4AF-674F-8CFB-40D70297A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301524" y="5672715"/>
            <a:ext cx="1465284" cy="1465284"/>
          </a:xfrm>
          <a:prstGeom prst="rect">
            <a:avLst/>
          </a:prstGeom>
          <a:noFill/>
          <a:extLst>
            <a:ext uri="{909E8E84-426E-40DD-AFC4-6F175D3DCCD1}">
              <a14:hiddenFill xmlns:a14="http://schemas.microsoft.com/office/drawing/2010/main">
                <a:solidFill>
                  <a:srgbClr val="FFFFFF"/>
                </a:solidFill>
              </a14:hiddenFill>
            </a:ext>
          </a:extLst>
        </p:spPr>
      </p:pic>
      <p:pic>
        <p:nvPicPr>
          <p:cNvPr id="9" name="Bild 4" descr="Logo_Pos_GrauBlau Kopie.pdf">
            <a:extLst>
              <a:ext uri="{FF2B5EF4-FFF2-40B4-BE49-F238E27FC236}">
                <a16:creationId xmlns:a16="http://schemas.microsoft.com/office/drawing/2014/main" id="{651D5DAA-B0A6-9F44-80B5-9512EDB82B31}"/>
              </a:ext>
            </a:extLst>
          </p:cNvPr>
          <p:cNvPicPr/>
          <p:nvPr/>
        </p:nvPicPr>
        <p:blipFill>
          <a:blip r:embed="rId5">
            <a:biLevel thresh="25000"/>
            <a:extLst>
              <a:ext uri="{28A0092B-C50C-407E-A947-70E740481C1C}">
                <a14:useLocalDpi xmlns:a14="http://schemas.microsoft.com/office/drawing/2010/main" val="0"/>
              </a:ext>
            </a:extLst>
          </a:blip>
          <a:stretch>
            <a:fillRect/>
          </a:stretch>
        </p:blipFill>
        <p:spPr>
          <a:xfrm>
            <a:off x="2913370" y="5724299"/>
            <a:ext cx="1863090" cy="318452"/>
          </a:xfrm>
          <a:prstGeom prst="rect">
            <a:avLst/>
          </a:prstGeom>
        </p:spPr>
      </p:pic>
      <p:pic>
        <p:nvPicPr>
          <p:cNvPr id="10" name="Picture 7">
            <a:extLst>
              <a:ext uri="{FF2B5EF4-FFF2-40B4-BE49-F238E27FC236}">
                <a16:creationId xmlns:a16="http://schemas.microsoft.com/office/drawing/2014/main" id="{AA6D741F-BF86-2A41-8AA3-5D5CCCF89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13762" y="5689122"/>
            <a:ext cx="1006622" cy="8338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BBC0EC74-2FAC-F24E-B3A2-C82CF0A935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9490633" y="6266168"/>
            <a:ext cx="799402" cy="3304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17">
            <a:extLst>
              <a:ext uri="{FF2B5EF4-FFF2-40B4-BE49-F238E27FC236}">
                <a16:creationId xmlns:a16="http://schemas.microsoft.com/office/drawing/2014/main" id="{8976A9F1-34D8-0D43-B3DA-F455175477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8771185" y="5598607"/>
            <a:ext cx="755305" cy="5698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DDCBEBCD-63A8-A941-B938-E6794A32A4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1806339" y="5723952"/>
            <a:ext cx="649332" cy="3191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9">
            <a:extLst>
              <a:ext uri="{FF2B5EF4-FFF2-40B4-BE49-F238E27FC236}">
                <a16:creationId xmlns:a16="http://schemas.microsoft.com/office/drawing/2014/main" id="{C4E470F4-F76A-3641-9302-C7030C95F76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10844718" y="5598607"/>
            <a:ext cx="755843" cy="424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a:extLst>
              <a:ext uri="{FF2B5EF4-FFF2-40B4-BE49-F238E27FC236}">
                <a16:creationId xmlns:a16="http://schemas.microsoft.com/office/drawing/2014/main" id="{AFF5C3C3-F0F7-0B4E-9197-7CAB28D4EF7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7989835" y="6265370"/>
            <a:ext cx="693976" cy="365421"/>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E9BCD531-E604-CF48-90EC-B43561142B3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098" b="-1716"/>
          <a:stretch/>
        </p:blipFill>
        <p:spPr>
          <a:xfrm>
            <a:off x="6421310" y="6156675"/>
            <a:ext cx="586562" cy="497364"/>
          </a:xfrm>
          <a:prstGeom prst="rect">
            <a:avLst/>
          </a:prstGeom>
        </p:spPr>
      </p:pic>
      <p:pic>
        <p:nvPicPr>
          <p:cNvPr id="17" name="Grafik 16">
            <a:extLst>
              <a:ext uri="{FF2B5EF4-FFF2-40B4-BE49-F238E27FC236}">
                <a16:creationId xmlns:a16="http://schemas.microsoft.com/office/drawing/2014/main" id="{A6B44B42-2467-F84D-A54C-44568DAB0B94}"/>
              </a:ext>
            </a:extLst>
          </p:cNvPr>
          <p:cNvPicPr>
            <a:picLocks noChangeAspect="1"/>
          </p:cNvPicPr>
          <p:nvPr/>
        </p:nvPicPr>
        <p:blipFill>
          <a:blip r:embed="rId13" cstate="print">
            <a:extLst>
              <a:ext uri="{28A0092B-C50C-407E-A947-70E740481C1C}">
                <a14:useLocalDpi xmlns:a14="http://schemas.microsoft.com/office/drawing/2010/main" val="0"/>
              </a:ext>
            </a:extLst>
          </a:blip>
          <a:srcRect t="17288" b="17288"/>
          <a:stretch/>
        </p:blipFill>
        <p:spPr>
          <a:xfrm>
            <a:off x="5437491" y="5672243"/>
            <a:ext cx="968833" cy="422565"/>
          </a:xfrm>
          <a:prstGeom prst="rect">
            <a:avLst/>
          </a:prstGeom>
        </p:spPr>
      </p:pic>
      <p:pic>
        <p:nvPicPr>
          <p:cNvPr id="18" name="Picture 2">
            <a:extLst>
              <a:ext uri="{FF2B5EF4-FFF2-40B4-BE49-F238E27FC236}">
                <a16:creationId xmlns:a16="http://schemas.microsoft.com/office/drawing/2014/main" id="{6E86C262-A5EF-C74A-A041-A49CF3F2B9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t="9305" b="9305"/>
          <a:stretch/>
        </p:blipFill>
        <p:spPr bwMode="auto">
          <a:xfrm>
            <a:off x="1723392" y="6263225"/>
            <a:ext cx="2313008" cy="2842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a:extLst>
              <a:ext uri="{FF2B5EF4-FFF2-40B4-BE49-F238E27FC236}">
                <a16:creationId xmlns:a16="http://schemas.microsoft.com/office/drawing/2014/main" id="{6C7A826A-01FA-8649-82E9-6CB05F7D8A9A}"/>
              </a:ext>
            </a:extLst>
          </p:cNvPr>
          <p:cNvSpPr txBox="1"/>
          <p:nvPr/>
        </p:nvSpPr>
        <p:spPr>
          <a:xfrm>
            <a:off x="570135" y="3751162"/>
            <a:ext cx="1993900" cy="369332"/>
          </a:xfrm>
          <a:prstGeom prst="rect">
            <a:avLst/>
          </a:prstGeom>
          <a:noFill/>
        </p:spPr>
        <p:txBody>
          <a:bodyPr wrap="square" rtlCol="0">
            <a:spAutoFit/>
          </a:bodyPr>
          <a:lstStyle/>
          <a:p>
            <a:r>
              <a:rPr lang="de-DE" dirty="0">
                <a:solidFill>
                  <a:schemeClr val="bg1"/>
                </a:solidFill>
              </a:rPr>
              <a:t>Version 1.1</a:t>
            </a:r>
          </a:p>
        </p:txBody>
      </p:sp>
      <p:sp>
        <p:nvSpPr>
          <p:cNvPr id="29" name="Rechteck 28">
            <a:extLst>
              <a:ext uri="{FF2B5EF4-FFF2-40B4-BE49-F238E27FC236}">
                <a16:creationId xmlns:a16="http://schemas.microsoft.com/office/drawing/2014/main" id="{C9EE7E81-0E19-F049-A6A8-0E8FF962B29B}"/>
              </a:ext>
            </a:extLst>
          </p:cNvPr>
          <p:cNvSpPr/>
          <p:nvPr/>
        </p:nvSpPr>
        <p:spPr>
          <a:xfrm>
            <a:off x="570134" y="4129482"/>
            <a:ext cx="6979527" cy="299184"/>
          </a:xfrm>
          <a:prstGeom prst="rect">
            <a:avLst/>
          </a:prstGeom>
        </p:spPr>
        <p:txBody>
          <a:bodyPr wrap="square">
            <a:spAutoFit/>
          </a:bodyPr>
          <a:lstStyle/>
          <a:p>
            <a:pPr>
              <a:lnSpc>
                <a:spcPct val="120000"/>
              </a:lnSpc>
            </a:pPr>
            <a:r>
              <a:rPr lang="en-GB" sz="1200" dirty="0">
                <a:solidFill>
                  <a:schemeClr val="bg1"/>
                </a:solidFill>
                <a:latin typeface="TeleNeo" panose="020B0504040202090203" pitchFamily="34" charset="77"/>
                <a:ea typeface="Verdana" panose="020B0604030504040204" pitchFamily="34" charset="0"/>
              </a:rPr>
              <a:t>Developed in cooperation with Deutsche Telekom and by Henning Breuer (</a:t>
            </a:r>
            <a:r>
              <a:rPr lang="en-GB" sz="1200" dirty="0" err="1">
                <a:solidFill>
                  <a:schemeClr val="bg1"/>
                </a:solidFill>
                <a:latin typeface="TeleNeo" panose="020B0504040202090203" pitchFamily="34" charset="77"/>
                <a:ea typeface="Verdana" panose="020B0604030504040204" pitchFamily="34" charset="0"/>
              </a:rPr>
              <a:t>UXBerlin</a:t>
            </a:r>
            <a:r>
              <a:rPr lang="en-GB" sz="1200" dirty="0">
                <a:solidFill>
                  <a:schemeClr val="bg1"/>
                </a:solidFill>
                <a:latin typeface="TeleNeo" panose="020B0504040202090203" pitchFamily="34" charset="77"/>
                <a:ea typeface="Verdana" panose="020B0604030504040204" pitchFamily="34" charset="0"/>
              </a:rPr>
              <a:t>) and Kiril Ivanov (HMKW)</a:t>
            </a:r>
            <a:endParaRPr lang="de-DE" sz="1200" dirty="0">
              <a:solidFill>
                <a:schemeClr val="bg1"/>
              </a:solidFill>
              <a:latin typeface="TeleNeo" panose="020B0504040202090203" pitchFamily="34" charset="77"/>
              <a:ea typeface="Verdana" panose="020B0604030504040204" pitchFamily="34" charset="0"/>
            </a:endParaRPr>
          </a:p>
        </p:txBody>
      </p:sp>
      <p:pic>
        <p:nvPicPr>
          <p:cNvPr id="20" name="Grafik 19">
            <a:extLst>
              <a:ext uri="{FF2B5EF4-FFF2-40B4-BE49-F238E27FC236}">
                <a16:creationId xmlns:a16="http://schemas.microsoft.com/office/drawing/2014/main" id="{30312AA5-57EA-4CBF-96C1-271279358E2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1788" y="1746851"/>
            <a:ext cx="1467210" cy="360867"/>
          </a:xfrm>
          <a:prstGeom prst="rect">
            <a:avLst/>
          </a:prstGeom>
        </p:spPr>
      </p:pic>
      <p:pic>
        <p:nvPicPr>
          <p:cNvPr id="1026" name="Picture 2" descr="https://licensebuttons.net/l/by-sa/3.0/88x31.png">
            <a:extLst>
              <a:ext uri="{FF2B5EF4-FFF2-40B4-BE49-F238E27FC236}">
                <a16:creationId xmlns:a16="http://schemas.microsoft.com/office/drawing/2014/main" id="{2AC113DA-1A48-4233-914A-001223D1F1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88803" y="359065"/>
            <a:ext cx="8382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hlinkClick r:id="rId17"/>
            <a:extLst>
              <a:ext uri="{FF2B5EF4-FFF2-40B4-BE49-F238E27FC236}">
                <a16:creationId xmlns:a16="http://schemas.microsoft.com/office/drawing/2014/main" id="{FD540EFD-50A2-4292-A59C-1F007F0B700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571386" y="953843"/>
            <a:ext cx="1275217" cy="717309"/>
          </a:xfrm>
          <a:prstGeom prst="rect">
            <a:avLst/>
          </a:prstGeom>
        </p:spPr>
      </p:pic>
      <p:sp>
        <p:nvSpPr>
          <p:cNvPr id="5" name="Textfeld 4">
            <a:extLst>
              <a:ext uri="{FF2B5EF4-FFF2-40B4-BE49-F238E27FC236}">
                <a16:creationId xmlns:a16="http://schemas.microsoft.com/office/drawing/2014/main" id="{37D1A39F-EAF5-4120-8C2B-20C2718A95AF}"/>
              </a:ext>
            </a:extLst>
          </p:cNvPr>
          <p:cNvSpPr txBox="1"/>
          <p:nvPr/>
        </p:nvSpPr>
        <p:spPr>
          <a:xfrm>
            <a:off x="10609622" y="698113"/>
            <a:ext cx="1198743" cy="276999"/>
          </a:xfrm>
          <a:prstGeom prst="rect">
            <a:avLst/>
          </a:prstGeom>
          <a:noFill/>
        </p:spPr>
        <p:txBody>
          <a:bodyPr wrap="square" rtlCol="0">
            <a:spAutoFit/>
          </a:bodyPr>
          <a:lstStyle/>
          <a:p>
            <a:r>
              <a:rPr lang="de-DE" sz="1200" dirty="0">
                <a:solidFill>
                  <a:schemeClr val="bg1"/>
                </a:solidFill>
              </a:rPr>
              <a:t>Download @</a:t>
            </a:r>
          </a:p>
        </p:txBody>
      </p:sp>
    </p:spTree>
    <p:extLst>
      <p:ext uri="{BB962C8B-B14F-4D97-AF65-F5344CB8AC3E}">
        <p14:creationId xmlns:p14="http://schemas.microsoft.com/office/powerpoint/2010/main" val="54769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id="{BB3FB4BD-1BED-4DDB-B1A7-5181FD8D6E07}"/>
              </a:ext>
            </a:extLst>
          </p:cNvPr>
          <p:cNvSpPr txBox="1">
            <a:spLocks noChangeArrowheads="1"/>
          </p:cNvSpPr>
          <p:nvPr/>
        </p:nvSpPr>
        <p:spPr bwMode="auto">
          <a:xfrm>
            <a:off x="3038261" y="868295"/>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4FB2E8"/>
                </a:solidFill>
                <a:latin typeface="TeleNeo" panose="020B0504040202090203" pitchFamily="34" charset="77"/>
              </a:rPr>
              <a:t>Overarching</a:t>
            </a:r>
            <a:endParaRPr lang="de-DE" altLang="en-US" sz="1800" dirty="0">
              <a:solidFill>
                <a:srgbClr val="4FB2E8"/>
              </a:solidFill>
              <a:latin typeface="TeleNeo" panose="020B0504040202090203" pitchFamily="34" charset="77"/>
            </a:endParaRPr>
          </a:p>
        </p:txBody>
      </p:sp>
      <p:pic>
        <p:nvPicPr>
          <p:cNvPr id="14" name="Picture 2" descr="C:\Users\IgorY\Desktop\66\Overarching.png">
            <a:extLst>
              <a:ext uri="{FF2B5EF4-FFF2-40B4-BE49-F238E27FC236}">
                <a16:creationId xmlns:a16="http://schemas.microsoft.com/office/drawing/2014/main" id="{125853E5-009F-CB40-84C9-B7FB7CA5C8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46629" y="270824"/>
            <a:ext cx="838200" cy="838200"/>
          </a:xfrm>
          <a:prstGeom prst="rect">
            <a:avLst/>
          </a:prstGeom>
          <a:noFill/>
          <a:ln>
            <a:noFill/>
          </a:ln>
        </p:spPr>
      </p:pic>
      <p:sp>
        <p:nvSpPr>
          <p:cNvPr id="2" name="Abgerundetes Rechteck 1">
            <a:extLst>
              <a:ext uri="{FF2B5EF4-FFF2-40B4-BE49-F238E27FC236}">
                <a16:creationId xmlns:a16="http://schemas.microsoft.com/office/drawing/2014/main" id="{973334AA-6509-E645-8350-6468AA983017}"/>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An </a:t>
            </a:r>
            <a:r>
              <a:rPr lang="de-DE" altLang="en-US" b="1" dirty="0" err="1">
                <a:solidFill>
                  <a:schemeClr val="bg1"/>
                </a:solidFill>
                <a:latin typeface="TeleNeo" panose="020B0504040202090203" pitchFamily="34" charset="77"/>
              </a:rPr>
              <a:t>innovation</a:t>
            </a:r>
            <a:r>
              <a:rPr lang="de-DE" altLang="en-US" b="1" dirty="0">
                <a:solidFill>
                  <a:schemeClr val="bg1"/>
                </a:solidFill>
                <a:latin typeface="TeleNeo" panose="020B0504040202090203" pitchFamily="34" charset="77"/>
              </a:rPr>
              <a:t> </a:t>
            </a:r>
            <a:r>
              <a:rPr lang="en-GB" b="1" dirty="0">
                <a:solidFill>
                  <a:schemeClr val="bg1"/>
                </a:solidFill>
                <a:latin typeface="TeleNeo" panose="020B0504040202090203" pitchFamily="34" charset="77"/>
              </a:rPr>
              <a:t>that addresses a social problem while the profits it realizes are reinvested in the development of further socially-oriented solutions.</a:t>
            </a:r>
            <a:endParaRPr lang="de-DE" altLang="en-US" b="1" dirty="0">
              <a:solidFill>
                <a:schemeClr val="bg1"/>
              </a:solidFill>
              <a:latin typeface="TeleNeo" panose="020B0504040202090203" pitchFamily="34" charset="77"/>
            </a:endParaRPr>
          </a:p>
        </p:txBody>
      </p:sp>
      <p:sp>
        <p:nvSpPr>
          <p:cNvPr id="11" name="Rechteck 10">
            <a:extLst>
              <a:ext uri="{FF2B5EF4-FFF2-40B4-BE49-F238E27FC236}">
                <a16:creationId xmlns:a16="http://schemas.microsoft.com/office/drawing/2014/main" id="{A8C9BFCA-722C-8A4E-B0BB-FDBDC634A1CB}"/>
              </a:ext>
            </a:extLst>
          </p:cNvPr>
          <p:cNvSpPr/>
          <p:nvPr/>
        </p:nvSpPr>
        <p:spPr>
          <a:xfrm>
            <a:off x="1018338" y="1715672"/>
            <a:ext cx="4602465" cy="1391984"/>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de-DE" altLang="en-US" sz="3600" b="1" dirty="0" err="1">
                <a:solidFill>
                  <a:srgbClr val="4FB2E8"/>
                </a:solidFill>
                <a:latin typeface="TeleNeo" panose="020B0504040202090203" pitchFamily="34" charset="77"/>
              </a:rPr>
              <a:t>What</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is</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values-based</a:t>
            </a:r>
            <a:r>
              <a:rPr lang="de-DE" altLang="en-US" sz="3600" b="1" dirty="0">
                <a:solidFill>
                  <a:srgbClr val="4FB2E8"/>
                </a:solidFill>
                <a:latin typeface="TeleNeo" panose="020B0504040202090203" pitchFamily="34" charset="77"/>
              </a:rPr>
              <a:t> </a:t>
            </a:r>
            <a:r>
              <a:rPr lang="de-DE" altLang="en-US" sz="3600" b="1" dirty="0" err="1">
                <a:solidFill>
                  <a:srgbClr val="4FB2E8"/>
                </a:solidFill>
                <a:latin typeface="TeleNeo" panose="020B0504040202090203" pitchFamily="34" charset="77"/>
              </a:rPr>
              <a:t>innovation</a:t>
            </a:r>
            <a:r>
              <a:rPr lang="de-DE" altLang="en-US" sz="3600" b="1" dirty="0">
                <a:solidFill>
                  <a:srgbClr val="4FB2E8"/>
                </a:solidFill>
                <a:latin typeface="TeleNeo" panose="020B0504040202090203" pitchFamily="34" charset="77"/>
              </a:rPr>
              <a:t>? </a:t>
            </a:r>
          </a:p>
        </p:txBody>
      </p:sp>
      <p:sp>
        <p:nvSpPr>
          <p:cNvPr id="25" name="Text Box 4">
            <a:extLst>
              <a:ext uri="{FF2B5EF4-FFF2-40B4-BE49-F238E27FC236}">
                <a16:creationId xmlns:a16="http://schemas.microsoft.com/office/drawing/2014/main" id="{29F23F7E-D0EB-8742-BE14-939C34A234AB}"/>
              </a:ext>
            </a:extLst>
          </p:cNvPr>
          <p:cNvSpPr txBox="1">
            <a:spLocks noChangeArrowheads="1"/>
          </p:cNvSpPr>
          <p:nvPr/>
        </p:nvSpPr>
        <p:spPr bwMode="auto">
          <a:xfrm>
            <a:off x="2329207" y="4470399"/>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4FB2E8"/>
                </a:solidFill>
                <a:latin typeface="TeleNeo" panose="020B0504040202090203" pitchFamily="34" charset="77"/>
              </a:rPr>
              <a:t>50 Points</a:t>
            </a:r>
            <a:endParaRPr lang="de-DE" altLang="en-US" sz="1800" dirty="0">
              <a:solidFill>
                <a:srgbClr val="4FB2E8"/>
              </a:solidFill>
              <a:latin typeface="TeleNeo" panose="020B0504040202090203" pitchFamily="34" charset="77"/>
            </a:endParaRPr>
          </a:p>
        </p:txBody>
      </p:sp>
      <p:sp>
        <p:nvSpPr>
          <p:cNvPr id="26" name="Abgerundetes Rechteck 25">
            <a:extLst>
              <a:ext uri="{FF2B5EF4-FFF2-40B4-BE49-F238E27FC236}">
                <a16:creationId xmlns:a16="http://schemas.microsoft.com/office/drawing/2014/main" id="{56C949AE-B202-5D4F-A722-C397C288390F}"/>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en-GB" altLang="en-US" b="1" dirty="0">
                <a:solidFill>
                  <a:schemeClr val="bg1"/>
                </a:solidFill>
                <a:latin typeface="TeleNeo" panose="020B0504040202090203" pitchFamily="34" charset="77"/>
              </a:rPr>
              <a:t>2. 	An approach to innovation that aims at maximising companies’ financial value.</a:t>
            </a:r>
          </a:p>
        </p:txBody>
      </p:sp>
      <p:sp>
        <p:nvSpPr>
          <p:cNvPr id="28" name="Abgerundetes Rechteck 27">
            <a:extLst>
              <a:ext uri="{FF2B5EF4-FFF2-40B4-BE49-F238E27FC236}">
                <a16:creationId xmlns:a16="http://schemas.microsoft.com/office/drawing/2014/main" id="{2CDB3968-DFF0-3A41-AC22-6C893B71EAF3}"/>
              </a:ext>
            </a:extLst>
          </p:cNvPr>
          <p:cNvSpPr/>
          <p:nvPr/>
        </p:nvSpPr>
        <p:spPr>
          <a:xfrm>
            <a:off x="5949094" y="3509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rgbClr val="53BAF2"/>
                </a:solidFill>
                <a:latin typeface="TeleNeo" panose="020B0504040202090203" pitchFamily="34" charset="77"/>
              </a:rPr>
              <a:t>3. 	</a:t>
            </a:r>
            <a:r>
              <a:rPr lang="en-GB" altLang="en-US" b="1" dirty="0">
                <a:solidFill>
                  <a:srgbClr val="53BAF2"/>
                </a:solidFill>
                <a:latin typeface="TeleNeo" panose="020B0504040202090203" pitchFamily="34" charset="77"/>
              </a:rPr>
              <a:t>A framework that investigates and applies notions of the desirable to manage innovation.</a:t>
            </a:r>
            <a:endParaRPr lang="de-DE" altLang="en-US" b="1" dirty="0">
              <a:solidFill>
                <a:srgbClr val="53BAF2"/>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4408BDAB-74A4-3443-8820-9A59E650B4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A type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innovation</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that</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contributes</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to</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establishing</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new</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values</a:t>
            </a:r>
            <a:r>
              <a:rPr lang="de-DE" altLang="en-US" b="1" dirty="0">
                <a:solidFill>
                  <a:schemeClr val="bg1"/>
                </a:solidFill>
                <a:latin typeface="TeleNeo" panose="020B0504040202090203" pitchFamily="34" charset="77"/>
              </a:rPr>
              <a:t> in </a:t>
            </a:r>
            <a:r>
              <a:rPr lang="de-DE" altLang="en-US" b="1" dirty="0" err="1">
                <a:solidFill>
                  <a:schemeClr val="bg1"/>
                </a:solidFill>
                <a:latin typeface="TeleNeo" panose="020B0504040202090203" pitchFamily="34" charset="77"/>
              </a:rPr>
              <a:t>society</a:t>
            </a:r>
            <a:r>
              <a:rPr lang="de-DE" altLang="en-US" b="1" dirty="0">
                <a:solidFill>
                  <a:schemeClr val="bg1"/>
                </a:solidFill>
                <a:latin typeface="TeleNeo" panose="020B0504040202090203" pitchFamily="34" charset="77"/>
              </a:rPr>
              <a:t>.</a:t>
            </a:r>
          </a:p>
        </p:txBody>
      </p:sp>
      <p:pic>
        <p:nvPicPr>
          <p:cNvPr id="30" name="Grafik 29">
            <a:hlinkClick r:id="rId5" action="ppaction://hlinksldjump"/>
            <a:extLst>
              <a:ext uri="{FF2B5EF4-FFF2-40B4-BE49-F238E27FC236}">
                <a16:creationId xmlns:a16="http://schemas.microsoft.com/office/drawing/2014/main" id="{E2952735-018F-5B41-8299-203128008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2" name="Gruppieren 11">
            <a:extLst>
              <a:ext uri="{FF2B5EF4-FFF2-40B4-BE49-F238E27FC236}">
                <a16:creationId xmlns:a16="http://schemas.microsoft.com/office/drawing/2014/main" id="{C06BCA56-C2A7-6F43-850A-CA8BDF1C1E1D}"/>
              </a:ext>
            </a:extLst>
          </p:cNvPr>
          <p:cNvGrpSpPr/>
          <p:nvPr/>
        </p:nvGrpSpPr>
        <p:grpSpPr>
          <a:xfrm>
            <a:off x="4450993" y="4238745"/>
            <a:ext cx="586629" cy="463307"/>
            <a:chOff x="4157679" y="3946620"/>
            <a:chExt cx="586629" cy="463307"/>
          </a:xfrm>
        </p:grpSpPr>
        <p:sp>
          <p:nvSpPr>
            <p:cNvPr id="15" name="Oval 14">
              <a:extLst>
                <a:ext uri="{FF2B5EF4-FFF2-40B4-BE49-F238E27FC236}">
                  <a16:creationId xmlns:a16="http://schemas.microsoft.com/office/drawing/2014/main" id="{52C62EFD-0CAA-1143-9617-5D20B7535A04}"/>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hlinkClick r:id="rId7" action="ppaction://hlinksldjump"/>
              <a:extLst>
                <a:ext uri="{FF2B5EF4-FFF2-40B4-BE49-F238E27FC236}">
                  <a16:creationId xmlns:a16="http://schemas.microsoft.com/office/drawing/2014/main" id="{D064B742-A41B-9A46-8BFF-EE582F728F23}"/>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278970987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CropX</a:t>
                      </a:r>
                    </a:p>
                  </a:txBody>
                  <a:tcPr/>
                </a:tc>
                <a:tc>
                  <a:txBody>
                    <a:bodyPr/>
                    <a:lstStyle/>
                    <a:p>
                      <a:r>
                        <a:rPr lang="en-GB" sz="1200" dirty="0">
                          <a:solidFill>
                            <a:schemeClr val="accent2"/>
                          </a:solidFill>
                        </a:rPr>
                        <a:t>Optimizing water and energy use in farmlands </a:t>
                      </a:r>
                    </a:p>
                  </a:txBody>
                  <a:tcPr/>
                </a:tc>
                <a:tc>
                  <a:txBody>
                    <a:bodyPr/>
                    <a:lstStyle/>
                    <a:p>
                      <a:r>
                        <a:rPr lang="en-GB" sz="1200" dirty="0">
                          <a:solidFill>
                            <a:schemeClr val="accent2"/>
                          </a:solidFill>
                        </a:rPr>
                        <a:t>Climate change endangers the availability of water for agricultural uses. CropX is a company that offers cloud-based software to help farmers in adapting to these consequences. The software uses in-field sensors to automatically deliver the correct amount of water to each plant instead of watering a whole field at a time. This boosts crop yields and reduces energy and water consumption. </a:t>
                      </a:r>
                    </a:p>
                  </a:txBody>
                  <a:tcPr/>
                </a:tc>
                <a:tc>
                  <a:txBody>
                    <a:bodyPr/>
                    <a:lstStyle/>
                    <a:p>
                      <a:r>
                        <a:rPr lang="en-GB" sz="1000" dirty="0">
                          <a:solidFill>
                            <a:schemeClr val="accent2"/>
                          </a:solidFill>
                        </a:rPr>
                        <a:t>https://www.cropx.com/</a:t>
                      </a:r>
                    </a:p>
                    <a:p>
                      <a:endParaRPr lang="en-GB" sz="1000" dirty="0">
                        <a:solidFill>
                          <a:schemeClr val="accent2"/>
                        </a:solidFill>
                      </a:endParaRPr>
                    </a:p>
                    <a:p>
                      <a:endParaRPr lang="en-GB" sz="1000" dirty="0">
                        <a:solidFill>
                          <a:schemeClr val="accent2"/>
                        </a:solidFill>
                      </a:endParaRPr>
                    </a:p>
                  </a:txBody>
                  <a:tcPr/>
                </a:tc>
                <a:extLst>
                  <a:ext uri="{0D108BD9-81ED-4DB2-BD59-A6C34878D82A}">
                    <a16:rowId xmlns:a16="http://schemas.microsoft.com/office/drawing/2014/main" val="3637191630"/>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AD239344-6263-432C-8B97-4F4ECDEFFECB}"/>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4005A95B-81FF-470D-8416-AC8C34D34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61216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514283">
                <a:tc>
                  <a:txBody>
                    <a:bodyPr/>
                    <a:lstStyle/>
                    <a:p>
                      <a:r>
                        <a:rPr lang="en-GB" sz="1200" b="1" dirty="0">
                          <a:solidFill>
                            <a:schemeClr val="accent2"/>
                          </a:solidFill>
                        </a:rPr>
                        <a:t>Farmer’s Edge </a:t>
                      </a:r>
                    </a:p>
                  </a:txBody>
                  <a:tcPr/>
                </a:tc>
                <a:tc>
                  <a:txBody>
                    <a:bodyPr/>
                    <a:lstStyle/>
                    <a:p>
                      <a:r>
                        <a:rPr lang="en-GB" sz="1200" dirty="0">
                          <a:solidFill>
                            <a:schemeClr val="accent2"/>
                          </a:solidFill>
                        </a:rPr>
                        <a:t>Optimizing agricultural efficiency </a:t>
                      </a:r>
                    </a:p>
                  </a:txBody>
                  <a:tcPr/>
                </a:tc>
                <a:tc>
                  <a:txBody>
                    <a:bodyPr/>
                    <a:lstStyle/>
                    <a:p>
                      <a:r>
                        <a:rPr lang="en-GB" sz="1200" dirty="0">
                          <a:solidFill>
                            <a:schemeClr val="accent2"/>
                          </a:solidFill>
                        </a:rPr>
                        <a:t>The effects of climate change are expected to cause more frequent and more severe droughts and floods and disturb current patterns of agriculture. The start-up Farmer’s Edge uses satellite and data-driven technologies to help </a:t>
                      </a:r>
                      <a:r>
                        <a:rPr lang="en-GB" sz="1200" u="none" dirty="0">
                          <a:solidFill>
                            <a:schemeClr val="accent2"/>
                          </a:solidFill>
                        </a:rPr>
                        <a:t>growers manage the variability of farmland conditions. This generates actionable </a:t>
                      </a:r>
                      <a:r>
                        <a:rPr lang="en-GB" sz="1200" dirty="0">
                          <a:solidFill>
                            <a:schemeClr val="accent2"/>
                          </a:solidFill>
                        </a:rPr>
                        <a:t>insights that help farmers to run efficient operations in response to the growing risks and nourishment needs on our planet.</a:t>
                      </a:r>
                    </a:p>
                  </a:txBody>
                  <a:tcPr/>
                </a:tc>
                <a:tc>
                  <a:txBody>
                    <a:bodyPr/>
                    <a:lstStyle/>
                    <a:p>
                      <a:r>
                        <a:rPr lang="en-GB" sz="1000" dirty="0">
                          <a:solidFill>
                            <a:schemeClr val="accent2"/>
                          </a:solidFill>
                        </a:rPr>
                        <a:t>https://www.forbes.com/sites/maggiemcgrath/2017/06/28/the-25-most-innovative-ag-tech-startups/#64da898f4883</a:t>
                      </a:r>
                    </a:p>
                    <a:p>
                      <a:r>
                        <a:rPr lang="en-GB" sz="1000" dirty="0">
                          <a:solidFill>
                            <a:schemeClr val="accent2"/>
                          </a:solidFill>
                        </a:rPr>
                        <a:t>https://www.farmersedge.ca/about-us/</a:t>
                      </a:r>
                    </a:p>
                  </a:txBody>
                  <a:tcPr/>
                </a:tc>
                <a:extLst>
                  <a:ext uri="{0D108BD9-81ED-4DB2-BD59-A6C34878D82A}">
                    <a16:rowId xmlns:a16="http://schemas.microsoft.com/office/drawing/2014/main" val="2249424479"/>
                  </a:ext>
                </a:extLst>
              </a:tr>
            </a:tbl>
          </a:graphicData>
        </a:graphic>
      </p:graphicFrame>
      <p:sp>
        <p:nvSpPr>
          <p:cNvPr id="4" name="AutoShape 11">
            <a:hlinkClick r:id="rId2" action="ppaction://hlinksldjump" highlightClick="1"/>
            <a:extLst>
              <a:ext uri="{FF2B5EF4-FFF2-40B4-BE49-F238E27FC236}">
                <a16:creationId xmlns:a16="http://schemas.microsoft.com/office/drawing/2014/main" id="{AD239344-6263-432C-8B97-4F4ECDEFFECB}"/>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19A9C21D-E11E-473C-915A-9A1D17843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65337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Green Grid</a:t>
                      </a:r>
                    </a:p>
                  </a:txBody>
                  <a:tcPr/>
                </a:tc>
                <a:tc>
                  <a:txBody>
                    <a:bodyPr/>
                    <a:lstStyle/>
                    <a:p>
                      <a:r>
                        <a:rPr lang="en-GB" sz="1200" dirty="0">
                          <a:solidFill>
                            <a:schemeClr val="accent2"/>
                          </a:solidFill>
                        </a:rPr>
                        <a:t>Collaborating to reduce the power consumption of data centres</a:t>
                      </a:r>
                    </a:p>
                  </a:txBody>
                  <a:tcPr/>
                </a:tc>
                <a:tc>
                  <a:txBody>
                    <a:bodyPr/>
                    <a:lstStyle/>
                    <a:p>
                      <a:r>
                        <a:rPr lang="en-GB" sz="1200" dirty="0">
                          <a:solidFill>
                            <a:schemeClr val="accent2"/>
                          </a:solidFill>
                        </a:rPr>
                        <a:t>Green Grid is an open industry consortium that works to improve IT and data centre energy efficiency and eco-design around the world. Members of the consortium include end-users, policymakers, technology providers, facility architects and utility companies. By facilitating partnerships across the global ICT ecosystem Green Grid promotes the development and adoption of a common resource efficiency measures.</a:t>
                      </a:r>
                    </a:p>
                  </a:txBody>
                  <a:tcPr/>
                </a:tc>
                <a:tc>
                  <a:txBody>
                    <a:bodyPr/>
                    <a:lstStyle/>
                    <a:p>
                      <a:r>
                        <a:rPr lang="en-GB" sz="1000" dirty="0">
                          <a:solidFill>
                            <a:schemeClr val="accent2"/>
                          </a:solidFill>
                        </a:rPr>
                        <a:t>https://www.thegreengrid.org/</a:t>
                      </a:r>
                    </a:p>
                    <a:p>
                      <a:endParaRPr lang="en-GB" sz="1000" dirty="0">
                        <a:solidFill>
                          <a:schemeClr val="accent2"/>
                        </a:solidFill>
                      </a:endParaRPr>
                    </a:p>
                    <a:p>
                      <a:r>
                        <a:rPr lang="en-GB" sz="1000" dirty="0">
                          <a:solidFill>
                            <a:schemeClr val="accent2"/>
                          </a:solidFill>
                        </a:rPr>
                        <a:t>https://www.itu.int/dms_pub/itu-t/oth/23/01/T23010000030002PDFE.pdf</a:t>
                      </a:r>
                    </a:p>
                  </a:txBody>
                  <a:tcPr/>
                </a:tc>
                <a:extLst>
                  <a:ext uri="{0D108BD9-81ED-4DB2-BD59-A6C34878D82A}">
                    <a16:rowId xmlns:a16="http://schemas.microsoft.com/office/drawing/2014/main" val="3637191630"/>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06AFC678-FAE3-4B28-B264-CD546FB910D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3FCCBCDD-0DAC-4538-A5AF-DFAF47C2A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9738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46304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12622">
                <a:tc>
                  <a:txBody>
                    <a:bodyPr/>
                    <a:lstStyle/>
                    <a:p>
                      <a:r>
                        <a:rPr lang="en-GB" sz="1200" b="1" dirty="0">
                          <a:solidFill>
                            <a:schemeClr val="accent2"/>
                          </a:solidFill>
                        </a:rPr>
                        <a:t>Green </a:t>
                      </a:r>
                      <a:r>
                        <a:rPr lang="en-GB" sz="1200" b="1" dirty="0" err="1">
                          <a:solidFill>
                            <a:schemeClr val="accent2"/>
                          </a:solidFill>
                        </a:rPr>
                        <a:t>AddICT</a:t>
                      </a:r>
                      <a:r>
                        <a:rPr lang="en-GB" sz="1200" b="1" dirty="0">
                          <a:solidFill>
                            <a:schemeClr val="accent2"/>
                          </a:solidFill>
                        </a:rPr>
                        <a:t> </a:t>
                      </a:r>
                    </a:p>
                  </a:txBody>
                  <a:tcPr/>
                </a:tc>
                <a:tc>
                  <a:txBody>
                    <a:bodyPr/>
                    <a:lstStyle/>
                    <a:p>
                      <a:r>
                        <a:rPr lang="en-GB" sz="1200" dirty="0">
                          <a:solidFill>
                            <a:schemeClr val="accent2"/>
                          </a:solidFill>
                        </a:rPr>
                        <a:t>Sharing expertise and best practices via an online platform</a:t>
                      </a:r>
                    </a:p>
                  </a:txBody>
                  <a:tcPr/>
                </a:tc>
                <a:tc>
                  <a:txBody>
                    <a:bodyPr/>
                    <a:lstStyle/>
                    <a:p>
                      <a:r>
                        <a:rPr lang="en-GB" sz="1200" dirty="0">
                          <a:solidFill>
                            <a:schemeClr val="accent2"/>
                          </a:solidFill>
                        </a:rPr>
                        <a:t>In 2008 the city council of Bristol launched its Green </a:t>
                      </a:r>
                      <a:r>
                        <a:rPr lang="en-GB" sz="1200" dirty="0" err="1">
                          <a:solidFill>
                            <a:schemeClr val="accent2"/>
                          </a:solidFill>
                        </a:rPr>
                        <a:t>AddICT</a:t>
                      </a:r>
                      <a:r>
                        <a:rPr lang="en-GB" sz="1200" dirty="0">
                          <a:solidFill>
                            <a:schemeClr val="accent2"/>
                          </a:solidFill>
                        </a:rPr>
                        <a:t> online platform to help local ICT businesses in sharing expertise and good practices against climate change. The website offered a database of solutions and case studies as well as tools such as carbon calculators to help organisations in sharing experience and designing a personalised action plan.</a:t>
                      </a:r>
                    </a:p>
                  </a:txBody>
                  <a:tcPr/>
                </a:tc>
                <a:tc>
                  <a:txBody>
                    <a:bodyPr/>
                    <a:lstStyle/>
                    <a:p>
                      <a:r>
                        <a:rPr lang="en-GB" sz="1000" dirty="0">
                          <a:solidFill>
                            <a:schemeClr val="accent2"/>
                          </a:solidFill>
                        </a:rPr>
                        <a:t>https://www.eumayors.eu/IMG/pdf/Bristol_long_final.pdf</a:t>
                      </a:r>
                    </a:p>
                  </a:txBody>
                  <a:tcPr/>
                </a:tc>
                <a:extLst>
                  <a:ext uri="{0D108BD9-81ED-4DB2-BD59-A6C34878D82A}">
                    <a16:rowId xmlns:a16="http://schemas.microsoft.com/office/drawing/2014/main" val="1978331533"/>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06AFC678-FAE3-4B28-B264-CD546FB910DC}"/>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B3E8F3BE-9A62-4852-8A0B-6EF0780CC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38489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5" name="Rectangle 80">
            <a:extLst>
              <a:ext uri="{FF2B5EF4-FFF2-40B4-BE49-F238E27FC236}">
                <a16:creationId xmlns:a16="http://schemas.microsoft.com/office/drawing/2014/main" id="{697953A3-711C-4347-A9AF-25FD4685D67D}"/>
              </a:ext>
            </a:extLst>
          </p:cNvPr>
          <p:cNvSpPr>
            <a:spLocks noChangeArrowheads="1"/>
          </p:cNvSpPr>
          <p:nvPr/>
        </p:nvSpPr>
        <p:spPr bwMode="gray">
          <a:xfrm>
            <a:off x="1397479" y="963343"/>
            <a:ext cx="8964927" cy="485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de-DE" altLang="en-US" sz="2800" dirty="0" err="1">
                <a:latin typeface="Verdana" panose="020B0604030504040204" pitchFamily="34" charset="0"/>
                <a:ea typeface="Verdana" panose="020B0604030504040204" pitchFamily="34" charset="0"/>
                <a:cs typeface="Verdana" panose="020B0604030504040204" pitchFamily="34" charset="0"/>
              </a:rPr>
              <a:t>Good</a:t>
            </a:r>
            <a:r>
              <a:rPr lang="de-DE" altLang="en-US" sz="2800" dirty="0">
                <a:latin typeface="Verdana" panose="020B0604030504040204" pitchFamily="34" charset="0"/>
                <a:ea typeface="Verdana" panose="020B0604030504040204" pitchFamily="34" charset="0"/>
                <a:cs typeface="Verdana" panose="020B0604030504040204" pitchFamily="34" charset="0"/>
              </a:rPr>
              <a:t> Practices &amp; Cases </a:t>
            </a:r>
            <a:r>
              <a:rPr lang="de-DE" altLang="en-US" sz="2800" dirty="0" err="1">
                <a:latin typeface="Verdana" panose="020B0604030504040204" pitchFamily="34" charset="0"/>
                <a:ea typeface="Verdana" panose="020B0604030504040204" pitchFamily="34" charset="0"/>
                <a:cs typeface="Verdana" panose="020B0604030504040204" pitchFamily="34" charset="0"/>
              </a:rPr>
              <a:t>for</a:t>
            </a:r>
            <a:r>
              <a:rPr lang="de-DE" altLang="en-US" sz="2800" dirty="0">
                <a:latin typeface="Verdana" panose="020B0604030504040204" pitchFamily="34" charset="0"/>
                <a:ea typeface="Verdana" panose="020B0604030504040204" pitchFamily="34" charset="0"/>
                <a:cs typeface="Verdana" panose="020B0604030504040204" pitchFamily="34" charset="0"/>
              </a:rPr>
              <a:t> Climate Action in ICT</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Tabelle 2">
            <a:extLst>
              <a:ext uri="{FF2B5EF4-FFF2-40B4-BE49-F238E27FC236}">
                <a16:creationId xmlns:a16="http://schemas.microsoft.com/office/drawing/2014/main" id="{398E46BC-E5E1-4D1F-BAD5-5CBDDC399C99}"/>
              </a:ext>
            </a:extLst>
          </p:cNvPr>
          <p:cNvGraphicFramePr>
            <a:graphicFrameLocks noGrp="1"/>
          </p:cNvGraphicFramePr>
          <p:nvPr>
            <p:extLst/>
          </p:nvPr>
        </p:nvGraphicFramePr>
        <p:xfrm>
          <a:off x="515106" y="1639738"/>
          <a:ext cx="11161788" cy="1645920"/>
        </p:xfrm>
        <a:graphic>
          <a:graphicData uri="http://schemas.openxmlformats.org/drawingml/2006/table">
            <a:tbl>
              <a:tblPr firstRow="1" bandRow="1">
                <a:tableStyleId>{5C22544A-7EE6-4342-B048-85BDC9FD1C3A}</a:tableStyleId>
              </a:tblPr>
              <a:tblGrid>
                <a:gridCol w="1327674">
                  <a:extLst>
                    <a:ext uri="{9D8B030D-6E8A-4147-A177-3AD203B41FA5}">
                      <a16:colId xmlns:a16="http://schemas.microsoft.com/office/drawing/2014/main" val="713598551"/>
                    </a:ext>
                  </a:extLst>
                </a:gridCol>
                <a:gridCol w="1397480">
                  <a:extLst>
                    <a:ext uri="{9D8B030D-6E8A-4147-A177-3AD203B41FA5}">
                      <a16:colId xmlns:a16="http://schemas.microsoft.com/office/drawing/2014/main" val="1049770789"/>
                    </a:ext>
                  </a:extLst>
                </a:gridCol>
                <a:gridCol w="6493287">
                  <a:extLst>
                    <a:ext uri="{9D8B030D-6E8A-4147-A177-3AD203B41FA5}">
                      <a16:colId xmlns:a16="http://schemas.microsoft.com/office/drawing/2014/main" val="563160864"/>
                    </a:ext>
                  </a:extLst>
                </a:gridCol>
                <a:gridCol w="1943347">
                  <a:extLst>
                    <a:ext uri="{9D8B030D-6E8A-4147-A177-3AD203B41FA5}">
                      <a16:colId xmlns:a16="http://schemas.microsoft.com/office/drawing/2014/main" val="102664095"/>
                    </a:ext>
                  </a:extLst>
                </a:gridCol>
              </a:tblGrid>
              <a:tr h="584195">
                <a:tc>
                  <a:txBody>
                    <a:bodyPr/>
                    <a:lstStyle/>
                    <a:p>
                      <a:r>
                        <a:rPr lang="en-GB" dirty="0"/>
                        <a:t>Title</a:t>
                      </a:r>
                    </a:p>
                  </a:txBody>
                  <a:tcPr/>
                </a:tc>
                <a:tc>
                  <a:txBody>
                    <a:bodyPr/>
                    <a:lstStyle/>
                    <a:p>
                      <a:r>
                        <a:rPr lang="en-GB" dirty="0"/>
                        <a:t>Subtitle</a:t>
                      </a:r>
                    </a:p>
                  </a:txBody>
                  <a:tcPr/>
                </a:tc>
                <a:tc>
                  <a:txBody>
                    <a:bodyPr/>
                    <a:lstStyle/>
                    <a:p>
                      <a:r>
                        <a:rPr lang="en-GB" dirty="0"/>
                        <a:t>Explanation</a:t>
                      </a:r>
                    </a:p>
                  </a:txBody>
                  <a:tcPr/>
                </a:tc>
                <a:tc>
                  <a:txBody>
                    <a:bodyPr/>
                    <a:lstStyle/>
                    <a:p>
                      <a:r>
                        <a:rPr lang="en-GB" dirty="0"/>
                        <a:t>Reference / Commentary</a:t>
                      </a:r>
                    </a:p>
                  </a:txBody>
                  <a:tcPr/>
                </a:tc>
                <a:extLst>
                  <a:ext uri="{0D108BD9-81ED-4DB2-BD59-A6C34878D82A}">
                    <a16:rowId xmlns:a16="http://schemas.microsoft.com/office/drawing/2014/main" val="52671246"/>
                  </a:ext>
                </a:extLst>
              </a:tr>
              <a:tr h="367129">
                <a:tc>
                  <a:txBody>
                    <a:bodyPr/>
                    <a:lstStyle/>
                    <a:p>
                      <a:r>
                        <a:rPr lang="en-GB" sz="1200" b="1" dirty="0">
                          <a:solidFill>
                            <a:schemeClr val="accent2"/>
                          </a:solidFill>
                        </a:rPr>
                        <a:t>Microsoft’s  Carbon Fee</a:t>
                      </a:r>
                    </a:p>
                  </a:txBody>
                  <a:tcPr/>
                </a:tc>
                <a:tc>
                  <a:txBody>
                    <a:bodyPr/>
                    <a:lstStyle/>
                    <a:p>
                      <a:r>
                        <a:rPr lang="en-GB" sz="1200" dirty="0">
                          <a:solidFill>
                            <a:schemeClr val="accent2"/>
                          </a:solidFill>
                        </a:rPr>
                        <a:t>Setting a price on carbon emissions to reduce footprint </a:t>
                      </a:r>
                    </a:p>
                  </a:txBody>
                  <a:tcPr/>
                </a:tc>
                <a:tc>
                  <a:txBody>
                    <a:bodyPr/>
                    <a:lstStyle/>
                    <a:p>
                      <a:r>
                        <a:rPr lang="en-GB" sz="1200" dirty="0">
                          <a:solidFill>
                            <a:schemeClr val="accent2"/>
                          </a:solidFill>
                        </a:rPr>
                        <a:t>Microsoft’s Carbon Fee holds the company’s business units financially accountable for their CO2 footprint. It acts as an incremental price on emissions associated with operations for data centres, offices, labs, manufacturing and business air travel. The fee sets CO2 reduction targets for each business unit, which are met through e.g. efficiency projects, green power investments or investments in external carbon offset projects.</a:t>
                      </a:r>
                    </a:p>
                  </a:txBody>
                  <a:tcPr/>
                </a:tc>
                <a:tc>
                  <a:txBody>
                    <a:bodyPr/>
                    <a:lstStyle/>
                    <a:p>
                      <a:r>
                        <a:rPr lang="en-GB" sz="1000" dirty="0">
                          <a:solidFill>
                            <a:schemeClr val="accent2"/>
                          </a:solidFill>
                        </a:rPr>
                        <a:t>https://unfccc.int/mfc2015/microsoft-global-carbon-fee/#</a:t>
                      </a:r>
                    </a:p>
                    <a:p>
                      <a:r>
                        <a:rPr lang="en-GB" sz="1000" dirty="0">
                          <a:solidFill>
                            <a:schemeClr val="accent2"/>
                          </a:solidFill>
                        </a:rPr>
                        <a:t>https://download.microsoft.com/documents/en-us/csr/environment/microsoft_carbon_fee_guide.pdf</a:t>
                      </a:r>
                    </a:p>
                  </a:txBody>
                  <a:tcPr/>
                </a:tc>
                <a:extLst>
                  <a:ext uri="{0D108BD9-81ED-4DB2-BD59-A6C34878D82A}">
                    <a16:rowId xmlns:a16="http://schemas.microsoft.com/office/drawing/2014/main" val="1269303532"/>
                  </a:ext>
                </a:extLst>
              </a:tr>
            </a:tbl>
          </a:graphicData>
        </a:graphic>
      </p:graphicFrame>
      <p:sp>
        <p:nvSpPr>
          <p:cNvPr id="4" name="AutoShape 11">
            <a:hlinkClick r:id="rId3" action="ppaction://hlinksldjump" highlightClick="1"/>
            <a:extLst>
              <a:ext uri="{FF2B5EF4-FFF2-40B4-BE49-F238E27FC236}">
                <a16:creationId xmlns:a16="http://schemas.microsoft.com/office/drawing/2014/main" id="{51C04E84-5603-45CD-877B-24F42094EB7B}"/>
              </a:ext>
            </a:extLst>
          </p:cNvPr>
          <p:cNvSpPr>
            <a:spLocks noChangeArrowheads="1"/>
          </p:cNvSpPr>
          <p:nvPr/>
        </p:nvSpPr>
        <p:spPr bwMode="auto">
          <a:xfrm>
            <a:off x="8803816" y="448204"/>
            <a:ext cx="609600" cy="381000"/>
          </a:xfrm>
          <a:prstGeom prst="actionButtonHome">
            <a:avLst/>
          </a:prstGeom>
          <a:solidFill>
            <a:srgbClr val="FDB338"/>
          </a:solidFill>
          <a:ln w="22225">
            <a:solidFill>
              <a:schemeClr val="bg1"/>
            </a:solidFill>
            <a:miter lim="800000"/>
            <a:headEnd/>
            <a:tailEnd/>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spcBef>
                <a:spcPct val="50000"/>
              </a:spcBef>
              <a:buClr>
                <a:schemeClr val="tx2"/>
              </a:buClr>
              <a:buSzPct val="75000"/>
              <a:buFont typeface="Wingdings" panose="05000000000000000000" pitchFamily="2" charset="2"/>
              <a:buNone/>
            </a:pPr>
            <a:endParaRPr lang="en-US" altLang="en-US" sz="2000">
              <a:latin typeface="Verdana" panose="020B0604030504040204" pitchFamily="34" charset="0"/>
            </a:endParaRPr>
          </a:p>
        </p:txBody>
      </p:sp>
      <p:pic>
        <p:nvPicPr>
          <p:cNvPr id="5" name="Picture 2" descr="https://licensebuttons.net/l/by-sa/3.0/88x31.png">
            <a:extLst>
              <a:ext uri="{FF2B5EF4-FFF2-40B4-BE49-F238E27FC236}">
                <a16:creationId xmlns:a16="http://schemas.microsoft.com/office/drawing/2014/main" id="{D006AE26-AF0A-4CBF-896C-84372D04C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37161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9" name="Abgerundetes Rechteck 8">
            <a:extLst>
              <a:ext uri="{FF2B5EF4-FFF2-40B4-BE49-F238E27FC236}">
                <a16:creationId xmlns:a16="http://schemas.microsoft.com/office/drawing/2014/main" id="{88D4EB44-3C13-C347-8C43-FA37ED363641}"/>
              </a:ext>
            </a:extLst>
          </p:cNvPr>
          <p:cNvSpPr/>
          <p:nvPr/>
        </p:nvSpPr>
        <p:spPr>
          <a:xfrm>
            <a:off x="5364480" y="4646222"/>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speak to your managers, looking for options to offer contract extensions to your team members as well as bonuses for implementing Telekom’s social responsibility goals in the innovations that they develop. </a:t>
            </a:r>
          </a:p>
        </p:txBody>
      </p:sp>
      <p:sp>
        <p:nvSpPr>
          <p:cNvPr id="10" name="Rechteck 9">
            <a:extLst>
              <a:ext uri="{FF2B5EF4-FFF2-40B4-BE49-F238E27FC236}">
                <a16:creationId xmlns:a16="http://schemas.microsoft.com/office/drawing/2014/main" id="{934386E7-1A1B-BA4D-A16D-31A36FE7C3C3}"/>
              </a:ext>
            </a:extLst>
          </p:cNvPr>
          <p:cNvSpPr/>
          <p:nvPr/>
        </p:nvSpPr>
        <p:spPr>
          <a:xfrm>
            <a:off x="4793153" y="4720388"/>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22A0AB6E-0271-7647-8E1C-BA714C807019}"/>
              </a:ext>
            </a:extLst>
          </p:cNvPr>
          <p:cNvSpPr/>
          <p:nvPr/>
        </p:nvSpPr>
        <p:spPr>
          <a:xfrm>
            <a:off x="5364480" y="2817957"/>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organize meetings and trainings, through which you try to educate the members of your team about the importance of Telekom’s future-oriented commitments to social responsibility. </a:t>
            </a:r>
          </a:p>
        </p:txBody>
      </p:sp>
      <p:sp>
        <p:nvSpPr>
          <p:cNvPr id="13" name="Rechteck 12">
            <a:extLst>
              <a:ext uri="{FF2B5EF4-FFF2-40B4-BE49-F238E27FC236}">
                <a16:creationId xmlns:a16="http://schemas.microsoft.com/office/drawing/2014/main" id="{57408288-F45B-6841-860B-A32A4001AE7F}"/>
              </a:ext>
            </a:extLst>
          </p:cNvPr>
          <p:cNvSpPr/>
          <p:nvPr/>
        </p:nvSpPr>
        <p:spPr>
          <a:xfrm>
            <a:off x="483322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2A12137-33BF-2C48-AEA2-3BB7ABAB5104}"/>
              </a:ext>
            </a:extLst>
          </p:cNvPr>
          <p:cNvSpPr/>
          <p:nvPr/>
        </p:nvSpPr>
        <p:spPr>
          <a:xfrm>
            <a:off x="5364480" y="490088"/>
            <a:ext cx="6497960" cy="2072639"/>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your team is very productive and you do not want to disturb their workflow. Besides, you realize that it will take a lot of effort and time to make them shift their priorities.  </a:t>
            </a:r>
          </a:p>
        </p:txBody>
      </p:sp>
      <p:sp>
        <p:nvSpPr>
          <p:cNvPr id="15" name="Rechteck 14">
            <a:extLst>
              <a:ext uri="{FF2B5EF4-FFF2-40B4-BE49-F238E27FC236}">
                <a16:creationId xmlns:a16="http://schemas.microsoft.com/office/drawing/2014/main" id="{8D172521-75BF-E247-9F36-69ED649D0161}"/>
              </a:ext>
            </a:extLst>
          </p:cNvPr>
          <p:cNvSpPr/>
          <p:nvPr/>
        </p:nvSpPr>
        <p:spPr>
          <a:xfrm>
            <a:off x="4819040" y="864687"/>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17" name="Rechteck 16">
            <a:extLst>
              <a:ext uri="{FF2B5EF4-FFF2-40B4-BE49-F238E27FC236}">
                <a16:creationId xmlns:a16="http://schemas.microsoft.com/office/drawing/2014/main" id="{86BEDA79-3B95-2042-B3F8-8591E507EFFF}"/>
              </a:ext>
            </a:extLst>
          </p:cNvPr>
          <p:cNvSpPr/>
          <p:nvPr/>
        </p:nvSpPr>
        <p:spPr>
          <a:xfrm>
            <a:off x="1036280" y="1526408"/>
            <a:ext cx="3191899" cy="977319"/>
          </a:xfrm>
          <a:prstGeom prst="rect">
            <a:avLst/>
          </a:prstGeom>
        </p:spPr>
        <p:txBody>
          <a:bodyPr wrap="none">
            <a:spAutoFit/>
          </a:bodyPr>
          <a:lstStyle/>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cs typeface="Arial" panose="020B0604020202020204" pitchFamily="34" charset="0"/>
              </a:rPr>
              <a:t>A3. </a:t>
            </a:r>
            <a:r>
              <a:rPr lang="en-GB" sz="2400" b="1" dirty="0">
                <a:solidFill>
                  <a:srgbClr val="009DE1"/>
                </a:solidFill>
                <a:latin typeface="TeleNeo" panose="020B0504040202090203" pitchFamily="34" charset="77"/>
                <a:ea typeface="Verdana" panose="020B0604030504040204" pitchFamily="34" charset="0"/>
              </a:rPr>
              <a:t>Working short-term </a:t>
            </a:r>
          </a:p>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rPr>
              <a:t>for a long-term goal</a:t>
            </a:r>
            <a:endParaRPr lang="en-GB" sz="2400" dirty="0">
              <a:solidFill>
                <a:srgbClr val="009DE1"/>
              </a:solidFill>
              <a:latin typeface="TeleNeo" panose="020B0504040202090203" pitchFamily="34" charset="77"/>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0829992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9" name="Abgerundetes Rechteck 8">
            <a:extLst>
              <a:ext uri="{FF2B5EF4-FFF2-40B4-BE49-F238E27FC236}">
                <a16:creationId xmlns:a16="http://schemas.microsoft.com/office/drawing/2014/main" id="{88D4EB44-3C13-C347-8C43-FA37ED363641}"/>
              </a:ext>
            </a:extLst>
          </p:cNvPr>
          <p:cNvSpPr/>
          <p:nvPr/>
        </p:nvSpPr>
        <p:spPr>
          <a:xfrm>
            <a:off x="5364480" y="4646222"/>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You engage a team of experts to find out which innovations have the highest potential and lowest risks and implement those that are backed with solid evidence. </a:t>
            </a:r>
          </a:p>
        </p:txBody>
      </p:sp>
      <p:sp>
        <p:nvSpPr>
          <p:cNvPr id="10" name="Rechteck 9">
            <a:extLst>
              <a:ext uri="{FF2B5EF4-FFF2-40B4-BE49-F238E27FC236}">
                <a16:creationId xmlns:a16="http://schemas.microsoft.com/office/drawing/2014/main" id="{934386E7-1A1B-BA4D-A16D-31A36FE7C3C3}"/>
              </a:ext>
            </a:extLst>
          </p:cNvPr>
          <p:cNvSpPr/>
          <p:nvPr/>
        </p:nvSpPr>
        <p:spPr>
          <a:xfrm>
            <a:off x="4793153" y="4720388"/>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22A0AB6E-0271-7647-8E1C-BA714C807019}"/>
              </a:ext>
            </a:extLst>
          </p:cNvPr>
          <p:cNvSpPr/>
          <p:nvPr/>
        </p:nvSpPr>
        <p:spPr>
          <a:xfrm>
            <a:off x="5364480" y="2817957"/>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You look for support from shareholders and new investors that are willing to support an innovation project for enhancing the environmental performance of the data centre, despite the associated risks. Only after acquiring such support you initiate the project.</a:t>
            </a:r>
          </a:p>
        </p:txBody>
      </p:sp>
      <p:sp>
        <p:nvSpPr>
          <p:cNvPr id="13" name="Rechteck 12">
            <a:extLst>
              <a:ext uri="{FF2B5EF4-FFF2-40B4-BE49-F238E27FC236}">
                <a16:creationId xmlns:a16="http://schemas.microsoft.com/office/drawing/2014/main" id="{57408288-F45B-6841-860B-A32A4001AE7F}"/>
              </a:ext>
            </a:extLst>
          </p:cNvPr>
          <p:cNvSpPr/>
          <p:nvPr/>
        </p:nvSpPr>
        <p:spPr>
          <a:xfrm>
            <a:off x="483322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2A12137-33BF-2C48-AEA2-3BB7ABAB5104}"/>
              </a:ext>
            </a:extLst>
          </p:cNvPr>
          <p:cNvSpPr/>
          <p:nvPr/>
        </p:nvSpPr>
        <p:spPr>
          <a:xfrm>
            <a:off x="5364480" y="490088"/>
            <a:ext cx="6497960" cy="2072639"/>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Nothing, you don’t want to risk investments into uncertain and risky projects that can put at stake the reliability of operations and may generate some return only years later. </a:t>
            </a:r>
          </a:p>
        </p:txBody>
      </p:sp>
      <p:sp>
        <p:nvSpPr>
          <p:cNvPr id="15" name="Rechteck 14">
            <a:extLst>
              <a:ext uri="{FF2B5EF4-FFF2-40B4-BE49-F238E27FC236}">
                <a16:creationId xmlns:a16="http://schemas.microsoft.com/office/drawing/2014/main" id="{8D172521-75BF-E247-9F36-69ED649D0161}"/>
              </a:ext>
            </a:extLst>
          </p:cNvPr>
          <p:cNvSpPr/>
          <p:nvPr/>
        </p:nvSpPr>
        <p:spPr>
          <a:xfrm>
            <a:off x="4819040" y="864687"/>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16" name="Rechteck 15">
            <a:extLst>
              <a:ext uri="{FF2B5EF4-FFF2-40B4-BE49-F238E27FC236}">
                <a16:creationId xmlns:a16="http://schemas.microsoft.com/office/drawing/2014/main" id="{6550FECB-22BC-B840-BC8F-7524A2F57E08}"/>
              </a:ext>
            </a:extLst>
          </p:cNvPr>
          <p:cNvSpPr/>
          <p:nvPr/>
        </p:nvSpPr>
        <p:spPr>
          <a:xfrm>
            <a:off x="1036280" y="1526408"/>
            <a:ext cx="3422732" cy="977319"/>
          </a:xfrm>
          <a:prstGeom prst="rect">
            <a:avLst/>
          </a:prstGeom>
        </p:spPr>
        <p:txBody>
          <a:bodyPr wrap="none">
            <a:spAutoFit/>
          </a:bodyPr>
          <a:lstStyle/>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cs typeface="Arial" panose="020B0604020202020204" pitchFamily="34" charset="0"/>
              </a:rPr>
              <a:t>A4. </a:t>
            </a:r>
            <a:r>
              <a:rPr lang="en-GB" sz="2400" b="1" dirty="0">
                <a:solidFill>
                  <a:srgbClr val="009DE1"/>
                </a:solidFill>
                <a:latin typeface="TeleNeo" panose="020B0504040202090203" pitchFamily="34" charset="77"/>
                <a:ea typeface="Verdana" panose="020B0604030504040204" pitchFamily="34" charset="0"/>
              </a:rPr>
              <a:t>Trading off operations</a:t>
            </a:r>
          </a:p>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rPr>
              <a:t> and innovation</a:t>
            </a:r>
            <a:endParaRPr lang="en-GB" sz="2400" dirty="0">
              <a:solidFill>
                <a:srgbClr val="009DE1"/>
              </a:solidFill>
              <a:latin typeface="TeleNeo" panose="020B0504040202090203" pitchFamily="34" charset="77"/>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1012084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A3588525-581F-5644-A204-F9B26E7F49EF}"/>
              </a:ext>
            </a:extLst>
          </p:cNvPr>
          <p:cNvSpPr/>
          <p:nvPr/>
        </p:nvSpPr>
        <p:spPr>
          <a:xfrm>
            <a:off x="5892800" y="4604919"/>
            <a:ext cx="5969640" cy="146172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do not share any details about the new process and delay its implementation. No matter what, you do not want to risk helping the competition. </a:t>
            </a:r>
          </a:p>
        </p:txBody>
      </p:sp>
      <p:sp>
        <p:nvSpPr>
          <p:cNvPr id="3" name="Rechteck 2">
            <a:extLst>
              <a:ext uri="{FF2B5EF4-FFF2-40B4-BE49-F238E27FC236}">
                <a16:creationId xmlns:a16="http://schemas.microsoft.com/office/drawing/2014/main" id="{7996B918-024D-D948-BC2F-620BF370A34E}"/>
              </a:ext>
            </a:extLst>
          </p:cNvPr>
          <p:cNvSpPr/>
          <p:nvPr/>
        </p:nvSpPr>
        <p:spPr>
          <a:xfrm>
            <a:off x="5384034"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4" name="Abgerundetes Rechteck 3">
            <a:extLst>
              <a:ext uri="{FF2B5EF4-FFF2-40B4-BE49-F238E27FC236}">
                <a16:creationId xmlns:a16="http://schemas.microsoft.com/office/drawing/2014/main" id="{23A8B3D8-B9E8-BC4E-B502-92F8C206EC4B}"/>
              </a:ext>
            </a:extLst>
          </p:cNvPr>
          <p:cNvSpPr/>
          <p:nvPr/>
        </p:nvSpPr>
        <p:spPr>
          <a:xfrm>
            <a:off x="5892800" y="2582516"/>
            <a:ext cx="5969640" cy="132344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present your invention to both the supplier and your competitor. This has the most positive impact for the environment. </a:t>
            </a:r>
          </a:p>
        </p:txBody>
      </p:sp>
      <p:sp>
        <p:nvSpPr>
          <p:cNvPr id="5" name="Rechteck 4">
            <a:extLst>
              <a:ext uri="{FF2B5EF4-FFF2-40B4-BE49-F238E27FC236}">
                <a16:creationId xmlns:a16="http://schemas.microsoft.com/office/drawing/2014/main" id="{7D99F2C8-6548-774A-AA59-9FCA9B1BB748}"/>
              </a:ext>
            </a:extLst>
          </p:cNvPr>
          <p:cNvSpPr/>
          <p:nvPr/>
        </p:nvSpPr>
        <p:spPr>
          <a:xfrm>
            <a:off x="5404074" y="257717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6" name="Abgerundetes Rechteck 5">
            <a:extLst>
              <a:ext uri="{FF2B5EF4-FFF2-40B4-BE49-F238E27FC236}">
                <a16:creationId xmlns:a16="http://schemas.microsoft.com/office/drawing/2014/main" id="{0091A9F4-0192-634F-B744-953C14323275}"/>
              </a:ext>
            </a:extLst>
          </p:cNvPr>
          <p:cNvSpPr/>
          <p:nvPr/>
        </p:nvSpPr>
        <p:spPr>
          <a:xfrm>
            <a:off x="5892800" y="390456"/>
            <a:ext cx="5969640" cy="156949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do not share the full details about the new process with your supplier and are able to partly implement it and enhance some of components of your product, just enough to take advantage in front of the competition. </a:t>
            </a:r>
          </a:p>
        </p:txBody>
      </p:sp>
      <p:sp>
        <p:nvSpPr>
          <p:cNvPr id="7" name="Rechteck 6">
            <a:extLst>
              <a:ext uri="{FF2B5EF4-FFF2-40B4-BE49-F238E27FC236}">
                <a16:creationId xmlns:a16="http://schemas.microsoft.com/office/drawing/2014/main" id="{FA39BE54-9E5A-1D41-8288-D1569DDFA055}"/>
              </a:ext>
            </a:extLst>
          </p:cNvPr>
          <p:cNvSpPr/>
          <p:nvPr/>
        </p:nvSpPr>
        <p:spPr>
          <a:xfrm>
            <a:off x="5388043"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8" name="Rechteck 7">
            <a:extLst>
              <a:ext uri="{FF2B5EF4-FFF2-40B4-BE49-F238E27FC236}">
                <a16:creationId xmlns:a16="http://schemas.microsoft.com/office/drawing/2014/main" id="{47E71A0C-E615-2E4C-9910-B666FFE1CD48}"/>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0" name="Picture 3" descr="C:\Users\IgorY\Desktop\66\Circular Economy.png">
            <a:extLst>
              <a:ext uri="{FF2B5EF4-FFF2-40B4-BE49-F238E27FC236}">
                <a16:creationId xmlns:a16="http://schemas.microsoft.com/office/drawing/2014/main" id="{81E94DE6-2F9A-E44C-9BC5-E91604202F1E}"/>
              </a:ext>
            </a:extLst>
          </p:cNvPr>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hlinkClick r:id="rId5" action="ppaction://hlinksldjump"/>
            <a:extLst>
              <a:ext uri="{FF2B5EF4-FFF2-40B4-BE49-F238E27FC236}">
                <a16:creationId xmlns:a16="http://schemas.microsoft.com/office/drawing/2014/main" id="{5A8DA6B1-A09C-1A41-B7EB-26655E1E8C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4" name="Rechteck 13">
            <a:extLst>
              <a:ext uri="{FF2B5EF4-FFF2-40B4-BE49-F238E27FC236}">
                <a16:creationId xmlns:a16="http://schemas.microsoft.com/office/drawing/2014/main" id="{9385AE6D-E031-8D44-BC43-F3B7AAC3F476}"/>
              </a:ext>
            </a:extLst>
          </p:cNvPr>
          <p:cNvSpPr/>
          <p:nvPr/>
        </p:nvSpPr>
        <p:spPr>
          <a:xfrm>
            <a:off x="2664638" y="2059587"/>
            <a:ext cx="2606468" cy="865173"/>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B5. To s</a:t>
            </a:r>
            <a:r>
              <a:rPr lang="en-GB" sz="2400" b="1" dirty="0">
                <a:solidFill>
                  <a:srgbClr val="60C1B8"/>
                </a:solidFill>
                <a:latin typeface="TeleNeo" panose="020B0504040202090203" pitchFamily="34" charset="77"/>
                <a:ea typeface="Verdana" panose="020B0604030504040204" pitchFamily="34" charset="0"/>
              </a:rPr>
              <a:t>hare or not to share?</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81485944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A3588525-581F-5644-A204-F9B26E7F49EF}"/>
              </a:ext>
            </a:extLst>
          </p:cNvPr>
          <p:cNvSpPr/>
          <p:nvPr/>
        </p:nvSpPr>
        <p:spPr>
          <a:xfrm>
            <a:off x="5892800" y="4604919"/>
            <a:ext cx="5969640" cy="146172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Some of the managers support your ideas. You try to convince them to implement the changes only for the departments they are working at. </a:t>
            </a:r>
          </a:p>
        </p:txBody>
      </p:sp>
      <p:sp>
        <p:nvSpPr>
          <p:cNvPr id="3" name="Rechteck 2">
            <a:extLst>
              <a:ext uri="{FF2B5EF4-FFF2-40B4-BE49-F238E27FC236}">
                <a16:creationId xmlns:a16="http://schemas.microsoft.com/office/drawing/2014/main" id="{7996B918-024D-D948-BC2F-620BF370A34E}"/>
              </a:ext>
            </a:extLst>
          </p:cNvPr>
          <p:cNvSpPr/>
          <p:nvPr/>
        </p:nvSpPr>
        <p:spPr>
          <a:xfrm>
            <a:off x="5384034"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4" name="Abgerundetes Rechteck 3">
            <a:extLst>
              <a:ext uri="{FF2B5EF4-FFF2-40B4-BE49-F238E27FC236}">
                <a16:creationId xmlns:a16="http://schemas.microsoft.com/office/drawing/2014/main" id="{23A8B3D8-B9E8-BC4E-B502-92F8C206EC4B}"/>
              </a:ext>
            </a:extLst>
          </p:cNvPr>
          <p:cNvSpPr/>
          <p:nvPr/>
        </p:nvSpPr>
        <p:spPr>
          <a:xfrm>
            <a:off x="5892800" y="2582516"/>
            <a:ext cx="5969640" cy="132344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discuss the changes with your superiors and get approval to implement them despite the resistance of the employees on site. Thus, all must adhere to the new policy whether they like it or not.</a:t>
            </a:r>
          </a:p>
        </p:txBody>
      </p:sp>
      <p:sp>
        <p:nvSpPr>
          <p:cNvPr id="5" name="Rechteck 4">
            <a:extLst>
              <a:ext uri="{FF2B5EF4-FFF2-40B4-BE49-F238E27FC236}">
                <a16:creationId xmlns:a16="http://schemas.microsoft.com/office/drawing/2014/main" id="{7D99F2C8-6548-774A-AA59-9FCA9B1BB748}"/>
              </a:ext>
            </a:extLst>
          </p:cNvPr>
          <p:cNvSpPr/>
          <p:nvPr/>
        </p:nvSpPr>
        <p:spPr>
          <a:xfrm>
            <a:off x="5404074" y="257717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6" name="Abgerundetes Rechteck 5">
            <a:extLst>
              <a:ext uri="{FF2B5EF4-FFF2-40B4-BE49-F238E27FC236}">
                <a16:creationId xmlns:a16="http://schemas.microsoft.com/office/drawing/2014/main" id="{0091A9F4-0192-634F-B744-953C14323275}"/>
              </a:ext>
            </a:extLst>
          </p:cNvPr>
          <p:cNvSpPr/>
          <p:nvPr/>
        </p:nvSpPr>
        <p:spPr>
          <a:xfrm>
            <a:off x="5892800" y="390456"/>
            <a:ext cx="5969640" cy="156949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forcing changes will only cause unrest among the employees and mangers and disturb their work. </a:t>
            </a:r>
          </a:p>
        </p:txBody>
      </p:sp>
      <p:sp>
        <p:nvSpPr>
          <p:cNvPr id="7" name="Rechteck 6">
            <a:extLst>
              <a:ext uri="{FF2B5EF4-FFF2-40B4-BE49-F238E27FC236}">
                <a16:creationId xmlns:a16="http://schemas.microsoft.com/office/drawing/2014/main" id="{FA39BE54-9E5A-1D41-8288-D1569DDFA055}"/>
              </a:ext>
            </a:extLst>
          </p:cNvPr>
          <p:cNvSpPr/>
          <p:nvPr/>
        </p:nvSpPr>
        <p:spPr>
          <a:xfrm>
            <a:off x="5388043"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8" name="Rechteck 7">
            <a:extLst>
              <a:ext uri="{FF2B5EF4-FFF2-40B4-BE49-F238E27FC236}">
                <a16:creationId xmlns:a16="http://schemas.microsoft.com/office/drawing/2014/main" id="{47E71A0C-E615-2E4C-9910-B666FFE1CD48}"/>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0" name="Picture 3" descr="C:\Users\IgorY\Desktop\66\Circular Economy.png">
            <a:extLst>
              <a:ext uri="{FF2B5EF4-FFF2-40B4-BE49-F238E27FC236}">
                <a16:creationId xmlns:a16="http://schemas.microsoft.com/office/drawing/2014/main" id="{81E94DE6-2F9A-E44C-9BC5-E91604202F1E}"/>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hlinkClick r:id="rId4" action="ppaction://hlinksldjump"/>
            <a:extLst>
              <a:ext uri="{FF2B5EF4-FFF2-40B4-BE49-F238E27FC236}">
                <a16:creationId xmlns:a16="http://schemas.microsoft.com/office/drawing/2014/main" id="{5A8DA6B1-A09C-1A41-B7EB-26655E1E8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4" name="Rechteck 13">
            <a:extLst>
              <a:ext uri="{FF2B5EF4-FFF2-40B4-BE49-F238E27FC236}">
                <a16:creationId xmlns:a16="http://schemas.microsoft.com/office/drawing/2014/main" id="{9385AE6D-E031-8D44-BC43-F3B7AAC3F476}"/>
              </a:ext>
            </a:extLst>
          </p:cNvPr>
          <p:cNvSpPr/>
          <p:nvPr/>
        </p:nvSpPr>
        <p:spPr>
          <a:xfrm>
            <a:off x="2664638" y="2059587"/>
            <a:ext cx="2606468" cy="1665071"/>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B6. </a:t>
            </a:r>
            <a:r>
              <a:rPr lang="en-GB" sz="2400" b="1" dirty="0">
                <a:solidFill>
                  <a:srgbClr val="60C1B8"/>
                </a:solidFill>
                <a:latin typeface="TeleNeo" panose="020B0504040202090203" pitchFamily="34" charset="77"/>
                <a:ea typeface="Verdana" panose="020B0604030504040204" pitchFamily="34" charset="0"/>
              </a:rPr>
              <a:t>Not everyone feels ready for small steps towards ecology</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16940792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A3588525-581F-5644-A204-F9B26E7F49EF}"/>
              </a:ext>
            </a:extLst>
          </p:cNvPr>
          <p:cNvSpPr/>
          <p:nvPr/>
        </p:nvSpPr>
        <p:spPr>
          <a:xfrm>
            <a:off x="5892800" y="4604919"/>
            <a:ext cx="5969640" cy="146172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create a communication policy in which you outline what the team members can discuss, where and when.</a:t>
            </a:r>
          </a:p>
        </p:txBody>
      </p:sp>
      <p:sp>
        <p:nvSpPr>
          <p:cNvPr id="3" name="Rechteck 2">
            <a:extLst>
              <a:ext uri="{FF2B5EF4-FFF2-40B4-BE49-F238E27FC236}">
                <a16:creationId xmlns:a16="http://schemas.microsoft.com/office/drawing/2014/main" id="{7996B918-024D-D948-BC2F-620BF370A34E}"/>
              </a:ext>
            </a:extLst>
          </p:cNvPr>
          <p:cNvSpPr/>
          <p:nvPr/>
        </p:nvSpPr>
        <p:spPr>
          <a:xfrm>
            <a:off x="5384034"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4" name="Abgerundetes Rechteck 3">
            <a:extLst>
              <a:ext uri="{FF2B5EF4-FFF2-40B4-BE49-F238E27FC236}">
                <a16:creationId xmlns:a16="http://schemas.microsoft.com/office/drawing/2014/main" id="{23A8B3D8-B9E8-BC4E-B502-92F8C206EC4B}"/>
              </a:ext>
            </a:extLst>
          </p:cNvPr>
          <p:cNvSpPr/>
          <p:nvPr/>
        </p:nvSpPr>
        <p:spPr>
          <a:xfrm>
            <a:off x="5892800" y="2582516"/>
            <a:ext cx="5969640" cy="132344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organize a meeting with the members of your team to discuss Telekom’s commitment to sustainability and the importance of everyone’s small actions.</a:t>
            </a:r>
          </a:p>
        </p:txBody>
      </p:sp>
      <p:sp>
        <p:nvSpPr>
          <p:cNvPr id="5" name="Rechteck 4">
            <a:extLst>
              <a:ext uri="{FF2B5EF4-FFF2-40B4-BE49-F238E27FC236}">
                <a16:creationId xmlns:a16="http://schemas.microsoft.com/office/drawing/2014/main" id="{7D99F2C8-6548-774A-AA59-9FCA9B1BB748}"/>
              </a:ext>
            </a:extLst>
          </p:cNvPr>
          <p:cNvSpPr/>
          <p:nvPr/>
        </p:nvSpPr>
        <p:spPr>
          <a:xfrm>
            <a:off x="5404074" y="257717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6" name="Abgerundetes Rechteck 5">
            <a:extLst>
              <a:ext uri="{FF2B5EF4-FFF2-40B4-BE49-F238E27FC236}">
                <a16:creationId xmlns:a16="http://schemas.microsoft.com/office/drawing/2014/main" id="{0091A9F4-0192-634F-B744-953C14323275}"/>
              </a:ext>
            </a:extLst>
          </p:cNvPr>
          <p:cNvSpPr/>
          <p:nvPr/>
        </p:nvSpPr>
        <p:spPr>
          <a:xfrm>
            <a:off x="5892800" y="390456"/>
            <a:ext cx="5969640" cy="156949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the employees have the right to freely express their opinion and as long as they are not spreading it in the general public outside the company it cannot harm Telekom’s reputation.</a:t>
            </a:r>
          </a:p>
        </p:txBody>
      </p:sp>
      <p:sp>
        <p:nvSpPr>
          <p:cNvPr id="7" name="Rechteck 6">
            <a:extLst>
              <a:ext uri="{FF2B5EF4-FFF2-40B4-BE49-F238E27FC236}">
                <a16:creationId xmlns:a16="http://schemas.microsoft.com/office/drawing/2014/main" id="{FA39BE54-9E5A-1D41-8288-D1569DDFA055}"/>
              </a:ext>
            </a:extLst>
          </p:cNvPr>
          <p:cNvSpPr/>
          <p:nvPr/>
        </p:nvSpPr>
        <p:spPr>
          <a:xfrm>
            <a:off x="5388043"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8" name="Rechteck 7">
            <a:extLst>
              <a:ext uri="{FF2B5EF4-FFF2-40B4-BE49-F238E27FC236}">
                <a16:creationId xmlns:a16="http://schemas.microsoft.com/office/drawing/2014/main" id="{47E71A0C-E615-2E4C-9910-B666FFE1CD48}"/>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0" name="Picture 3" descr="C:\Users\IgorY\Desktop\66\Circular Economy.png">
            <a:extLst>
              <a:ext uri="{FF2B5EF4-FFF2-40B4-BE49-F238E27FC236}">
                <a16:creationId xmlns:a16="http://schemas.microsoft.com/office/drawing/2014/main" id="{81E94DE6-2F9A-E44C-9BC5-E91604202F1E}"/>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hlinkClick r:id="rId4" action="ppaction://hlinksldjump"/>
            <a:extLst>
              <a:ext uri="{FF2B5EF4-FFF2-40B4-BE49-F238E27FC236}">
                <a16:creationId xmlns:a16="http://schemas.microsoft.com/office/drawing/2014/main" id="{5A8DA6B1-A09C-1A41-B7EB-26655E1E8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3" name="Rechteck 12">
            <a:extLst>
              <a:ext uri="{FF2B5EF4-FFF2-40B4-BE49-F238E27FC236}">
                <a16:creationId xmlns:a16="http://schemas.microsoft.com/office/drawing/2014/main" id="{91B889D8-4712-9E44-9230-3513FC4B994E}"/>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B7. G</a:t>
            </a:r>
            <a:r>
              <a:rPr lang="en-GB" sz="2400" b="1" dirty="0">
                <a:solidFill>
                  <a:srgbClr val="60C1B8"/>
                </a:solidFill>
                <a:latin typeface="TeleNeo" panose="020B0504040202090203" pitchFamily="34" charset="77"/>
                <a:ea typeface="Verdana" panose="020B0604030504040204" pitchFamily="34" charset="0"/>
              </a:rPr>
              <a:t>ood eco practices are not good enough</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2061775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197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“We get that our greatest challenges need global responses too — no country can fight climate change alone or prevent pandemics. Progress now requires coming together not just as cities or nations, but also as a global community.”</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4" y="715324"/>
            <a:ext cx="5206586"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b="1" dirty="0">
                <a:solidFill>
                  <a:schemeClr val="bg1"/>
                </a:solidFill>
                <a:latin typeface="TeleNeo" panose="020B0504040202090203" pitchFamily="34" charset="77"/>
              </a:rPr>
              <a:t>1. </a:t>
            </a:r>
            <a:r>
              <a:rPr lang="de-DE" altLang="en-US" b="1" dirty="0">
                <a:solidFill>
                  <a:schemeClr val="bg1"/>
                </a:solidFill>
                <a:latin typeface="TeleNeo" panose="020B0504040202090203" pitchFamily="34" charset="77"/>
              </a:rPr>
              <a:t> Greta </a:t>
            </a:r>
            <a:r>
              <a:rPr lang="de-DE" altLang="en-US" b="1" dirty="0" err="1">
                <a:solidFill>
                  <a:schemeClr val="bg1"/>
                </a:solidFill>
                <a:latin typeface="TeleNeo" panose="020B0504040202090203" pitchFamily="34" charset="77"/>
              </a:rPr>
              <a:t>Thunberg</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Swedish</a:t>
            </a:r>
            <a:r>
              <a:rPr lang="de-DE" altLang="en-US" b="1" dirty="0">
                <a:solidFill>
                  <a:schemeClr val="bg1"/>
                </a:solidFill>
                <a:latin typeface="TeleNeo" panose="020B0504040202090203" pitchFamily="34" charset="77"/>
              </a:rPr>
              <a:t> environmental </a:t>
            </a:r>
            <a:r>
              <a:rPr lang="de-DE" altLang="en-US" b="1" dirty="0" err="1">
                <a:solidFill>
                  <a:schemeClr val="bg1"/>
                </a:solidFill>
                <a:latin typeface="TeleNeo" panose="020B0504040202090203" pitchFamily="34" charset="77"/>
              </a:rPr>
              <a:t>activist</a:t>
            </a:r>
            <a:r>
              <a:rPr lang="de-DE" altLang="en-US" b="1" dirty="0">
                <a:solidFill>
                  <a:schemeClr val="bg1"/>
                </a:solidFill>
                <a:latin typeface="TeleNeo" panose="020B0504040202090203" pitchFamily="34" charset="77"/>
              </a:rPr>
              <a:t>)</a:t>
            </a:r>
            <a:endParaRPr lang="en-US" altLang="en-US" b="1" dirty="0">
              <a:solidFill>
                <a:schemeClr val="bg1"/>
              </a:solidFill>
              <a:latin typeface="TeleNeo" panose="020B0504040202090203" pitchFamily="34" charset="77"/>
            </a:endParaRP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10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4" y="2112324"/>
            <a:ext cx="5206586"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Angela Merkel</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Chancellor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Germany)</a:t>
            </a: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4" y="3509324"/>
            <a:ext cx="5206586"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Mark Zuckerberg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en-GB" altLang="en-US" b="1" dirty="0">
                <a:solidFill>
                  <a:schemeClr val="bg1"/>
                </a:solidFill>
                <a:latin typeface="TeleNeo" panose="020B0504040202090203" pitchFamily="34" charset="77"/>
              </a:rPr>
              <a:t>Founder and CEO of Facebook)</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4" y="4906324"/>
            <a:ext cx="5206586"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Al Gore</a:t>
            </a:r>
            <a:br>
              <a:rPr lang="en-GB" altLang="de-DE" b="1" dirty="0">
                <a:solidFill>
                  <a:schemeClr val="bg1"/>
                </a:solidFill>
                <a:latin typeface="TeleNeo" panose="020B0504040202090203" pitchFamily="34" charset="77"/>
              </a:rPr>
            </a:br>
            <a:r>
              <a:rPr lang="en-GB" altLang="en-US" b="1" dirty="0">
                <a:solidFill>
                  <a:schemeClr val="bg1"/>
                </a:solidFill>
                <a:latin typeface="TeleNeo" panose="020B0504040202090203" pitchFamily="34" charset="77"/>
              </a:rPr>
              <a:t>(American politician and environmentalist)</a:t>
            </a:r>
            <a:endParaRPr lang="de-DE" altLang="en-US" b="1" dirty="0">
              <a:solidFill>
                <a:schemeClr val="bg1"/>
              </a:solidFill>
              <a:latin typeface="TeleNeo" panose="020B0504040202090203" pitchFamily="34" charset="77"/>
            </a:endParaRP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2" name="Textfeld 1">
            <a:extLst>
              <a:ext uri="{FF2B5EF4-FFF2-40B4-BE49-F238E27FC236}">
                <a16:creationId xmlns:a16="http://schemas.microsoft.com/office/drawing/2014/main" id="{36C53EBC-0CF4-2844-B65B-11B76AAE65A2}"/>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9">
            <a:extLst>
              <a:ext uri="{FF2B5EF4-FFF2-40B4-BE49-F238E27FC236}">
                <a16:creationId xmlns:a16="http://schemas.microsoft.com/office/drawing/2014/main" id="{7288BCFC-494D-144A-B310-C529D91E6F3E}"/>
              </a:ext>
            </a:extLst>
          </p:cNvPr>
          <p:cNvSpPr/>
          <p:nvPr/>
        </p:nvSpPr>
        <p:spPr>
          <a:xfrm>
            <a:off x="6302828" y="4213127"/>
            <a:ext cx="5559611" cy="157613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instruct the supplier to make sure that all subcontractors comply with Telekom’s code of conduct and are prepared to go through an audit with you. </a:t>
            </a:r>
          </a:p>
        </p:txBody>
      </p:sp>
      <p:sp>
        <p:nvSpPr>
          <p:cNvPr id="11" name="Rechteck 10">
            <a:extLst>
              <a:ext uri="{FF2B5EF4-FFF2-40B4-BE49-F238E27FC236}">
                <a16:creationId xmlns:a16="http://schemas.microsoft.com/office/drawing/2014/main" id="{1E956095-3421-FB42-B7A6-01E7BEDAC64C}"/>
              </a:ext>
            </a:extLst>
          </p:cNvPr>
          <p:cNvSpPr/>
          <p:nvPr/>
        </p:nvSpPr>
        <p:spPr>
          <a:xfrm>
            <a:off x="5809153" y="4333994"/>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63C7D109-9802-934E-BD6E-9B22D8F41BEB}"/>
              </a:ext>
            </a:extLst>
          </p:cNvPr>
          <p:cNvSpPr/>
          <p:nvPr/>
        </p:nvSpPr>
        <p:spPr>
          <a:xfrm>
            <a:off x="6302827" y="2137489"/>
            <a:ext cx="5559612" cy="171363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get in touch with the subcontractor to discuss the working conditions they offer and propose to them to comply with Telekom’s supplier code of conduct.  </a:t>
            </a:r>
          </a:p>
        </p:txBody>
      </p:sp>
      <p:sp>
        <p:nvSpPr>
          <p:cNvPr id="13" name="Rechteck 12">
            <a:extLst>
              <a:ext uri="{FF2B5EF4-FFF2-40B4-BE49-F238E27FC236}">
                <a16:creationId xmlns:a16="http://schemas.microsoft.com/office/drawing/2014/main" id="{383E352F-5696-C14D-B00F-398B427A20D7}"/>
              </a:ext>
            </a:extLst>
          </p:cNvPr>
          <p:cNvSpPr/>
          <p:nvPr/>
        </p:nvSpPr>
        <p:spPr>
          <a:xfrm>
            <a:off x="5809153" y="2332585"/>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DBD47B1-B29A-D440-940C-BA2D89D8E505}"/>
              </a:ext>
            </a:extLst>
          </p:cNvPr>
          <p:cNvSpPr/>
          <p:nvPr/>
        </p:nvSpPr>
        <p:spPr>
          <a:xfrm>
            <a:off x="6302827" y="462858"/>
            <a:ext cx="5559613" cy="108552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this is beyond your scope of jurisdiction. Where else will your responsibility end?</a:t>
            </a:r>
          </a:p>
        </p:txBody>
      </p:sp>
      <p:sp>
        <p:nvSpPr>
          <p:cNvPr id="15" name="Rechteck 14">
            <a:extLst>
              <a:ext uri="{FF2B5EF4-FFF2-40B4-BE49-F238E27FC236}">
                <a16:creationId xmlns:a16="http://schemas.microsoft.com/office/drawing/2014/main" id="{67D0FB62-0B84-484C-9D5F-D6698CD24F0D}"/>
              </a:ext>
            </a:extLst>
          </p:cNvPr>
          <p:cNvSpPr/>
          <p:nvPr/>
        </p:nvSpPr>
        <p:spPr>
          <a:xfrm>
            <a:off x="5813162" y="343128"/>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6" name="Grafik 15">
            <a:hlinkClick r:id="rId5" action="ppaction://hlinksldjump"/>
            <a:extLst>
              <a:ext uri="{FF2B5EF4-FFF2-40B4-BE49-F238E27FC236}">
                <a16:creationId xmlns:a16="http://schemas.microsoft.com/office/drawing/2014/main" id="{37510BDD-E533-DA46-B048-0D2DBC75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8" name="Rechteck 17">
            <a:extLst>
              <a:ext uri="{FF2B5EF4-FFF2-40B4-BE49-F238E27FC236}">
                <a16:creationId xmlns:a16="http://schemas.microsoft.com/office/drawing/2014/main" id="{4AE144B9-D6D5-8742-976A-EFFDBE2852BF}"/>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19" name="Rechteck 18">
            <a:extLst>
              <a:ext uri="{FF2B5EF4-FFF2-40B4-BE49-F238E27FC236}">
                <a16:creationId xmlns:a16="http://schemas.microsoft.com/office/drawing/2014/main" id="{D5E4F1C6-F434-5441-9E29-AE4A9F3A698B}"/>
              </a:ext>
            </a:extLst>
          </p:cNvPr>
          <p:cNvSpPr/>
          <p:nvPr/>
        </p:nvSpPr>
        <p:spPr>
          <a:xfrm>
            <a:off x="619240" y="208017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C5. </a:t>
            </a:r>
            <a:r>
              <a:rPr lang="en-GB" sz="2800" b="1" dirty="0">
                <a:solidFill>
                  <a:srgbClr val="EBAA60"/>
                </a:solidFill>
                <a:latin typeface="TeleNeo" panose="020B0504040202090203" pitchFamily="34" charset="77"/>
                <a:ea typeface="Verdana" panose="020B0604030504040204" pitchFamily="34" charset="0"/>
              </a:rPr>
              <a:t>A subcontractor on the verge</a:t>
            </a:r>
            <a:endParaRPr lang="en-GB" sz="2800" dirty="0">
              <a:solidFill>
                <a:srgbClr val="EBAA60"/>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142698095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9">
            <a:extLst>
              <a:ext uri="{FF2B5EF4-FFF2-40B4-BE49-F238E27FC236}">
                <a16:creationId xmlns:a16="http://schemas.microsoft.com/office/drawing/2014/main" id="{7288BCFC-494D-144A-B310-C529D91E6F3E}"/>
              </a:ext>
            </a:extLst>
          </p:cNvPr>
          <p:cNvSpPr/>
          <p:nvPr/>
        </p:nvSpPr>
        <p:spPr>
          <a:xfrm>
            <a:off x="6302827" y="4036019"/>
            <a:ext cx="5559611" cy="191938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organize a training for all retail locations in the region about Telekom’s ethical and anti-discrimination standards. In the next few months you will monitor the situation in the shop and see if it improves. </a:t>
            </a:r>
          </a:p>
        </p:txBody>
      </p:sp>
      <p:sp>
        <p:nvSpPr>
          <p:cNvPr id="11" name="Rechteck 10">
            <a:extLst>
              <a:ext uri="{FF2B5EF4-FFF2-40B4-BE49-F238E27FC236}">
                <a16:creationId xmlns:a16="http://schemas.microsoft.com/office/drawing/2014/main" id="{1E956095-3421-FB42-B7A6-01E7BEDAC64C}"/>
              </a:ext>
            </a:extLst>
          </p:cNvPr>
          <p:cNvSpPr/>
          <p:nvPr/>
        </p:nvSpPr>
        <p:spPr>
          <a:xfrm>
            <a:off x="5809153" y="4333994"/>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63C7D109-9802-934E-BD6E-9B22D8F41BEB}"/>
              </a:ext>
            </a:extLst>
          </p:cNvPr>
          <p:cNvSpPr/>
          <p:nvPr/>
        </p:nvSpPr>
        <p:spPr>
          <a:xfrm>
            <a:off x="6302827" y="2419699"/>
            <a:ext cx="5559612" cy="108552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are moving her to a different location, this would be the best solution for everybody. </a:t>
            </a:r>
          </a:p>
        </p:txBody>
      </p:sp>
      <p:sp>
        <p:nvSpPr>
          <p:cNvPr id="13" name="Rechteck 12">
            <a:extLst>
              <a:ext uri="{FF2B5EF4-FFF2-40B4-BE49-F238E27FC236}">
                <a16:creationId xmlns:a16="http://schemas.microsoft.com/office/drawing/2014/main" id="{383E352F-5696-C14D-B00F-398B427A20D7}"/>
              </a:ext>
            </a:extLst>
          </p:cNvPr>
          <p:cNvSpPr/>
          <p:nvPr/>
        </p:nvSpPr>
        <p:spPr>
          <a:xfrm>
            <a:off x="5809153" y="2332585"/>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DBD47B1-B29A-D440-940C-BA2D89D8E505}"/>
              </a:ext>
            </a:extLst>
          </p:cNvPr>
          <p:cNvSpPr/>
          <p:nvPr/>
        </p:nvSpPr>
        <p:spPr>
          <a:xfrm>
            <a:off x="6302827" y="462858"/>
            <a:ext cx="5559613" cy="108552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the new manager has good qualifications and transferring her would be incorrect. </a:t>
            </a:r>
          </a:p>
        </p:txBody>
      </p:sp>
      <p:sp>
        <p:nvSpPr>
          <p:cNvPr id="15" name="Rechteck 14">
            <a:extLst>
              <a:ext uri="{FF2B5EF4-FFF2-40B4-BE49-F238E27FC236}">
                <a16:creationId xmlns:a16="http://schemas.microsoft.com/office/drawing/2014/main" id="{67D0FB62-0B84-484C-9D5F-D6698CD24F0D}"/>
              </a:ext>
            </a:extLst>
          </p:cNvPr>
          <p:cNvSpPr/>
          <p:nvPr/>
        </p:nvSpPr>
        <p:spPr>
          <a:xfrm>
            <a:off x="5813162" y="343128"/>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6" name="Grafik 15">
            <a:hlinkClick r:id="rId5" action="ppaction://hlinksldjump"/>
            <a:extLst>
              <a:ext uri="{FF2B5EF4-FFF2-40B4-BE49-F238E27FC236}">
                <a16:creationId xmlns:a16="http://schemas.microsoft.com/office/drawing/2014/main" id="{37510BDD-E533-DA46-B048-0D2DBC75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8" name="Rechteck 17">
            <a:extLst>
              <a:ext uri="{FF2B5EF4-FFF2-40B4-BE49-F238E27FC236}">
                <a16:creationId xmlns:a16="http://schemas.microsoft.com/office/drawing/2014/main" id="{4AE144B9-D6D5-8742-976A-EFFDBE2852BF}"/>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17" name="Rechteck 16">
            <a:extLst>
              <a:ext uri="{FF2B5EF4-FFF2-40B4-BE49-F238E27FC236}">
                <a16:creationId xmlns:a16="http://schemas.microsoft.com/office/drawing/2014/main" id="{3D45FB62-5233-2B42-BB2B-F98A09318AFD}"/>
              </a:ext>
            </a:extLst>
          </p:cNvPr>
          <p:cNvSpPr/>
          <p:nvPr/>
        </p:nvSpPr>
        <p:spPr>
          <a:xfrm>
            <a:off x="619240" y="208017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C6. </a:t>
            </a:r>
            <a:r>
              <a:rPr lang="en-GB" sz="2800" b="1" dirty="0">
                <a:solidFill>
                  <a:srgbClr val="EBAA60"/>
                </a:solidFill>
                <a:latin typeface="TeleNeo" panose="020B0504040202090203" pitchFamily="34" charset="77"/>
                <a:ea typeface="Verdana" panose="020B0604030504040204" pitchFamily="34" charset="0"/>
              </a:rPr>
              <a:t>The cost of gender equality</a:t>
            </a:r>
            <a:endParaRPr lang="en-GB" sz="2800" dirty="0">
              <a:solidFill>
                <a:srgbClr val="EBAA60"/>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75546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9">
            <a:extLst>
              <a:ext uri="{FF2B5EF4-FFF2-40B4-BE49-F238E27FC236}">
                <a16:creationId xmlns:a16="http://schemas.microsoft.com/office/drawing/2014/main" id="{7288BCFC-494D-144A-B310-C529D91E6F3E}"/>
              </a:ext>
            </a:extLst>
          </p:cNvPr>
          <p:cNvSpPr/>
          <p:nvPr/>
        </p:nvSpPr>
        <p:spPr>
          <a:xfrm>
            <a:off x="6302828" y="4213127"/>
            <a:ext cx="5559611" cy="157613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do not say anything to your superiors but approach their manager to inform him about what happened and let him decide whether and what to undertake.</a:t>
            </a:r>
          </a:p>
        </p:txBody>
      </p:sp>
      <p:sp>
        <p:nvSpPr>
          <p:cNvPr id="11" name="Rechteck 10">
            <a:extLst>
              <a:ext uri="{FF2B5EF4-FFF2-40B4-BE49-F238E27FC236}">
                <a16:creationId xmlns:a16="http://schemas.microsoft.com/office/drawing/2014/main" id="{1E956095-3421-FB42-B7A6-01E7BEDAC64C}"/>
              </a:ext>
            </a:extLst>
          </p:cNvPr>
          <p:cNvSpPr/>
          <p:nvPr/>
        </p:nvSpPr>
        <p:spPr>
          <a:xfrm>
            <a:off x="5809153" y="4333994"/>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63C7D109-9802-934E-BD6E-9B22D8F41BEB}"/>
              </a:ext>
            </a:extLst>
          </p:cNvPr>
          <p:cNvSpPr/>
          <p:nvPr/>
        </p:nvSpPr>
        <p:spPr>
          <a:xfrm>
            <a:off x="6302827" y="2334208"/>
            <a:ext cx="5559612" cy="132019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ask your superiors about their reasons for not inviting these applicants to an interview and you question their choice. </a:t>
            </a:r>
          </a:p>
        </p:txBody>
      </p:sp>
      <p:sp>
        <p:nvSpPr>
          <p:cNvPr id="13" name="Rechteck 12">
            <a:extLst>
              <a:ext uri="{FF2B5EF4-FFF2-40B4-BE49-F238E27FC236}">
                <a16:creationId xmlns:a16="http://schemas.microsoft.com/office/drawing/2014/main" id="{383E352F-5696-C14D-B00F-398B427A20D7}"/>
              </a:ext>
            </a:extLst>
          </p:cNvPr>
          <p:cNvSpPr/>
          <p:nvPr/>
        </p:nvSpPr>
        <p:spPr>
          <a:xfrm>
            <a:off x="5809153" y="2332585"/>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DBD47B1-B29A-D440-940C-BA2D89D8E505}"/>
              </a:ext>
            </a:extLst>
          </p:cNvPr>
          <p:cNvSpPr/>
          <p:nvPr/>
        </p:nvSpPr>
        <p:spPr>
          <a:xfrm>
            <a:off x="6302827" y="726969"/>
            <a:ext cx="5559613" cy="108552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you are sure that your managers have valid reasons not to invite these candidates. </a:t>
            </a:r>
          </a:p>
        </p:txBody>
      </p:sp>
      <p:sp>
        <p:nvSpPr>
          <p:cNvPr id="15" name="Rechteck 14">
            <a:extLst>
              <a:ext uri="{FF2B5EF4-FFF2-40B4-BE49-F238E27FC236}">
                <a16:creationId xmlns:a16="http://schemas.microsoft.com/office/drawing/2014/main" id="{67D0FB62-0B84-484C-9D5F-D6698CD24F0D}"/>
              </a:ext>
            </a:extLst>
          </p:cNvPr>
          <p:cNvSpPr/>
          <p:nvPr/>
        </p:nvSpPr>
        <p:spPr>
          <a:xfrm>
            <a:off x="5813162" y="60723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6" name="Grafik 15">
            <a:hlinkClick r:id="rId5" action="ppaction://hlinksldjump"/>
            <a:extLst>
              <a:ext uri="{FF2B5EF4-FFF2-40B4-BE49-F238E27FC236}">
                <a16:creationId xmlns:a16="http://schemas.microsoft.com/office/drawing/2014/main" id="{37510BDD-E533-DA46-B048-0D2DBC75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8" name="Rechteck 17">
            <a:extLst>
              <a:ext uri="{FF2B5EF4-FFF2-40B4-BE49-F238E27FC236}">
                <a16:creationId xmlns:a16="http://schemas.microsoft.com/office/drawing/2014/main" id="{4AE144B9-D6D5-8742-976A-EFFDBE2852BF}"/>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20" name="Rechteck 19">
            <a:extLst>
              <a:ext uri="{FF2B5EF4-FFF2-40B4-BE49-F238E27FC236}">
                <a16:creationId xmlns:a16="http://schemas.microsoft.com/office/drawing/2014/main" id="{FA7D89C0-4313-9441-9626-9E9C3292A158}"/>
              </a:ext>
            </a:extLst>
          </p:cNvPr>
          <p:cNvSpPr/>
          <p:nvPr/>
        </p:nvSpPr>
        <p:spPr>
          <a:xfrm>
            <a:off x="619240" y="208017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C7. </a:t>
            </a:r>
            <a:r>
              <a:rPr lang="en-GB" sz="2800" b="1" dirty="0">
                <a:solidFill>
                  <a:srgbClr val="EBAA60"/>
                </a:solidFill>
                <a:latin typeface="TeleNeo" panose="020B0504040202090203" pitchFamily="34" charset="77"/>
                <a:ea typeface="Verdana" panose="020B0604030504040204" pitchFamily="34" charset="0"/>
              </a:rPr>
              <a:t>The intricacies of a hiring process</a:t>
            </a:r>
          </a:p>
        </p:txBody>
      </p:sp>
    </p:spTree>
    <p:extLst>
      <p:ext uri="{BB962C8B-B14F-4D97-AF65-F5344CB8AC3E}">
        <p14:creationId xmlns:p14="http://schemas.microsoft.com/office/powerpoint/2010/main" val="102535959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1" name="Abgerundetes Rechteck 10">
            <a:extLst>
              <a:ext uri="{FF2B5EF4-FFF2-40B4-BE49-F238E27FC236}">
                <a16:creationId xmlns:a16="http://schemas.microsoft.com/office/drawing/2014/main" id="{FA1638EF-A89C-6742-8A6F-8FF9967ABF75}"/>
              </a:ext>
            </a:extLst>
          </p:cNvPr>
          <p:cNvSpPr/>
          <p:nvPr/>
        </p:nvSpPr>
        <p:spPr>
          <a:xfrm>
            <a:off x="6442808" y="4212771"/>
            <a:ext cx="5419631" cy="1704744"/>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approach the employee personally and try to understand his concerns and why he expressed them online. You explain the company’s positive efforts and contributions. </a:t>
            </a:r>
          </a:p>
        </p:txBody>
      </p:sp>
      <p:sp>
        <p:nvSpPr>
          <p:cNvPr id="12" name="Rechteck 11">
            <a:extLst>
              <a:ext uri="{FF2B5EF4-FFF2-40B4-BE49-F238E27FC236}">
                <a16:creationId xmlns:a16="http://schemas.microsoft.com/office/drawing/2014/main" id="{8F3964C0-64EF-CB4B-8239-10B97DB7871D}"/>
              </a:ext>
            </a:extLst>
          </p:cNvPr>
          <p:cNvSpPr/>
          <p:nvPr/>
        </p:nvSpPr>
        <p:spPr>
          <a:xfrm>
            <a:off x="5952994" y="440342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3" name="Abgerundetes Rechteck 12">
            <a:extLst>
              <a:ext uri="{FF2B5EF4-FFF2-40B4-BE49-F238E27FC236}">
                <a16:creationId xmlns:a16="http://schemas.microsoft.com/office/drawing/2014/main" id="{DB542BAD-FE68-DC4D-B29E-38F16C25EBF1}"/>
              </a:ext>
            </a:extLst>
          </p:cNvPr>
          <p:cNvSpPr/>
          <p:nvPr/>
        </p:nvSpPr>
        <p:spPr>
          <a:xfrm>
            <a:off x="6442808" y="2368822"/>
            <a:ext cx="5419631" cy="10939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create a communication policy in which you outline what the team members can discuss, where and when.</a:t>
            </a:r>
          </a:p>
        </p:txBody>
      </p:sp>
      <p:sp>
        <p:nvSpPr>
          <p:cNvPr id="14" name="Rechteck 13">
            <a:extLst>
              <a:ext uri="{FF2B5EF4-FFF2-40B4-BE49-F238E27FC236}">
                <a16:creationId xmlns:a16="http://schemas.microsoft.com/office/drawing/2014/main" id="{03AA6219-6761-C041-9BDC-A72ABDEAABFB}"/>
              </a:ext>
            </a:extLst>
          </p:cNvPr>
          <p:cNvSpPr/>
          <p:nvPr/>
        </p:nvSpPr>
        <p:spPr>
          <a:xfrm>
            <a:off x="5973034" y="2273954"/>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5" name="Abgerundetes Rechteck 14">
            <a:extLst>
              <a:ext uri="{FF2B5EF4-FFF2-40B4-BE49-F238E27FC236}">
                <a16:creationId xmlns:a16="http://schemas.microsoft.com/office/drawing/2014/main" id="{60E55F06-61B1-BF43-B6F8-6522E8AE2FC4}"/>
              </a:ext>
            </a:extLst>
          </p:cNvPr>
          <p:cNvSpPr/>
          <p:nvPr/>
        </p:nvSpPr>
        <p:spPr>
          <a:xfrm>
            <a:off x="6442808" y="941873"/>
            <a:ext cx="5419631" cy="75600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he has the right to express his opinion.</a:t>
            </a:r>
          </a:p>
        </p:txBody>
      </p:sp>
      <p:sp>
        <p:nvSpPr>
          <p:cNvPr id="16" name="Rechteck 15">
            <a:extLst>
              <a:ext uri="{FF2B5EF4-FFF2-40B4-BE49-F238E27FC236}">
                <a16:creationId xmlns:a16="http://schemas.microsoft.com/office/drawing/2014/main" id="{5CD0D7F9-01C6-DC45-A02E-1C28A970E762}"/>
              </a:ext>
            </a:extLst>
          </p:cNvPr>
          <p:cNvSpPr/>
          <p:nvPr/>
        </p:nvSpPr>
        <p:spPr>
          <a:xfrm>
            <a:off x="5957003" y="653745"/>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17" name="Rechteck 16">
            <a:extLst>
              <a:ext uri="{FF2B5EF4-FFF2-40B4-BE49-F238E27FC236}">
                <a16:creationId xmlns:a16="http://schemas.microsoft.com/office/drawing/2014/main" id="{E0E593E1-F3C7-3F44-B2C9-B3D509D8BFEF}"/>
              </a:ext>
            </a:extLst>
          </p:cNvPr>
          <p:cNvSpPr/>
          <p:nvPr/>
        </p:nvSpPr>
        <p:spPr>
          <a:xfrm>
            <a:off x="865751" y="1924050"/>
            <a:ext cx="425492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D3. </a:t>
            </a:r>
            <a:r>
              <a:rPr lang="en-GB" sz="2800" b="1" dirty="0">
                <a:solidFill>
                  <a:srgbClr val="E34590"/>
                </a:solidFill>
                <a:latin typeface="TeleNeo" panose="020B0504040202090203" pitchFamily="34" charset="77"/>
                <a:ea typeface="Verdana" panose="020B0604030504040204" pitchFamily="34" charset="0"/>
              </a:rPr>
              <a:t>An employee’s right to speak or to remain silent </a:t>
            </a:r>
            <a:endParaRPr lang="en-GB" sz="2800" dirty="0">
              <a:solidFill>
                <a:srgbClr val="E34590"/>
              </a:solidFill>
              <a:latin typeface="TeleNeo" panose="020B0504040202090203" pitchFamily="34" charset="77"/>
              <a:ea typeface="Verdana" panose="020B0604030504040204" pitchFamily="34" charset="0"/>
            </a:endParaRPr>
          </a:p>
        </p:txBody>
      </p:sp>
      <p:pic>
        <p:nvPicPr>
          <p:cNvPr id="18" name="Grafik 17">
            <a:hlinkClick r:id="rId5" action="ppaction://hlinksldjump"/>
            <a:extLst>
              <a:ext uri="{FF2B5EF4-FFF2-40B4-BE49-F238E27FC236}">
                <a16:creationId xmlns:a16="http://schemas.microsoft.com/office/drawing/2014/main" id="{DCF7493D-F445-4E55-B04A-62C4B6FB8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3156126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1" name="Abgerundetes Rechteck 10">
            <a:extLst>
              <a:ext uri="{FF2B5EF4-FFF2-40B4-BE49-F238E27FC236}">
                <a16:creationId xmlns:a16="http://schemas.microsoft.com/office/drawing/2014/main" id="{FA1638EF-A89C-6742-8A6F-8FF9967ABF75}"/>
              </a:ext>
            </a:extLst>
          </p:cNvPr>
          <p:cNvSpPr/>
          <p:nvPr/>
        </p:nvSpPr>
        <p:spPr>
          <a:xfrm>
            <a:off x="6442808" y="4268341"/>
            <a:ext cx="5419631" cy="16491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introduce a policy for collecting the free flight miles and using them for business trips only. This will limit the employees’ motivation to travel excessively. </a:t>
            </a:r>
          </a:p>
        </p:txBody>
      </p:sp>
      <p:sp>
        <p:nvSpPr>
          <p:cNvPr id="12" name="Rechteck 11">
            <a:extLst>
              <a:ext uri="{FF2B5EF4-FFF2-40B4-BE49-F238E27FC236}">
                <a16:creationId xmlns:a16="http://schemas.microsoft.com/office/drawing/2014/main" id="{8F3964C0-64EF-CB4B-8239-10B97DB7871D}"/>
              </a:ext>
            </a:extLst>
          </p:cNvPr>
          <p:cNvSpPr/>
          <p:nvPr/>
        </p:nvSpPr>
        <p:spPr>
          <a:xfrm>
            <a:off x="5952994" y="440342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3" name="Abgerundetes Rechteck 12">
            <a:extLst>
              <a:ext uri="{FF2B5EF4-FFF2-40B4-BE49-F238E27FC236}">
                <a16:creationId xmlns:a16="http://schemas.microsoft.com/office/drawing/2014/main" id="{DB542BAD-FE68-DC4D-B29E-38F16C25EBF1}"/>
              </a:ext>
            </a:extLst>
          </p:cNvPr>
          <p:cNvSpPr/>
          <p:nvPr/>
        </p:nvSpPr>
        <p:spPr>
          <a:xfrm>
            <a:off x="6442808" y="2426623"/>
            <a:ext cx="5419631" cy="1468154"/>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suggest to curtail air travel throughout the company. You justify your proposal based on cost savings and do not mention the environment. This should attract more support for your idea. </a:t>
            </a:r>
          </a:p>
        </p:txBody>
      </p:sp>
      <p:sp>
        <p:nvSpPr>
          <p:cNvPr id="14" name="Rechteck 13">
            <a:extLst>
              <a:ext uri="{FF2B5EF4-FFF2-40B4-BE49-F238E27FC236}">
                <a16:creationId xmlns:a16="http://schemas.microsoft.com/office/drawing/2014/main" id="{03AA6219-6761-C041-9BDC-A72ABDEAABFB}"/>
              </a:ext>
            </a:extLst>
          </p:cNvPr>
          <p:cNvSpPr/>
          <p:nvPr/>
        </p:nvSpPr>
        <p:spPr>
          <a:xfrm>
            <a:off x="5973034" y="2505457"/>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5" name="Abgerundetes Rechteck 14">
            <a:extLst>
              <a:ext uri="{FF2B5EF4-FFF2-40B4-BE49-F238E27FC236}">
                <a16:creationId xmlns:a16="http://schemas.microsoft.com/office/drawing/2014/main" id="{60E55F06-61B1-BF43-B6F8-6522E8AE2FC4}"/>
              </a:ext>
            </a:extLst>
          </p:cNvPr>
          <p:cNvSpPr/>
          <p:nvPr/>
        </p:nvSpPr>
        <p:spPr>
          <a:xfrm>
            <a:off x="6415354" y="708671"/>
            <a:ext cx="5419631" cy="134089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if you try to restrict the manager’s air travel you might experience disapproval from their side and you will need their support for other larger initiatives.</a:t>
            </a:r>
          </a:p>
        </p:txBody>
      </p:sp>
      <p:sp>
        <p:nvSpPr>
          <p:cNvPr id="16" name="Rechteck 15">
            <a:extLst>
              <a:ext uri="{FF2B5EF4-FFF2-40B4-BE49-F238E27FC236}">
                <a16:creationId xmlns:a16="http://schemas.microsoft.com/office/drawing/2014/main" id="{5CD0D7F9-01C6-DC45-A02E-1C28A970E762}"/>
              </a:ext>
            </a:extLst>
          </p:cNvPr>
          <p:cNvSpPr/>
          <p:nvPr/>
        </p:nvSpPr>
        <p:spPr>
          <a:xfrm>
            <a:off x="5957003" y="742573"/>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17" name="Rechteck 16">
            <a:extLst>
              <a:ext uri="{FF2B5EF4-FFF2-40B4-BE49-F238E27FC236}">
                <a16:creationId xmlns:a16="http://schemas.microsoft.com/office/drawing/2014/main" id="{E0E593E1-F3C7-3F44-B2C9-B3D509D8BFEF}"/>
              </a:ext>
            </a:extLst>
          </p:cNvPr>
          <p:cNvSpPr/>
          <p:nvPr/>
        </p:nvSpPr>
        <p:spPr>
          <a:xfrm>
            <a:off x="865751" y="1924050"/>
            <a:ext cx="4254923" cy="544123"/>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D4. </a:t>
            </a:r>
            <a:r>
              <a:rPr lang="en-GB" sz="2800" b="1" dirty="0">
                <a:solidFill>
                  <a:srgbClr val="E34590"/>
                </a:solidFill>
                <a:latin typeface="TeleNeo" panose="020B0504040202090203" pitchFamily="34" charset="77"/>
                <a:ea typeface="Verdana" panose="020B0604030504040204" pitchFamily="34" charset="0"/>
              </a:rPr>
              <a:t>Flying as an issue</a:t>
            </a:r>
            <a:endParaRPr lang="en-GB" sz="2800" dirty="0">
              <a:solidFill>
                <a:srgbClr val="E34590"/>
              </a:solidFill>
              <a:latin typeface="TeleNeo" panose="020B0504040202090203" pitchFamily="34" charset="77"/>
              <a:ea typeface="Verdana" panose="020B0604030504040204" pitchFamily="34" charset="0"/>
            </a:endParaRPr>
          </a:p>
        </p:txBody>
      </p:sp>
      <p:pic>
        <p:nvPicPr>
          <p:cNvPr id="18" name="Grafik 17">
            <a:hlinkClick r:id="rId5" action="ppaction://hlinksldjump"/>
            <a:extLst>
              <a:ext uri="{FF2B5EF4-FFF2-40B4-BE49-F238E27FC236}">
                <a16:creationId xmlns:a16="http://schemas.microsoft.com/office/drawing/2014/main" id="{F196AF3A-CD2B-49F6-A352-D5866BEB0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420362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a:extLst>
              <a:ext uri="{FF2B5EF4-FFF2-40B4-BE49-F238E27FC236}">
                <a16:creationId xmlns:a16="http://schemas.microsoft.com/office/drawing/2014/main" id="{D55F8E20-E361-8046-A378-801E78980B38}"/>
              </a:ext>
            </a:extLst>
          </p:cNvPr>
          <p:cNvSpPr txBox="1">
            <a:spLocks noChangeArrowheads="1"/>
          </p:cNvSpPr>
          <p:nvPr/>
        </p:nvSpPr>
        <p:spPr bwMode="auto">
          <a:xfrm>
            <a:off x="845887" y="4250177"/>
            <a:ext cx="4427538" cy="197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“We get that our greatest challenges need global responses too — no country can fight climate change alone or prevent pandemics. Progress now requires coming together not just as cities or nations, but also as a global community.”</a:t>
            </a:r>
          </a:p>
        </p:txBody>
      </p:sp>
      <p:sp>
        <p:nvSpPr>
          <p:cNvPr id="3" name="Text Box 4">
            <a:extLst>
              <a:ext uri="{FF2B5EF4-FFF2-40B4-BE49-F238E27FC236}">
                <a16:creationId xmlns:a16="http://schemas.microsoft.com/office/drawing/2014/main" id="{8F2D674E-2C18-1F4D-BF07-DA64B6844C40}"/>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53BAF2"/>
                </a:solidFill>
                <a:latin typeface="TeleNeo" panose="020B0504040202090203" pitchFamily="34" charset="77"/>
              </a:rPr>
              <a:t>Quotes</a:t>
            </a:r>
            <a:endParaRPr lang="de-DE" altLang="en-US" sz="1800" dirty="0">
              <a:solidFill>
                <a:srgbClr val="53BAF2"/>
              </a:solidFill>
              <a:latin typeface="TeleNeo" panose="020B0504040202090203" pitchFamily="34" charset="77"/>
            </a:endParaRPr>
          </a:p>
        </p:txBody>
      </p:sp>
      <p:sp>
        <p:nvSpPr>
          <p:cNvPr id="5" name="Rechteck 4">
            <a:extLst>
              <a:ext uri="{FF2B5EF4-FFF2-40B4-BE49-F238E27FC236}">
                <a16:creationId xmlns:a16="http://schemas.microsoft.com/office/drawing/2014/main" id="{BFF432A3-EBC0-7A49-893D-06460D28C513}"/>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6" name="Text Box 4">
            <a:extLst>
              <a:ext uri="{FF2B5EF4-FFF2-40B4-BE49-F238E27FC236}">
                <a16:creationId xmlns:a16="http://schemas.microsoft.com/office/drawing/2014/main" id="{D359885A-9A53-504F-9D3A-55E071BEF651}"/>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53BAF2"/>
                </a:solidFill>
                <a:latin typeface="TeleNeo" panose="020B0504040202090203" pitchFamily="34" charset="77"/>
              </a:rPr>
              <a:t>10 Points</a:t>
            </a:r>
            <a:endParaRPr lang="de-DE" altLang="en-US" sz="1800" dirty="0">
              <a:solidFill>
                <a:srgbClr val="53BAF2"/>
              </a:solidFill>
              <a:latin typeface="TeleNeo" panose="020B0504040202090203" pitchFamily="34" charset="77"/>
            </a:endParaRPr>
          </a:p>
        </p:txBody>
      </p:sp>
      <p:pic>
        <p:nvPicPr>
          <p:cNvPr id="10" name="Grafik 9">
            <a:hlinkClick r:id="rId3" action="ppaction://hlinksldjump"/>
            <a:extLst>
              <a:ext uri="{FF2B5EF4-FFF2-40B4-BE49-F238E27FC236}">
                <a16:creationId xmlns:a16="http://schemas.microsoft.com/office/drawing/2014/main" id="{A01AFE21-3269-2B48-BC25-E7DB64A6B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Abgerundetes Rechteck 10">
            <a:extLst>
              <a:ext uri="{FF2B5EF4-FFF2-40B4-BE49-F238E27FC236}">
                <a16:creationId xmlns:a16="http://schemas.microsoft.com/office/drawing/2014/main" id="{B4B96458-C75F-864F-BCAD-36F1B00792C7}"/>
              </a:ext>
            </a:extLst>
          </p:cNvPr>
          <p:cNvSpPr/>
          <p:nvPr/>
        </p:nvSpPr>
        <p:spPr>
          <a:xfrm>
            <a:off x="5949094" y="715324"/>
            <a:ext cx="5206586"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b="1" dirty="0">
                <a:solidFill>
                  <a:schemeClr val="bg1"/>
                </a:solidFill>
                <a:latin typeface="TeleNeo" panose="020B0504040202090203" pitchFamily="34" charset="77"/>
              </a:rPr>
              <a:t>1. </a:t>
            </a:r>
            <a:r>
              <a:rPr lang="de-DE" altLang="en-US" b="1" dirty="0">
                <a:solidFill>
                  <a:schemeClr val="bg1"/>
                </a:solidFill>
                <a:latin typeface="TeleNeo" panose="020B0504040202090203" pitchFamily="34" charset="77"/>
              </a:rPr>
              <a:t> Greta </a:t>
            </a:r>
            <a:r>
              <a:rPr lang="de-DE" altLang="en-US" b="1" dirty="0" err="1">
                <a:solidFill>
                  <a:schemeClr val="bg1"/>
                </a:solidFill>
                <a:latin typeface="TeleNeo" panose="020B0504040202090203" pitchFamily="34" charset="77"/>
              </a:rPr>
              <a:t>Thunberg</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Swedish</a:t>
            </a:r>
            <a:r>
              <a:rPr lang="de-DE" altLang="en-US" b="1" dirty="0">
                <a:solidFill>
                  <a:schemeClr val="bg1"/>
                </a:solidFill>
                <a:latin typeface="TeleNeo" panose="020B0504040202090203" pitchFamily="34" charset="77"/>
              </a:rPr>
              <a:t> environmental </a:t>
            </a:r>
            <a:r>
              <a:rPr lang="de-DE" altLang="en-US" b="1" dirty="0" err="1">
                <a:solidFill>
                  <a:schemeClr val="bg1"/>
                </a:solidFill>
                <a:latin typeface="TeleNeo" panose="020B0504040202090203" pitchFamily="34" charset="77"/>
              </a:rPr>
              <a:t>activist</a:t>
            </a:r>
            <a:r>
              <a:rPr lang="de-DE" altLang="en-US" b="1" dirty="0">
                <a:solidFill>
                  <a:schemeClr val="bg1"/>
                </a:solidFill>
                <a:latin typeface="TeleNeo" panose="020B0504040202090203" pitchFamily="34" charset="77"/>
              </a:rPr>
              <a:t>)</a:t>
            </a:r>
            <a:endParaRPr lang="en-US" altLang="en-US" b="1" dirty="0">
              <a:solidFill>
                <a:schemeClr val="bg1"/>
              </a:solidFill>
              <a:latin typeface="TeleNeo" panose="020B0504040202090203" pitchFamily="34" charset="77"/>
            </a:endParaRPr>
          </a:p>
        </p:txBody>
      </p:sp>
      <p:sp>
        <p:nvSpPr>
          <p:cNvPr id="12" name="Abgerundetes Rechteck 11">
            <a:extLst>
              <a:ext uri="{FF2B5EF4-FFF2-40B4-BE49-F238E27FC236}">
                <a16:creationId xmlns:a16="http://schemas.microsoft.com/office/drawing/2014/main" id="{E04C03EE-C82E-D647-A2E3-46A854DC946D}"/>
              </a:ext>
            </a:extLst>
          </p:cNvPr>
          <p:cNvSpPr/>
          <p:nvPr/>
        </p:nvSpPr>
        <p:spPr>
          <a:xfrm>
            <a:off x="5949094" y="2112324"/>
            <a:ext cx="5206586"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Angela Merkel</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Chancellor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Germany)</a:t>
            </a:r>
          </a:p>
        </p:txBody>
      </p:sp>
      <p:sp>
        <p:nvSpPr>
          <p:cNvPr id="13" name="Abgerundetes Rechteck 12">
            <a:extLst>
              <a:ext uri="{FF2B5EF4-FFF2-40B4-BE49-F238E27FC236}">
                <a16:creationId xmlns:a16="http://schemas.microsoft.com/office/drawing/2014/main" id="{038B2CFA-940B-6941-BC30-BFC630B578E2}"/>
              </a:ext>
            </a:extLst>
          </p:cNvPr>
          <p:cNvSpPr/>
          <p:nvPr/>
        </p:nvSpPr>
        <p:spPr>
          <a:xfrm>
            <a:off x="5949094" y="3509324"/>
            <a:ext cx="5206586" cy="961075"/>
          </a:xfrm>
          <a:prstGeom prst="roundRect">
            <a:avLst/>
          </a:prstGeom>
          <a:solidFill>
            <a:schemeClr val="bg1"/>
          </a:solidFill>
          <a:ln/>
          <a:effectLst/>
        </p:spPr>
        <p:style>
          <a:lnRef idx="0">
            <a:schemeClr val="accent6"/>
          </a:lnRef>
          <a:fillRef idx="3">
            <a:schemeClr val="accent6"/>
          </a:fillRef>
          <a:effectRef idx="3">
            <a:schemeClr val="accent6"/>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009DE1"/>
                </a:solidFill>
                <a:latin typeface="TeleNeo" panose="020B0504040202090203" pitchFamily="34" charset="77"/>
              </a:rPr>
              <a:t>3. 	Mark Zuckerberg </a:t>
            </a:r>
            <a:br>
              <a:rPr lang="de-DE" altLang="en-US" b="1" dirty="0">
                <a:solidFill>
                  <a:srgbClr val="009DE1"/>
                </a:solidFill>
                <a:latin typeface="TeleNeo" panose="020B0504040202090203" pitchFamily="34" charset="77"/>
              </a:rPr>
            </a:br>
            <a:r>
              <a:rPr lang="de-DE" altLang="en-US" b="1" dirty="0">
                <a:solidFill>
                  <a:srgbClr val="009DE1"/>
                </a:solidFill>
                <a:latin typeface="TeleNeo" panose="020B0504040202090203" pitchFamily="34" charset="77"/>
              </a:rPr>
              <a:t>(</a:t>
            </a:r>
            <a:r>
              <a:rPr lang="en-GB" altLang="en-US" b="1" dirty="0">
                <a:solidFill>
                  <a:srgbClr val="009DE1"/>
                </a:solidFill>
                <a:latin typeface="TeleNeo" panose="020B0504040202090203" pitchFamily="34" charset="77"/>
              </a:rPr>
              <a:t>Founder and CEO of Facebook)</a:t>
            </a:r>
            <a:endParaRPr lang="de-DE" altLang="en-US" b="1" dirty="0">
              <a:solidFill>
                <a:srgbClr val="009DE1"/>
              </a:solidFill>
              <a:latin typeface="TeleNeo" panose="020B0504040202090203" pitchFamily="34" charset="77"/>
            </a:endParaRPr>
          </a:p>
        </p:txBody>
      </p:sp>
      <p:sp>
        <p:nvSpPr>
          <p:cNvPr id="14" name="Abgerundetes Rechteck 13">
            <a:extLst>
              <a:ext uri="{FF2B5EF4-FFF2-40B4-BE49-F238E27FC236}">
                <a16:creationId xmlns:a16="http://schemas.microsoft.com/office/drawing/2014/main" id="{575D6E40-EBC1-0C4C-B5C5-C4AD5E9FE86C}"/>
              </a:ext>
            </a:extLst>
          </p:cNvPr>
          <p:cNvSpPr/>
          <p:nvPr/>
        </p:nvSpPr>
        <p:spPr>
          <a:xfrm>
            <a:off x="5949094" y="4906324"/>
            <a:ext cx="5206586"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Al Gore</a:t>
            </a:r>
            <a:br>
              <a:rPr lang="en-GB" altLang="de-DE" b="1" dirty="0">
                <a:solidFill>
                  <a:schemeClr val="bg1"/>
                </a:solidFill>
                <a:latin typeface="TeleNeo" panose="020B0504040202090203" pitchFamily="34" charset="77"/>
              </a:rPr>
            </a:br>
            <a:r>
              <a:rPr lang="en-GB" altLang="en-US" b="1" dirty="0">
                <a:solidFill>
                  <a:schemeClr val="bg1"/>
                </a:solidFill>
                <a:latin typeface="TeleNeo" panose="020B0504040202090203" pitchFamily="34" charset="77"/>
              </a:rPr>
              <a:t>(American politician and environmentalist)</a:t>
            </a:r>
            <a:endParaRPr lang="de-DE" altLang="en-US" b="1" dirty="0">
              <a:solidFill>
                <a:schemeClr val="bg1"/>
              </a:solidFill>
              <a:latin typeface="TeleNeo" panose="020B0504040202090203" pitchFamily="34" charset="77"/>
            </a:endParaRPr>
          </a:p>
        </p:txBody>
      </p:sp>
      <p:sp>
        <p:nvSpPr>
          <p:cNvPr id="15" name="Textfeld 14">
            <a:extLst>
              <a:ext uri="{FF2B5EF4-FFF2-40B4-BE49-F238E27FC236}">
                <a16:creationId xmlns:a16="http://schemas.microsoft.com/office/drawing/2014/main" id="{DA0E64E5-0911-A347-BA63-9279229F10C3}"/>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1075297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164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"The Internet is new territory for all of us, and of course it also enables enemies and opponents of our basic democratic order to endanger our way of life with completely new possibilities and completely new approaches.“</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en-GB" altLang="de-DE" b="1" dirty="0">
                <a:solidFill>
                  <a:schemeClr val="bg1"/>
                </a:solidFill>
                <a:latin typeface="TeleNeo" panose="020B0504040202090203" pitchFamily="34" charset="77"/>
              </a:rPr>
              <a:t>1. 	Viktor </a:t>
            </a:r>
            <a:r>
              <a:rPr lang="en-GB" altLang="de-DE" b="1" dirty="0" err="1">
                <a:solidFill>
                  <a:schemeClr val="bg1"/>
                </a:solidFill>
                <a:latin typeface="TeleNeo" panose="020B0504040202090203" pitchFamily="34" charset="77"/>
              </a:rPr>
              <a:t>Orbán</a:t>
            </a:r>
            <a:r>
              <a:rPr lang="en-GB" altLang="de-DE" b="1" dirty="0">
                <a:solidFill>
                  <a:schemeClr val="bg1"/>
                </a:solidFill>
                <a:latin typeface="TeleNeo" panose="020B0504040202090203" pitchFamily="34" charset="77"/>
              </a:rPr>
              <a:t> </a:t>
            </a:r>
            <a:br>
              <a:rPr lang="de-DE" altLang="de-DE" b="1" dirty="0">
                <a:solidFill>
                  <a:schemeClr val="bg1"/>
                </a:solidFill>
                <a:latin typeface="TeleNeo" panose="020B0504040202090203" pitchFamily="34" charset="77"/>
              </a:rPr>
            </a:br>
            <a:r>
              <a:rPr lang="de-DE" altLang="de-DE" b="1" dirty="0">
                <a:solidFill>
                  <a:schemeClr val="bg1"/>
                </a:solidFill>
                <a:latin typeface="TeleNeo" panose="020B0504040202090203" pitchFamily="34" charset="77"/>
              </a:rPr>
              <a:t>	(Prime Minister </a:t>
            </a:r>
            <a:r>
              <a:rPr lang="de-DE" altLang="de-DE" b="1" dirty="0" err="1">
                <a:solidFill>
                  <a:schemeClr val="bg1"/>
                </a:solidFill>
                <a:latin typeface="TeleNeo" panose="020B0504040202090203" pitchFamily="34" charset="77"/>
              </a:rPr>
              <a:t>of</a:t>
            </a:r>
            <a:r>
              <a:rPr lang="de-DE" altLang="de-DE" b="1" dirty="0">
                <a:solidFill>
                  <a:schemeClr val="bg1"/>
                </a:solidFill>
                <a:latin typeface="TeleNeo" panose="020B0504040202090203" pitchFamily="34" charset="77"/>
              </a:rPr>
              <a:t> </a:t>
            </a:r>
            <a:r>
              <a:rPr lang="de-DE" altLang="de-DE" b="1" dirty="0" err="1">
                <a:solidFill>
                  <a:schemeClr val="bg1"/>
                </a:solidFill>
                <a:latin typeface="TeleNeo" panose="020B0504040202090203" pitchFamily="34" charset="77"/>
              </a:rPr>
              <a:t>Hungary</a:t>
            </a:r>
            <a:r>
              <a:rPr lang="en-GB" altLang="de-DE" b="1" dirty="0">
                <a:solidFill>
                  <a:schemeClr val="bg1"/>
                </a:solidFill>
                <a:latin typeface="TeleNeo" panose="020B0504040202090203" pitchFamily="34" charset="77"/>
              </a:rPr>
              <a:t>)</a:t>
            </a:r>
            <a:endParaRPr lang="de-DE" altLang="de-DE" b="1" dirty="0">
              <a:solidFill>
                <a:schemeClr val="bg1"/>
              </a:solidFill>
              <a:latin typeface="TeleNeo" panose="020B0504040202090203" pitchFamily="34" charset="77"/>
            </a:endParaRP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20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Angela Merkel</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Chancellor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Germany)</a:t>
            </a: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Alexander </a:t>
            </a:r>
            <a:r>
              <a:rPr lang="en-GB" altLang="de-DE" b="1" dirty="0" err="1">
                <a:solidFill>
                  <a:schemeClr val="bg1"/>
                </a:solidFill>
                <a:latin typeface="TeleNeo" panose="020B0504040202090203" pitchFamily="34" charset="77"/>
              </a:rPr>
              <a:t>Gauland</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(German politician and co-founder of the party </a:t>
            </a:r>
            <a:r>
              <a:rPr lang="en-GB" altLang="de-DE" b="1" dirty="0" err="1">
                <a:solidFill>
                  <a:schemeClr val="bg1"/>
                </a:solidFill>
                <a:latin typeface="TeleNeo" panose="020B0504040202090203" pitchFamily="34" charset="77"/>
              </a:rPr>
              <a:t>AfD</a:t>
            </a:r>
            <a:r>
              <a:rPr lang="en-GB" altLang="de-DE" b="1" dirty="0">
                <a:solidFill>
                  <a:schemeClr val="bg1"/>
                </a:solidFill>
                <a:latin typeface="TeleNeo" panose="020B0504040202090203" pitchFamily="34" charset="77"/>
              </a:rPr>
              <a:t>)</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Julian Assange</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(Australian activist and founder of WikiLeaks)</a:t>
            </a:r>
            <a:endParaRPr lang="de-DE" altLang="en-US" b="1" dirty="0">
              <a:solidFill>
                <a:schemeClr val="bg1"/>
              </a:solidFill>
              <a:latin typeface="TeleNeo" panose="020B0504040202090203" pitchFamily="34" charset="77"/>
            </a:endParaRP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6BCCC7D0-7B21-DF4E-A693-71810FBC8BF6}"/>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2491081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164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"The Internet is new territory for all of us, and of course it also enables enemies and opponents of our basic democratic order to endanger our way of life with completely new possibilities and completely new approaches.“</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en-GB" altLang="de-DE" b="1" dirty="0">
                <a:solidFill>
                  <a:schemeClr val="bg1"/>
                </a:solidFill>
                <a:latin typeface="TeleNeo" panose="020B0504040202090203" pitchFamily="34" charset="77"/>
              </a:rPr>
              <a:t>1. 	Viktor </a:t>
            </a:r>
            <a:r>
              <a:rPr lang="en-GB" altLang="de-DE" b="1" dirty="0" err="1">
                <a:solidFill>
                  <a:schemeClr val="bg1"/>
                </a:solidFill>
                <a:latin typeface="TeleNeo" panose="020B0504040202090203" pitchFamily="34" charset="77"/>
              </a:rPr>
              <a:t>Orbán</a:t>
            </a:r>
            <a:r>
              <a:rPr lang="en-GB" altLang="de-DE" b="1" dirty="0">
                <a:solidFill>
                  <a:schemeClr val="bg1"/>
                </a:solidFill>
                <a:latin typeface="TeleNeo" panose="020B0504040202090203" pitchFamily="34" charset="77"/>
              </a:rPr>
              <a:t> </a:t>
            </a:r>
            <a:br>
              <a:rPr lang="de-DE" altLang="de-DE" b="1" dirty="0">
                <a:solidFill>
                  <a:schemeClr val="bg1"/>
                </a:solidFill>
                <a:latin typeface="TeleNeo" panose="020B0504040202090203" pitchFamily="34" charset="77"/>
              </a:rPr>
            </a:br>
            <a:r>
              <a:rPr lang="de-DE" altLang="de-DE" b="1" dirty="0">
                <a:solidFill>
                  <a:schemeClr val="bg1"/>
                </a:solidFill>
                <a:latin typeface="TeleNeo" panose="020B0504040202090203" pitchFamily="34" charset="77"/>
              </a:rPr>
              <a:t>	(Prime Minister </a:t>
            </a:r>
            <a:r>
              <a:rPr lang="de-DE" altLang="de-DE" b="1" dirty="0" err="1">
                <a:solidFill>
                  <a:schemeClr val="bg1"/>
                </a:solidFill>
                <a:latin typeface="TeleNeo" panose="020B0504040202090203" pitchFamily="34" charset="77"/>
              </a:rPr>
              <a:t>of</a:t>
            </a:r>
            <a:r>
              <a:rPr lang="de-DE" altLang="de-DE" b="1" dirty="0">
                <a:solidFill>
                  <a:schemeClr val="bg1"/>
                </a:solidFill>
                <a:latin typeface="TeleNeo" panose="020B0504040202090203" pitchFamily="34" charset="77"/>
              </a:rPr>
              <a:t> </a:t>
            </a:r>
            <a:r>
              <a:rPr lang="de-DE" altLang="de-DE" b="1" dirty="0" err="1">
                <a:solidFill>
                  <a:schemeClr val="bg1"/>
                </a:solidFill>
                <a:latin typeface="TeleNeo" panose="020B0504040202090203" pitchFamily="34" charset="77"/>
              </a:rPr>
              <a:t>Hungary</a:t>
            </a:r>
            <a:r>
              <a:rPr lang="en-GB" altLang="de-DE" b="1" dirty="0">
                <a:solidFill>
                  <a:schemeClr val="bg1"/>
                </a:solidFill>
                <a:latin typeface="TeleNeo" panose="020B0504040202090203" pitchFamily="34" charset="77"/>
              </a:rPr>
              <a:t>)</a:t>
            </a:r>
            <a:endParaRPr lang="de-DE" altLang="de-DE" b="1" dirty="0">
              <a:solidFill>
                <a:schemeClr val="bg1"/>
              </a:solidFill>
              <a:latin typeface="TeleNeo" panose="020B0504040202090203" pitchFamily="34" charset="77"/>
            </a:endParaRP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20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009DE1"/>
                </a:solidFill>
                <a:latin typeface="TeleNeo" panose="020B0504040202090203" pitchFamily="34" charset="77"/>
              </a:rPr>
              <a:t>2. 	</a:t>
            </a:r>
            <a:r>
              <a:rPr lang="en-GB" altLang="de-DE" b="1" dirty="0">
                <a:solidFill>
                  <a:srgbClr val="009DE1"/>
                </a:solidFill>
                <a:latin typeface="TeleNeo" panose="020B0504040202090203" pitchFamily="34" charset="77"/>
              </a:rPr>
              <a:t>Angela Merkel</a:t>
            </a:r>
            <a:r>
              <a:rPr lang="de-DE" altLang="en-US" b="1" dirty="0">
                <a:solidFill>
                  <a:srgbClr val="009DE1"/>
                </a:solidFill>
                <a:latin typeface="TeleNeo" panose="020B0504040202090203" pitchFamily="34" charset="77"/>
              </a:rPr>
              <a:t> </a:t>
            </a:r>
            <a:br>
              <a:rPr lang="de-DE" altLang="en-US" b="1" dirty="0">
                <a:solidFill>
                  <a:srgbClr val="009DE1"/>
                </a:solidFill>
                <a:latin typeface="TeleNeo" panose="020B0504040202090203" pitchFamily="34" charset="77"/>
              </a:rPr>
            </a:br>
            <a:r>
              <a:rPr lang="de-DE" altLang="en-US" b="1" dirty="0">
                <a:solidFill>
                  <a:srgbClr val="009DE1"/>
                </a:solidFill>
                <a:latin typeface="TeleNeo" panose="020B0504040202090203" pitchFamily="34" charset="77"/>
              </a:rPr>
              <a:t>(</a:t>
            </a:r>
            <a:r>
              <a:rPr lang="de-DE" altLang="en-US" b="1" dirty="0" err="1">
                <a:solidFill>
                  <a:srgbClr val="009DE1"/>
                </a:solidFill>
                <a:latin typeface="TeleNeo" panose="020B0504040202090203" pitchFamily="34" charset="77"/>
              </a:rPr>
              <a:t>Chancellor</a:t>
            </a:r>
            <a:r>
              <a:rPr lang="de-DE" altLang="en-US" b="1" dirty="0">
                <a:solidFill>
                  <a:srgbClr val="009DE1"/>
                </a:solidFill>
                <a:latin typeface="TeleNeo" panose="020B0504040202090203" pitchFamily="34" charset="77"/>
              </a:rPr>
              <a:t> </a:t>
            </a:r>
            <a:r>
              <a:rPr lang="de-DE" altLang="en-US" b="1" dirty="0" err="1">
                <a:solidFill>
                  <a:srgbClr val="009DE1"/>
                </a:solidFill>
                <a:latin typeface="TeleNeo" panose="020B0504040202090203" pitchFamily="34" charset="77"/>
              </a:rPr>
              <a:t>of</a:t>
            </a:r>
            <a:r>
              <a:rPr lang="de-DE" altLang="en-US" b="1" dirty="0">
                <a:solidFill>
                  <a:srgbClr val="009DE1"/>
                </a:solidFill>
                <a:latin typeface="TeleNeo" panose="020B0504040202090203" pitchFamily="34" charset="77"/>
              </a:rPr>
              <a:t> Germany)</a:t>
            </a: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Alexander </a:t>
            </a:r>
            <a:r>
              <a:rPr lang="en-GB" altLang="de-DE" b="1" dirty="0" err="1">
                <a:solidFill>
                  <a:schemeClr val="bg1"/>
                </a:solidFill>
                <a:latin typeface="TeleNeo" panose="020B0504040202090203" pitchFamily="34" charset="77"/>
              </a:rPr>
              <a:t>Gauland</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(German politician and co-founder of the party </a:t>
            </a:r>
            <a:r>
              <a:rPr lang="en-GB" altLang="de-DE" b="1" dirty="0" err="1">
                <a:solidFill>
                  <a:schemeClr val="bg1"/>
                </a:solidFill>
                <a:latin typeface="TeleNeo" panose="020B0504040202090203" pitchFamily="34" charset="77"/>
              </a:rPr>
              <a:t>AfD</a:t>
            </a:r>
            <a:r>
              <a:rPr lang="en-GB" altLang="de-DE" b="1" dirty="0">
                <a:solidFill>
                  <a:schemeClr val="bg1"/>
                </a:solidFill>
                <a:latin typeface="TeleNeo" panose="020B0504040202090203" pitchFamily="34" charset="77"/>
              </a:rPr>
              <a:t>)</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Julian Assange</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(Australian activist and founder of WikiLeaks)</a:t>
            </a:r>
            <a:endParaRPr lang="de-DE" altLang="en-US" b="1" dirty="0">
              <a:solidFill>
                <a:schemeClr val="bg1"/>
              </a:solidFill>
              <a:latin typeface="TeleNeo" panose="020B0504040202090203" pitchFamily="34" charset="77"/>
            </a:endParaRP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0F67A9FF-2DD2-804E-859B-11E3DA1EF45A}"/>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1513940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164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en-US" sz="1800" b="1" i="1" dirty="0">
                <a:solidFill>
                  <a:schemeClr val="bg1"/>
                </a:solidFill>
                <a:latin typeface="TeleNeo" panose="020B0504040202090203" pitchFamily="34" charset="77"/>
              </a:rPr>
              <a:t>"It is crucial that the companies also live what they have written for themselves - and not just in announcements. In politically troubled times, this should be the case, companies should also have a political position.”</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de-DE" b="1" dirty="0">
                <a:solidFill>
                  <a:schemeClr val="bg1"/>
                </a:solidFill>
                <a:latin typeface="TeleNeo" panose="020B0504040202090203" pitchFamily="34" charset="77"/>
              </a:rPr>
              <a:t>Angela Merkel</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Chancellor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Germany)</a:t>
            </a: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30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Martin Schulz</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(German politician, former leader of the SPD party)</a:t>
            </a:r>
            <a:endParaRPr lang="de-DE" altLang="en-US" b="1" dirty="0">
              <a:solidFill>
                <a:schemeClr val="bg1"/>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António Guterres</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(Secretary-General of the United Nations)</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Timotheus </a:t>
            </a:r>
            <a:r>
              <a:rPr lang="en-GB" altLang="de-DE" b="1" dirty="0" err="1">
                <a:solidFill>
                  <a:schemeClr val="bg1"/>
                </a:solidFill>
                <a:latin typeface="TeleNeo" panose="020B0504040202090203" pitchFamily="34" charset="77"/>
              </a:rPr>
              <a:t>Höttges</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(CEO of Deutsche Telekom)</a:t>
            </a:r>
            <a:endParaRPr lang="de-DE" altLang="en-US" b="1" dirty="0">
              <a:solidFill>
                <a:schemeClr val="bg1"/>
              </a:solidFill>
              <a:latin typeface="TeleNeo" panose="020B0504040202090203" pitchFamily="34" charset="77"/>
            </a:endParaRP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874D8E61-4945-A44B-84AC-58F691C961CE}"/>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2057353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164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en-US" sz="1800" b="1" i="1" dirty="0">
                <a:solidFill>
                  <a:schemeClr val="bg1"/>
                </a:solidFill>
                <a:latin typeface="TeleNeo" panose="020B0504040202090203" pitchFamily="34" charset="77"/>
              </a:rPr>
              <a:t>"It is crucial that the companies also live what they have written for themselves - and not just in announcements. In politically troubled times, this should be the case, companies should also have a political position.”</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de-DE" b="1" dirty="0">
                <a:solidFill>
                  <a:schemeClr val="bg1"/>
                </a:solidFill>
                <a:latin typeface="TeleNeo" panose="020B0504040202090203" pitchFamily="34" charset="77"/>
              </a:rPr>
              <a:t>Angela Merkel</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Chancellor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Germany)</a:t>
            </a: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30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Martin Schulz</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(German politician, former leader of the SPD party)</a:t>
            </a:r>
            <a:endParaRPr lang="de-DE" altLang="en-US" b="1" dirty="0">
              <a:solidFill>
                <a:schemeClr val="bg1"/>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António Guterres</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(Secretary-General of the United Nations)</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009DE1"/>
                </a:solidFill>
                <a:latin typeface="TeleNeo" panose="020B0504040202090203" pitchFamily="34" charset="77"/>
              </a:rPr>
              <a:t>4. 	</a:t>
            </a:r>
            <a:r>
              <a:rPr lang="en-GB" altLang="de-DE" b="1" dirty="0">
                <a:solidFill>
                  <a:srgbClr val="009DE1"/>
                </a:solidFill>
                <a:latin typeface="TeleNeo" panose="020B0504040202090203" pitchFamily="34" charset="77"/>
              </a:rPr>
              <a:t>Timotheus </a:t>
            </a:r>
            <a:r>
              <a:rPr lang="en-GB" altLang="de-DE" b="1" dirty="0" err="1">
                <a:solidFill>
                  <a:srgbClr val="009DE1"/>
                </a:solidFill>
                <a:latin typeface="TeleNeo" panose="020B0504040202090203" pitchFamily="34" charset="77"/>
              </a:rPr>
              <a:t>Höttges</a:t>
            </a:r>
            <a:br>
              <a:rPr lang="en-GB" altLang="de-DE" b="1" dirty="0">
                <a:solidFill>
                  <a:srgbClr val="009DE1"/>
                </a:solidFill>
                <a:latin typeface="TeleNeo" panose="020B0504040202090203" pitchFamily="34" charset="77"/>
              </a:rPr>
            </a:br>
            <a:r>
              <a:rPr lang="en-GB" altLang="de-DE" b="1" dirty="0">
                <a:solidFill>
                  <a:srgbClr val="009DE1"/>
                </a:solidFill>
                <a:latin typeface="TeleNeo" panose="020B0504040202090203" pitchFamily="34" charset="77"/>
              </a:rPr>
              <a:t>(CEO of Deutsche Telekom)</a:t>
            </a:r>
            <a:endParaRPr lang="de-DE" altLang="en-US" b="1" dirty="0">
              <a:solidFill>
                <a:srgbClr val="009DE1"/>
              </a:solidFill>
              <a:latin typeface="TeleNeo" panose="020B0504040202090203" pitchFamily="34" charset="77"/>
            </a:endParaRP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23E4CAA6-C127-4B46-8289-24634218CA41}"/>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3507975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98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"Our world and what we have achieved cannot be taken for granted. We have to stand up for our values."		</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Donald Trump</a:t>
            </a:r>
            <a:r>
              <a:rPr lang="en-GB" altLang="de-DE" b="1" dirty="0">
                <a:solidFill>
                  <a:schemeClr val="bg1"/>
                </a:solidFill>
                <a:latin typeface="TeleNeo" panose="020B0504040202090203" pitchFamily="34" charset="77"/>
              </a:rPr>
              <a:t> </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(Former president of the US)</a:t>
            </a:r>
            <a:endParaRPr lang="de-DE" altLang="en-US" b="1" dirty="0">
              <a:solidFill>
                <a:schemeClr val="bg1"/>
              </a:solidFill>
              <a:latin typeface="TeleNeo" panose="020B0504040202090203" pitchFamily="34" charset="77"/>
            </a:endParaRP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40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Timotheus </a:t>
            </a:r>
            <a:r>
              <a:rPr lang="en-GB" altLang="de-DE" b="1" dirty="0" err="1">
                <a:solidFill>
                  <a:schemeClr val="bg1"/>
                </a:solidFill>
                <a:latin typeface="TeleNeo" panose="020B0504040202090203" pitchFamily="34" charset="77"/>
              </a:rPr>
              <a:t>Höttges</a:t>
            </a:r>
            <a:r>
              <a:rPr lang="en-GB" altLang="de-DE" b="1" dirty="0">
                <a:solidFill>
                  <a:schemeClr val="bg1"/>
                </a:solidFill>
                <a:latin typeface="TeleNeo" panose="020B0504040202090203" pitchFamily="34" charset="77"/>
              </a:rPr>
              <a:t> </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(CEO of Deutsche Telekom)</a:t>
            </a:r>
            <a:endParaRPr lang="de-DE" altLang="en-US" b="1" dirty="0">
              <a:solidFill>
                <a:schemeClr val="bg1"/>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Ursula von der Leyen</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en-GB" altLang="en-US" b="1" dirty="0">
                <a:solidFill>
                  <a:schemeClr val="bg1"/>
                </a:solidFill>
                <a:latin typeface="TeleNeo" panose="020B0504040202090203" pitchFamily="34" charset="77"/>
              </a:rPr>
              <a:t>President of the European Commission)</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Greta </a:t>
            </a:r>
            <a:r>
              <a:rPr lang="de-DE" altLang="en-US" b="1" dirty="0" err="1">
                <a:solidFill>
                  <a:schemeClr val="bg1"/>
                </a:solidFill>
                <a:latin typeface="TeleNeo" panose="020B0504040202090203" pitchFamily="34" charset="77"/>
              </a:rPr>
              <a:t>Thunberg</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Swedish</a:t>
            </a:r>
            <a:r>
              <a:rPr lang="de-DE" altLang="en-US" b="1" dirty="0">
                <a:solidFill>
                  <a:schemeClr val="bg1"/>
                </a:solidFill>
                <a:latin typeface="TeleNeo" panose="020B0504040202090203" pitchFamily="34" charset="77"/>
              </a:rPr>
              <a:t> environmental </a:t>
            </a:r>
            <a:r>
              <a:rPr lang="de-DE" altLang="en-US" b="1" dirty="0" err="1">
                <a:solidFill>
                  <a:schemeClr val="bg1"/>
                </a:solidFill>
                <a:latin typeface="TeleNeo" panose="020B0504040202090203" pitchFamily="34" charset="77"/>
              </a:rPr>
              <a:t>activist</a:t>
            </a:r>
            <a:r>
              <a:rPr lang="de-DE" altLang="en-US" b="1" dirty="0">
                <a:solidFill>
                  <a:schemeClr val="bg1"/>
                </a:solidFill>
                <a:latin typeface="TeleNeo" panose="020B0504040202090203" pitchFamily="34" charset="77"/>
              </a:rPr>
              <a:t>)</a:t>
            </a: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874D8E61-4945-A44B-84AC-58F691C961CE}"/>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2355673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98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"Our world and what we have achieved cannot be taken for granted. We have to stand up for our values."		</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Donald Trump</a:t>
            </a:r>
            <a:r>
              <a:rPr lang="en-GB" altLang="de-DE" b="1" dirty="0">
                <a:solidFill>
                  <a:schemeClr val="bg1"/>
                </a:solidFill>
                <a:latin typeface="TeleNeo" panose="020B0504040202090203" pitchFamily="34" charset="77"/>
              </a:rPr>
              <a:t> </a:t>
            </a:r>
            <a:br>
              <a:rPr lang="en-GB" altLang="de-DE" b="1" dirty="0">
                <a:solidFill>
                  <a:schemeClr val="bg1"/>
                </a:solidFill>
                <a:latin typeface="TeleNeo" panose="020B0504040202090203" pitchFamily="34" charset="77"/>
              </a:rPr>
            </a:br>
            <a:r>
              <a:rPr lang="en-GB" altLang="de-DE" b="1" dirty="0">
                <a:solidFill>
                  <a:schemeClr val="bg1"/>
                </a:solidFill>
                <a:latin typeface="TeleNeo" panose="020B0504040202090203" pitchFamily="34" charset="77"/>
              </a:rPr>
              <a:t>(Former president of the US)</a:t>
            </a:r>
            <a:endParaRPr lang="de-DE" altLang="en-US" b="1" dirty="0">
              <a:solidFill>
                <a:schemeClr val="bg1"/>
              </a:solidFill>
              <a:latin typeface="TeleNeo" panose="020B0504040202090203" pitchFamily="34" charset="77"/>
            </a:endParaRP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40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009DE1"/>
                </a:solidFill>
                <a:latin typeface="TeleNeo" panose="020B0504040202090203" pitchFamily="34" charset="77"/>
              </a:rPr>
              <a:t>2. 	</a:t>
            </a:r>
            <a:r>
              <a:rPr lang="en-GB" altLang="de-DE" b="1" dirty="0">
                <a:solidFill>
                  <a:srgbClr val="009DE1"/>
                </a:solidFill>
                <a:latin typeface="TeleNeo" panose="020B0504040202090203" pitchFamily="34" charset="77"/>
              </a:rPr>
              <a:t>Timotheus </a:t>
            </a:r>
            <a:r>
              <a:rPr lang="en-GB" altLang="de-DE" b="1" dirty="0" err="1">
                <a:solidFill>
                  <a:srgbClr val="009DE1"/>
                </a:solidFill>
                <a:latin typeface="TeleNeo" panose="020B0504040202090203" pitchFamily="34" charset="77"/>
              </a:rPr>
              <a:t>Höttges</a:t>
            </a:r>
            <a:r>
              <a:rPr lang="en-GB" altLang="de-DE" b="1" dirty="0">
                <a:solidFill>
                  <a:srgbClr val="009DE1"/>
                </a:solidFill>
                <a:latin typeface="TeleNeo" panose="020B0504040202090203" pitchFamily="34" charset="77"/>
              </a:rPr>
              <a:t> </a:t>
            </a:r>
            <a:br>
              <a:rPr lang="en-GB" altLang="de-DE" b="1" dirty="0">
                <a:solidFill>
                  <a:srgbClr val="009DE1"/>
                </a:solidFill>
                <a:latin typeface="TeleNeo" panose="020B0504040202090203" pitchFamily="34" charset="77"/>
              </a:rPr>
            </a:br>
            <a:r>
              <a:rPr lang="en-GB" altLang="de-DE" b="1" dirty="0">
                <a:solidFill>
                  <a:srgbClr val="009DE1"/>
                </a:solidFill>
                <a:latin typeface="TeleNeo" panose="020B0504040202090203" pitchFamily="34" charset="77"/>
              </a:rPr>
              <a:t>(CEO of Deutsche Telekom)</a:t>
            </a:r>
            <a:endParaRPr lang="de-DE" altLang="en-US" b="1" dirty="0">
              <a:solidFill>
                <a:srgbClr val="009DE1"/>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Ursula von der Leyen</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en-GB" altLang="en-US" b="1" dirty="0">
                <a:solidFill>
                  <a:schemeClr val="bg1"/>
                </a:solidFill>
                <a:latin typeface="TeleNeo" panose="020B0504040202090203" pitchFamily="34" charset="77"/>
              </a:rPr>
              <a:t>President of the European Commission)</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Greta </a:t>
            </a:r>
            <a:r>
              <a:rPr lang="de-DE" altLang="en-US" b="1" dirty="0" err="1">
                <a:solidFill>
                  <a:schemeClr val="bg1"/>
                </a:solidFill>
                <a:latin typeface="TeleNeo" panose="020B0504040202090203" pitchFamily="34" charset="77"/>
              </a:rPr>
              <a:t>Thunberg</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Swedish</a:t>
            </a:r>
            <a:r>
              <a:rPr lang="de-DE" altLang="en-US" b="1" dirty="0">
                <a:solidFill>
                  <a:schemeClr val="bg1"/>
                </a:solidFill>
                <a:latin typeface="TeleNeo" panose="020B0504040202090203" pitchFamily="34" charset="77"/>
              </a:rPr>
              <a:t> environmental </a:t>
            </a:r>
            <a:r>
              <a:rPr lang="de-DE" altLang="en-US" b="1" dirty="0" err="1">
                <a:solidFill>
                  <a:schemeClr val="bg1"/>
                </a:solidFill>
                <a:latin typeface="TeleNeo" panose="020B0504040202090203" pitchFamily="34" charset="77"/>
              </a:rPr>
              <a:t>activist</a:t>
            </a:r>
            <a:r>
              <a:rPr lang="de-DE" altLang="en-US" b="1" dirty="0">
                <a:solidFill>
                  <a:schemeClr val="bg1"/>
                </a:solidFill>
                <a:latin typeface="TeleNeo" panose="020B0504040202090203" pitchFamily="34" charset="77"/>
              </a:rPr>
              <a:t>)</a:t>
            </a: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874D8E61-4945-A44B-84AC-58F691C961CE}"/>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946715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272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“Our generation has inherited an incredibly beautiful world from our parents and they from their parents. It is in our hands whether our children and their children inherit the same world. We must not be the generation responsible for irreversibly damaging the environment.”</a:t>
            </a:r>
          </a:p>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		</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2" indent="-358775">
              <a:lnSpc>
                <a:spcPct val="120000"/>
              </a:lnSpc>
              <a:spcAft>
                <a:spcPts val="600"/>
              </a:spcAft>
              <a:buClr>
                <a:schemeClr val="tx2"/>
              </a:buClr>
              <a:buSzPct val="75000"/>
            </a:pPr>
            <a:r>
              <a:rPr lang="en-US" altLang="de-DE" b="1" dirty="0">
                <a:solidFill>
                  <a:schemeClr val="bg1"/>
                </a:solidFill>
                <a:latin typeface="TeleNeo" panose="020B0504040202090203" pitchFamily="34" charset="77"/>
              </a:rPr>
              <a:t>1. 	</a:t>
            </a:r>
            <a:r>
              <a:rPr lang="de-DE" altLang="en-US" b="1" dirty="0">
                <a:solidFill>
                  <a:schemeClr val="bg1"/>
                </a:solidFill>
                <a:latin typeface="TeleNeo" panose="020B0504040202090203" pitchFamily="34" charset="77"/>
              </a:rPr>
              <a:t>Greta </a:t>
            </a:r>
            <a:r>
              <a:rPr lang="de-DE" altLang="en-US" b="1" dirty="0" err="1">
                <a:solidFill>
                  <a:schemeClr val="bg1"/>
                </a:solidFill>
                <a:latin typeface="TeleNeo" panose="020B0504040202090203" pitchFamily="34" charset="77"/>
              </a:rPr>
              <a:t>Thunberg</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Swedish</a:t>
            </a:r>
            <a:r>
              <a:rPr lang="de-DE" altLang="en-US" b="1" dirty="0">
                <a:solidFill>
                  <a:schemeClr val="bg1"/>
                </a:solidFill>
                <a:latin typeface="TeleNeo" panose="020B0504040202090203" pitchFamily="34" charset="77"/>
              </a:rPr>
              <a:t> environmental </a:t>
            </a:r>
            <a:r>
              <a:rPr lang="de-DE" altLang="en-US" b="1" dirty="0" err="1">
                <a:solidFill>
                  <a:schemeClr val="bg1"/>
                </a:solidFill>
                <a:latin typeface="TeleNeo" panose="020B0504040202090203" pitchFamily="34" charset="77"/>
              </a:rPr>
              <a:t>activist</a:t>
            </a:r>
            <a:r>
              <a:rPr lang="de-DE" altLang="en-US" b="1" dirty="0">
                <a:solidFill>
                  <a:schemeClr val="bg1"/>
                </a:solidFill>
                <a:latin typeface="TeleNeo" panose="020B0504040202090203" pitchFamily="34" charset="77"/>
              </a:rPr>
              <a:t>)</a:t>
            </a:r>
            <a:endParaRPr lang="en-US" altLang="de-DE" b="1" dirty="0">
              <a:solidFill>
                <a:schemeClr val="bg1"/>
              </a:solidFill>
              <a:latin typeface="TeleNeo" panose="020B0504040202090203" pitchFamily="34" charset="77"/>
            </a:endParaRP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50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Leonardo </a:t>
            </a:r>
            <a:r>
              <a:rPr lang="de-DE" altLang="en-US" b="1" dirty="0" err="1">
                <a:solidFill>
                  <a:schemeClr val="bg1"/>
                </a:solidFill>
                <a:latin typeface="TeleNeo" panose="020B0504040202090203" pitchFamily="34" charset="77"/>
              </a:rPr>
              <a:t>DiCaprio</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(American </a:t>
            </a:r>
            <a:r>
              <a:rPr lang="de-DE" altLang="en-US" b="1" dirty="0" err="1">
                <a:solidFill>
                  <a:schemeClr val="bg1"/>
                </a:solidFill>
                <a:latin typeface="TeleNeo" panose="020B0504040202090203" pitchFamily="34" charset="77"/>
              </a:rPr>
              <a:t>actor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producer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and</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environmentalist</a:t>
            </a:r>
            <a:r>
              <a:rPr lang="de-DE" altLang="en-US" b="1" dirty="0">
                <a:solidFill>
                  <a:schemeClr val="bg1"/>
                </a:solidFill>
                <a:latin typeface="TeleNeo" panose="020B0504040202090203" pitchFamily="34" charset="77"/>
              </a:rPr>
              <a:t>)</a:t>
            </a: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Barack Obama</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(Former </a:t>
            </a:r>
            <a:r>
              <a:rPr lang="de-DE" altLang="en-US" b="1" dirty="0" err="1">
                <a:solidFill>
                  <a:schemeClr val="bg1"/>
                </a:solidFill>
                <a:latin typeface="TeleNeo" panose="020B0504040202090203" pitchFamily="34" charset="77"/>
              </a:rPr>
              <a:t>president</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the</a:t>
            </a:r>
            <a:r>
              <a:rPr lang="de-DE" altLang="en-US" b="1" dirty="0">
                <a:solidFill>
                  <a:schemeClr val="bg1"/>
                </a:solidFill>
                <a:latin typeface="TeleNeo" panose="020B0504040202090203" pitchFamily="34" charset="77"/>
              </a:rPr>
              <a:t> US)</a:t>
            </a: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Richard </a:t>
            </a:r>
            <a:r>
              <a:rPr lang="de-DE" altLang="en-US" b="1" dirty="0" err="1">
                <a:solidFill>
                  <a:schemeClr val="bg1"/>
                </a:solidFill>
                <a:latin typeface="TeleNeo" panose="020B0504040202090203" pitchFamily="34" charset="77"/>
              </a:rPr>
              <a:t>Branson</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en-GB" altLang="en-US" b="1" dirty="0">
                <a:solidFill>
                  <a:schemeClr val="bg1"/>
                </a:solidFill>
                <a:latin typeface="TeleNeo" panose="020B0504040202090203" pitchFamily="34" charset="77"/>
              </a:rPr>
              <a:t>British entrepreneur and founder of Virgin Group)</a:t>
            </a:r>
            <a:endParaRPr lang="en-US" altLang="de-DE" b="1" dirty="0">
              <a:solidFill>
                <a:schemeClr val="bg1"/>
              </a:solidFill>
              <a:latin typeface="TeleNeo" panose="020B0504040202090203" pitchFamily="34" charset="77"/>
            </a:endParaRP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874D8E61-4945-A44B-84AC-58F691C961CE}"/>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239925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059EAB5-6BED-224C-A502-72F71A36DFF5}"/>
              </a:ext>
            </a:extLst>
          </p:cNvPr>
          <p:cNvSpPr/>
          <p:nvPr/>
        </p:nvSpPr>
        <p:spPr>
          <a:xfrm>
            <a:off x="8163996" y="5311700"/>
            <a:ext cx="3044423" cy="830997"/>
          </a:xfrm>
          <a:prstGeom prst="rect">
            <a:avLst/>
          </a:prstGeom>
        </p:spPr>
        <p:txBody>
          <a:bodyPr wrap="none">
            <a:spAutoFit/>
          </a:bodyPr>
          <a:lstStyle/>
          <a:p>
            <a:r>
              <a:rPr lang="en-GB" b="1" dirty="0">
                <a:solidFill>
                  <a:schemeClr val="bg1"/>
                </a:solidFill>
                <a:latin typeface="TeleNeo" panose="020B0504040202090203" pitchFamily="34" charset="77"/>
                <a:ea typeface="Verdana" panose="020B0604030504040204" pitchFamily="34" charset="0"/>
              </a:rPr>
              <a:t>3. Challenge Sourcing (45 min)</a:t>
            </a:r>
            <a:br>
              <a:rPr lang="en-GB" b="1" dirty="0">
                <a:solidFill>
                  <a:schemeClr val="bg1"/>
                </a:solidFill>
                <a:latin typeface="TeleNeo" panose="020B0504040202090203" pitchFamily="34" charset="77"/>
                <a:ea typeface="Verdana" panose="020B0604030504040204" pitchFamily="34" charset="0"/>
              </a:rPr>
            </a:br>
            <a:r>
              <a:rPr lang="en-GB" sz="1200" b="1" dirty="0">
                <a:solidFill>
                  <a:schemeClr val="bg1"/>
                </a:solidFill>
                <a:latin typeface="TeleNeo" panose="020B0504040202090203" pitchFamily="34" charset="77"/>
                <a:ea typeface="Verdana" panose="020B0604030504040204" pitchFamily="34" charset="0"/>
              </a:rPr>
              <a:t>Identify your own challenges</a:t>
            </a:r>
            <a:endParaRPr lang="en-GB" sz="1200" dirty="0">
              <a:solidFill>
                <a:schemeClr val="bg1"/>
              </a:solidFill>
              <a:latin typeface="TeleNeo" panose="020B0504040202090203" pitchFamily="34" charset="77"/>
              <a:ea typeface="Verdana" panose="020B0604030504040204" pitchFamily="34" charset="0"/>
            </a:endParaRPr>
          </a:p>
          <a:p>
            <a:endParaRPr lang="en-GB" b="1" dirty="0">
              <a:solidFill>
                <a:schemeClr val="bg1"/>
              </a:solidFill>
              <a:latin typeface="TeleNeo" panose="020B0504040202090203" pitchFamily="34" charset="77"/>
              <a:ea typeface="Verdana" panose="020B0604030504040204" pitchFamily="34" charset="0"/>
            </a:endParaRPr>
          </a:p>
        </p:txBody>
      </p:sp>
      <p:sp>
        <p:nvSpPr>
          <p:cNvPr id="8" name="Rechteck 7">
            <a:hlinkClick r:id="rId3" action="ppaction://hlinksldjump"/>
            <a:extLst>
              <a:ext uri="{FF2B5EF4-FFF2-40B4-BE49-F238E27FC236}">
                <a16:creationId xmlns:a16="http://schemas.microsoft.com/office/drawing/2014/main" id="{2AFE5F89-EFA9-C646-A336-933D1D95CBA8}"/>
              </a:ext>
            </a:extLst>
          </p:cNvPr>
          <p:cNvSpPr/>
          <p:nvPr/>
        </p:nvSpPr>
        <p:spPr>
          <a:xfrm>
            <a:off x="1962351" y="5446639"/>
            <a:ext cx="2238113" cy="830997"/>
          </a:xfrm>
          <a:prstGeom prst="rect">
            <a:avLst/>
          </a:prstGeom>
        </p:spPr>
        <p:txBody>
          <a:bodyPr wrap="none">
            <a:spAutoFit/>
          </a:bodyPr>
          <a:lstStyle/>
          <a:p>
            <a:pPr algn="r"/>
            <a:r>
              <a:rPr lang="en-GB" b="1" dirty="0">
                <a:solidFill>
                  <a:schemeClr val="bg1"/>
                </a:solidFill>
                <a:latin typeface="TeleNeo" panose="020B0504040202090203" pitchFamily="34" charset="77"/>
                <a:ea typeface="Verdana" panose="020B0604030504040204" pitchFamily="34" charset="0"/>
              </a:rPr>
              <a:t>4. Ideation (60 min)</a:t>
            </a:r>
            <a:br>
              <a:rPr lang="en-GB" b="1" dirty="0">
                <a:solidFill>
                  <a:schemeClr val="bg1"/>
                </a:solidFill>
                <a:latin typeface="TeleNeo" panose="020B0504040202090203" pitchFamily="34" charset="77"/>
                <a:ea typeface="Verdana" panose="020B0604030504040204" pitchFamily="34" charset="0"/>
              </a:rPr>
            </a:br>
            <a:r>
              <a:rPr lang="en-GB" sz="1200" b="1" dirty="0">
                <a:solidFill>
                  <a:schemeClr val="bg1"/>
                </a:solidFill>
                <a:latin typeface="TeleNeo" panose="020B0504040202090203" pitchFamily="34" charset="77"/>
                <a:ea typeface="Verdana" panose="020B0604030504040204" pitchFamily="34" charset="0"/>
              </a:rPr>
              <a:t>Co-create innovative approaches</a:t>
            </a:r>
          </a:p>
          <a:p>
            <a:pPr algn="ctr"/>
            <a:endParaRPr lang="en-GB" b="1" dirty="0">
              <a:solidFill>
                <a:schemeClr val="bg1"/>
              </a:solidFill>
              <a:latin typeface="TeleNeo" panose="020B0504040202090203" pitchFamily="34" charset="77"/>
              <a:ea typeface="Verdana" panose="020B0604030504040204" pitchFamily="34" charset="0"/>
            </a:endParaRPr>
          </a:p>
        </p:txBody>
      </p:sp>
      <p:sp>
        <p:nvSpPr>
          <p:cNvPr id="9" name="Rechteck 8">
            <a:hlinkClick r:id="rId4" action="ppaction://hlinksldjump"/>
            <a:extLst>
              <a:ext uri="{FF2B5EF4-FFF2-40B4-BE49-F238E27FC236}">
                <a16:creationId xmlns:a16="http://schemas.microsoft.com/office/drawing/2014/main" id="{A3D154AC-A586-1646-A1BC-D093A407B628}"/>
              </a:ext>
            </a:extLst>
          </p:cNvPr>
          <p:cNvSpPr/>
          <p:nvPr/>
        </p:nvSpPr>
        <p:spPr>
          <a:xfrm>
            <a:off x="692086" y="4173781"/>
            <a:ext cx="2831224" cy="830997"/>
          </a:xfrm>
          <a:prstGeom prst="rect">
            <a:avLst/>
          </a:prstGeom>
        </p:spPr>
        <p:txBody>
          <a:bodyPr wrap="none">
            <a:spAutoFit/>
          </a:bodyPr>
          <a:lstStyle/>
          <a:p>
            <a:pPr algn="r"/>
            <a:r>
              <a:rPr lang="en-GB" b="1" dirty="0">
                <a:solidFill>
                  <a:schemeClr val="bg1"/>
                </a:solidFill>
                <a:latin typeface="TeleNeo" panose="020B0504040202090203" pitchFamily="34" charset="77"/>
                <a:ea typeface="Verdana" panose="020B0604030504040204" pitchFamily="34" charset="0"/>
              </a:rPr>
              <a:t>5. Scenario 2030 (45 min)</a:t>
            </a:r>
            <a:br>
              <a:rPr lang="en-GB" b="1" dirty="0">
                <a:solidFill>
                  <a:schemeClr val="bg1"/>
                </a:solidFill>
                <a:latin typeface="TeleNeo" panose="020B0504040202090203" pitchFamily="34" charset="77"/>
                <a:ea typeface="Verdana" panose="020B0604030504040204" pitchFamily="34" charset="0"/>
              </a:rPr>
            </a:br>
            <a:r>
              <a:rPr lang="en-GB" sz="1200" b="1" dirty="0">
                <a:solidFill>
                  <a:schemeClr val="bg1"/>
                </a:solidFill>
                <a:latin typeface="TeleNeo" panose="020B0504040202090203" pitchFamily="34" charset="77"/>
                <a:ea typeface="Verdana" panose="020B0604030504040204" pitchFamily="34" charset="0"/>
              </a:rPr>
              <a:t>Pitch “How your idea changed the future?”</a:t>
            </a:r>
          </a:p>
          <a:p>
            <a:pPr algn="r"/>
            <a:endParaRPr lang="en-GB" b="1" dirty="0">
              <a:solidFill>
                <a:schemeClr val="bg1"/>
              </a:solidFill>
              <a:latin typeface="TeleNeo" panose="020B0504040202090203" pitchFamily="34" charset="77"/>
              <a:ea typeface="Verdana" panose="020B0604030504040204" pitchFamily="34" charset="0"/>
            </a:endParaRPr>
          </a:p>
        </p:txBody>
      </p:sp>
      <p:sp>
        <p:nvSpPr>
          <p:cNvPr id="22" name="Titel 12">
            <a:extLst>
              <a:ext uri="{FF2B5EF4-FFF2-40B4-BE49-F238E27FC236}">
                <a16:creationId xmlns:a16="http://schemas.microsoft.com/office/drawing/2014/main" id="{DF5BA6BE-175A-5C40-B620-9200DDEC4F43}"/>
              </a:ext>
            </a:extLst>
          </p:cNvPr>
          <p:cNvSpPr txBox="1">
            <a:spLocks/>
          </p:cNvSpPr>
          <p:nvPr/>
        </p:nvSpPr>
        <p:spPr>
          <a:xfrm>
            <a:off x="584200" y="275946"/>
            <a:ext cx="11074399" cy="597207"/>
          </a:xfrm>
          <a:prstGeom prst="rect">
            <a:avLst/>
          </a:prstGeom>
        </p:spPr>
        <p:txBody>
          <a:bodyPr>
            <a:normAutofit/>
          </a:bodyPr>
          <a:lstStyle>
            <a:lvl1pPr algn="l" defTabSz="914400" rtl="0" eaLnBrk="1" latinLnBrk="0" hangingPunct="1">
              <a:lnSpc>
                <a:spcPct val="90000"/>
              </a:lnSpc>
              <a:spcBef>
                <a:spcPct val="0"/>
              </a:spcBef>
              <a:buNone/>
              <a:defRPr sz="3600" b="0" kern="1200">
                <a:solidFill>
                  <a:schemeClr val="bg1"/>
                </a:solidFill>
                <a:latin typeface="TeleNeo" panose="020B0504040202090203" pitchFamily="34" charset="77"/>
                <a:ea typeface="+mj-ea"/>
                <a:cs typeface="+mj-cs"/>
              </a:defRPr>
            </a:lvl1pPr>
          </a:lstStyle>
          <a:p>
            <a:r>
              <a:rPr lang="en-US" sz="2800" dirty="0">
                <a:ea typeface="Verdana" panose="020B0604030504040204" pitchFamily="34" charset="0"/>
              </a:rPr>
              <a:t>Turn sustainability challenges at your workplace into seeds for innovation. </a:t>
            </a:r>
            <a:endParaRPr lang="de-DE" sz="2800" dirty="0"/>
          </a:p>
        </p:txBody>
      </p:sp>
      <p:sp>
        <p:nvSpPr>
          <p:cNvPr id="53" name="Oval 52">
            <a:extLst>
              <a:ext uri="{FF2B5EF4-FFF2-40B4-BE49-F238E27FC236}">
                <a16:creationId xmlns:a16="http://schemas.microsoft.com/office/drawing/2014/main" id="{421E6A79-49CA-7341-B4AC-036255542B22}"/>
              </a:ext>
            </a:extLst>
          </p:cNvPr>
          <p:cNvSpPr/>
          <p:nvPr/>
        </p:nvSpPr>
        <p:spPr>
          <a:xfrm>
            <a:off x="3771898" y="1590667"/>
            <a:ext cx="4699000" cy="4699000"/>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5F592C25-544A-4148-A6E2-89B89D3D9641}"/>
              </a:ext>
            </a:extLst>
          </p:cNvPr>
          <p:cNvSpPr/>
          <p:nvPr/>
        </p:nvSpPr>
        <p:spPr>
          <a:xfrm>
            <a:off x="608589" y="6556549"/>
            <a:ext cx="9146499" cy="246221"/>
          </a:xfrm>
          <a:prstGeom prst="rect">
            <a:avLst/>
          </a:prstGeom>
        </p:spPr>
        <p:txBody>
          <a:bodyPr wrap="square">
            <a:spAutoFit/>
          </a:bodyPr>
          <a:lstStyle/>
          <a:p>
            <a:r>
              <a:rPr lang="de-DE" sz="1000" dirty="0" err="1">
                <a:solidFill>
                  <a:schemeClr val="bg1"/>
                </a:solidFill>
                <a:latin typeface="TeleNeo" panose="020B0504040202090203" pitchFamily="34" charset="77"/>
                <a:ea typeface="Verdana" panose="020B0604030504040204" pitchFamily="34" charset="0"/>
              </a:rPr>
              <a:t>Instructions</a:t>
            </a:r>
            <a:r>
              <a:rPr lang="de-DE" sz="1000" dirty="0">
                <a:solidFill>
                  <a:schemeClr val="bg1"/>
                </a:solidFill>
                <a:latin typeface="TeleNeo" panose="020B0504040202090203" pitchFamily="34" charset="77"/>
                <a:ea typeface="Verdana" panose="020B0604030504040204" pitchFamily="34" charset="0"/>
              </a:rPr>
              <a:t> at </a:t>
            </a:r>
            <a:r>
              <a:rPr lang="de-DE" sz="1000" dirty="0">
                <a:solidFill>
                  <a:schemeClr val="bg1"/>
                </a:solidFill>
                <a:latin typeface="TeleNeo" panose="020B0504040202090203" pitchFamily="34" charset="77"/>
                <a:ea typeface="Verdana" panose="020B0604030504040204" pitchFamily="34" charset="0"/>
                <a:hlinkClick r:id="rId5">
                  <a:extLst>
                    <a:ext uri="{A12FA001-AC4F-418D-AE19-62706E023703}">
                      <ahyp:hlinkClr xmlns:ahyp="http://schemas.microsoft.com/office/drawing/2018/hyperlinkcolor" val="tx"/>
                    </a:ext>
                  </a:extLst>
                </a:hlinkClick>
              </a:rPr>
              <a:t>www.uxberlin.com/wp-content/uploads/2020/08/20200820_CSI_Game_Preparative_Instructions.pdf</a:t>
            </a:r>
            <a:endParaRPr lang="de-DE" sz="1000" dirty="0">
              <a:solidFill>
                <a:schemeClr val="bg1"/>
              </a:solidFill>
              <a:latin typeface="TeleNeo" panose="020B0504040202090203" pitchFamily="34" charset="77"/>
              <a:ea typeface="Verdana" panose="020B0604030504040204" pitchFamily="34" charset="0"/>
            </a:endParaRPr>
          </a:p>
        </p:txBody>
      </p:sp>
      <p:sp>
        <p:nvSpPr>
          <p:cNvPr id="46" name="L-Form 45">
            <a:extLst>
              <a:ext uri="{FF2B5EF4-FFF2-40B4-BE49-F238E27FC236}">
                <a16:creationId xmlns:a16="http://schemas.microsoft.com/office/drawing/2014/main" id="{C74354E9-BEEB-DA43-8EFA-E74EA263860D}"/>
              </a:ext>
            </a:extLst>
          </p:cNvPr>
          <p:cNvSpPr/>
          <p:nvPr/>
        </p:nvSpPr>
        <p:spPr>
          <a:xfrm rot="2420498">
            <a:off x="6029318" y="6125346"/>
            <a:ext cx="324549" cy="318574"/>
          </a:xfrm>
          <a:prstGeom prst="corner">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7" name="L-Form 46">
            <a:extLst>
              <a:ext uri="{FF2B5EF4-FFF2-40B4-BE49-F238E27FC236}">
                <a16:creationId xmlns:a16="http://schemas.microsoft.com/office/drawing/2014/main" id="{5451FCA0-5882-B34D-A858-7CF736992861}"/>
              </a:ext>
            </a:extLst>
          </p:cNvPr>
          <p:cNvSpPr/>
          <p:nvPr/>
        </p:nvSpPr>
        <p:spPr>
          <a:xfrm rot="14983321">
            <a:off x="7091874" y="1746961"/>
            <a:ext cx="324549" cy="318574"/>
          </a:xfrm>
          <a:prstGeom prst="corner">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8" name="L-Form 47">
            <a:extLst>
              <a:ext uri="{FF2B5EF4-FFF2-40B4-BE49-F238E27FC236}">
                <a16:creationId xmlns:a16="http://schemas.microsoft.com/office/drawing/2014/main" id="{D3CD4BB5-1D30-F249-8EA8-F45C2397AAF0}"/>
              </a:ext>
            </a:extLst>
          </p:cNvPr>
          <p:cNvSpPr/>
          <p:nvPr/>
        </p:nvSpPr>
        <p:spPr>
          <a:xfrm rot="20012659">
            <a:off x="8209048" y="4475837"/>
            <a:ext cx="324549" cy="318574"/>
          </a:xfrm>
          <a:prstGeom prst="corner">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9" name="L-Form 48">
            <a:extLst>
              <a:ext uri="{FF2B5EF4-FFF2-40B4-BE49-F238E27FC236}">
                <a16:creationId xmlns:a16="http://schemas.microsoft.com/office/drawing/2014/main" id="{EFCA26F2-8479-9744-B776-267B773527DC}"/>
              </a:ext>
            </a:extLst>
          </p:cNvPr>
          <p:cNvSpPr/>
          <p:nvPr/>
        </p:nvSpPr>
        <p:spPr>
          <a:xfrm rot="6935013">
            <a:off x="3772191" y="4630342"/>
            <a:ext cx="324549" cy="318574"/>
          </a:xfrm>
          <a:prstGeom prst="corner">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grpSp>
        <p:nvGrpSpPr>
          <p:cNvPr id="5" name="Gruppieren 4">
            <a:extLst>
              <a:ext uri="{FF2B5EF4-FFF2-40B4-BE49-F238E27FC236}">
                <a16:creationId xmlns:a16="http://schemas.microsoft.com/office/drawing/2014/main" id="{D0EECFF3-4619-2346-8434-21F6A961D86C}"/>
              </a:ext>
            </a:extLst>
          </p:cNvPr>
          <p:cNvGrpSpPr/>
          <p:nvPr/>
        </p:nvGrpSpPr>
        <p:grpSpPr>
          <a:xfrm>
            <a:off x="5010921" y="869792"/>
            <a:ext cx="4744167" cy="1404849"/>
            <a:chOff x="5010921" y="869792"/>
            <a:chExt cx="4744167" cy="1404849"/>
          </a:xfrm>
        </p:grpSpPr>
        <p:sp>
          <p:nvSpPr>
            <p:cNvPr id="2" name="Rechteck 1">
              <a:hlinkClick r:id="" action="ppaction://hlinkshowjump?jump=nextslide"/>
              <a:extLst>
                <a:ext uri="{FF2B5EF4-FFF2-40B4-BE49-F238E27FC236}">
                  <a16:creationId xmlns:a16="http://schemas.microsoft.com/office/drawing/2014/main" id="{69771AD9-9AE0-4E44-B652-CF0ED19F24F8}"/>
                </a:ext>
              </a:extLst>
            </p:cNvPr>
            <p:cNvSpPr/>
            <p:nvPr/>
          </p:nvSpPr>
          <p:spPr>
            <a:xfrm>
              <a:off x="6497465" y="1029792"/>
              <a:ext cx="3257623" cy="830997"/>
            </a:xfrm>
            <a:prstGeom prst="rect">
              <a:avLst/>
            </a:prstGeom>
          </p:spPr>
          <p:txBody>
            <a:bodyPr wrap="none">
              <a:spAutoFit/>
            </a:bodyPr>
            <a:lstStyle/>
            <a:p>
              <a:r>
                <a:rPr lang="en-GB" b="1" dirty="0">
                  <a:solidFill>
                    <a:schemeClr val="bg1"/>
                  </a:solidFill>
                  <a:latin typeface="TeleNeo" panose="020B0504040202090203" pitchFamily="34" charset="77"/>
                  <a:ea typeface="Verdana" panose="020B0604030504040204" pitchFamily="34" charset="0"/>
                </a:rPr>
                <a:t>1. Intro &amp; Quiz (35 min)</a:t>
              </a:r>
              <a:br>
                <a:rPr lang="en-GB" b="1" dirty="0">
                  <a:solidFill>
                    <a:schemeClr val="bg1"/>
                  </a:solidFill>
                  <a:latin typeface="TeleNeo" panose="020B0504040202090203" pitchFamily="34" charset="77"/>
                  <a:ea typeface="Verdana" panose="020B0604030504040204" pitchFamily="34" charset="0"/>
                </a:rPr>
              </a:br>
              <a:r>
                <a:rPr lang="en-GB" sz="1200" b="1" dirty="0">
                  <a:solidFill>
                    <a:schemeClr val="bg1"/>
                  </a:solidFill>
                  <a:latin typeface="TeleNeo" panose="020B0504040202090203" pitchFamily="34" charset="77"/>
                  <a:ea typeface="Verdana" panose="020B0604030504040204" pitchFamily="34" charset="0"/>
                </a:rPr>
                <a:t>Warmup and learn about corporate sustainability </a:t>
              </a:r>
            </a:p>
            <a:p>
              <a:endParaRPr lang="en-GB" b="1" dirty="0">
                <a:solidFill>
                  <a:schemeClr val="bg1"/>
                </a:solidFill>
                <a:latin typeface="TeleNeo" panose="020B0504040202090203" pitchFamily="34" charset="77"/>
                <a:ea typeface="Verdana" panose="020B0604030504040204" pitchFamily="34" charset="0"/>
              </a:endParaRPr>
            </a:p>
          </p:txBody>
        </p:sp>
        <p:pic>
          <p:nvPicPr>
            <p:cNvPr id="50" name="Grafik 49">
              <a:extLst>
                <a:ext uri="{FF2B5EF4-FFF2-40B4-BE49-F238E27FC236}">
                  <a16:creationId xmlns:a16="http://schemas.microsoft.com/office/drawing/2014/main" id="{2A00B4D1-018C-9645-B535-90BA876D9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0921" y="869792"/>
              <a:ext cx="1006653" cy="786111"/>
            </a:xfrm>
            <a:prstGeom prst="rect">
              <a:avLst/>
            </a:prstGeom>
          </p:spPr>
        </p:pic>
        <p:pic>
          <p:nvPicPr>
            <p:cNvPr id="51" name="Grafik 50">
              <a:extLst>
                <a:ext uri="{FF2B5EF4-FFF2-40B4-BE49-F238E27FC236}">
                  <a16:creationId xmlns:a16="http://schemas.microsoft.com/office/drawing/2014/main" id="{73B404C9-6195-724F-9CE2-7F277D2F2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13676" y="1514080"/>
              <a:ext cx="1006653" cy="760561"/>
            </a:xfrm>
            <a:prstGeom prst="rect">
              <a:avLst/>
            </a:prstGeom>
          </p:spPr>
        </p:pic>
      </p:grpSp>
      <p:pic>
        <p:nvPicPr>
          <p:cNvPr id="52" name="Grafik 51">
            <a:extLst>
              <a:ext uri="{FF2B5EF4-FFF2-40B4-BE49-F238E27FC236}">
                <a16:creationId xmlns:a16="http://schemas.microsoft.com/office/drawing/2014/main" id="{27FC0D45-5472-4040-8B0A-8CDBC440BE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8455" y="1948884"/>
            <a:ext cx="667411" cy="2218860"/>
          </a:xfrm>
          <a:prstGeom prst="rect">
            <a:avLst/>
          </a:prstGeom>
        </p:spPr>
      </p:pic>
      <p:pic>
        <p:nvPicPr>
          <p:cNvPr id="54" name="Grafik 53">
            <a:hlinkClick r:id="rId3" action="ppaction://hlinksldjump"/>
            <a:extLst>
              <a:ext uri="{FF2B5EF4-FFF2-40B4-BE49-F238E27FC236}">
                <a16:creationId xmlns:a16="http://schemas.microsoft.com/office/drawing/2014/main" id="{E83838B3-638C-2E46-BD36-E5F0C6E6049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92373" y="4453006"/>
            <a:ext cx="2891240" cy="1788776"/>
          </a:xfrm>
          <a:prstGeom prst="rect">
            <a:avLst/>
          </a:prstGeom>
        </p:spPr>
      </p:pic>
      <p:sp>
        <p:nvSpPr>
          <p:cNvPr id="4" name="Rechteck 3">
            <a:extLst>
              <a:ext uri="{FF2B5EF4-FFF2-40B4-BE49-F238E27FC236}">
                <a16:creationId xmlns:a16="http://schemas.microsoft.com/office/drawing/2014/main" id="{918A5820-056A-794B-8AF5-D26D9EDEB69D}"/>
              </a:ext>
            </a:extLst>
          </p:cNvPr>
          <p:cNvSpPr/>
          <p:nvPr/>
        </p:nvSpPr>
        <p:spPr>
          <a:xfrm>
            <a:off x="7041106" y="5004778"/>
            <a:ext cx="441861" cy="4418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91" name="Rechteck 90">
            <a:extLst>
              <a:ext uri="{FF2B5EF4-FFF2-40B4-BE49-F238E27FC236}">
                <a16:creationId xmlns:a16="http://schemas.microsoft.com/office/drawing/2014/main" id="{86AEBE82-7590-1941-97E2-681C898D96B0}"/>
              </a:ext>
            </a:extLst>
          </p:cNvPr>
          <p:cNvSpPr/>
          <p:nvPr/>
        </p:nvSpPr>
        <p:spPr>
          <a:xfrm>
            <a:off x="7257237" y="5520167"/>
            <a:ext cx="441861" cy="441861"/>
          </a:xfrm>
          <a:prstGeom prst="rect">
            <a:avLst/>
          </a:prstGeom>
          <a:solidFill>
            <a:srgbClr val="F0BF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92" name="Rechteck 91">
            <a:extLst>
              <a:ext uri="{FF2B5EF4-FFF2-40B4-BE49-F238E27FC236}">
                <a16:creationId xmlns:a16="http://schemas.microsoft.com/office/drawing/2014/main" id="{E3A54BF8-85F8-E04B-B84B-FEE873ECFC1B}"/>
              </a:ext>
            </a:extLst>
          </p:cNvPr>
          <p:cNvSpPr/>
          <p:nvPr/>
        </p:nvSpPr>
        <p:spPr>
          <a:xfrm>
            <a:off x="7622997" y="4905025"/>
            <a:ext cx="441861" cy="441861"/>
          </a:xfrm>
          <a:prstGeom prst="rect">
            <a:avLst/>
          </a:prstGeom>
          <a:solidFill>
            <a:srgbClr val="60C1B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93" name="Rechteck 92">
            <a:extLst>
              <a:ext uri="{FF2B5EF4-FFF2-40B4-BE49-F238E27FC236}">
                <a16:creationId xmlns:a16="http://schemas.microsoft.com/office/drawing/2014/main" id="{646A9DB4-AB30-0444-A7EB-E8A749E36A10}"/>
              </a:ext>
            </a:extLst>
          </p:cNvPr>
          <p:cNvSpPr/>
          <p:nvPr/>
        </p:nvSpPr>
        <p:spPr>
          <a:xfrm>
            <a:off x="7789251" y="5869301"/>
            <a:ext cx="441861" cy="441861"/>
          </a:xfrm>
          <a:prstGeom prst="rect">
            <a:avLst/>
          </a:prstGeom>
          <a:solidFill>
            <a:srgbClr val="53BAF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sp>
        <p:nvSpPr>
          <p:cNvPr id="95" name="Rechteck 94">
            <a:extLst>
              <a:ext uri="{FF2B5EF4-FFF2-40B4-BE49-F238E27FC236}">
                <a16:creationId xmlns:a16="http://schemas.microsoft.com/office/drawing/2014/main" id="{5502098B-9991-D949-957C-5D64093E5B2D}"/>
              </a:ext>
            </a:extLst>
          </p:cNvPr>
          <p:cNvSpPr/>
          <p:nvPr/>
        </p:nvSpPr>
        <p:spPr>
          <a:xfrm>
            <a:off x="6743959" y="4452323"/>
            <a:ext cx="441861" cy="441861"/>
          </a:xfrm>
          <a:prstGeom prst="rect">
            <a:avLst/>
          </a:prstGeom>
          <a:solidFill>
            <a:srgbClr val="E345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a:solidFill>
                  <a:schemeClr val="bg1"/>
                </a:solidFill>
              </a:ln>
            </a:endParaRPr>
          </a:p>
        </p:txBody>
      </p:sp>
      <p:pic>
        <p:nvPicPr>
          <p:cNvPr id="97" name="Grafik 96">
            <a:extLst>
              <a:ext uri="{FF2B5EF4-FFF2-40B4-BE49-F238E27FC236}">
                <a16:creationId xmlns:a16="http://schemas.microsoft.com/office/drawing/2014/main" id="{CA811FB3-75D9-E044-B848-23B9160FAE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563623" y="1948884"/>
            <a:ext cx="706612" cy="2218860"/>
          </a:xfrm>
          <a:prstGeom prst="rect">
            <a:avLst/>
          </a:prstGeom>
        </p:spPr>
      </p:pic>
      <p:sp>
        <p:nvSpPr>
          <p:cNvPr id="6" name="Rechteck 5">
            <a:extLst>
              <a:ext uri="{FF2B5EF4-FFF2-40B4-BE49-F238E27FC236}">
                <a16:creationId xmlns:a16="http://schemas.microsoft.com/office/drawing/2014/main" id="{37958795-3DF7-4F46-9DBD-0CD2AF74A3CF}"/>
              </a:ext>
            </a:extLst>
          </p:cNvPr>
          <p:cNvSpPr/>
          <p:nvPr/>
        </p:nvSpPr>
        <p:spPr>
          <a:xfrm>
            <a:off x="8800844" y="3149259"/>
            <a:ext cx="2911373" cy="830997"/>
          </a:xfrm>
          <a:prstGeom prst="rect">
            <a:avLst/>
          </a:prstGeom>
        </p:spPr>
        <p:txBody>
          <a:bodyPr wrap="none">
            <a:spAutoFit/>
          </a:bodyPr>
          <a:lstStyle/>
          <a:p>
            <a:r>
              <a:rPr lang="en-GB" b="1" dirty="0">
                <a:solidFill>
                  <a:schemeClr val="bg1"/>
                </a:solidFill>
                <a:latin typeface="TeleNeo" panose="020B0504040202090203" pitchFamily="34" charset="77"/>
                <a:ea typeface="Verdana" panose="020B0604030504040204" pitchFamily="34" charset="0"/>
              </a:rPr>
              <a:t>2. Dilemmas (45 min)</a:t>
            </a:r>
            <a:br>
              <a:rPr lang="en-GB" b="1" dirty="0">
                <a:solidFill>
                  <a:schemeClr val="bg1"/>
                </a:solidFill>
                <a:latin typeface="TeleNeo" panose="020B0504040202090203" pitchFamily="34" charset="77"/>
                <a:ea typeface="Verdana" panose="020B0604030504040204" pitchFamily="34" charset="0"/>
              </a:rPr>
            </a:br>
            <a:r>
              <a:rPr lang="en-US" sz="1200" b="1" dirty="0">
                <a:solidFill>
                  <a:schemeClr val="bg1"/>
                </a:solidFill>
                <a:latin typeface="TeleNeo" panose="020B0504040202090203" pitchFamily="34" charset="77"/>
                <a:ea typeface="Verdana" panose="020B0604030504040204" pitchFamily="34" charset="0"/>
              </a:rPr>
              <a:t>Deal with corporate sustainability dilemmas</a:t>
            </a:r>
            <a:endParaRPr lang="en-GB" sz="1200" dirty="0">
              <a:solidFill>
                <a:schemeClr val="bg1"/>
              </a:solidFill>
              <a:latin typeface="TeleNeo" panose="020B0504040202090203" pitchFamily="34" charset="77"/>
              <a:ea typeface="Verdana" panose="020B0604030504040204" pitchFamily="34" charset="0"/>
            </a:endParaRPr>
          </a:p>
          <a:p>
            <a:endParaRPr lang="en-GB" b="1" dirty="0">
              <a:solidFill>
                <a:schemeClr val="bg1"/>
              </a:solidFill>
              <a:latin typeface="TeleNeo" panose="020B0504040202090203" pitchFamily="34" charset="77"/>
              <a:ea typeface="Verdana" panose="020B0604030504040204" pitchFamily="34" charset="0"/>
            </a:endParaRPr>
          </a:p>
        </p:txBody>
      </p:sp>
      <p:pic>
        <p:nvPicPr>
          <p:cNvPr id="11" name="Grafik 10">
            <a:extLst>
              <a:ext uri="{FF2B5EF4-FFF2-40B4-BE49-F238E27FC236}">
                <a16:creationId xmlns:a16="http://schemas.microsoft.com/office/drawing/2014/main" id="{BEC74D25-ED3E-2645-9E37-6A8068AFF8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693" y="2372252"/>
            <a:ext cx="2580880" cy="1823498"/>
          </a:xfrm>
          <a:prstGeom prst="rect">
            <a:avLst/>
          </a:prstGeom>
        </p:spPr>
      </p:pic>
      <p:sp>
        <p:nvSpPr>
          <p:cNvPr id="3" name="Rechteck 2">
            <a:extLst>
              <a:ext uri="{FF2B5EF4-FFF2-40B4-BE49-F238E27FC236}">
                <a16:creationId xmlns:a16="http://schemas.microsoft.com/office/drawing/2014/main" id="{A82246DE-1981-42F9-AA1A-B2B9F1513C64}"/>
              </a:ext>
            </a:extLst>
          </p:cNvPr>
          <p:cNvSpPr/>
          <p:nvPr/>
        </p:nvSpPr>
        <p:spPr>
          <a:xfrm>
            <a:off x="1581449" y="1732490"/>
            <a:ext cx="3580490" cy="687030"/>
          </a:xfrm>
          <a:prstGeom prst="rect">
            <a:avLst/>
          </a:prstGeom>
          <a:solidFill>
            <a:srgbClr val="0096D8"/>
          </a:solidFill>
          <a:ln>
            <a:solidFill>
              <a:srgbClr val="0096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id="{BB8B16D8-7F8E-4EC7-8207-2A704A4DBE0B}"/>
              </a:ext>
            </a:extLst>
          </p:cNvPr>
          <p:cNvSpPr/>
          <p:nvPr/>
        </p:nvSpPr>
        <p:spPr>
          <a:xfrm rot="17356519">
            <a:off x="2977111" y="3088145"/>
            <a:ext cx="2367784" cy="701253"/>
          </a:xfrm>
          <a:prstGeom prst="rect">
            <a:avLst/>
          </a:prstGeom>
          <a:solidFill>
            <a:srgbClr val="0096D8"/>
          </a:solidFill>
          <a:ln>
            <a:solidFill>
              <a:srgbClr val="0096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D3E75F4D-BAB3-41EE-90C1-D2E9CAF8C0E8}"/>
              </a:ext>
            </a:extLst>
          </p:cNvPr>
          <p:cNvSpPr/>
          <p:nvPr/>
        </p:nvSpPr>
        <p:spPr>
          <a:xfrm>
            <a:off x="1733849" y="1884890"/>
            <a:ext cx="3580490" cy="687030"/>
          </a:xfrm>
          <a:prstGeom prst="rect">
            <a:avLst/>
          </a:prstGeom>
          <a:solidFill>
            <a:srgbClr val="0096D8"/>
          </a:solidFill>
          <a:ln>
            <a:solidFill>
              <a:srgbClr val="0096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Picture 2" descr="https://licensebuttons.net/l/by-sa/3.0/88x31.png">
            <a:extLst>
              <a:ext uri="{FF2B5EF4-FFF2-40B4-BE49-F238E27FC236}">
                <a16:creationId xmlns:a16="http://schemas.microsoft.com/office/drawing/2014/main" id="{3EB538C6-E759-4E0B-8DFE-23D6684985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799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Text Box 9">
            <a:extLst>
              <a:ext uri="{FF2B5EF4-FFF2-40B4-BE49-F238E27FC236}">
                <a16:creationId xmlns:a16="http://schemas.microsoft.com/office/drawing/2014/main" id="{65064764-240E-4A1D-AEB1-EB3CCD786BB3}"/>
              </a:ext>
            </a:extLst>
          </p:cNvPr>
          <p:cNvSpPr txBox="1">
            <a:spLocks noChangeArrowheads="1"/>
          </p:cNvSpPr>
          <p:nvPr/>
        </p:nvSpPr>
        <p:spPr bwMode="auto">
          <a:xfrm>
            <a:off x="845887" y="4250177"/>
            <a:ext cx="4427538" cy="272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“Our generation has inherited an incredibly beautiful world from our parents and they from their parents. It is in our hands whether our children and their children inherit the same world. We must not be the generation responsible for irreversibly damaging the environment.”</a:t>
            </a:r>
          </a:p>
          <a:p>
            <a:pPr>
              <a:lnSpc>
                <a:spcPct val="120000"/>
              </a:lnSpc>
              <a:spcBef>
                <a:spcPts val="0"/>
              </a:spcBef>
              <a:spcAft>
                <a:spcPts val="600"/>
              </a:spcAft>
              <a:buClr>
                <a:schemeClr val="tx2"/>
              </a:buClr>
              <a:buSzPct val="75000"/>
              <a:buNone/>
            </a:pPr>
            <a:r>
              <a:rPr lang="en-GB" altLang="de-DE" sz="1800" b="1" i="1" dirty="0">
                <a:solidFill>
                  <a:schemeClr val="bg1"/>
                </a:solidFill>
                <a:latin typeface="TeleNeo" panose="020B0504040202090203" pitchFamily="34" charset="77"/>
              </a:rPr>
              <a:t>		</a:t>
            </a:r>
          </a:p>
        </p:txBody>
      </p:sp>
      <p:sp>
        <p:nvSpPr>
          <p:cNvPr id="14" name="Text Box 4">
            <a:extLst>
              <a:ext uri="{FF2B5EF4-FFF2-40B4-BE49-F238E27FC236}">
                <a16:creationId xmlns:a16="http://schemas.microsoft.com/office/drawing/2014/main" id="{A3E47E6B-43DD-CD4B-8469-077414A754E4}"/>
              </a:ext>
            </a:extLst>
          </p:cNvPr>
          <p:cNvSpPr txBox="1">
            <a:spLocks noChangeArrowheads="1"/>
          </p:cNvSpPr>
          <p:nvPr/>
        </p:nvSpPr>
        <p:spPr bwMode="auto">
          <a:xfrm>
            <a:off x="2236058" y="853954"/>
            <a:ext cx="20574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err="1">
                <a:solidFill>
                  <a:srgbClr val="009DE2"/>
                </a:solidFill>
                <a:latin typeface="TeleNeo" panose="020B0504040202090203" pitchFamily="34" charset="77"/>
              </a:rPr>
              <a:t>Quotes</a:t>
            </a:r>
            <a:endParaRPr lang="de-DE" altLang="en-US" sz="1800" dirty="0">
              <a:solidFill>
                <a:srgbClr val="009DE2"/>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8C298270-0CBF-9740-8193-B36114C9532D}"/>
              </a:ext>
            </a:extLst>
          </p:cNvPr>
          <p:cNvSpPr/>
          <p:nvPr/>
        </p:nvSpPr>
        <p:spPr>
          <a:xfrm>
            <a:off x="5949093" y="715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2" indent="-358775">
              <a:lnSpc>
                <a:spcPct val="120000"/>
              </a:lnSpc>
              <a:spcAft>
                <a:spcPts val="600"/>
              </a:spcAft>
              <a:buClr>
                <a:schemeClr val="tx2"/>
              </a:buClr>
              <a:buSzPct val="75000"/>
            </a:pPr>
            <a:r>
              <a:rPr lang="en-US" altLang="de-DE" b="1" dirty="0">
                <a:solidFill>
                  <a:schemeClr val="bg1"/>
                </a:solidFill>
                <a:latin typeface="TeleNeo" panose="020B0504040202090203" pitchFamily="34" charset="77"/>
              </a:rPr>
              <a:t>1. 	</a:t>
            </a:r>
            <a:r>
              <a:rPr lang="de-DE" altLang="en-US" b="1" dirty="0">
                <a:solidFill>
                  <a:schemeClr val="bg1"/>
                </a:solidFill>
                <a:latin typeface="TeleNeo" panose="020B0504040202090203" pitchFamily="34" charset="77"/>
              </a:rPr>
              <a:t>Greta </a:t>
            </a:r>
            <a:r>
              <a:rPr lang="de-DE" altLang="en-US" b="1" dirty="0" err="1">
                <a:solidFill>
                  <a:schemeClr val="bg1"/>
                </a:solidFill>
                <a:latin typeface="TeleNeo" panose="020B0504040202090203" pitchFamily="34" charset="77"/>
              </a:rPr>
              <a:t>Thunberg</a:t>
            </a:r>
            <a:r>
              <a:rPr lang="de-DE" altLang="en-US" b="1" dirty="0">
                <a:solidFill>
                  <a:schemeClr val="bg1"/>
                </a:solidFill>
                <a:latin typeface="TeleNeo" panose="020B0504040202090203" pitchFamily="34" charset="77"/>
              </a:rPr>
              <a:t> </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t>
            </a:r>
            <a:r>
              <a:rPr lang="de-DE" altLang="en-US" b="1" dirty="0" err="1">
                <a:solidFill>
                  <a:schemeClr val="bg1"/>
                </a:solidFill>
                <a:latin typeface="TeleNeo" panose="020B0504040202090203" pitchFamily="34" charset="77"/>
              </a:rPr>
              <a:t>Swedish</a:t>
            </a:r>
            <a:r>
              <a:rPr lang="de-DE" altLang="en-US" b="1" dirty="0">
                <a:solidFill>
                  <a:schemeClr val="bg1"/>
                </a:solidFill>
                <a:latin typeface="TeleNeo" panose="020B0504040202090203" pitchFamily="34" charset="77"/>
              </a:rPr>
              <a:t> environmental </a:t>
            </a:r>
            <a:r>
              <a:rPr lang="de-DE" altLang="en-US" b="1" dirty="0" err="1">
                <a:solidFill>
                  <a:schemeClr val="bg1"/>
                </a:solidFill>
                <a:latin typeface="TeleNeo" panose="020B0504040202090203" pitchFamily="34" charset="77"/>
              </a:rPr>
              <a:t>activist</a:t>
            </a:r>
            <a:r>
              <a:rPr lang="de-DE" altLang="en-US" b="1" dirty="0">
                <a:solidFill>
                  <a:schemeClr val="bg1"/>
                </a:solidFill>
                <a:latin typeface="TeleNeo" panose="020B0504040202090203" pitchFamily="34" charset="77"/>
              </a:rPr>
              <a:t>)</a:t>
            </a:r>
            <a:endParaRPr lang="en-US" altLang="de-DE" b="1" dirty="0">
              <a:solidFill>
                <a:schemeClr val="bg1"/>
              </a:solidFill>
              <a:latin typeface="TeleNeo" panose="020B0504040202090203" pitchFamily="34" charset="77"/>
            </a:endParaRPr>
          </a:p>
        </p:txBody>
      </p:sp>
      <p:sp>
        <p:nvSpPr>
          <p:cNvPr id="17" name="Rechteck 16">
            <a:extLst>
              <a:ext uri="{FF2B5EF4-FFF2-40B4-BE49-F238E27FC236}">
                <a16:creationId xmlns:a16="http://schemas.microsoft.com/office/drawing/2014/main" id="{7174CD88-878B-7543-A082-E46F1C9BAC6F}"/>
              </a:ext>
            </a:extLst>
          </p:cNvPr>
          <p:cNvSpPr/>
          <p:nvPr/>
        </p:nvSpPr>
        <p:spPr>
          <a:xfrm>
            <a:off x="1254896" y="1593732"/>
            <a:ext cx="2704587" cy="1468928"/>
          </a:xfrm>
          <a:prstGeom prst="rect">
            <a:avLst/>
          </a:prstGeom>
        </p:spPr>
        <p:txBody>
          <a:bodyPr wrap="none">
            <a:spAutoFit/>
          </a:bodyPr>
          <a:lstStyle/>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Whose quote </a:t>
            </a:r>
          </a:p>
          <a:p>
            <a:pPr>
              <a:lnSpc>
                <a:spcPct val="120000"/>
              </a:lnSpc>
              <a:spcAft>
                <a:spcPts val="600"/>
              </a:spcAft>
              <a:buClr>
                <a:schemeClr val="tx2"/>
              </a:buClr>
              <a:buSzPct val="75000"/>
            </a:pPr>
            <a:r>
              <a:rPr lang="en-GB" altLang="de-DE" sz="3600" dirty="0">
                <a:solidFill>
                  <a:srgbClr val="009DE2"/>
                </a:solidFill>
                <a:latin typeface="TeleNeo" panose="020B0504040202090203" pitchFamily="34" charset="77"/>
              </a:rPr>
              <a:t>is that?</a:t>
            </a:r>
            <a:endParaRPr lang="de-DE" altLang="en-US" sz="3600" b="1" dirty="0">
              <a:solidFill>
                <a:srgbClr val="009DE2"/>
              </a:solidFill>
              <a:latin typeface="TeleNeo" panose="020B0504040202090203" pitchFamily="34" charset="77"/>
            </a:endParaRPr>
          </a:p>
        </p:txBody>
      </p:sp>
      <p:sp>
        <p:nvSpPr>
          <p:cNvPr id="18" name="Text Box 4">
            <a:extLst>
              <a:ext uri="{FF2B5EF4-FFF2-40B4-BE49-F238E27FC236}">
                <a16:creationId xmlns:a16="http://schemas.microsoft.com/office/drawing/2014/main" id="{0170CA51-9A31-9F4A-BD42-3B782362C595}"/>
              </a:ext>
            </a:extLst>
          </p:cNvPr>
          <p:cNvSpPr txBox="1">
            <a:spLocks noChangeArrowheads="1"/>
          </p:cNvSpPr>
          <p:nvPr/>
        </p:nvSpPr>
        <p:spPr bwMode="auto">
          <a:xfrm>
            <a:off x="2686908" y="3470424"/>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009DE2"/>
                </a:solidFill>
                <a:latin typeface="TeleNeo" panose="020B0504040202090203" pitchFamily="34" charset="77"/>
              </a:rPr>
              <a:t>50 Points</a:t>
            </a:r>
            <a:endParaRPr lang="de-DE" altLang="en-US" sz="1800" dirty="0">
              <a:solidFill>
                <a:srgbClr val="009DE2"/>
              </a:solidFill>
              <a:latin typeface="TeleNeo" panose="020B0504040202090203" pitchFamily="34" charset="77"/>
            </a:endParaRPr>
          </a:p>
        </p:txBody>
      </p:sp>
      <p:sp>
        <p:nvSpPr>
          <p:cNvPr id="19" name="Abgerundetes Rechteck 18">
            <a:extLst>
              <a:ext uri="{FF2B5EF4-FFF2-40B4-BE49-F238E27FC236}">
                <a16:creationId xmlns:a16="http://schemas.microsoft.com/office/drawing/2014/main" id="{0A08231F-6999-574E-952C-918DFBD3D799}"/>
              </a:ext>
            </a:extLst>
          </p:cNvPr>
          <p:cNvSpPr/>
          <p:nvPr/>
        </p:nvSpPr>
        <p:spPr>
          <a:xfrm>
            <a:off x="5949093" y="2112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Leonardo </a:t>
            </a:r>
            <a:r>
              <a:rPr lang="de-DE" altLang="en-US" b="1" dirty="0" err="1">
                <a:solidFill>
                  <a:schemeClr val="bg1"/>
                </a:solidFill>
                <a:latin typeface="TeleNeo" panose="020B0504040202090203" pitchFamily="34" charset="77"/>
              </a:rPr>
              <a:t>DiCaprio</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(American </a:t>
            </a:r>
            <a:r>
              <a:rPr lang="de-DE" altLang="en-US" b="1" dirty="0" err="1">
                <a:solidFill>
                  <a:schemeClr val="bg1"/>
                </a:solidFill>
                <a:latin typeface="TeleNeo" panose="020B0504040202090203" pitchFamily="34" charset="77"/>
              </a:rPr>
              <a:t>actor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producer</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and</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environmentalist</a:t>
            </a:r>
            <a:r>
              <a:rPr lang="de-DE" altLang="en-US" b="1" dirty="0">
                <a:solidFill>
                  <a:schemeClr val="bg1"/>
                </a:solidFill>
                <a:latin typeface="TeleNeo" panose="020B0504040202090203" pitchFamily="34" charset="77"/>
              </a:rPr>
              <a:t>)</a:t>
            </a:r>
          </a:p>
        </p:txBody>
      </p:sp>
      <p:sp>
        <p:nvSpPr>
          <p:cNvPr id="20" name="Abgerundetes Rechteck 19">
            <a:extLst>
              <a:ext uri="{FF2B5EF4-FFF2-40B4-BE49-F238E27FC236}">
                <a16:creationId xmlns:a16="http://schemas.microsoft.com/office/drawing/2014/main" id="{8709EB84-7C91-E148-9DCA-3A7C7F72BB14}"/>
              </a:ext>
            </a:extLst>
          </p:cNvPr>
          <p:cNvSpPr/>
          <p:nvPr/>
        </p:nvSpPr>
        <p:spPr>
          <a:xfrm>
            <a:off x="5949093" y="3509324"/>
            <a:ext cx="5889981"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Barack Obama</a:t>
            </a:r>
            <a:br>
              <a:rPr lang="de-DE" altLang="en-US" b="1" dirty="0">
                <a:solidFill>
                  <a:schemeClr val="bg1"/>
                </a:solidFill>
                <a:latin typeface="TeleNeo" panose="020B0504040202090203" pitchFamily="34" charset="77"/>
              </a:rPr>
            </a:br>
            <a:r>
              <a:rPr lang="de-DE" altLang="en-US" b="1" dirty="0">
                <a:solidFill>
                  <a:schemeClr val="bg1"/>
                </a:solidFill>
                <a:latin typeface="TeleNeo" panose="020B0504040202090203" pitchFamily="34" charset="77"/>
              </a:rPr>
              <a:t>(Former </a:t>
            </a:r>
            <a:r>
              <a:rPr lang="de-DE" altLang="en-US" b="1" dirty="0" err="1">
                <a:solidFill>
                  <a:schemeClr val="bg1"/>
                </a:solidFill>
                <a:latin typeface="TeleNeo" panose="020B0504040202090203" pitchFamily="34" charset="77"/>
              </a:rPr>
              <a:t>president</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the</a:t>
            </a:r>
            <a:r>
              <a:rPr lang="de-DE" altLang="en-US" b="1" dirty="0">
                <a:solidFill>
                  <a:schemeClr val="bg1"/>
                </a:solidFill>
                <a:latin typeface="TeleNeo" panose="020B0504040202090203" pitchFamily="34" charset="77"/>
              </a:rPr>
              <a:t> US)</a:t>
            </a:r>
          </a:p>
        </p:txBody>
      </p:sp>
      <p:sp>
        <p:nvSpPr>
          <p:cNvPr id="21" name="Abgerundetes Rechteck 20">
            <a:extLst>
              <a:ext uri="{FF2B5EF4-FFF2-40B4-BE49-F238E27FC236}">
                <a16:creationId xmlns:a16="http://schemas.microsoft.com/office/drawing/2014/main" id="{F572E39C-E445-304F-AC66-F7E3E0CE9B96}"/>
              </a:ext>
            </a:extLst>
          </p:cNvPr>
          <p:cNvSpPr/>
          <p:nvPr/>
        </p:nvSpPr>
        <p:spPr>
          <a:xfrm>
            <a:off x="5949093" y="4906324"/>
            <a:ext cx="5889981"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009DE1"/>
                </a:solidFill>
                <a:latin typeface="TeleNeo" panose="020B0504040202090203" pitchFamily="34" charset="77"/>
              </a:rPr>
              <a:t>4. 	Richard </a:t>
            </a:r>
            <a:r>
              <a:rPr lang="de-DE" altLang="en-US" b="1" dirty="0" err="1">
                <a:solidFill>
                  <a:srgbClr val="009DE1"/>
                </a:solidFill>
                <a:latin typeface="TeleNeo" panose="020B0504040202090203" pitchFamily="34" charset="77"/>
              </a:rPr>
              <a:t>Branson</a:t>
            </a:r>
            <a:br>
              <a:rPr lang="de-DE" altLang="en-US" b="1" dirty="0">
                <a:solidFill>
                  <a:srgbClr val="009DE1"/>
                </a:solidFill>
                <a:latin typeface="TeleNeo" panose="020B0504040202090203" pitchFamily="34" charset="77"/>
              </a:rPr>
            </a:br>
            <a:r>
              <a:rPr lang="de-DE" altLang="en-US" b="1" dirty="0">
                <a:solidFill>
                  <a:srgbClr val="009DE1"/>
                </a:solidFill>
                <a:latin typeface="TeleNeo" panose="020B0504040202090203" pitchFamily="34" charset="77"/>
              </a:rPr>
              <a:t>(</a:t>
            </a:r>
            <a:r>
              <a:rPr lang="en-GB" altLang="en-US" b="1" dirty="0">
                <a:solidFill>
                  <a:srgbClr val="009DE1"/>
                </a:solidFill>
                <a:latin typeface="TeleNeo" panose="020B0504040202090203" pitchFamily="34" charset="77"/>
              </a:rPr>
              <a:t>British entrepreneur and founder of Virgin Group)</a:t>
            </a:r>
            <a:endParaRPr lang="en-US" altLang="de-DE" b="1" dirty="0">
              <a:solidFill>
                <a:srgbClr val="009DE1"/>
              </a:solidFill>
              <a:latin typeface="TeleNeo" panose="020B0504040202090203" pitchFamily="34" charset="77"/>
            </a:endParaRPr>
          </a:p>
        </p:txBody>
      </p:sp>
      <p:pic>
        <p:nvPicPr>
          <p:cNvPr id="22" name="Grafik 21">
            <a:hlinkClick r:id="rId2" action="ppaction://hlinksldjump"/>
            <a:extLst>
              <a:ext uri="{FF2B5EF4-FFF2-40B4-BE49-F238E27FC236}">
                <a16:creationId xmlns:a16="http://schemas.microsoft.com/office/drawing/2014/main" id="{C7ED62A9-8833-6549-9789-4929B2A62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Textfeld 10">
            <a:extLst>
              <a:ext uri="{FF2B5EF4-FFF2-40B4-BE49-F238E27FC236}">
                <a16:creationId xmlns:a16="http://schemas.microsoft.com/office/drawing/2014/main" id="{874D8E61-4945-A44B-84AC-58F691C961CE}"/>
              </a:ext>
            </a:extLst>
          </p:cNvPr>
          <p:cNvSpPr txBox="1"/>
          <p:nvPr/>
        </p:nvSpPr>
        <p:spPr>
          <a:xfrm>
            <a:off x="1036320" y="308738"/>
            <a:ext cx="1199738" cy="923330"/>
          </a:xfrm>
          <a:prstGeom prst="rect">
            <a:avLst/>
          </a:prstGeom>
          <a:noFill/>
        </p:spPr>
        <p:txBody>
          <a:bodyPr wrap="square" rtlCol="0">
            <a:spAutoFit/>
          </a:bodyPr>
          <a:lstStyle/>
          <a:p>
            <a:r>
              <a:rPr lang="de-DE" sz="5400" b="1" dirty="0">
                <a:ln>
                  <a:solidFill>
                    <a:schemeClr val="bg1"/>
                  </a:solidFill>
                </a:ln>
                <a:solidFill>
                  <a:srgbClr val="009DE1"/>
                </a:solidFill>
                <a:latin typeface="TeleNeo" panose="020B0504040202090203" pitchFamily="34" charset="77"/>
              </a:rPr>
              <a:t>„?“</a:t>
            </a:r>
          </a:p>
        </p:txBody>
      </p:sp>
    </p:spTree>
    <p:extLst>
      <p:ext uri="{BB962C8B-B14F-4D97-AF65-F5344CB8AC3E}">
        <p14:creationId xmlns:p14="http://schemas.microsoft.com/office/powerpoint/2010/main" val="1421236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de-DE" b="1" dirty="0">
                <a:solidFill>
                  <a:schemeClr val="bg1"/>
                </a:solidFill>
                <a:latin typeface="TeleNeo" panose="020B0504040202090203" pitchFamily="34" charset="77"/>
              </a:rPr>
              <a:t>Eliminating waste and supporting continual use of resources.</a:t>
            </a:r>
            <a:endParaRPr lang="de-DE" altLang="en-US" b="1" dirty="0">
              <a:solidFill>
                <a:schemeClr val="bg1"/>
              </a:solidFill>
              <a:latin typeface="TeleNeo" panose="020B0504040202090203" pitchFamily="34" charset="77"/>
            </a:endParaRPr>
          </a:p>
        </p:txBody>
      </p:sp>
      <p:sp>
        <p:nvSpPr>
          <p:cNvPr id="21" name="Rechteck 20">
            <a:extLst>
              <a:ext uri="{FF2B5EF4-FFF2-40B4-BE49-F238E27FC236}">
                <a16:creationId xmlns:a16="http://schemas.microsoft.com/office/drawing/2014/main" id="{5CD834C2-C7DE-164B-907A-1165405C0BF2}"/>
              </a:ext>
            </a:extLst>
          </p:cNvPr>
          <p:cNvSpPr/>
          <p:nvPr/>
        </p:nvSpPr>
        <p:spPr>
          <a:xfrm>
            <a:off x="2632258" y="1925126"/>
            <a:ext cx="2799278" cy="2643159"/>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60C1B8"/>
                </a:solidFill>
                <a:latin typeface="TeleNeo" panose="020B0504040202090203" pitchFamily="34" charset="77"/>
              </a:rPr>
              <a:t>What are  the most important components of a circular economy? </a:t>
            </a:r>
            <a:endParaRPr lang="de-DE" altLang="en-US" sz="28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10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Using money to earn a higher return by investing in other assets having the same amount of risk.</a:t>
            </a:r>
            <a:endParaRPr lang="de-DE" altLang="de-DE" b="1" dirty="0">
              <a:solidFill>
                <a:schemeClr val="bg1"/>
              </a:solidFill>
              <a:latin typeface="TeleNeo" panose="020B0504040202090203" pitchFamily="34" charset="77"/>
            </a:endParaRP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Using exchange of goods rather than money to build a more sustainable economic system</a:t>
            </a:r>
            <a:r>
              <a:rPr lang="en-GB" altLang="de-DE" b="1" dirty="0">
                <a:solidFill>
                  <a:schemeClr val="bg1"/>
                </a:solidFill>
                <a:latin typeface="TeleNeo" panose="020B0504040202090203" pitchFamily="34" charset="77"/>
              </a:rPr>
              <a:t>.</a:t>
            </a:r>
            <a:endParaRPr lang="de-DE" altLang="en-US" b="1" dirty="0">
              <a:solidFill>
                <a:schemeClr val="bg1"/>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Trading goods in a closed loop of manufacturers, distributors and customers. </a:t>
            </a:r>
            <a:endParaRPr lang="de-DE" altLang="de-DE" b="1" dirty="0">
              <a:solidFill>
                <a:schemeClr val="bg1"/>
              </a:solidFill>
              <a:latin typeface="TeleNeo" panose="020B0504040202090203" pitchFamily="34" charset="77"/>
            </a:endParaRP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92DAAB4-C693-A645-875E-92EC601DCD1C}"/>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5" name="Rechteck 4">
            <a:extLst>
              <a:ext uri="{FF2B5EF4-FFF2-40B4-BE49-F238E27FC236}">
                <a16:creationId xmlns:a16="http://schemas.microsoft.com/office/drawing/2014/main" id="{D40D7B2F-D4D5-694F-8670-50A933016135}"/>
              </a:ext>
            </a:extLst>
          </p:cNvPr>
          <p:cNvSpPr/>
          <p:nvPr/>
        </p:nvSpPr>
        <p:spPr>
          <a:xfrm>
            <a:off x="2632258" y="1925126"/>
            <a:ext cx="2799278" cy="2643159"/>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60C1B8"/>
                </a:solidFill>
                <a:latin typeface="TeleNeo" panose="020B0504040202090203" pitchFamily="34" charset="77"/>
              </a:rPr>
              <a:t>What are  the most important components of a circular economy? </a:t>
            </a:r>
            <a:endParaRPr lang="de-DE" altLang="en-US" sz="2800" b="1" dirty="0">
              <a:solidFill>
                <a:srgbClr val="60C1B8"/>
              </a:solidFill>
              <a:latin typeface="TeleNeo" panose="020B0504040202090203" pitchFamily="34" charset="77"/>
            </a:endParaRPr>
          </a:p>
        </p:txBody>
      </p:sp>
      <p:sp>
        <p:nvSpPr>
          <p:cNvPr id="6" name="Text Box 4">
            <a:extLst>
              <a:ext uri="{FF2B5EF4-FFF2-40B4-BE49-F238E27FC236}">
                <a16:creationId xmlns:a16="http://schemas.microsoft.com/office/drawing/2014/main" id="{70BA6B20-3101-924E-AE55-1E0DB9D48FDA}"/>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10 Points</a:t>
            </a:r>
            <a:endParaRPr lang="de-DE" altLang="en-US" sz="1800" dirty="0">
              <a:solidFill>
                <a:srgbClr val="60C1B8"/>
              </a:solidFill>
              <a:latin typeface="TeleNeo" panose="020B0504040202090203" pitchFamily="34" charset="77"/>
            </a:endParaRPr>
          </a:p>
        </p:txBody>
      </p:sp>
      <p:sp>
        <p:nvSpPr>
          <p:cNvPr id="13" name="Abgerundetes Rechteck 12">
            <a:extLst>
              <a:ext uri="{FF2B5EF4-FFF2-40B4-BE49-F238E27FC236}">
                <a16:creationId xmlns:a16="http://schemas.microsoft.com/office/drawing/2014/main" id="{85A9C7F0-B9CA-BD47-8CD5-B379765BD60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de-DE" b="1" dirty="0">
                <a:solidFill>
                  <a:schemeClr val="bg1"/>
                </a:solidFill>
                <a:latin typeface="TeleNeo" panose="020B0504040202090203" pitchFamily="34" charset="77"/>
              </a:rPr>
              <a:t>Eliminating waste and supporting continual use of resources.</a:t>
            </a:r>
            <a:endParaRPr lang="de-DE" altLang="en-US" b="1" dirty="0">
              <a:solidFill>
                <a:schemeClr val="bg1"/>
              </a:solidFill>
              <a:latin typeface="TeleNeo" panose="020B0504040202090203" pitchFamily="34" charset="77"/>
            </a:endParaRPr>
          </a:p>
        </p:txBody>
      </p:sp>
      <p:sp>
        <p:nvSpPr>
          <p:cNvPr id="14" name="Abgerundetes Rechteck 13">
            <a:extLst>
              <a:ext uri="{FF2B5EF4-FFF2-40B4-BE49-F238E27FC236}">
                <a16:creationId xmlns:a16="http://schemas.microsoft.com/office/drawing/2014/main" id="{4D69A65F-0AD1-534E-A5FC-69F3DEF9223A}"/>
              </a:ext>
            </a:extLst>
          </p:cNvPr>
          <p:cNvSpPr/>
          <p:nvPr/>
        </p:nvSpPr>
        <p:spPr>
          <a:xfrm>
            <a:off x="5949094" y="2112324"/>
            <a:ext cx="5956300" cy="961075"/>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rgbClr val="60C1B8"/>
                </a:solidFill>
                <a:latin typeface="TeleNeo" panose="020B0504040202090203" pitchFamily="34" charset="77"/>
              </a:rPr>
              <a:t>2. 	</a:t>
            </a:r>
            <a:r>
              <a:rPr lang="en-GB" altLang="de-DE" b="1" dirty="0">
                <a:solidFill>
                  <a:srgbClr val="60C1B8"/>
                </a:solidFill>
                <a:latin typeface="TeleNeo" panose="020B0504040202090203" pitchFamily="34" charset="77"/>
              </a:rPr>
              <a:t>Using money to earn a higher return by investing in other assets having the same amount of risk.</a:t>
            </a:r>
            <a:endParaRPr lang="de-DE" altLang="de-DE" b="1" dirty="0">
              <a:solidFill>
                <a:srgbClr val="60C1B8"/>
              </a:solidFill>
              <a:latin typeface="TeleNeo" panose="020B0504040202090203" pitchFamily="34" charset="77"/>
            </a:endParaRPr>
          </a:p>
        </p:txBody>
      </p:sp>
      <p:sp>
        <p:nvSpPr>
          <p:cNvPr id="15" name="Abgerundetes Rechteck 14">
            <a:extLst>
              <a:ext uri="{FF2B5EF4-FFF2-40B4-BE49-F238E27FC236}">
                <a16:creationId xmlns:a16="http://schemas.microsoft.com/office/drawing/2014/main" id="{9CB37D30-0FD0-E142-BBEE-784018BCA0E4}"/>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Using exchange of goods rather than money to build a more sustainable economic system</a:t>
            </a:r>
            <a:r>
              <a:rPr lang="en-GB" altLang="de-DE" b="1" dirty="0">
                <a:solidFill>
                  <a:schemeClr val="bg1"/>
                </a:solidFill>
                <a:latin typeface="TeleNeo" panose="020B0504040202090203" pitchFamily="34" charset="77"/>
              </a:rPr>
              <a:t>.</a:t>
            </a:r>
            <a:endParaRPr lang="de-DE" altLang="en-US" b="1" dirty="0">
              <a:solidFill>
                <a:schemeClr val="bg1"/>
              </a:solidFill>
              <a:latin typeface="TeleNeo" panose="020B0504040202090203" pitchFamily="34" charset="77"/>
            </a:endParaRPr>
          </a:p>
        </p:txBody>
      </p:sp>
      <p:sp>
        <p:nvSpPr>
          <p:cNvPr id="16" name="Abgerundetes Rechteck 15">
            <a:extLst>
              <a:ext uri="{FF2B5EF4-FFF2-40B4-BE49-F238E27FC236}">
                <a16:creationId xmlns:a16="http://schemas.microsoft.com/office/drawing/2014/main" id="{51AD9EB2-305A-0647-8D58-A7BD3F2E86FE}"/>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Trading goods in a closed loop of manufacturers, distributors and customers. </a:t>
            </a:r>
            <a:endParaRPr lang="de-DE" altLang="de-DE" b="1" dirty="0">
              <a:solidFill>
                <a:schemeClr val="bg1"/>
              </a:solidFill>
              <a:latin typeface="TeleNeo" panose="020B0504040202090203" pitchFamily="34" charset="77"/>
            </a:endParaRPr>
          </a:p>
        </p:txBody>
      </p:sp>
      <p:pic>
        <p:nvPicPr>
          <p:cNvPr id="17" name="Grafik 16">
            <a:hlinkClick r:id="rId3" action="ppaction://hlinksldjump"/>
            <a:extLst>
              <a:ext uri="{FF2B5EF4-FFF2-40B4-BE49-F238E27FC236}">
                <a16:creationId xmlns:a16="http://schemas.microsoft.com/office/drawing/2014/main" id="{DED91BC7-17FC-3042-A6AF-702DD915D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18" name="Picture 3" descr="C:\Users\IgorY\Desktop\66\Circular Economy.png">
            <a:extLst>
              <a:ext uri="{FF2B5EF4-FFF2-40B4-BE49-F238E27FC236}">
                <a16:creationId xmlns:a16="http://schemas.microsoft.com/office/drawing/2014/main" id="{CDCF22B4-299E-1044-8816-44250584AD27}"/>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9D085CF8-310A-E946-97F8-F57BE22103AD}"/>
              </a:ext>
            </a:extLst>
          </p:cNvPr>
          <p:cNvGrpSpPr/>
          <p:nvPr/>
        </p:nvGrpSpPr>
        <p:grpSpPr>
          <a:xfrm>
            <a:off x="4739751" y="4695728"/>
            <a:ext cx="586629" cy="463307"/>
            <a:chOff x="4157679" y="3946620"/>
            <a:chExt cx="586629" cy="463307"/>
          </a:xfrm>
        </p:grpSpPr>
        <p:sp>
          <p:nvSpPr>
            <p:cNvPr id="12" name="Oval 11">
              <a:extLst>
                <a:ext uri="{FF2B5EF4-FFF2-40B4-BE49-F238E27FC236}">
                  <a16:creationId xmlns:a16="http://schemas.microsoft.com/office/drawing/2014/main" id="{E0D2C74F-B89E-4D44-842D-ACA23B42D4FF}"/>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7" action="ppaction://hlinksldjump"/>
              <a:extLst>
                <a:ext uri="{FF2B5EF4-FFF2-40B4-BE49-F238E27FC236}">
                  <a16:creationId xmlns:a16="http://schemas.microsoft.com/office/drawing/2014/main" id="{D718E754-C639-0B43-879A-9CC03E0A7630}"/>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3277137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en-GB" altLang="de-DE" b="1" dirty="0">
                <a:solidFill>
                  <a:schemeClr val="bg1"/>
                </a:solidFill>
                <a:latin typeface="TeleNeo" panose="020B0504040202090203" pitchFamily="34" charset="77"/>
              </a:rPr>
              <a:t>1.	They degrade over time, releasing cancer-causing chemicals into the air.</a:t>
            </a:r>
          </a:p>
        </p:txBody>
      </p:sp>
      <p:sp>
        <p:nvSpPr>
          <p:cNvPr id="21" name="Rechteck 20">
            <a:extLst>
              <a:ext uri="{FF2B5EF4-FFF2-40B4-BE49-F238E27FC236}">
                <a16:creationId xmlns:a16="http://schemas.microsoft.com/office/drawing/2014/main" id="{5CD834C2-C7DE-164B-907A-1165405C0BF2}"/>
              </a:ext>
            </a:extLst>
          </p:cNvPr>
          <p:cNvSpPr/>
          <p:nvPr/>
        </p:nvSpPr>
        <p:spPr>
          <a:xfrm>
            <a:off x="2632258" y="1925126"/>
            <a:ext cx="2799278" cy="2137316"/>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60C1B8"/>
                </a:solidFill>
                <a:latin typeface="TeleNeo" panose="020B0504040202090203" pitchFamily="34" charset="77"/>
              </a:rPr>
              <a:t>How do many electronic items harm the environment?</a:t>
            </a:r>
            <a:endParaRPr lang="de-DE" altLang="en-US" sz="28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20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tabLst>
                <a:tab pos="1981200" algn="l"/>
              </a:tabLst>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Lead and mercury in components can cause metabolic changes in users.</a:t>
            </a:r>
            <a:endParaRPr lang="de-DE" altLang="en-US" b="1" dirty="0">
              <a:solidFill>
                <a:schemeClr val="bg1"/>
              </a:solidFill>
              <a:latin typeface="TeleNeo" panose="020B0504040202090203" pitchFamily="34" charset="77"/>
            </a:endParaRP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They leach toxic metals in landfills and into ground water.</a:t>
            </a:r>
            <a:endParaRPr lang="de-DE" altLang="en-US" b="1" dirty="0">
              <a:solidFill>
                <a:schemeClr val="bg1"/>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a:t>
            </a:r>
            <a:r>
              <a:rPr lang="en-GB" altLang="en-US" b="1" dirty="0">
                <a:solidFill>
                  <a:schemeClr val="bg1"/>
                </a:solidFill>
                <a:latin typeface="TeleNeo" panose="020B0504040202090203" pitchFamily="34" charset="77"/>
              </a:rPr>
              <a:t>They create electromagnetic fields that interfere with animal reproduction.</a:t>
            </a:r>
            <a:endParaRPr lang="de-DE" altLang="en-US" b="1" dirty="0">
              <a:solidFill>
                <a:schemeClr val="bg1"/>
              </a:solidFill>
              <a:latin typeface="TeleNeo" panose="020B0504040202090203" pitchFamily="34" charset="77"/>
            </a:endParaRP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484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en-GB" altLang="de-DE" b="1" dirty="0">
                <a:solidFill>
                  <a:schemeClr val="bg1"/>
                </a:solidFill>
                <a:latin typeface="TeleNeo" panose="020B0504040202090203" pitchFamily="34" charset="77"/>
              </a:rPr>
              <a:t>1.	They degrade over time, releasing cancer-causing chemicals into the air.</a:t>
            </a:r>
          </a:p>
        </p:txBody>
      </p:sp>
      <p:sp>
        <p:nvSpPr>
          <p:cNvPr id="21" name="Rechteck 20">
            <a:extLst>
              <a:ext uri="{FF2B5EF4-FFF2-40B4-BE49-F238E27FC236}">
                <a16:creationId xmlns:a16="http://schemas.microsoft.com/office/drawing/2014/main" id="{5CD834C2-C7DE-164B-907A-1165405C0BF2}"/>
              </a:ext>
            </a:extLst>
          </p:cNvPr>
          <p:cNvSpPr/>
          <p:nvPr/>
        </p:nvSpPr>
        <p:spPr>
          <a:xfrm>
            <a:off x="2632258" y="1925126"/>
            <a:ext cx="2799278" cy="2137316"/>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60C1B8"/>
                </a:solidFill>
                <a:latin typeface="TeleNeo" panose="020B0504040202090203" pitchFamily="34" charset="77"/>
              </a:rPr>
              <a:t>How do many electronic items harm the environment?</a:t>
            </a:r>
            <a:endParaRPr lang="de-DE" altLang="en-US" sz="28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20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tabLst>
                <a:tab pos="1981200" algn="l"/>
              </a:tabLst>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Lead and mercury in components can cause metabolic changes in users.</a:t>
            </a:r>
            <a:endParaRPr lang="de-DE" altLang="en-US" b="1" dirty="0">
              <a:solidFill>
                <a:schemeClr val="bg1"/>
              </a:solidFill>
              <a:latin typeface="TeleNeo" panose="020B0504040202090203" pitchFamily="34" charset="77"/>
            </a:endParaRP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rgbClr val="60C1B8"/>
                </a:solidFill>
                <a:latin typeface="TeleNeo" panose="020B0504040202090203" pitchFamily="34" charset="77"/>
              </a:rPr>
              <a:t>3. 	</a:t>
            </a:r>
            <a:r>
              <a:rPr lang="en-GB" altLang="de-DE" b="1" dirty="0">
                <a:solidFill>
                  <a:srgbClr val="60C1B8"/>
                </a:solidFill>
                <a:latin typeface="TeleNeo" panose="020B0504040202090203" pitchFamily="34" charset="77"/>
              </a:rPr>
              <a:t>They leach toxic metals in landfills and into ground water.</a:t>
            </a:r>
            <a:endParaRPr lang="de-DE" altLang="en-US" b="1" dirty="0">
              <a:solidFill>
                <a:srgbClr val="60C1B8"/>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a:t>
            </a:r>
            <a:r>
              <a:rPr lang="en-GB" altLang="en-US" b="1" dirty="0">
                <a:solidFill>
                  <a:schemeClr val="bg1"/>
                </a:solidFill>
                <a:latin typeface="TeleNeo" panose="020B0504040202090203" pitchFamily="34" charset="77"/>
              </a:rPr>
              <a:t>They create electromagnetic fields that interfere with animal reproduction.</a:t>
            </a:r>
            <a:endParaRPr lang="de-DE" altLang="en-US" b="1" dirty="0">
              <a:solidFill>
                <a:schemeClr val="bg1"/>
              </a:solidFill>
              <a:latin typeface="TeleNeo" panose="020B0504040202090203" pitchFamily="34" charset="77"/>
            </a:endParaRP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30AE43DD-C91A-EA4E-8834-ABF005BC1D57}"/>
              </a:ext>
            </a:extLst>
          </p:cNvPr>
          <p:cNvGrpSpPr/>
          <p:nvPr/>
        </p:nvGrpSpPr>
        <p:grpSpPr>
          <a:xfrm>
            <a:off x="4739751" y="4695728"/>
            <a:ext cx="586629" cy="463307"/>
            <a:chOff x="4157679" y="3946620"/>
            <a:chExt cx="586629" cy="463307"/>
          </a:xfrm>
        </p:grpSpPr>
        <p:sp>
          <p:nvSpPr>
            <p:cNvPr id="12" name="Oval 11">
              <a:extLst>
                <a:ext uri="{FF2B5EF4-FFF2-40B4-BE49-F238E27FC236}">
                  <a16:creationId xmlns:a16="http://schemas.microsoft.com/office/drawing/2014/main" id="{409BBD62-907B-4B45-B1D2-92173AFBF4B5}"/>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9B0CBA5E-489C-8548-9CB0-46669E39B4FF}"/>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3373192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Recycle</a:t>
            </a:r>
          </a:p>
        </p:txBody>
      </p:sp>
      <p:sp>
        <p:nvSpPr>
          <p:cNvPr id="21" name="Rechteck 20">
            <a:extLst>
              <a:ext uri="{FF2B5EF4-FFF2-40B4-BE49-F238E27FC236}">
                <a16:creationId xmlns:a16="http://schemas.microsoft.com/office/drawing/2014/main" id="{5CD834C2-C7DE-164B-907A-1165405C0BF2}"/>
              </a:ext>
            </a:extLst>
          </p:cNvPr>
          <p:cNvSpPr/>
          <p:nvPr/>
        </p:nvSpPr>
        <p:spPr>
          <a:xfrm>
            <a:off x="1264788" y="1978567"/>
            <a:ext cx="4101296" cy="2677656"/>
          </a:xfrm>
          <a:prstGeom prst="rect">
            <a:avLst/>
          </a:prstGeom>
        </p:spPr>
        <p:txBody>
          <a:bodyPr wrap="square">
            <a:spAutoFit/>
          </a:bodyPr>
          <a:lstStyle/>
          <a:p>
            <a:pPr>
              <a:spcBef>
                <a:spcPts val="0"/>
              </a:spcBef>
              <a:spcAft>
                <a:spcPts val="600"/>
              </a:spcAft>
              <a:buClr>
                <a:schemeClr val="tx2"/>
              </a:buClr>
              <a:buSzPct val="75000"/>
              <a:buNone/>
            </a:pPr>
            <a:r>
              <a:rPr lang="en-GB" altLang="de-DE" sz="2800" b="1" dirty="0">
                <a:solidFill>
                  <a:srgbClr val="60C1B8"/>
                </a:solidFill>
                <a:latin typeface="TeleNeo" panose="020B0504040202090203" pitchFamily="34" charset="77"/>
              </a:rPr>
              <a:t>	     Which of the 		     following is NOT </a:t>
            </a:r>
            <a:br>
              <a:rPr lang="en-GB" altLang="de-DE" sz="2800" b="1" dirty="0">
                <a:solidFill>
                  <a:srgbClr val="60C1B8"/>
                </a:solidFill>
                <a:latin typeface="TeleNeo" panose="020B0504040202090203" pitchFamily="34" charset="77"/>
              </a:rPr>
            </a:br>
            <a:r>
              <a:rPr lang="en-GB" altLang="de-DE" sz="2800" b="1" dirty="0">
                <a:solidFill>
                  <a:srgbClr val="60C1B8"/>
                </a:solidFill>
                <a:latin typeface="TeleNeo" panose="020B0504040202090203" pitchFamily="34" charset="77"/>
              </a:rPr>
              <a:t>                  among the </a:t>
            </a:r>
            <a:br>
              <a:rPr lang="en-GB" altLang="de-DE" sz="2800" b="1" dirty="0">
                <a:solidFill>
                  <a:srgbClr val="60C1B8"/>
                </a:solidFill>
                <a:latin typeface="TeleNeo" panose="020B0504040202090203" pitchFamily="34" charset="77"/>
              </a:rPr>
            </a:br>
            <a:br>
              <a:rPr lang="en-GB" altLang="de-DE" sz="2800" b="1" dirty="0">
                <a:solidFill>
                  <a:srgbClr val="60C1B8"/>
                </a:solidFill>
                <a:latin typeface="TeleNeo" panose="020B0504040202090203" pitchFamily="34" charset="77"/>
              </a:rPr>
            </a:br>
            <a:r>
              <a:rPr lang="en-GB" altLang="de-DE" sz="2800" b="1" dirty="0">
                <a:solidFill>
                  <a:srgbClr val="60C1B8"/>
                </a:solidFill>
                <a:latin typeface="TeleNeo" panose="020B0504040202090203" pitchFamily="34" charset="77"/>
              </a:rPr>
              <a:t>“Three R’s” hierarchy of waste management?</a:t>
            </a:r>
            <a:endParaRPr lang="de-DE" altLang="en-US" sz="28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30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de-DE" altLang="en-US" b="1" dirty="0" err="1">
                <a:solidFill>
                  <a:schemeClr val="bg1"/>
                </a:solidFill>
                <a:latin typeface="TeleNeo" panose="020B0504040202090203" pitchFamily="34" charset="77"/>
              </a:rPr>
              <a:t>Reduce</a:t>
            </a:r>
            <a:endParaRPr lang="de-DE" altLang="en-US" b="1" dirty="0">
              <a:solidFill>
                <a:schemeClr val="bg1"/>
              </a:solidFill>
              <a:latin typeface="TeleNeo" panose="020B0504040202090203" pitchFamily="34" charset="77"/>
            </a:endParaRP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de-DE" altLang="en-US" b="1" dirty="0" err="1">
                <a:solidFill>
                  <a:schemeClr val="bg1"/>
                </a:solidFill>
                <a:latin typeface="TeleNeo" panose="020B0504040202090203" pitchFamily="34" charset="77"/>
              </a:rPr>
              <a:t>Resell</a:t>
            </a:r>
            <a:endParaRPr lang="de-DE" altLang="en-US" b="1" dirty="0">
              <a:solidFill>
                <a:schemeClr val="bg1"/>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Reuse</a:t>
            </a: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07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Recycle</a:t>
            </a:r>
          </a:p>
        </p:txBody>
      </p:sp>
      <p:sp>
        <p:nvSpPr>
          <p:cNvPr id="21" name="Rechteck 20">
            <a:extLst>
              <a:ext uri="{FF2B5EF4-FFF2-40B4-BE49-F238E27FC236}">
                <a16:creationId xmlns:a16="http://schemas.microsoft.com/office/drawing/2014/main" id="{5CD834C2-C7DE-164B-907A-1165405C0BF2}"/>
              </a:ext>
            </a:extLst>
          </p:cNvPr>
          <p:cNvSpPr/>
          <p:nvPr/>
        </p:nvSpPr>
        <p:spPr>
          <a:xfrm>
            <a:off x="1264788" y="1978567"/>
            <a:ext cx="4101296" cy="2677656"/>
          </a:xfrm>
          <a:prstGeom prst="rect">
            <a:avLst/>
          </a:prstGeom>
        </p:spPr>
        <p:txBody>
          <a:bodyPr wrap="square">
            <a:spAutoFit/>
          </a:bodyPr>
          <a:lstStyle/>
          <a:p>
            <a:pPr>
              <a:spcBef>
                <a:spcPts val="0"/>
              </a:spcBef>
              <a:spcAft>
                <a:spcPts val="600"/>
              </a:spcAft>
              <a:buClr>
                <a:schemeClr val="tx2"/>
              </a:buClr>
              <a:buSzPct val="75000"/>
              <a:buNone/>
            </a:pPr>
            <a:r>
              <a:rPr lang="en-GB" altLang="de-DE" sz="2800" b="1" dirty="0">
                <a:solidFill>
                  <a:srgbClr val="60C1B8"/>
                </a:solidFill>
                <a:latin typeface="TeleNeo" panose="020B0504040202090203" pitchFamily="34" charset="77"/>
              </a:rPr>
              <a:t>	     Which of the 		     following is NOT </a:t>
            </a:r>
            <a:br>
              <a:rPr lang="en-GB" altLang="de-DE" sz="2800" b="1" dirty="0">
                <a:solidFill>
                  <a:srgbClr val="60C1B8"/>
                </a:solidFill>
                <a:latin typeface="TeleNeo" panose="020B0504040202090203" pitchFamily="34" charset="77"/>
              </a:rPr>
            </a:br>
            <a:r>
              <a:rPr lang="en-GB" altLang="de-DE" sz="2800" b="1" dirty="0">
                <a:solidFill>
                  <a:srgbClr val="60C1B8"/>
                </a:solidFill>
                <a:latin typeface="TeleNeo" panose="020B0504040202090203" pitchFamily="34" charset="77"/>
              </a:rPr>
              <a:t>                  among the </a:t>
            </a:r>
            <a:br>
              <a:rPr lang="en-GB" altLang="de-DE" sz="2800" b="1" dirty="0">
                <a:solidFill>
                  <a:srgbClr val="60C1B8"/>
                </a:solidFill>
                <a:latin typeface="TeleNeo" panose="020B0504040202090203" pitchFamily="34" charset="77"/>
              </a:rPr>
            </a:br>
            <a:br>
              <a:rPr lang="en-GB" altLang="de-DE" sz="2800" b="1" dirty="0">
                <a:solidFill>
                  <a:srgbClr val="60C1B8"/>
                </a:solidFill>
                <a:latin typeface="TeleNeo" panose="020B0504040202090203" pitchFamily="34" charset="77"/>
              </a:rPr>
            </a:br>
            <a:r>
              <a:rPr lang="en-GB" altLang="de-DE" sz="2800" b="1" dirty="0">
                <a:solidFill>
                  <a:srgbClr val="60C1B8"/>
                </a:solidFill>
                <a:latin typeface="TeleNeo" panose="020B0504040202090203" pitchFamily="34" charset="77"/>
              </a:rPr>
              <a:t>“Three R’s” hierarchy of waste management?</a:t>
            </a:r>
            <a:endParaRPr lang="de-DE" altLang="en-US" sz="28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30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de-DE" altLang="en-US" b="1" dirty="0" err="1">
                <a:solidFill>
                  <a:schemeClr val="bg1"/>
                </a:solidFill>
                <a:latin typeface="TeleNeo" panose="020B0504040202090203" pitchFamily="34" charset="77"/>
              </a:rPr>
              <a:t>Reduce</a:t>
            </a:r>
            <a:endParaRPr lang="de-DE" altLang="en-US" b="1" dirty="0">
              <a:solidFill>
                <a:schemeClr val="bg1"/>
              </a:solidFill>
              <a:latin typeface="TeleNeo" panose="020B0504040202090203" pitchFamily="34" charset="77"/>
            </a:endParaRP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60C1B8"/>
                </a:solidFill>
                <a:latin typeface="TeleNeo" panose="020B0504040202090203" pitchFamily="34" charset="77"/>
              </a:rPr>
              <a:t>3. 	</a:t>
            </a:r>
            <a:r>
              <a:rPr lang="de-DE" altLang="en-US" b="1" dirty="0" err="1">
                <a:solidFill>
                  <a:srgbClr val="60C1B8"/>
                </a:solidFill>
                <a:latin typeface="TeleNeo" panose="020B0504040202090203" pitchFamily="34" charset="77"/>
              </a:rPr>
              <a:t>Resell</a:t>
            </a:r>
            <a:endParaRPr lang="de-DE" altLang="en-US" b="1" dirty="0">
              <a:solidFill>
                <a:srgbClr val="60C1B8"/>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Reuse</a:t>
            </a: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7C7E462D-27C3-4C49-B4A4-3FBE73387A8B}"/>
              </a:ext>
            </a:extLst>
          </p:cNvPr>
          <p:cNvGrpSpPr/>
          <p:nvPr/>
        </p:nvGrpSpPr>
        <p:grpSpPr>
          <a:xfrm>
            <a:off x="4739751" y="4695728"/>
            <a:ext cx="586629" cy="463307"/>
            <a:chOff x="4157679" y="3946620"/>
            <a:chExt cx="586629" cy="463307"/>
          </a:xfrm>
        </p:grpSpPr>
        <p:sp>
          <p:nvSpPr>
            <p:cNvPr id="15" name="Oval 14">
              <a:extLst>
                <a:ext uri="{FF2B5EF4-FFF2-40B4-BE49-F238E27FC236}">
                  <a16:creationId xmlns:a16="http://schemas.microsoft.com/office/drawing/2014/main" id="{8812B15F-88AE-9F40-A735-18636ADEB03B}"/>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hlinkClick r:id="rId7" action="ppaction://hlinksldjump"/>
              <a:extLst>
                <a:ext uri="{FF2B5EF4-FFF2-40B4-BE49-F238E27FC236}">
                  <a16:creationId xmlns:a16="http://schemas.microsoft.com/office/drawing/2014/main" id="{78CDD4B5-5A70-A840-AAB5-FD13EBE2C7DC}"/>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487126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A method to evaluate the carbon footprint of a person throughout his or her entire life cycle from birth to death.</a:t>
            </a:r>
            <a:endParaRPr lang="de-DE" altLang="en-US" b="1" dirty="0">
              <a:solidFill>
                <a:schemeClr val="bg1"/>
              </a:solidFill>
              <a:latin typeface="TeleNeo" panose="020B0504040202090203" pitchFamily="34" charset="77"/>
            </a:endParaRPr>
          </a:p>
        </p:txBody>
      </p:sp>
      <p:sp>
        <p:nvSpPr>
          <p:cNvPr id="21" name="Rechteck 20">
            <a:extLst>
              <a:ext uri="{FF2B5EF4-FFF2-40B4-BE49-F238E27FC236}">
                <a16:creationId xmlns:a16="http://schemas.microsoft.com/office/drawing/2014/main" id="{5CD834C2-C7DE-164B-907A-1165405C0BF2}"/>
              </a:ext>
            </a:extLst>
          </p:cNvPr>
          <p:cNvSpPr/>
          <p:nvPr/>
        </p:nvSpPr>
        <p:spPr>
          <a:xfrm>
            <a:off x="2598820" y="1978567"/>
            <a:ext cx="2821078" cy="2056782"/>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3600" b="1" dirty="0">
                <a:solidFill>
                  <a:srgbClr val="60C1B8"/>
                </a:solidFill>
                <a:latin typeface="TeleNeo" panose="020B0504040202090203" pitchFamily="34" charset="77"/>
              </a:rPr>
              <a:t>What is a life-cycle analysis?</a:t>
            </a:r>
            <a:endParaRPr lang="de-DE" altLang="en-US" sz="36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40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A method to evaluate the impact that a product or system has on the environment in its entire existence.</a:t>
            </a: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A method to evaluate the impact that a product or system has on the environment while being used.</a:t>
            </a:r>
            <a:endParaRPr lang="de-DE" altLang="en-US" b="1" dirty="0">
              <a:solidFill>
                <a:schemeClr val="bg1"/>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None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the</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above</a:t>
            </a:r>
            <a:endParaRPr lang="de-DE" altLang="en-US" b="1" dirty="0">
              <a:solidFill>
                <a:schemeClr val="bg1"/>
              </a:solidFill>
              <a:latin typeface="TeleNeo" panose="020B0504040202090203" pitchFamily="34" charset="77"/>
            </a:endParaRP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711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A method to evaluate the carbon footprint of a person throughout his or her entire life cycle from birth to death.</a:t>
            </a:r>
            <a:endParaRPr lang="de-DE" altLang="en-US" b="1" dirty="0">
              <a:solidFill>
                <a:schemeClr val="bg1"/>
              </a:solidFill>
              <a:latin typeface="TeleNeo" panose="020B0504040202090203" pitchFamily="34" charset="77"/>
            </a:endParaRPr>
          </a:p>
        </p:txBody>
      </p:sp>
      <p:sp>
        <p:nvSpPr>
          <p:cNvPr id="21" name="Rechteck 20">
            <a:extLst>
              <a:ext uri="{FF2B5EF4-FFF2-40B4-BE49-F238E27FC236}">
                <a16:creationId xmlns:a16="http://schemas.microsoft.com/office/drawing/2014/main" id="{5CD834C2-C7DE-164B-907A-1165405C0BF2}"/>
              </a:ext>
            </a:extLst>
          </p:cNvPr>
          <p:cNvSpPr/>
          <p:nvPr/>
        </p:nvSpPr>
        <p:spPr>
          <a:xfrm>
            <a:off x="2598820" y="1978567"/>
            <a:ext cx="2887580" cy="2042419"/>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3600" b="1" dirty="0">
                <a:solidFill>
                  <a:srgbClr val="60C1B8"/>
                </a:solidFill>
                <a:latin typeface="TeleNeo" panose="020B0504040202090203" pitchFamily="34" charset="77"/>
              </a:rPr>
              <a:t>What is a life-cycle analysis?</a:t>
            </a:r>
            <a:endParaRPr lang="de-DE" altLang="en-US" sz="36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40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rgbClr val="60C1B8"/>
                </a:solidFill>
                <a:latin typeface="TeleNeo" panose="020B0504040202090203" pitchFamily="34" charset="77"/>
              </a:rPr>
              <a:t>2. 	</a:t>
            </a:r>
            <a:r>
              <a:rPr lang="en-GB" altLang="en-US" b="1" dirty="0">
                <a:solidFill>
                  <a:srgbClr val="60C1B8"/>
                </a:solidFill>
                <a:latin typeface="TeleNeo" panose="020B0504040202090203" pitchFamily="34" charset="77"/>
              </a:rPr>
              <a:t>A method to evaluate the impact that a product or system has on the environment in its entire existence.</a:t>
            </a: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A method to evaluate the impact that a product or system has on the environment while being used.</a:t>
            </a:r>
            <a:endParaRPr lang="de-DE" altLang="en-US" b="1" dirty="0">
              <a:solidFill>
                <a:schemeClr val="bg1"/>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lnSpc>
                <a:spcPct val="120000"/>
              </a:lnSpc>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None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the</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above</a:t>
            </a:r>
            <a:endParaRPr lang="de-DE" altLang="en-US" b="1" dirty="0">
              <a:solidFill>
                <a:schemeClr val="bg1"/>
              </a:solidFill>
              <a:latin typeface="TeleNeo" panose="020B0504040202090203" pitchFamily="34" charset="77"/>
            </a:endParaRP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F05DC80A-0C95-E041-9740-831E924F4788}"/>
              </a:ext>
            </a:extLst>
          </p:cNvPr>
          <p:cNvGrpSpPr/>
          <p:nvPr/>
        </p:nvGrpSpPr>
        <p:grpSpPr>
          <a:xfrm>
            <a:off x="4739751" y="4695728"/>
            <a:ext cx="586629" cy="463307"/>
            <a:chOff x="4157679" y="3946620"/>
            <a:chExt cx="586629" cy="463307"/>
          </a:xfrm>
        </p:grpSpPr>
        <p:sp>
          <p:nvSpPr>
            <p:cNvPr id="12" name="Oval 11">
              <a:extLst>
                <a:ext uri="{FF2B5EF4-FFF2-40B4-BE49-F238E27FC236}">
                  <a16:creationId xmlns:a16="http://schemas.microsoft.com/office/drawing/2014/main" id="{CA4E8BF0-7387-DE4A-ADB6-E612D18B2682}"/>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92FE7CF4-F26D-2E4D-800D-DAAA2F0A3FF2}"/>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2660895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10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1" name="Rechteck 20">
            <a:extLst>
              <a:ext uri="{FF2B5EF4-FFF2-40B4-BE49-F238E27FC236}">
                <a16:creationId xmlns:a16="http://schemas.microsoft.com/office/drawing/2014/main" id="{5CD834C2-C7DE-164B-907A-1165405C0BF2}"/>
              </a:ext>
            </a:extLst>
          </p:cNvPr>
          <p:cNvSpPr/>
          <p:nvPr/>
        </p:nvSpPr>
        <p:spPr>
          <a:xfrm>
            <a:off x="2592187" y="1746208"/>
            <a:ext cx="2767263" cy="2654381"/>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2800" b="1" dirty="0">
                <a:solidFill>
                  <a:srgbClr val="60C1B8"/>
                </a:solidFill>
                <a:latin typeface="TeleNeo" panose="020B0504040202090203" pitchFamily="34" charset="77"/>
              </a:rPr>
              <a:t>How many percent of the materials </a:t>
            </a:r>
            <a:br>
              <a:rPr lang="en-GB" altLang="en-US" sz="2800" b="1" dirty="0">
                <a:solidFill>
                  <a:srgbClr val="60C1B8"/>
                </a:solidFill>
                <a:latin typeface="TeleNeo" panose="020B0504040202090203" pitchFamily="34" charset="77"/>
              </a:rPr>
            </a:br>
            <a:r>
              <a:rPr lang="en-GB" altLang="en-US" sz="2800" b="1" dirty="0">
                <a:solidFill>
                  <a:srgbClr val="60C1B8"/>
                </a:solidFill>
                <a:latin typeface="TeleNeo" panose="020B0504040202090203" pitchFamily="34" charset="77"/>
              </a:rPr>
              <a:t>in a smartphone can be recycled?</a:t>
            </a:r>
            <a:endParaRPr lang="de-DE" altLang="en-US" sz="28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50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40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70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100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66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192ADC2-3F36-1241-A926-44BAE2B12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961" y="2284900"/>
            <a:ext cx="2774244" cy="2166450"/>
          </a:xfrm>
          <a:prstGeom prst="rect">
            <a:avLst/>
          </a:prstGeom>
        </p:spPr>
      </p:pic>
      <p:pic>
        <p:nvPicPr>
          <p:cNvPr id="9" name="Grafik 8">
            <a:extLst>
              <a:ext uri="{FF2B5EF4-FFF2-40B4-BE49-F238E27FC236}">
                <a16:creationId xmlns:a16="http://schemas.microsoft.com/office/drawing/2014/main" id="{024BED7F-8310-834C-BEE5-BFD8D8708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3938" y="1617824"/>
            <a:ext cx="3407101" cy="7936273"/>
          </a:xfrm>
          <a:prstGeom prst="rect">
            <a:avLst/>
          </a:prstGeom>
        </p:spPr>
      </p:pic>
      <p:sp>
        <p:nvSpPr>
          <p:cNvPr id="2" name="Rechteck: abgerundete Ecken 37">
            <a:hlinkClick r:id="" action="ppaction://hlinkshowjump?jump=nextslide"/>
            <a:extLst>
              <a:ext uri="{FF2B5EF4-FFF2-40B4-BE49-F238E27FC236}">
                <a16:creationId xmlns:a16="http://schemas.microsoft.com/office/drawing/2014/main" id="{A6A1BB80-78ED-E047-BE9A-C12AFCABBBD4}"/>
              </a:ext>
            </a:extLst>
          </p:cNvPr>
          <p:cNvSpPr/>
          <p:nvPr/>
        </p:nvSpPr>
        <p:spPr>
          <a:xfrm>
            <a:off x="6742183" y="4089400"/>
            <a:ext cx="2860489" cy="723900"/>
          </a:xfrm>
          <a:prstGeom prst="roundRect">
            <a:avLst/>
          </a:prstGeom>
          <a:solidFill>
            <a:srgbClr val="009DE2"/>
          </a:solidFill>
          <a:ln w="34925" cap="flat" cmpd="sng" algn="ctr">
            <a:solidFill>
              <a:schemeClr val="bg1"/>
            </a:solid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rPr>
              <a:t>User Guide</a:t>
            </a:r>
            <a:endParaRPr kumimoji="0" lang="de-DE"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endParaRPr>
          </a:p>
        </p:txBody>
      </p:sp>
      <p:sp>
        <p:nvSpPr>
          <p:cNvPr id="3" name="Rechteck: abgerundete Ecken 38">
            <a:hlinkClick r:id="rId5" action="ppaction://hlinksldjump"/>
            <a:extLst>
              <a:ext uri="{FF2B5EF4-FFF2-40B4-BE49-F238E27FC236}">
                <a16:creationId xmlns:a16="http://schemas.microsoft.com/office/drawing/2014/main" id="{FAE0CA71-A05F-FB41-B8F9-9D0A65663F8F}"/>
              </a:ext>
            </a:extLst>
          </p:cNvPr>
          <p:cNvSpPr/>
          <p:nvPr/>
        </p:nvSpPr>
        <p:spPr>
          <a:xfrm>
            <a:off x="2589331" y="4089400"/>
            <a:ext cx="2860489" cy="723900"/>
          </a:xfrm>
          <a:prstGeom prst="roundRect">
            <a:avLst/>
          </a:prstGeom>
          <a:solidFill>
            <a:srgbClr val="009DE2"/>
          </a:solidFill>
          <a:ln w="34925" cap="flat" cmpd="sng" algn="ctr">
            <a:solidFill>
              <a:schemeClr val="bg1"/>
            </a:solid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rPr>
              <a:t>Play!</a:t>
            </a:r>
            <a:endParaRPr kumimoji="0" lang="de-DE"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endParaRPr>
          </a:p>
        </p:txBody>
      </p:sp>
      <p:pic>
        <p:nvPicPr>
          <p:cNvPr id="7" name="Grafik 6">
            <a:extLst>
              <a:ext uri="{FF2B5EF4-FFF2-40B4-BE49-F238E27FC236}">
                <a16:creationId xmlns:a16="http://schemas.microsoft.com/office/drawing/2014/main" id="{DE46B3CC-3BA0-AC4B-9BEC-92A7281C41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21078" y="3851825"/>
            <a:ext cx="2774245" cy="2096037"/>
          </a:xfrm>
          <a:prstGeom prst="rect">
            <a:avLst/>
          </a:prstGeom>
        </p:spPr>
      </p:pic>
      <p:sp>
        <p:nvSpPr>
          <p:cNvPr id="8" name="Rechteck 7">
            <a:extLst>
              <a:ext uri="{FF2B5EF4-FFF2-40B4-BE49-F238E27FC236}">
                <a16:creationId xmlns:a16="http://schemas.microsoft.com/office/drawing/2014/main" id="{FFE6A80E-A186-4379-BBF1-9B2D81B56691}"/>
              </a:ext>
            </a:extLst>
          </p:cNvPr>
          <p:cNvSpPr/>
          <p:nvPr/>
        </p:nvSpPr>
        <p:spPr>
          <a:xfrm>
            <a:off x="3599976" y="545288"/>
            <a:ext cx="4726042" cy="2308324"/>
          </a:xfrm>
          <a:prstGeom prst="rect">
            <a:avLst/>
          </a:prstGeom>
        </p:spPr>
        <p:txBody>
          <a:bodyPr wrap="square">
            <a:spAutoFit/>
          </a:bodyPr>
          <a:lstStyle/>
          <a:p>
            <a:pPr algn="ctr"/>
            <a:r>
              <a:rPr lang="en-GB" sz="4800" b="1" dirty="0">
                <a:solidFill>
                  <a:schemeClr val="bg1"/>
                </a:solidFill>
                <a:latin typeface="Tele-GroteskFet" pitchFamily="2" charset="0"/>
                <a:ea typeface="Verdana" panose="020B0604030504040204" pitchFamily="34" charset="0"/>
              </a:rPr>
              <a:t>Corporate Sustainability </a:t>
            </a:r>
            <a:br>
              <a:rPr lang="en-GB" sz="4800" b="1" dirty="0">
                <a:solidFill>
                  <a:schemeClr val="bg1"/>
                </a:solidFill>
                <a:latin typeface="Tele-GroteskFet" pitchFamily="2" charset="0"/>
                <a:ea typeface="Verdana" panose="020B0604030504040204" pitchFamily="34" charset="0"/>
              </a:rPr>
            </a:br>
            <a:r>
              <a:rPr lang="en-GB" sz="4800" b="1" dirty="0">
                <a:solidFill>
                  <a:schemeClr val="bg1"/>
                </a:solidFill>
                <a:latin typeface="Tele-GroteskFet" pitchFamily="2" charset="0"/>
                <a:ea typeface="Verdana" panose="020B0604030504040204" pitchFamily="34" charset="0"/>
              </a:rPr>
              <a:t>Innovation Game </a:t>
            </a:r>
          </a:p>
        </p:txBody>
      </p:sp>
      <p:pic>
        <p:nvPicPr>
          <p:cNvPr id="10" name="Grafik 9">
            <a:extLst>
              <a:ext uri="{FF2B5EF4-FFF2-40B4-BE49-F238E27FC236}">
                <a16:creationId xmlns:a16="http://schemas.microsoft.com/office/drawing/2014/main" id="{D1B88603-0FA7-46A6-A158-2107E127A7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328" y="247777"/>
            <a:ext cx="1467210" cy="360867"/>
          </a:xfrm>
          <a:prstGeom prst="rect">
            <a:avLst/>
          </a:prstGeom>
        </p:spPr>
      </p:pic>
    </p:spTree>
    <p:extLst>
      <p:ext uri="{BB962C8B-B14F-4D97-AF65-F5344CB8AC3E}">
        <p14:creationId xmlns:p14="http://schemas.microsoft.com/office/powerpoint/2010/main" val="1175056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4">
            <a:extLst>
              <a:ext uri="{FF2B5EF4-FFF2-40B4-BE49-F238E27FC236}">
                <a16:creationId xmlns:a16="http://schemas.microsoft.com/office/drawing/2014/main" id="{51D0C453-8014-C345-8431-B15A5FBD1143}"/>
              </a:ext>
            </a:extLst>
          </p:cNvPr>
          <p:cNvSpPr txBox="1">
            <a:spLocks noChangeArrowheads="1"/>
          </p:cNvSpPr>
          <p:nvPr/>
        </p:nvSpPr>
        <p:spPr bwMode="auto">
          <a:xfrm>
            <a:off x="1918419" y="777533"/>
            <a:ext cx="2057400" cy="64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altLang="en-US" sz="1800" dirty="0" err="1">
                <a:solidFill>
                  <a:srgbClr val="60C1B8"/>
                </a:solidFill>
                <a:latin typeface="TeleNeo" panose="020B0504040202090203" pitchFamily="34" charset="77"/>
              </a:rPr>
              <a:t>Circular</a:t>
            </a:r>
            <a:r>
              <a:rPr lang="de-DE" altLang="en-US" sz="1800" dirty="0">
                <a:solidFill>
                  <a:srgbClr val="60C1B8"/>
                </a:solidFill>
                <a:latin typeface="TeleNeo" panose="020B0504040202090203" pitchFamily="34" charset="77"/>
              </a:rPr>
              <a:t> Economy</a:t>
            </a:r>
          </a:p>
          <a:p>
            <a:pPr algn="ctr">
              <a:spcBef>
                <a:spcPct val="50000"/>
              </a:spcBef>
              <a:buClr>
                <a:schemeClr val="tx2"/>
              </a:buClr>
              <a:buSzPct val="75000"/>
              <a:buNone/>
            </a:pPr>
            <a:endParaRPr lang="de-DE" altLang="en-US" sz="1800" dirty="0">
              <a:solidFill>
                <a:srgbClr val="65C9C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47ED82A5-7BB0-0140-8D4A-B74CBAC7EC62}"/>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10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1" name="Rechteck 20">
            <a:extLst>
              <a:ext uri="{FF2B5EF4-FFF2-40B4-BE49-F238E27FC236}">
                <a16:creationId xmlns:a16="http://schemas.microsoft.com/office/drawing/2014/main" id="{5CD834C2-C7DE-164B-907A-1165405C0BF2}"/>
              </a:ext>
            </a:extLst>
          </p:cNvPr>
          <p:cNvSpPr/>
          <p:nvPr/>
        </p:nvSpPr>
        <p:spPr>
          <a:xfrm>
            <a:off x="2592187" y="1746208"/>
            <a:ext cx="2767263" cy="2654381"/>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en-US" sz="2800" b="1" dirty="0">
                <a:solidFill>
                  <a:srgbClr val="60C1B8"/>
                </a:solidFill>
                <a:latin typeface="TeleNeo" panose="020B0504040202090203" pitchFamily="34" charset="77"/>
              </a:rPr>
              <a:t>How many percent of the materials </a:t>
            </a:r>
            <a:br>
              <a:rPr lang="en-GB" altLang="en-US" sz="2800" b="1" dirty="0">
                <a:solidFill>
                  <a:srgbClr val="60C1B8"/>
                </a:solidFill>
                <a:latin typeface="TeleNeo" panose="020B0504040202090203" pitchFamily="34" charset="77"/>
              </a:rPr>
            </a:br>
            <a:r>
              <a:rPr lang="en-GB" altLang="en-US" sz="2800" b="1" dirty="0">
                <a:solidFill>
                  <a:srgbClr val="60C1B8"/>
                </a:solidFill>
                <a:latin typeface="TeleNeo" panose="020B0504040202090203" pitchFamily="34" charset="77"/>
              </a:rPr>
              <a:t>in a smartphone can be recycled?</a:t>
            </a:r>
            <a:endParaRPr lang="de-DE" altLang="en-US" sz="2800" b="1" dirty="0">
              <a:solidFill>
                <a:srgbClr val="60C1B8"/>
              </a:solidFill>
              <a:latin typeface="TeleNeo" panose="020B0504040202090203" pitchFamily="34" charset="77"/>
            </a:endParaRPr>
          </a:p>
        </p:txBody>
      </p:sp>
      <p:sp>
        <p:nvSpPr>
          <p:cNvPr id="22" name="Text Box 4">
            <a:extLst>
              <a:ext uri="{FF2B5EF4-FFF2-40B4-BE49-F238E27FC236}">
                <a16:creationId xmlns:a16="http://schemas.microsoft.com/office/drawing/2014/main" id="{CB7DD2B2-8117-1141-A2FD-473B2FD38693}"/>
              </a:ext>
            </a:extLst>
          </p:cNvPr>
          <p:cNvSpPr txBox="1">
            <a:spLocks noChangeArrowheads="1"/>
          </p:cNvSpPr>
          <p:nvPr/>
        </p:nvSpPr>
        <p:spPr bwMode="auto">
          <a:xfrm>
            <a:off x="2207195" y="4927382"/>
            <a:ext cx="1155700" cy="25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marL="220663" indent="-2206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50000"/>
              </a:spcBef>
              <a:buClr>
                <a:schemeClr val="tx2"/>
              </a:buClr>
              <a:buSzPct val="75000"/>
              <a:buNone/>
            </a:pPr>
            <a:r>
              <a:rPr lang="de-DE" sz="1800" dirty="0">
                <a:solidFill>
                  <a:srgbClr val="60C1B8"/>
                </a:solidFill>
                <a:latin typeface="TeleNeo" panose="020B0504040202090203" pitchFamily="34" charset="77"/>
              </a:rPr>
              <a:t>50 Points</a:t>
            </a:r>
            <a:endParaRPr lang="de-DE" altLang="en-US" sz="1800" dirty="0">
              <a:solidFill>
                <a:srgbClr val="60C1B8"/>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2A81B629-7721-3C47-A571-3022BBE10ED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40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4" name="Abgerundetes Rechteck 23">
            <a:extLst>
              <a:ext uri="{FF2B5EF4-FFF2-40B4-BE49-F238E27FC236}">
                <a16:creationId xmlns:a16="http://schemas.microsoft.com/office/drawing/2014/main" id="{DB9A0C80-C9A9-3742-BC61-1CA11E8CC08E}"/>
              </a:ext>
            </a:extLst>
          </p:cNvPr>
          <p:cNvSpPr/>
          <p:nvPr/>
        </p:nvSpPr>
        <p:spPr>
          <a:xfrm>
            <a:off x="5949094" y="3509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60C1B8"/>
                </a:solidFill>
                <a:latin typeface="TeleNeo" panose="020B0504040202090203" pitchFamily="34" charset="77"/>
              </a:rPr>
              <a:t>3.	70 </a:t>
            </a:r>
            <a:r>
              <a:rPr lang="de-DE" altLang="en-US" b="1" dirty="0" err="1">
                <a:solidFill>
                  <a:srgbClr val="60C1B8"/>
                </a:solidFill>
                <a:latin typeface="TeleNeo" panose="020B0504040202090203" pitchFamily="34" charset="77"/>
              </a:rPr>
              <a:t>percent</a:t>
            </a:r>
            <a:endParaRPr lang="de-DE" altLang="en-US" b="1" dirty="0">
              <a:solidFill>
                <a:srgbClr val="60C1B8"/>
              </a:solidFill>
              <a:latin typeface="TeleNeo" panose="020B0504040202090203" pitchFamily="34" charset="77"/>
            </a:endParaRPr>
          </a:p>
        </p:txBody>
      </p:sp>
      <p:sp>
        <p:nvSpPr>
          <p:cNvPr id="25" name="Abgerundetes Rechteck 24">
            <a:extLst>
              <a:ext uri="{FF2B5EF4-FFF2-40B4-BE49-F238E27FC236}">
                <a16:creationId xmlns:a16="http://schemas.microsoft.com/office/drawing/2014/main" id="{B27E28E0-B4EC-6648-9AD0-0D4F780314C4}"/>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100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pic>
        <p:nvPicPr>
          <p:cNvPr id="26" name="Grafik 25">
            <a:hlinkClick r:id="rId3" action="ppaction://hlinksldjump"/>
            <a:extLst>
              <a:ext uri="{FF2B5EF4-FFF2-40B4-BE49-F238E27FC236}">
                <a16:creationId xmlns:a16="http://schemas.microsoft.com/office/drawing/2014/main" id="{ED7DAFCD-8755-4747-AA85-3CC013B07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28" name="Picture 3" descr="C:\Users\IgorY\Desktop\66\Circular Economy.png">
            <a:extLst>
              <a:ext uri="{FF2B5EF4-FFF2-40B4-BE49-F238E27FC236}">
                <a16:creationId xmlns:a16="http://schemas.microsoft.com/office/drawing/2014/main" id="{B231C3E0-9351-FD40-A7C6-168F568D8408}"/>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FD831B0F-BE5E-6249-B20C-E5E60868FB9E}"/>
              </a:ext>
            </a:extLst>
          </p:cNvPr>
          <p:cNvGrpSpPr/>
          <p:nvPr/>
        </p:nvGrpSpPr>
        <p:grpSpPr>
          <a:xfrm>
            <a:off x="4739751" y="4695728"/>
            <a:ext cx="586629" cy="463307"/>
            <a:chOff x="4157679" y="3946620"/>
            <a:chExt cx="586629" cy="463307"/>
          </a:xfrm>
        </p:grpSpPr>
        <p:sp>
          <p:nvSpPr>
            <p:cNvPr id="12" name="Oval 11">
              <a:extLst>
                <a:ext uri="{FF2B5EF4-FFF2-40B4-BE49-F238E27FC236}">
                  <a16:creationId xmlns:a16="http://schemas.microsoft.com/office/drawing/2014/main" id="{B0682D62-718B-6B4E-A292-B1360132E00B}"/>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4A14AE61-EC3C-774C-B1BF-9910E50A4788}"/>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538484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017A630-1484-3E48-A3F0-6A5BE02B3438}"/>
              </a:ext>
            </a:extLst>
          </p:cNvPr>
          <p:cNvSpPr/>
          <p:nvPr/>
        </p:nvSpPr>
        <p:spPr>
          <a:xfrm>
            <a:off x="766482" y="2012953"/>
            <a:ext cx="3193503" cy="1391984"/>
          </a:xfrm>
          <a:prstGeom prst="rect">
            <a:avLst/>
          </a:prstGeom>
        </p:spPr>
        <p:txBody>
          <a:bodyPr wrap="none">
            <a:spAutoFit/>
          </a:bodyPr>
          <a:lstStyle/>
          <a:p>
            <a:pPr>
              <a:lnSpc>
                <a:spcPct val="120000"/>
              </a:lnSpc>
              <a:spcBef>
                <a:spcPts val="0"/>
              </a:spcBef>
              <a:spcAft>
                <a:spcPts val="600"/>
              </a:spcAft>
              <a:buClr>
                <a:schemeClr val="tx2"/>
              </a:buClr>
              <a:buSzPct val="75000"/>
              <a:buNone/>
            </a:pPr>
            <a:r>
              <a:rPr lang="en-GB" altLang="de-DE" sz="3600" b="1" dirty="0">
                <a:solidFill>
                  <a:srgbClr val="EBAA60"/>
                </a:solidFill>
                <a:latin typeface="TeleNeo" panose="020B0504040202090203" pitchFamily="34" charset="77"/>
              </a:rPr>
              <a:t>What is a “code </a:t>
            </a:r>
            <a:br>
              <a:rPr lang="en-GB" altLang="de-DE" sz="3600" b="1" dirty="0">
                <a:solidFill>
                  <a:srgbClr val="EBAA60"/>
                </a:solidFill>
                <a:latin typeface="TeleNeo" panose="020B0504040202090203" pitchFamily="34" charset="77"/>
              </a:rPr>
            </a:br>
            <a:r>
              <a:rPr lang="en-GB" altLang="de-DE" sz="3600" b="1" dirty="0">
                <a:solidFill>
                  <a:srgbClr val="EBAA60"/>
                </a:solidFill>
                <a:latin typeface="TeleNeo" panose="020B0504040202090203" pitchFamily="34" charset="77"/>
              </a:rPr>
              <a:t>of conduct”?</a:t>
            </a:r>
            <a:endParaRPr lang="de-DE" altLang="en-US" sz="3600" b="1" dirty="0">
              <a:solidFill>
                <a:srgbClr val="EBAA60"/>
              </a:solidFill>
              <a:latin typeface="TeleNeo" panose="020B0504040202090203" pitchFamily="34" charset="77"/>
            </a:endParaRP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A compulsory manual on workplace safety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A set of procedures that help employees to communicate without violating corporate privacy</a:t>
            </a:r>
            <a:endParaRPr lang="en-US"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A set of guidelines for how people must behave at work</a:t>
            </a:r>
            <a:endParaRPr lang="de-DE" altLang="en-US" b="1" dirty="0">
              <a:solidFill>
                <a:schemeClr val="bg1"/>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en-US" b="1" dirty="0">
                <a:solidFill>
                  <a:schemeClr val="bg1"/>
                </a:solidFill>
                <a:latin typeface="TeleNeo" panose="020B0504040202090203" pitchFamily="34" charset="77"/>
              </a:rPr>
              <a:t>A legal document that can be used to settle disputes between a company and its employees</a:t>
            </a:r>
            <a:endParaRPr lang="de-DE" altLang="en-US" b="1" dirty="0">
              <a:solidFill>
                <a:schemeClr val="bg1"/>
              </a:solidFill>
              <a:latin typeface="TeleNeo" panose="020B0504040202090203" pitchFamily="34" charset="77"/>
            </a:endParaRPr>
          </a:p>
        </p:txBody>
      </p:sp>
      <p:pic>
        <p:nvPicPr>
          <p:cNvPr id="24" name="Grafik 23">
            <a:hlinkClick r:id="rId3"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pic>
        <p:nvPicPr>
          <p:cNvPr id="11" name="Picture 4" descr="C:\Users\IgorY\Desktop\66\Human and Digital Rights.png">
            <a:extLst>
              <a:ext uri="{FF2B5EF4-FFF2-40B4-BE49-F238E27FC236}">
                <a16:creationId xmlns:a16="http://schemas.microsoft.com/office/drawing/2014/main" id="{103DB384-1D10-2F48-BCD8-C7F64E38DAF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D858107F-0A13-3147-9511-8B49CAF8BE42}"/>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13" name="Rechteck 12">
            <a:extLst>
              <a:ext uri="{FF2B5EF4-FFF2-40B4-BE49-F238E27FC236}">
                <a16:creationId xmlns:a16="http://schemas.microsoft.com/office/drawing/2014/main" id="{CF09D34E-65DD-B74E-99F4-C0226E41E078}"/>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10 Points</a:t>
            </a:r>
          </a:p>
        </p:txBody>
      </p:sp>
    </p:spTree>
    <p:extLst>
      <p:ext uri="{BB962C8B-B14F-4D97-AF65-F5344CB8AC3E}">
        <p14:creationId xmlns:p14="http://schemas.microsoft.com/office/powerpoint/2010/main" val="811355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A compulsory manual on workplace safety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A set of procedures that help employees to communicate without violating corporate privacy</a:t>
            </a:r>
            <a:endParaRPr lang="en-US"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solidFill>
            <a:schemeClr val="bg1"/>
          </a:solidFill>
          <a:ln/>
          <a:effectLst/>
        </p:spPr>
        <p:style>
          <a:lnRef idx="0">
            <a:schemeClr val="accent6"/>
          </a:lnRef>
          <a:fillRef idx="3">
            <a:schemeClr val="accent6"/>
          </a:fillRef>
          <a:effectRef idx="3">
            <a:schemeClr val="accent6"/>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F0BF90"/>
                </a:solidFill>
                <a:latin typeface="TeleNeo" panose="020B0504040202090203" pitchFamily="34" charset="77"/>
              </a:rPr>
              <a:t>3. 	</a:t>
            </a:r>
            <a:r>
              <a:rPr lang="en-GB" altLang="en-US" b="1" dirty="0">
                <a:solidFill>
                  <a:srgbClr val="F0BF90"/>
                </a:solidFill>
                <a:latin typeface="TeleNeo" panose="020B0504040202090203" pitchFamily="34" charset="77"/>
              </a:rPr>
              <a:t>A set of guidelines for how people must behave at work</a:t>
            </a:r>
            <a:endParaRPr lang="de-DE" altLang="en-US" b="1" dirty="0">
              <a:solidFill>
                <a:srgbClr val="F0BF90"/>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en-US" b="1" dirty="0">
                <a:solidFill>
                  <a:schemeClr val="bg1"/>
                </a:solidFill>
                <a:latin typeface="TeleNeo" panose="020B0504040202090203" pitchFamily="34" charset="77"/>
              </a:rPr>
              <a:t>A legal document that can be used to settle disputes between a company and its employees</a:t>
            </a:r>
            <a:endParaRPr lang="de-DE" altLang="en-US" b="1" dirty="0">
              <a:solidFill>
                <a:schemeClr val="bg1"/>
              </a:solidFill>
              <a:latin typeface="TeleNeo" panose="020B0504040202090203" pitchFamily="34" charset="77"/>
            </a:endParaRPr>
          </a:p>
        </p:txBody>
      </p:sp>
      <p:pic>
        <p:nvPicPr>
          <p:cNvPr id="10" name="Grafik 9">
            <a:hlinkClick r:id="rId3" action="ppaction://hlinksldjump"/>
            <a:extLst>
              <a:ext uri="{FF2B5EF4-FFF2-40B4-BE49-F238E27FC236}">
                <a16:creationId xmlns:a16="http://schemas.microsoft.com/office/drawing/2014/main" id="{3772B8FF-2453-AF4D-A1B1-2D9EB7681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5" name="Gruppieren 14">
            <a:extLst>
              <a:ext uri="{FF2B5EF4-FFF2-40B4-BE49-F238E27FC236}">
                <a16:creationId xmlns:a16="http://schemas.microsoft.com/office/drawing/2014/main" id="{6F3467BD-A16C-0141-9902-7F940B95CEC0}"/>
              </a:ext>
            </a:extLst>
          </p:cNvPr>
          <p:cNvGrpSpPr/>
          <p:nvPr/>
        </p:nvGrpSpPr>
        <p:grpSpPr>
          <a:xfrm>
            <a:off x="1442542" y="4278619"/>
            <a:ext cx="586629" cy="463307"/>
            <a:chOff x="4157679" y="3946620"/>
            <a:chExt cx="586629" cy="463307"/>
          </a:xfrm>
        </p:grpSpPr>
        <p:sp>
          <p:nvSpPr>
            <p:cNvPr id="16" name="Oval 15">
              <a:extLst>
                <a:ext uri="{FF2B5EF4-FFF2-40B4-BE49-F238E27FC236}">
                  <a16:creationId xmlns:a16="http://schemas.microsoft.com/office/drawing/2014/main" id="{FD88557E-B3F9-044F-B273-C365DB9FB418}"/>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5" action="ppaction://hlinksldjump"/>
              <a:extLst>
                <a:ext uri="{FF2B5EF4-FFF2-40B4-BE49-F238E27FC236}">
                  <a16:creationId xmlns:a16="http://schemas.microsoft.com/office/drawing/2014/main" id="{11B7703E-2079-5B45-8852-CEDF06D6A52E}"/>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8" name="Rechteck 17">
            <a:extLst>
              <a:ext uri="{FF2B5EF4-FFF2-40B4-BE49-F238E27FC236}">
                <a16:creationId xmlns:a16="http://schemas.microsoft.com/office/drawing/2014/main" id="{2653C80B-F544-E745-8544-AA7C9AEF4E8D}"/>
              </a:ext>
            </a:extLst>
          </p:cNvPr>
          <p:cNvSpPr/>
          <p:nvPr/>
        </p:nvSpPr>
        <p:spPr>
          <a:xfrm>
            <a:off x="766482" y="2012953"/>
            <a:ext cx="3193503" cy="1391984"/>
          </a:xfrm>
          <a:prstGeom prst="rect">
            <a:avLst/>
          </a:prstGeom>
        </p:spPr>
        <p:txBody>
          <a:bodyPr wrap="none">
            <a:spAutoFit/>
          </a:bodyPr>
          <a:lstStyle/>
          <a:p>
            <a:pPr>
              <a:lnSpc>
                <a:spcPct val="120000"/>
              </a:lnSpc>
              <a:spcBef>
                <a:spcPts val="0"/>
              </a:spcBef>
              <a:spcAft>
                <a:spcPts val="600"/>
              </a:spcAft>
              <a:buClr>
                <a:schemeClr val="tx2"/>
              </a:buClr>
              <a:buSzPct val="75000"/>
              <a:buNone/>
            </a:pPr>
            <a:r>
              <a:rPr lang="en-GB" altLang="de-DE" sz="3600" b="1" dirty="0">
                <a:solidFill>
                  <a:srgbClr val="EBAA60"/>
                </a:solidFill>
                <a:latin typeface="TeleNeo" panose="020B0504040202090203" pitchFamily="34" charset="77"/>
              </a:rPr>
              <a:t>What is a “code </a:t>
            </a:r>
            <a:br>
              <a:rPr lang="en-GB" altLang="de-DE" sz="3600" b="1" dirty="0">
                <a:solidFill>
                  <a:srgbClr val="EBAA60"/>
                </a:solidFill>
                <a:latin typeface="TeleNeo" panose="020B0504040202090203" pitchFamily="34" charset="77"/>
              </a:rPr>
            </a:br>
            <a:r>
              <a:rPr lang="en-GB" altLang="de-DE" sz="3600" b="1" dirty="0">
                <a:solidFill>
                  <a:srgbClr val="EBAA60"/>
                </a:solidFill>
                <a:latin typeface="TeleNeo" panose="020B0504040202090203" pitchFamily="34" charset="77"/>
              </a:rPr>
              <a:t>of conduct”?</a:t>
            </a:r>
            <a:endParaRPr lang="de-DE" altLang="en-US" sz="3600" b="1" dirty="0">
              <a:solidFill>
                <a:srgbClr val="EBAA60"/>
              </a:solidFill>
              <a:latin typeface="TeleNeo" panose="020B0504040202090203" pitchFamily="34" charset="77"/>
            </a:endParaRPr>
          </a:p>
        </p:txBody>
      </p:sp>
      <p:pic>
        <p:nvPicPr>
          <p:cNvPr id="19" name="Picture 4" descr="C:\Users\IgorY\Desktop\66\Human and Digital Rights.png">
            <a:extLst>
              <a:ext uri="{FF2B5EF4-FFF2-40B4-BE49-F238E27FC236}">
                <a16:creationId xmlns:a16="http://schemas.microsoft.com/office/drawing/2014/main" id="{36DABDAE-CEF7-8940-AC60-092DDCF200B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4" name="Rechteck 23">
            <a:extLst>
              <a:ext uri="{FF2B5EF4-FFF2-40B4-BE49-F238E27FC236}">
                <a16:creationId xmlns:a16="http://schemas.microsoft.com/office/drawing/2014/main" id="{5430F6CE-2ABC-874D-9729-087F180E683C}"/>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25" name="Rechteck 24">
            <a:extLst>
              <a:ext uri="{FF2B5EF4-FFF2-40B4-BE49-F238E27FC236}">
                <a16:creationId xmlns:a16="http://schemas.microsoft.com/office/drawing/2014/main" id="{22D3ABB4-50FD-674B-9D33-F4715B5360FA}"/>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10 Points</a:t>
            </a:r>
          </a:p>
        </p:txBody>
      </p:sp>
    </p:spTree>
    <p:extLst>
      <p:ext uri="{BB962C8B-B14F-4D97-AF65-F5344CB8AC3E}">
        <p14:creationId xmlns:p14="http://schemas.microsoft.com/office/powerpoint/2010/main" val="2557332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3" name="Rechteck 2">
            <a:extLst>
              <a:ext uri="{FF2B5EF4-FFF2-40B4-BE49-F238E27FC236}">
                <a16:creationId xmlns:a16="http://schemas.microsoft.com/office/drawing/2014/main" id="{D017A630-1484-3E48-A3F0-6A5BE02B3438}"/>
              </a:ext>
            </a:extLst>
          </p:cNvPr>
          <p:cNvSpPr/>
          <p:nvPr/>
        </p:nvSpPr>
        <p:spPr>
          <a:xfrm>
            <a:off x="554651" y="1499449"/>
            <a:ext cx="4955812" cy="3174715"/>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400" b="1" dirty="0">
                <a:solidFill>
                  <a:srgbClr val="EBAA60"/>
                </a:solidFill>
                <a:latin typeface="TeleNeo" panose="020B0504040202090203" pitchFamily="34" charset="77"/>
              </a:rPr>
              <a:t>What can be defined as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"public speech that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expresses hate or encourages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violence towards a person or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group based on something such as 		            race, religion, sex, or			 sexual orientation“?</a:t>
            </a:r>
            <a:endParaRPr lang="de-DE" altLang="en-US" sz="2400" b="1"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20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de-DE" altLang="en-US" b="1" dirty="0" err="1">
                <a:solidFill>
                  <a:schemeClr val="bg1"/>
                </a:solidFill>
                <a:latin typeface="TeleNeo" panose="020B0504040202090203" pitchFamily="34" charset="77"/>
              </a:rPr>
              <a:t>Heresy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de-DE" altLang="en-US" b="1" dirty="0" err="1">
                <a:solidFill>
                  <a:schemeClr val="bg1"/>
                </a:solidFill>
                <a:latin typeface="TeleNeo" panose="020B0504040202090203" pitchFamily="34" charset="77"/>
              </a:rPr>
              <a:t>Libel</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de-DE" altLang="en-US" b="1" dirty="0" err="1">
                <a:solidFill>
                  <a:schemeClr val="bg1"/>
                </a:solidFill>
                <a:latin typeface="TeleNeo" panose="020B0504040202090203" pitchFamily="34" charset="77"/>
              </a:rPr>
              <a:t>Hate</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speech</a:t>
            </a:r>
            <a:endParaRPr lang="de-DE" altLang="en-US" b="1" dirty="0">
              <a:solidFill>
                <a:schemeClr val="bg1"/>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chemeClr val="bg1"/>
                </a:solidFill>
                <a:latin typeface="TeleNeo" panose="020B0504040202090203" pitchFamily="34" charset="77"/>
              </a:rPr>
              <a:t>4.	Intolerance</a:t>
            </a: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082277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3" name="Rechteck 2">
            <a:extLst>
              <a:ext uri="{FF2B5EF4-FFF2-40B4-BE49-F238E27FC236}">
                <a16:creationId xmlns:a16="http://schemas.microsoft.com/office/drawing/2014/main" id="{D017A630-1484-3E48-A3F0-6A5BE02B3438}"/>
              </a:ext>
            </a:extLst>
          </p:cNvPr>
          <p:cNvSpPr/>
          <p:nvPr/>
        </p:nvSpPr>
        <p:spPr>
          <a:xfrm>
            <a:off x="554651" y="1499449"/>
            <a:ext cx="4955812" cy="3174715"/>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400" b="1" dirty="0">
                <a:solidFill>
                  <a:srgbClr val="EBAA60"/>
                </a:solidFill>
                <a:latin typeface="TeleNeo" panose="020B0504040202090203" pitchFamily="34" charset="77"/>
              </a:rPr>
              <a:t>What can be defined as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"public speech that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expresses hate or encourages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violence towards a person or </a:t>
            </a:r>
            <a:br>
              <a:rPr lang="en-GB" altLang="de-DE" sz="2400" b="1" dirty="0">
                <a:solidFill>
                  <a:srgbClr val="EBAA60"/>
                </a:solidFill>
                <a:latin typeface="TeleNeo" panose="020B0504040202090203" pitchFamily="34" charset="77"/>
              </a:rPr>
            </a:br>
            <a:r>
              <a:rPr lang="en-GB" altLang="de-DE" sz="2400" b="1" dirty="0">
                <a:solidFill>
                  <a:srgbClr val="EBAA60"/>
                </a:solidFill>
                <a:latin typeface="TeleNeo" panose="020B0504040202090203" pitchFamily="34" charset="77"/>
              </a:rPr>
              <a:t>group based on something such as 		            race, religion, sex, or			 sexual orientation“?</a:t>
            </a:r>
            <a:endParaRPr lang="de-DE" altLang="en-US" sz="2400" b="1"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20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de-DE" altLang="en-US" b="1" dirty="0" err="1">
                <a:solidFill>
                  <a:schemeClr val="bg1"/>
                </a:solidFill>
                <a:latin typeface="TeleNeo" panose="020B0504040202090203" pitchFamily="34" charset="77"/>
              </a:rPr>
              <a:t>Heresy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de-DE" altLang="en-US" b="1" dirty="0" err="1">
                <a:solidFill>
                  <a:schemeClr val="bg1"/>
                </a:solidFill>
                <a:latin typeface="TeleNeo" panose="020B0504040202090203" pitchFamily="34" charset="77"/>
              </a:rPr>
              <a:t>Libel</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F0BF90"/>
                </a:solidFill>
                <a:latin typeface="TeleNeo" panose="020B0504040202090203" pitchFamily="34" charset="77"/>
              </a:rPr>
              <a:t>3.	</a:t>
            </a:r>
            <a:r>
              <a:rPr lang="de-DE" altLang="en-US" b="1" dirty="0" err="1">
                <a:solidFill>
                  <a:srgbClr val="F0BF90"/>
                </a:solidFill>
                <a:latin typeface="TeleNeo" panose="020B0504040202090203" pitchFamily="34" charset="77"/>
              </a:rPr>
              <a:t>Hate</a:t>
            </a:r>
            <a:r>
              <a:rPr lang="de-DE" altLang="en-US" b="1" dirty="0">
                <a:solidFill>
                  <a:srgbClr val="F0BF90"/>
                </a:solidFill>
                <a:latin typeface="TeleNeo" panose="020B0504040202090203" pitchFamily="34" charset="77"/>
              </a:rPr>
              <a:t> </a:t>
            </a:r>
            <a:r>
              <a:rPr lang="de-DE" altLang="en-US" b="1" dirty="0" err="1">
                <a:solidFill>
                  <a:srgbClr val="F0BF90"/>
                </a:solidFill>
                <a:latin typeface="TeleNeo" panose="020B0504040202090203" pitchFamily="34" charset="77"/>
              </a:rPr>
              <a:t>speech</a:t>
            </a:r>
            <a:endParaRPr lang="de-DE" altLang="en-US" b="1" dirty="0">
              <a:solidFill>
                <a:srgbClr val="F0BF90"/>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chemeClr val="bg1"/>
                </a:solidFill>
                <a:latin typeface="TeleNeo" panose="020B0504040202090203" pitchFamily="34" charset="77"/>
              </a:rPr>
              <a:t>4.	Intolerance</a:t>
            </a: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73B3A79D-80C4-A247-8C52-AA52621D731B}"/>
              </a:ext>
            </a:extLst>
          </p:cNvPr>
          <p:cNvGrpSpPr/>
          <p:nvPr/>
        </p:nvGrpSpPr>
        <p:grpSpPr>
          <a:xfrm>
            <a:off x="1442542" y="4278619"/>
            <a:ext cx="586629" cy="463307"/>
            <a:chOff x="4157679" y="3946620"/>
            <a:chExt cx="586629" cy="463307"/>
          </a:xfrm>
        </p:grpSpPr>
        <p:sp>
          <p:nvSpPr>
            <p:cNvPr id="12" name="Oval 11">
              <a:extLst>
                <a:ext uri="{FF2B5EF4-FFF2-40B4-BE49-F238E27FC236}">
                  <a16:creationId xmlns:a16="http://schemas.microsoft.com/office/drawing/2014/main" id="{CEA33D9D-3147-1945-96AD-4E92ED4072A4}"/>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461FE85C-21D3-484C-8233-0CA343480AFA}"/>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1913999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3" name="Rechteck 2">
            <a:extLst>
              <a:ext uri="{FF2B5EF4-FFF2-40B4-BE49-F238E27FC236}">
                <a16:creationId xmlns:a16="http://schemas.microsoft.com/office/drawing/2014/main" id="{D017A630-1484-3E48-A3F0-6A5BE02B3438}"/>
              </a:ext>
            </a:extLst>
          </p:cNvPr>
          <p:cNvSpPr/>
          <p:nvPr/>
        </p:nvSpPr>
        <p:spPr>
          <a:xfrm>
            <a:off x="554651" y="1676399"/>
            <a:ext cx="5124254" cy="2731325"/>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What human rights can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be put at risk through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the use of </a:t>
            </a:r>
          </a:p>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Information and Communication 	           Technologies (ICTs)?</a:t>
            </a:r>
            <a:endParaRPr lang="de-DE" altLang="en-US" sz="2800" b="1"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30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de-DE" altLang="en-US" b="1" dirty="0" err="1">
                <a:solidFill>
                  <a:schemeClr val="bg1"/>
                </a:solidFill>
                <a:latin typeface="TeleNeo" panose="020B0504040202090203" pitchFamily="34" charset="77"/>
              </a:rPr>
              <a:t>Right</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to</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privacy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Right to a fair trial</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Freedom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speech</a:t>
            </a:r>
            <a:endParaRPr lang="de-DE" altLang="en-US" b="1" dirty="0">
              <a:solidFill>
                <a:schemeClr val="bg1"/>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All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the</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above</a:t>
            </a:r>
            <a:endParaRPr lang="de-DE" altLang="en-US" b="1" dirty="0">
              <a:solidFill>
                <a:schemeClr val="bg1"/>
              </a:solidFill>
              <a:latin typeface="TeleNeo" panose="020B0504040202090203" pitchFamily="34" charset="77"/>
            </a:endParaRP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2897805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3" name="Rechteck 2">
            <a:extLst>
              <a:ext uri="{FF2B5EF4-FFF2-40B4-BE49-F238E27FC236}">
                <a16:creationId xmlns:a16="http://schemas.microsoft.com/office/drawing/2014/main" id="{D017A630-1484-3E48-A3F0-6A5BE02B3438}"/>
              </a:ext>
            </a:extLst>
          </p:cNvPr>
          <p:cNvSpPr/>
          <p:nvPr/>
        </p:nvSpPr>
        <p:spPr>
          <a:xfrm>
            <a:off x="554651" y="1676399"/>
            <a:ext cx="5124254" cy="2731325"/>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What human rights can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be put at risk through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the use of </a:t>
            </a:r>
          </a:p>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Information and Communication 	           Technologies (ICTs)?</a:t>
            </a:r>
            <a:endParaRPr lang="de-DE" altLang="en-US" sz="2800" b="1"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30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de-DE" altLang="en-US" b="1" dirty="0" err="1">
                <a:solidFill>
                  <a:schemeClr val="bg1"/>
                </a:solidFill>
                <a:latin typeface="TeleNeo" panose="020B0504040202090203" pitchFamily="34" charset="77"/>
              </a:rPr>
              <a:t>Right</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to</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privacy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Right to a fair trial</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F0BF90"/>
                </a:solidFill>
                <a:latin typeface="TeleNeo" panose="020B0504040202090203" pitchFamily="34" charset="77"/>
              </a:rPr>
              <a:t>3.	Freedom </a:t>
            </a:r>
            <a:r>
              <a:rPr lang="de-DE" altLang="en-US" b="1" dirty="0" err="1">
                <a:solidFill>
                  <a:srgbClr val="F0BF90"/>
                </a:solidFill>
                <a:latin typeface="TeleNeo" panose="020B0504040202090203" pitchFamily="34" charset="77"/>
              </a:rPr>
              <a:t>of</a:t>
            </a:r>
            <a:r>
              <a:rPr lang="de-DE" altLang="en-US" b="1" dirty="0">
                <a:solidFill>
                  <a:srgbClr val="F0BF90"/>
                </a:solidFill>
                <a:latin typeface="TeleNeo" panose="020B0504040202090203" pitchFamily="34" charset="77"/>
              </a:rPr>
              <a:t> </a:t>
            </a:r>
            <a:r>
              <a:rPr lang="de-DE" altLang="en-US" b="1" dirty="0" err="1">
                <a:solidFill>
                  <a:srgbClr val="F0BF90"/>
                </a:solidFill>
                <a:latin typeface="TeleNeo" panose="020B0504040202090203" pitchFamily="34" charset="77"/>
              </a:rPr>
              <a:t>speech</a:t>
            </a:r>
            <a:endParaRPr lang="de-DE" altLang="en-US" b="1" dirty="0">
              <a:solidFill>
                <a:srgbClr val="F0BF90"/>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All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the</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above</a:t>
            </a:r>
            <a:endParaRPr lang="de-DE" altLang="en-US" b="1" dirty="0">
              <a:solidFill>
                <a:schemeClr val="bg1"/>
              </a:solidFill>
              <a:latin typeface="TeleNeo" panose="020B0504040202090203" pitchFamily="34" charset="77"/>
            </a:endParaRP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85BA0DDB-875A-124C-8E7C-5470FF723CA5}"/>
              </a:ext>
            </a:extLst>
          </p:cNvPr>
          <p:cNvGrpSpPr/>
          <p:nvPr/>
        </p:nvGrpSpPr>
        <p:grpSpPr>
          <a:xfrm>
            <a:off x="1442542" y="4278619"/>
            <a:ext cx="586629" cy="463307"/>
            <a:chOff x="4157679" y="3946620"/>
            <a:chExt cx="586629" cy="463307"/>
          </a:xfrm>
        </p:grpSpPr>
        <p:sp>
          <p:nvSpPr>
            <p:cNvPr id="12" name="Oval 11">
              <a:extLst>
                <a:ext uri="{FF2B5EF4-FFF2-40B4-BE49-F238E27FC236}">
                  <a16:creationId xmlns:a16="http://schemas.microsoft.com/office/drawing/2014/main" id="{AF62C17B-EE12-FC43-96B2-94BD90752399}"/>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B0359218-AED0-7140-80CF-3DB18A0D9354}"/>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1914055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3" name="Rechteck 2">
            <a:extLst>
              <a:ext uri="{FF2B5EF4-FFF2-40B4-BE49-F238E27FC236}">
                <a16:creationId xmlns:a16="http://schemas.microsoft.com/office/drawing/2014/main" id="{D017A630-1484-3E48-A3F0-6A5BE02B3438}"/>
              </a:ext>
            </a:extLst>
          </p:cNvPr>
          <p:cNvSpPr/>
          <p:nvPr/>
        </p:nvSpPr>
        <p:spPr>
          <a:xfrm>
            <a:off x="554651" y="1676399"/>
            <a:ext cx="5124254" cy="3171446"/>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The social inequality that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occurs due to the access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of one group to digital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technology and another group’s 		lack of access is 			known as the…</a:t>
            </a:r>
            <a:endParaRPr lang="de-DE" altLang="en-US" sz="2800" b="1"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40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Web </a:t>
            </a:r>
            <a:r>
              <a:rPr lang="de-DE" altLang="en-US" b="1" dirty="0" err="1">
                <a:solidFill>
                  <a:schemeClr val="bg1"/>
                </a:solidFill>
                <a:latin typeface="TeleNeo" panose="020B0504040202090203" pitchFamily="34" charset="77"/>
              </a:rPr>
              <a:t>disparity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Internet </a:t>
            </a:r>
            <a:r>
              <a:rPr lang="de-DE" altLang="en-US" b="1" dirty="0" err="1">
                <a:solidFill>
                  <a:schemeClr val="bg1"/>
                </a:solidFill>
                <a:latin typeface="TeleNeo" panose="020B0504040202090203" pitchFamily="34" charset="77"/>
              </a:rPr>
              <a:t>inequality</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Technological </a:t>
            </a:r>
            <a:r>
              <a:rPr lang="de-DE" altLang="en-US" b="1" dirty="0" err="1">
                <a:solidFill>
                  <a:schemeClr val="bg1"/>
                </a:solidFill>
                <a:latin typeface="TeleNeo" panose="020B0504040202090203" pitchFamily="34" charset="77"/>
              </a:rPr>
              <a:t>imbalance</a:t>
            </a:r>
            <a:endParaRPr lang="de-DE" altLang="en-US" b="1" dirty="0">
              <a:solidFill>
                <a:schemeClr val="bg1"/>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Digital </a:t>
            </a:r>
            <a:r>
              <a:rPr lang="de-DE" altLang="en-US" b="1" dirty="0" err="1">
                <a:solidFill>
                  <a:schemeClr val="bg1"/>
                </a:solidFill>
                <a:latin typeface="TeleNeo" panose="020B0504040202090203" pitchFamily="34" charset="77"/>
              </a:rPr>
              <a:t>divide</a:t>
            </a:r>
            <a:endParaRPr lang="de-DE" altLang="en-US" b="1" dirty="0">
              <a:solidFill>
                <a:schemeClr val="bg1"/>
              </a:solidFill>
              <a:latin typeface="TeleNeo" panose="020B0504040202090203" pitchFamily="34" charset="77"/>
            </a:endParaRP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206376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3" name="Rechteck 2">
            <a:extLst>
              <a:ext uri="{FF2B5EF4-FFF2-40B4-BE49-F238E27FC236}">
                <a16:creationId xmlns:a16="http://schemas.microsoft.com/office/drawing/2014/main" id="{D017A630-1484-3E48-A3F0-6A5BE02B3438}"/>
              </a:ext>
            </a:extLst>
          </p:cNvPr>
          <p:cNvSpPr/>
          <p:nvPr/>
        </p:nvSpPr>
        <p:spPr>
          <a:xfrm>
            <a:off x="554651" y="1676399"/>
            <a:ext cx="5124254" cy="3171446"/>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The social inequality that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occurs due to the access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of one group to digital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technology and another group’s 		lack of access is 			known as the…</a:t>
            </a:r>
            <a:endParaRPr lang="de-DE" altLang="en-US" sz="2800" b="1"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40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Web </a:t>
            </a:r>
            <a:r>
              <a:rPr lang="de-DE" altLang="en-US" b="1" dirty="0" err="1">
                <a:solidFill>
                  <a:schemeClr val="bg1"/>
                </a:solidFill>
                <a:latin typeface="TeleNeo" panose="020B0504040202090203" pitchFamily="34" charset="77"/>
              </a:rPr>
              <a:t>disparity</a:t>
            </a:r>
            <a:endParaRPr lang="de-DE" altLang="en-US" b="1" dirty="0">
              <a:solidFill>
                <a:schemeClr val="bg1"/>
              </a:solidFill>
              <a:latin typeface="TeleNeo" panose="020B0504040202090203" pitchFamily="34" charset="77"/>
            </a:endParaRP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Internet </a:t>
            </a:r>
            <a:r>
              <a:rPr lang="de-DE" altLang="en-US" b="1" dirty="0" err="1">
                <a:solidFill>
                  <a:schemeClr val="bg1"/>
                </a:solidFill>
                <a:latin typeface="TeleNeo" panose="020B0504040202090203" pitchFamily="34" charset="77"/>
              </a:rPr>
              <a:t>inequality</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Technological </a:t>
            </a:r>
            <a:r>
              <a:rPr lang="de-DE" altLang="en-US" b="1" dirty="0" err="1">
                <a:solidFill>
                  <a:schemeClr val="bg1"/>
                </a:solidFill>
                <a:latin typeface="TeleNeo" panose="020B0504040202090203" pitchFamily="34" charset="77"/>
              </a:rPr>
              <a:t>imbalance</a:t>
            </a:r>
            <a:endParaRPr lang="de-DE" altLang="en-US" b="1" dirty="0">
              <a:solidFill>
                <a:schemeClr val="bg1"/>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F0BF90"/>
                </a:solidFill>
                <a:latin typeface="TeleNeo" panose="020B0504040202090203" pitchFamily="34" charset="77"/>
              </a:rPr>
              <a:t>4.	Digital </a:t>
            </a:r>
            <a:r>
              <a:rPr lang="de-DE" altLang="en-US" b="1" dirty="0" err="1">
                <a:solidFill>
                  <a:srgbClr val="F0BF90"/>
                </a:solidFill>
                <a:latin typeface="TeleNeo" panose="020B0504040202090203" pitchFamily="34" charset="77"/>
              </a:rPr>
              <a:t>divide</a:t>
            </a:r>
            <a:endParaRPr lang="de-DE" altLang="en-US" b="1" dirty="0">
              <a:solidFill>
                <a:srgbClr val="F0BF90"/>
              </a:solidFill>
              <a:latin typeface="TeleNeo" panose="020B0504040202090203" pitchFamily="34" charset="77"/>
            </a:endParaRP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8996FA2E-EF72-F749-BF50-24CC5B7475FA}"/>
              </a:ext>
            </a:extLst>
          </p:cNvPr>
          <p:cNvGrpSpPr/>
          <p:nvPr/>
        </p:nvGrpSpPr>
        <p:grpSpPr>
          <a:xfrm>
            <a:off x="1442542" y="4278619"/>
            <a:ext cx="586629" cy="463307"/>
            <a:chOff x="4157679" y="3946620"/>
            <a:chExt cx="586629" cy="463307"/>
          </a:xfrm>
        </p:grpSpPr>
        <p:sp>
          <p:nvSpPr>
            <p:cNvPr id="12" name="Oval 11">
              <a:extLst>
                <a:ext uri="{FF2B5EF4-FFF2-40B4-BE49-F238E27FC236}">
                  <a16:creationId xmlns:a16="http://schemas.microsoft.com/office/drawing/2014/main" id="{270F52F8-F66A-6441-8C2E-1F1CA71FC973}"/>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6034D578-2E3C-6948-8939-0382EA74C27A}"/>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4202876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3" name="Rechteck 2">
            <a:extLst>
              <a:ext uri="{FF2B5EF4-FFF2-40B4-BE49-F238E27FC236}">
                <a16:creationId xmlns:a16="http://schemas.microsoft.com/office/drawing/2014/main" id="{D017A630-1484-3E48-A3F0-6A5BE02B3438}"/>
              </a:ext>
            </a:extLst>
          </p:cNvPr>
          <p:cNvSpPr/>
          <p:nvPr/>
        </p:nvSpPr>
        <p:spPr>
          <a:xfrm>
            <a:off x="554651" y="1368073"/>
            <a:ext cx="5124254" cy="3688510"/>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Which of the following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items is among the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strategic objectives of the German’s Ministry of 		         Economic Cooperation and</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and 	            Development (BMZ) 		“Digital Agenda”?</a:t>
            </a:r>
            <a:endParaRPr lang="de-DE" altLang="en-US" sz="2800" b="1"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50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de-DE" b="1" dirty="0">
                <a:solidFill>
                  <a:schemeClr val="bg1"/>
                </a:solidFill>
                <a:latin typeface="TeleNeo" panose="020B0504040202090203" pitchFamily="34" charset="77"/>
              </a:rPr>
              <a:t>1.	Strengthen democratic processes</a:t>
            </a: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Help people seeking refuge</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Create jobs that will be sustainable in the future</a:t>
            </a:r>
            <a:endParaRPr lang="de-DE" altLang="en-US" b="1" dirty="0">
              <a:solidFill>
                <a:schemeClr val="bg1"/>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All </a:t>
            </a:r>
            <a:r>
              <a:rPr lang="de-DE" altLang="en-US" b="1" dirty="0" err="1">
                <a:solidFill>
                  <a:schemeClr val="bg1"/>
                </a:solidFill>
                <a:latin typeface="TeleNeo" panose="020B0504040202090203" pitchFamily="34" charset="77"/>
              </a:rPr>
              <a:t>of</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the</a:t>
            </a:r>
            <a:r>
              <a:rPr lang="de-DE" altLang="en-US" b="1" dirty="0">
                <a:solidFill>
                  <a:schemeClr val="bg1"/>
                </a:solidFill>
                <a:latin typeface="TeleNeo" panose="020B0504040202090203" pitchFamily="34" charset="77"/>
              </a:rPr>
              <a:t> </a:t>
            </a:r>
            <a:r>
              <a:rPr lang="de-DE" altLang="en-US" b="1" dirty="0" err="1">
                <a:solidFill>
                  <a:schemeClr val="bg1"/>
                </a:solidFill>
                <a:latin typeface="TeleNeo" panose="020B0504040202090203" pitchFamily="34" charset="77"/>
              </a:rPr>
              <a:t>above</a:t>
            </a:r>
            <a:endParaRPr lang="de-DE" altLang="en-US" b="1" dirty="0">
              <a:solidFill>
                <a:schemeClr val="bg1"/>
              </a:solidFill>
              <a:latin typeface="TeleNeo" panose="020B0504040202090203" pitchFamily="34" charset="77"/>
            </a:endParaRP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3556557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70CD51AC-3510-41AE-A2C9-CB3DFEB93BE8}"/>
              </a:ext>
            </a:extLst>
          </p:cNvPr>
          <p:cNvSpPr/>
          <p:nvPr/>
        </p:nvSpPr>
        <p:spPr>
          <a:xfrm>
            <a:off x="513155" y="1417646"/>
            <a:ext cx="6351781" cy="5031506"/>
          </a:xfrm>
          <a:prstGeom prst="rect">
            <a:avLst/>
          </a:prstGeom>
        </p:spPr>
        <p:txBody>
          <a:bodyPr wrap="square">
            <a:spAutoFit/>
          </a:bodyPr>
          <a:lstStyle/>
          <a:p>
            <a:pPr marL="285750" lvl="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Players, please share a few words about </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yourself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and show us the </a:t>
            </a:r>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object</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brought to share your perspective on </a:t>
            </a:r>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corporate sustainability</a:t>
            </a:r>
            <a:r>
              <a:rPr lang="en-GB" dirty="0">
                <a:solidFill>
                  <a:srgbClr val="F0CEA6"/>
                </a:solidFill>
                <a:latin typeface="TeleNeo" panose="020B0504040202090203" pitchFamily="34" charset="77"/>
                <a:ea typeface="Verdana" panose="020B0604030504040204" pitchFamily="34" charset="0"/>
                <a:cs typeface="Arial" panose="020B0604020202020204" pitchFamily="34" charset="0"/>
              </a:rPr>
              <a:t>.</a:t>
            </a:r>
          </a:p>
          <a:p>
            <a:pPr marL="285750" lvl="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Please keep this </a:t>
            </a:r>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short</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and use just one or two sentences to introduce the object and its meaning.</a:t>
            </a:r>
          </a:p>
          <a:p>
            <a:pPr marL="285750" lvl="0" indent="-285750">
              <a:lnSpc>
                <a:spcPct val="120000"/>
              </a:lnSpc>
              <a:spcAft>
                <a:spcPts val="600"/>
              </a:spcAft>
              <a:buClr>
                <a:schemeClr val="bg1"/>
              </a:buClr>
              <a:buFont typeface="Arial" panose="020B0604020202020204" pitchFamily="34" charset="0"/>
              <a:buChar char="•"/>
            </a:pPr>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For example: </a:t>
            </a:r>
          </a:p>
          <a:p>
            <a:pPr marL="742950" lvl="1"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My name is Henning Breuer, and I am one of the initiators of the GAMIFY project which brings us together today, and which allowed us to develop this gamified workshop format. </a:t>
            </a:r>
          </a:p>
          <a:p>
            <a:pPr marL="742950" lvl="1"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This Samsung </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phone</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(from one of your hardware partners) reminds me that we have to look behind the surface, for instance into the supply chain, to understand and manage our corporate sustainability. </a:t>
            </a:r>
          </a:p>
        </p:txBody>
      </p:sp>
      <p:sp>
        <p:nvSpPr>
          <p:cNvPr id="8" name="Rechteck 7">
            <a:extLst>
              <a:ext uri="{FF2B5EF4-FFF2-40B4-BE49-F238E27FC236}">
                <a16:creationId xmlns:a16="http://schemas.microsoft.com/office/drawing/2014/main" id="{85031584-E3AB-4F3F-9ACB-2CB9DBAD7674}"/>
              </a:ext>
            </a:extLst>
          </p:cNvPr>
          <p:cNvSpPr/>
          <p:nvPr/>
        </p:nvSpPr>
        <p:spPr>
          <a:xfrm>
            <a:off x="513155" y="408848"/>
            <a:ext cx="7614846"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Let’s warm-up with a quick round of introductions</a:t>
            </a:r>
          </a:p>
        </p:txBody>
      </p:sp>
      <p:pic>
        <p:nvPicPr>
          <p:cNvPr id="4" name="Grafik 3">
            <a:extLst>
              <a:ext uri="{FF2B5EF4-FFF2-40B4-BE49-F238E27FC236}">
                <a16:creationId xmlns:a16="http://schemas.microsoft.com/office/drawing/2014/main" id="{DCEE54B3-F834-470E-8376-19F8304DA9D4}"/>
              </a:ext>
            </a:extLst>
          </p:cNvPr>
          <p:cNvPicPr>
            <a:picLocks noChangeAspect="1"/>
          </p:cNvPicPr>
          <p:nvPr/>
        </p:nvPicPr>
        <p:blipFill rotWithShape="1">
          <a:blip r:embed="rId3">
            <a:extLst>
              <a:ext uri="{28A0092B-C50C-407E-A947-70E740481C1C}">
                <a14:useLocalDpi xmlns:a14="http://schemas.microsoft.com/office/drawing/2010/main" val="0"/>
              </a:ext>
            </a:extLst>
          </a:blip>
          <a:srcRect l="32091" r="24089"/>
          <a:stretch/>
        </p:blipFill>
        <p:spPr>
          <a:xfrm>
            <a:off x="8128001" y="0"/>
            <a:ext cx="5370951" cy="6858000"/>
          </a:xfrm>
          <a:prstGeom prst="rect">
            <a:avLst/>
          </a:prstGeom>
        </p:spPr>
      </p:pic>
    </p:spTree>
    <p:extLst>
      <p:ext uri="{BB962C8B-B14F-4D97-AF65-F5344CB8AC3E}">
        <p14:creationId xmlns:p14="http://schemas.microsoft.com/office/powerpoint/2010/main" val="318698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Users\IgorY\Desktop\66\Human and Digital Rights.png">
            <a:extLst>
              <a:ext uri="{FF2B5EF4-FFF2-40B4-BE49-F238E27FC236}">
                <a16:creationId xmlns:a16="http://schemas.microsoft.com/office/drawing/2014/main" id="{48D86219-EEAF-1B4F-A021-46CDDF4E5BA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067" y="220292"/>
            <a:ext cx="990063" cy="99006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A1AF1B5-3D1E-224C-974E-4AE3A5168A33}"/>
              </a:ext>
            </a:extLst>
          </p:cNvPr>
          <p:cNvSpPr/>
          <p:nvPr/>
        </p:nvSpPr>
        <p:spPr>
          <a:xfrm>
            <a:off x="3155982" y="527993"/>
            <a:ext cx="1174868" cy="923330"/>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Human &amp; Digital </a:t>
            </a:r>
            <a:r>
              <a:rPr lang="de-DE" altLang="en-US" dirty="0" err="1">
                <a:solidFill>
                  <a:srgbClr val="EBAA60"/>
                </a:solidFill>
                <a:latin typeface="TeleNeo" panose="020B0504040202090203" pitchFamily="34" charset="77"/>
              </a:rPr>
              <a:t>Rights</a:t>
            </a:r>
            <a:endParaRPr lang="de-DE" altLang="en-US" dirty="0">
              <a:solidFill>
                <a:srgbClr val="EBAA60"/>
              </a:solidFill>
              <a:latin typeface="TeleNeo" panose="020B0504040202090203" pitchFamily="34" charset="77"/>
            </a:endParaRPr>
          </a:p>
        </p:txBody>
      </p:sp>
      <p:sp>
        <p:nvSpPr>
          <p:cNvPr id="19" name="Rechteck 18">
            <a:extLst>
              <a:ext uri="{FF2B5EF4-FFF2-40B4-BE49-F238E27FC236}">
                <a16:creationId xmlns:a16="http://schemas.microsoft.com/office/drawing/2014/main" id="{5B0760BE-373D-8548-8E64-F92E305D14F1}"/>
              </a:ext>
            </a:extLst>
          </p:cNvPr>
          <p:cNvSpPr/>
          <p:nvPr/>
        </p:nvSpPr>
        <p:spPr>
          <a:xfrm>
            <a:off x="3372551" y="5120595"/>
            <a:ext cx="1174868" cy="369332"/>
          </a:xfrm>
          <a:prstGeom prst="rect">
            <a:avLst/>
          </a:prstGeom>
        </p:spPr>
        <p:txBody>
          <a:bodyPr wrap="square">
            <a:spAutoFit/>
          </a:bodyPr>
          <a:lstStyle/>
          <a:p>
            <a:pPr>
              <a:spcBef>
                <a:spcPct val="50000"/>
              </a:spcBef>
              <a:buClr>
                <a:schemeClr val="tx2"/>
              </a:buClr>
              <a:buSzPct val="75000"/>
              <a:buNone/>
            </a:pPr>
            <a:r>
              <a:rPr lang="de-DE" altLang="en-US" dirty="0">
                <a:solidFill>
                  <a:srgbClr val="EBAA60"/>
                </a:solidFill>
                <a:latin typeface="TeleNeo" panose="020B0504040202090203" pitchFamily="34" charset="77"/>
              </a:rPr>
              <a:t>50 Points</a:t>
            </a:r>
          </a:p>
        </p:txBody>
      </p:sp>
      <p:sp>
        <p:nvSpPr>
          <p:cNvPr id="20" name="Abgerundetes Rechteck 19">
            <a:extLst>
              <a:ext uri="{FF2B5EF4-FFF2-40B4-BE49-F238E27FC236}">
                <a16:creationId xmlns:a16="http://schemas.microsoft.com/office/drawing/2014/main" id="{3924DC0B-D20B-F14E-AC70-C2F50B2180DC}"/>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de-DE" b="1" dirty="0">
                <a:solidFill>
                  <a:schemeClr val="bg1"/>
                </a:solidFill>
                <a:latin typeface="TeleNeo" panose="020B0504040202090203" pitchFamily="34" charset="77"/>
              </a:rPr>
              <a:t>1.	Strengthen democratic processes</a:t>
            </a:r>
          </a:p>
        </p:txBody>
      </p:sp>
      <p:sp>
        <p:nvSpPr>
          <p:cNvPr id="21" name="Abgerundetes Rechteck 20">
            <a:extLst>
              <a:ext uri="{FF2B5EF4-FFF2-40B4-BE49-F238E27FC236}">
                <a16:creationId xmlns:a16="http://schemas.microsoft.com/office/drawing/2014/main" id="{71EAAC82-4A78-404B-8006-CEC2A8219BC4}"/>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Help people seeking refuge</a:t>
            </a:r>
            <a:endParaRPr lang="de-DE" altLang="en-US" b="1" dirty="0">
              <a:solidFill>
                <a:schemeClr val="bg1"/>
              </a:solidFill>
              <a:latin typeface="TeleNeo" panose="020B0504040202090203" pitchFamily="34" charset="77"/>
            </a:endParaRPr>
          </a:p>
        </p:txBody>
      </p:sp>
      <p:sp>
        <p:nvSpPr>
          <p:cNvPr id="22" name="Abgerundetes Rechteck 21">
            <a:extLst>
              <a:ext uri="{FF2B5EF4-FFF2-40B4-BE49-F238E27FC236}">
                <a16:creationId xmlns:a16="http://schemas.microsoft.com/office/drawing/2014/main" id="{579311BE-7523-124E-A257-692549781ACE}"/>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Create jobs that will be sustainable in the future</a:t>
            </a:r>
            <a:endParaRPr lang="de-DE" altLang="en-US" b="1" dirty="0">
              <a:solidFill>
                <a:schemeClr val="bg1"/>
              </a:solidFill>
              <a:latin typeface="TeleNeo" panose="020B0504040202090203" pitchFamily="34" charset="77"/>
            </a:endParaRPr>
          </a:p>
        </p:txBody>
      </p:sp>
      <p:sp>
        <p:nvSpPr>
          <p:cNvPr id="23" name="Abgerundetes Rechteck 22">
            <a:extLst>
              <a:ext uri="{FF2B5EF4-FFF2-40B4-BE49-F238E27FC236}">
                <a16:creationId xmlns:a16="http://schemas.microsoft.com/office/drawing/2014/main" id="{130DBD81-8EFE-8D4F-A446-1C27F6DFDCF8}"/>
              </a:ext>
            </a:extLst>
          </p:cNvPr>
          <p:cNvSpPr/>
          <p:nvPr/>
        </p:nvSpPr>
        <p:spPr>
          <a:xfrm>
            <a:off x="5949094" y="4906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F0BF90"/>
                </a:solidFill>
                <a:latin typeface="TeleNeo" panose="020B0504040202090203" pitchFamily="34" charset="77"/>
              </a:rPr>
              <a:t>4.	All </a:t>
            </a:r>
            <a:r>
              <a:rPr lang="de-DE" altLang="en-US" b="1" dirty="0" err="1">
                <a:solidFill>
                  <a:srgbClr val="F0BF90"/>
                </a:solidFill>
                <a:latin typeface="TeleNeo" panose="020B0504040202090203" pitchFamily="34" charset="77"/>
              </a:rPr>
              <a:t>of</a:t>
            </a:r>
            <a:r>
              <a:rPr lang="de-DE" altLang="en-US" b="1" dirty="0">
                <a:solidFill>
                  <a:srgbClr val="F0BF90"/>
                </a:solidFill>
                <a:latin typeface="TeleNeo" panose="020B0504040202090203" pitchFamily="34" charset="77"/>
              </a:rPr>
              <a:t> </a:t>
            </a:r>
            <a:r>
              <a:rPr lang="de-DE" altLang="en-US" b="1" dirty="0" err="1">
                <a:solidFill>
                  <a:srgbClr val="F0BF90"/>
                </a:solidFill>
                <a:latin typeface="TeleNeo" panose="020B0504040202090203" pitchFamily="34" charset="77"/>
              </a:rPr>
              <a:t>the</a:t>
            </a:r>
            <a:r>
              <a:rPr lang="de-DE" altLang="en-US" b="1" dirty="0">
                <a:solidFill>
                  <a:srgbClr val="F0BF90"/>
                </a:solidFill>
                <a:latin typeface="TeleNeo" panose="020B0504040202090203" pitchFamily="34" charset="77"/>
              </a:rPr>
              <a:t> </a:t>
            </a:r>
            <a:r>
              <a:rPr lang="de-DE" altLang="en-US" b="1" dirty="0" err="1">
                <a:solidFill>
                  <a:srgbClr val="F0BF90"/>
                </a:solidFill>
                <a:latin typeface="TeleNeo" panose="020B0504040202090203" pitchFamily="34" charset="77"/>
              </a:rPr>
              <a:t>above</a:t>
            </a:r>
            <a:endParaRPr lang="de-DE" altLang="en-US" b="1" dirty="0">
              <a:solidFill>
                <a:srgbClr val="F0BF90"/>
              </a:solidFill>
              <a:latin typeface="TeleNeo" panose="020B0504040202090203" pitchFamily="34" charset="77"/>
            </a:endParaRPr>
          </a:p>
        </p:txBody>
      </p:sp>
      <p:pic>
        <p:nvPicPr>
          <p:cNvPr id="24" name="Grafik 23">
            <a:hlinkClick r:id="rId5" action="ppaction://hlinksldjump"/>
            <a:extLst>
              <a:ext uri="{FF2B5EF4-FFF2-40B4-BE49-F238E27FC236}">
                <a16:creationId xmlns:a16="http://schemas.microsoft.com/office/drawing/2014/main" id="{E66D3EE3-BCB4-A347-AC4B-8A5EDF2146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51DF613B-BCFA-6645-A353-A0B5350FC4BC}"/>
              </a:ext>
            </a:extLst>
          </p:cNvPr>
          <p:cNvGrpSpPr/>
          <p:nvPr/>
        </p:nvGrpSpPr>
        <p:grpSpPr>
          <a:xfrm>
            <a:off x="1442542" y="4278619"/>
            <a:ext cx="586629" cy="463307"/>
            <a:chOff x="4157679" y="3946620"/>
            <a:chExt cx="586629" cy="463307"/>
          </a:xfrm>
        </p:grpSpPr>
        <p:sp>
          <p:nvSpPr>
            <p:cNvPr id="12" name="Oval 11">
              <a:extLst>
                <a:ext uri="{FF2B5EF4-FFF2-40B4-BE49-F238E27FC236}">
                  <a16:creationId xmlns:a16="http://schemas.microsoft.com/office/drawing/2014/main" id="{B1B0D328-8DC3-164E-BEA5-560222BE1793}"/>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32C1B125-E6B7-F04B-9C02-96A2DA9035AB}"/>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4" name="Rechteck 13">
            <a:extLst>
              <a:ext uri="{FF2B5EF4-FFF2-40B4-BE49-F238E27FC236}">
                <a16:creationId xmlns:a16="http://schemas.microsoft.com/office/drawing/2014/main" id="{4B7140B7-88DC-47EA-9314-31AF80919550}"/>
              </a:ext>
            </a:extLst>
          </p:cNvPr>
          <p:cNvSpPr/>
          <p:nvPr/>
        </p:nvSpPr>
        <p:spPr>
          <a:xfrm>
            <a:off x="554651" y="1368073"/>
            <a:ext cx="5124254" cy="3688510"/>
          </a:xfrm>
          <a:prstGeom prst="rect">
            <a:avLst/>
          </a:prstGeom>
        </p:spPr>
        <p:txBody>
          <a:bodyPr wrap="square">
            <a:spAutoFit/>
          </a:bodyPr>
          <a:lstStyle/>
          <a:p>
            <a:pPr>
              <a:lnSpc>
                <a:spcPct val="120000"/>
              </a:lnSpc>
              <a:spcBef>
                <a:spcPts val="0"/>
              </a:spcBef>
              <a:spcAft>
                <a:spcPts val="600"/>
              </a:spcAft>
              <a:buClr>
                <a:schemeClr val="tx2"/>
              </a:buClr>
              <a:buSzPct val="75000"/>
              <a:buNone/>
            </a:pPr>
            <a:r>
              <a:rPr lang="en-GB" altLang="de-DE" sz="2800" b="1" dirty="0">
                <a:solidFill>
                  <a:srgbClr val="EBAA60"/>
                </a:solidFill>
                <a:latin typeface="TeleNeo" panose="020B0504040202090203" pitchFamily="34" charset="77"/>
              </a:rPr>
              <a:t>Which of the following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items is among the </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strategic objectives of the German’s Ministry of 		         Economic Cooperation and</a:t>
            </a:r>
            <a:br>
              <a:rPr lang="en-GB" altLang="de-DE" sz="2800" b="1" dirty="0">
                <a:solidFill>
                  <a:srgbClr val="EBAA60"/>
                </a:solidFill>
                <a:latin typeface="TeleNeo" panose="020B0504040202090203" pitchFamily="34" charset="77"/>
              </a:rPr>
            </a:br>
            <a:r>
              <a:rPr lang="en-GB" altLang="de-DE" sz="2800" b="1" dirty="0">
                <a:solidFill>
                  <a:srgbClr val="EBAA60"/>
                </a:solidFill>
                <a:latin typeface="TeleNeo" panose="020B0504040202090203" pitchFamily="34" charset="77"/>
              </a:rPr>
              <a:t>and 	            Development (BMZ) 		“Digital Agenda”?</a:t>
            </a:r>
            <a:endParaRPr lang="de-DE" altLang="en-US" sz="2800" b="1" dirty="0">
              <a:solidFill>
                <a:srgbClr val="EBAA60"/>
              </a:solidFill>
              <a:latin typeface="TeleNeo" panose="020B0504040202090203" pitchFamily="34" charset="77"/>
            </a:endParaRPr>
          </a:p>
        </p:txBody>
      </p:sp>
    </p:spTree>
    <p:extLst>
      <p:ext uri="{BB962C8B-B14F-4D97-AF65-F5344CB8AC3E}">
        <p14:creationId xmlns:p14="http://schemas.microsoft.com/office/powerpoint/2010/main" val="4240638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10 Points</a:t>
            </a:r>
          </a:p>
        </p:txBody>
      </p:sp>
      <p:sp>
        <p:nvSpPr>
          <p:cNvPr id="5" name="Rechteck 4">
            <a:extLst>
              <a:ext uri="{FF2B5EF4-FFF2-40B4-BE49-F238E27FC236}">
                <a16:creationId xmlns:a16="http://schemas.microsoft.com/office/drawing/2014/main" id="{F2D9D293-D118-C444-8CAC-4063E5D1E767}"/>
              </a:ext>
            </a:extLst>
          </p:cNvPr>
          <p:cNvSpPr/>
          <p:nvPr/>
        </p:nvSpPr>
        <p:spPr>
          <a:xfrm>
            <a:off x="928996" y="1839896"/>
            <a:ext cx="4534331" cy="2126095"/>
          </a:xfrm>
          <a:prstGeom prst="rect">
            <a:avLst/>
          </a:prstGeom>
        </p:spPr>
        <p:txBody>
          <a:bodyPr wrap="square">
            <a:spAutoFit/>
          </a:bodyPr>
          <a:lstStyle/>
          <a:p>
            <a:pPr>
              <a:lnSpc>
                <a:spcPct val="120000"/>
              </a:lnSpc>
            </a:pPr>
            <a:r>
              <a:rPr lang="de-DE" sz="2800" b="1" dirty="0" err="1">
                <a:solidFill>
                  <a:srgbClr val="E34590"/>
                </a:solidFill>
                <a:latin typeface="TeleNeo" panose="020B0504040202090203" pitchFamily="34" charset="77"/>
              </a:rPr>
              <a:t>Which</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of</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the</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following</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industries</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could</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be</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negatively</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affected</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by</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climate</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change</a:t>
            </a:r>
            <a:r>
              <a:rPr lang="de-DE" sz="2800" b="1" dirty="0">
                <a:solidFill>
                  <a:srgbClr val="E34590"/>
                </a:solidFill>
                <a:latin typeface="TeleNeo" panose="020B0504040202090203" pitchFamily="34" charset="77"/>
              </a:rPr>
              <a:t>? </a:t>
            </a: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ICT</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Insurance</a:t>
            </a:r>
            <a:endParaRPr lang="en-US"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Wine making</a:t>
            </a:r>
            <a:endParaRPr lang="de-DE" altLang="en-US"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en-US" b="1" dirty="0">
                <a:solidFill>
                  <a:schemeClr val="bg1"/>
                </a:solidFill>
                <a:latin typeface="TeleNeo" panose="020B0504040202090203" pitchFamily="34" charset="77"/>
              </a:rPr>
              <a:t>All of the above</a:t>
            </a:r>
            <a:endParaRPr lang="de-DE" altLang="en-US" b="1" dirty="0">
              <a:solidFill>
                <a:schemeClr val="bg1"/>
              </a:solidFill>
              <a:latin typeface="TeleNeo" panose="020B0504040202090203" pitchFamily="34" charset="77"/>
            </a:endParaRP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IgorY\Desktop\66\Climate Action.png">
            <a:extLst>
              <a:ext uri="{FF2B5EF4-FFF2-40B4-BE49-F238E27FC236}">
                <a16:creationId xmlns:a16="http://schemas.microsoft.com/office/drawing/2014/main" id="{1440701A-5B4E-6549-A835-CFDF915E2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E73BF249-AA0C-A44E-BA74-5B53D64C8DE6}"/>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4" name="Rechteck 3">
            <a:extLst>
              <a:ext uri="{FF2B5EF4-FFF2-40B4-BE49-F238E27FC236}">
                <a16:creationId xmlns:a16="http://schemas.microsoft.com/office/drawing/2014/main" id="{BBFFC062-AFD0-6541-A627-082E2D134D91}"/>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10 Points</a:t>
            </a:r>
          </a:p>
        </p:txBody>
      </p:sp>
      <p:sp>
        <p:nvSpPr>
          <p:cNvPr id="6" name="Abgerundetes Rechteck 5">
            <a:extLst>
              <a:ext uri="{FF2B5EF4-FFF2-40B4-BE49-F238E27FC236}">
                <a16:creationId xmlns:a16="http://schemas.microsoft.com/office/drawing/2014/main" id="{5BD74C30-193E-A74B-8BA0-939BF6B3F51E}"/>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ICT</a:t>
            </a:r>
            <a:endParaRPr lang="de-DE" altLang="en-US" b="1" dirty="0">
              <a:solidFill>
                <a:schemeClr val="bg1"/>
              </a:solidFill>
              <a:latin typeface="TeleNeo" panose="020B0504040202090203" pitchFamily="34" charset="77"/>
            </a:endParaRPr>
          </a:p>
        </p:txBody>
      </p:sp>
      <p:sp>
        <p:nvSpPr>
          <p:cNvPr id="7" name="Abgerundetes Rechteck 6">
            <a:extLst>
              <a:ext uri="{FF2B5EF4-FFF2-40B4-BE49-F238E27FC236}">
                <a16:creationId xmlns:a16="http://schemas.microsoft.com/office/drawing/2014/main" id="{A4E908F9-3603-C042-AA9F-4805971613CC}"/>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Insurance</a:t>
            </a:r>
            <a:endParaRPr lang="en-US" altLang="en-US" b="1" dirty="0">
              <a:solidFill>
                <a:schemeClr val="bg1"/>
              </a:solidFill>
              <a:latin typeface="TeleNeo" panose="020B0504040202090203" pitchFamily="34" charset="77"/>
            </a:endParaRPr>
          </a:p>
        </p:txBody>
      </p:sp>
      <p:sp>
        <p:nvSpPr>
          <p:cNvPr id="8" name="Abgerundetes Rechteck 7">
            <a:extLst>
              <a:ext uri="{FF2B5EF4-FFF2-40B4-BE49-F238E27FC236}">
                <a16:creationId xmlns:a16="http://schemas.microsoft.com/office/drawing/2014/main" id="{A284CF2D-E117-0547-9A8D-7CAB6B33A9ED}"/>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Wine making</a:t>
            </a:r>
            <a:endParaRPr lang="de-DE" altLang="en-US" b="1" dirty="0">
              <a:solidFill>
                <a:schemeClr val="bg1"/>
              </a:solidFill>
              <a:latin typeface="TeleNeo" panose="020B0504040202090203" pitchFamily="34" charset="77"/>
            </a:endParaRPr>
          </a:p>
        </p:txBody>
      </p:sp>
      <p:sp>
        <p:nvSpPr>
          <p:cNvPr id="9" name="Abgerundetes Rechteck 8">
            <a:extLst>
              <a:ext uri="{FF2B5EF4-FFF2-40B4-BE49-F238E27FC236}">
                <a16:creationId xmlns:a16="http://schemas.microsoft.com/office/drawing/2014/main" id="{F99330F4-1A17-124F-99F0-83E19DE1254A}"/>
              </a:ext>
            </a:extLst>
          </p:cNvPr>
          <p:cNvSpPr/>
          <p:nvPr/>
        </p:nvSpPr>
        <p:spPr>
          <a:xfrm>
            <a:off x="5949094" y="4906324"/>
            <a:ext cx="5956300" cy="961075"/>
          </a:xfrm>
          <a:prstGeom prst="roundRect">
            <a:avLst/>
          </a:prstGeom>
          <a:solidFill>
            <a:schemeClr val="bg1"/>
          </a:solidFill>
          <a:ln/>
          <a:effectLst/>
        </p:spPr>
        <p:style>
          <a:lnRef idx="0">
            <a:schemeClr val="accent6"/>
          </a:lnRef>
          <a:fillRef idx="3">
            <a:schemeClr val="accent6"/>
          </a:fillRef>
          <a:effectRef idx="3">
            <a:schemeClr val="accent6"/>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E34590"/>
                </a:solidFill>
                <a:latin typeface="TeleNeo" panose="020B0504040202090203" pitchFamily="34" charset="77"/>
              </a:rPr>
              <a:t>4. 	</a:t>
            </a:r>
            <a:r>
              <a:rPr lang="en-GB" altLang="en-US" b="1" dirty="0">
                <a:solidFill>
                  <a:srgbClr val="E34590"/>
                </a:solidFill>
                <a:latin typeface="TeleNeo" panose="020B0504040202090203" pitchFamily="34" charset="77"/>
              </a:rPr>
              <a:t>All of the above</a:t>
            </a:r>
            <a:endParaRPr lang="de-DE" altLang="en-US" b="1" dirty="0">
              <a:solidFill>
                <a:srgbClr val="E34590"/>
              </a:solidFill>
              <a:latin typeface="TeleNeo" panose="020B0504040202090203" pitchFamily="34" charset="77"/>
            </a:endParaRPr>
          </a:p>
        </p:txBody>
      </p:sp>
      <p:pic>
        <p:nvPicPr>
          <p:cNvPr id="10" name="Grafik 9">
            <a:hlinkClick r:id="rId5" action="ppaction://hlinksldjump"/>
            <a:extLst>
              <a:ext uri="{FF2B5EF4-FFF2-40B4-BE49-F238E27FC236}">
                <a16:creationId xmlns:a16="http://schemas.microsoft.com/office/drawing/2014/main" id="{AC5C9B2B-00DA-6E40-9D9B-D9E78076E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4" name="Gruppieren 13">
            <a:extLst>
              <a:ext uri="{FF2B5EF4-FFF2-40B4-BE49-F238E27FC236}">
                <a16:creationId xmlns:a16="http://schemas.microsoft.com/office/drawing/2014/main" id="{61D6EF3C-F8AF-7E41-A448-354B15BCA749}"/>
              </a:ext>
            </a:extLst>
          </p:cNvPr>
          <p:cNvGrpSpPr/>
          <p:nvPr/>
        </p:nvGrpSpPr>
        <p:grpSpPr>
          <a:xfrm>
            <a:off x="4570752" y="3655778"/>
            <a:ext cx="586629" cy="463307"/>
            <a:chOff x="4157679" y="3946620"/>
            <a:chExt cx="586629" cy="463307"/>
          </a:xfrm>
        </p:grpSpPr>
        <p:sp>
          <p:nvSpPr>
            <p:cNvPr id="15" name="Oval 14">
              <a:extLst>
                <a:ext uri="{FF2B5EF4-FFF2-40B4-BE49-F238E27FC236}">
                  <a16:creationId xmlns:a16="http://schemas.microsoft.com/office/drawing/2014/main" id="{0972FC68-0DCB-7745-BBFF-05B898F1E2E1}"/>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hlinkClick r:id="rId7" action="ppaction://hlinksldjump"/>
              <a:extLst>
                <a:ext uri="{FF2B5EF4-FFF2-40B4-BE49-F238E27FC236}">
                  <a16:creationId xmlns:a16="http://schemas.microsoft.com/office/drawing/2014/main" id="{DC74402A-9E30-6D4D-B314-819E6B8A4571}"/>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7" name="Rechteck 16">
            <a:extLst>
              <a:ext uri="{FF2B5EF4-FFF2-40B4-BE49-F238E27FC236}">
                <a16:creationId xmlns:a16="http://schemas.microsoft.com/office/drawing/2014/main" id="{494800EC-D69B-4F35-B032-7DA4C9542A54}"/>
              </a:ext>
            </a:extLst>
          </p:cNvPr>
          <p:cNvSpPr/>
          <p:nvPr/>
        </p:nvSpPr>
        <p:spPr>
          <a:xfrm>
            <a:off x="928996" y="1839896"/>
            <a:ext cx="4534331" cy="2126095"/>
          </a:xfrm>
          <a:prstGeom prst="rect">
            <a:avLst/>
          </a:prstGeom>
        </p:spPr>
        <p:txBody>
          <a:bodyPr wrap="square">
            <a:spAutoFit/>
          </a:bodyPr>
          <a:lstStyle/>
          <a:p>
            <a:pPr>
              <a:lnSpc>
                <a:spcPct val="120000"/>
              </a:lnSpc>
            </a:pPr>
            <a:r>
              <a:rPr lang="de-DE" sz="2800" b="1" dirty="0" err="1">
                <a:solidFill>
                  <a:srgbClr val="E34590"/>
                </a:solidFill>
                <a:latin typeface="TeleNeo" panose="020B0504040202090203" pitchFamily="34" charset="77"/>
              </a:rPr>
              <a:t>Which</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of</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the</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following</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industries</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could</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be</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negatively</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affected</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by</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climate</a:t>
            </a:r>
            <a:r>
              <a:rPr lang="de-DE" sz="2800" b="1" dirty="0">
                <a:solidFill>
                  <a:srgbClr val="E34590"/>
                </a:solidFill>
                <a:latin typeface="TeleNeo" panose="020B0504040202090203" pitchFamily="34" charset="77"/>
              </a:rPr>
              <a:t> </a:t>
            </a:r>
            <a:r>
              <a:rPr lang="de-DE" sz="2800" b="1" dirty="0" err="1">
                <a:solidFill>
                  <a:srgbClr val="E34590"/>
                </a:solidFill>
                <a:latin typeface="TeleNeo" panose="020B0504040202090203" pitchFamily="34" charset="77"/>
              </a:rPr>
              <a:t>change</a:t>
            </a:r>
            <a:r>
              <a:rPr lang="de-DE" sz="2800" b="1" dirty="0">
                <a:solidFill>
                  <a:srgbClr val="E34590"/>
                </a:solidFill>
                <a:latin typeface="TeleNeo" panose="020B0504040202090203" pitchFamily="34" charset="77"/>
              </a:rPr>
              <a:t>? </a:t>
            </a:r>
          </a:p>
        </p:txBody>
      </p:sp>
    </p:spTree>
    <p:extLst>
      <p:ext uri="{BB962C8B-B14F-4D97-AF65-F5344CB8AC3E}">
        <p14:creationId xmlns:p14="http://schemas.microsoft.com/office/powerpoint/2010/main" val="2954755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20 Points</a:t>
            </a: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5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1213" lvl="1" indent="-354013">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15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10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20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Rechteck 10">
            <a:extLst>
              <a:ext uri="{FF2B5EF4-FFF2-40B4-BE49-F238E27FC236}">
                <a16:creationId xmlns:a16="http://schemas.microsoft.com/office/drawing/2014/main" id="{BEA466FD-8875-4263-B6D3-F19161245892}"/>
              </a:ext>
            </a:extLst>
          </p:cNvPr>
          <p:cNvSpPr/>
          <p:nvPr/>
        </p:nvSpPr>
        <p:spPr>
          <a:xfrm>
            <a:off x="699094" y="1564399"/>
            <a:ext cx="5005137" cy="2368149"/>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Global e-Sustainability Initiative</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a:t>
            </a:r>
            <a:r>
              <a:rPr lang="en-GB" altLang="de-DE" sz="2800" b="1" dirty="0" err="1">
                <a:solidFill>
                  <a:srgbClr val="E34590"/>
                </a:solidFill>
                <a:latin typeface="TeleNeo" panose="020B0504040202090203" pitchFamily="34" charset="77"/>
              </a:rPr>
              <a:t>GeSI</a:t>
            </a:r>
            <a:r>
              <a:rPr lang="en-GB" altLang="de-DE" sz="2800" b="1" dirty="0">
                <a:solidFill>
                  <a:srgbClr val="E34590"/>
                </a:solidFill>
                <a:latin typeface="TeleNeo" panose="020B0504040202090203" pitchFamily="34" charset="77"/>
              </a:rPr>
              <a:t>) suggests that by 2030 ICT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can enable reduction  of global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carbon emissions by:</a:t>
            </a:r>
          </a:p>
        </p:txBody>
      </p:sp>
    </p:spTree>
    <p:extLst>
      <p:ext uri="{BB962C8B-B14F-4D97-AF65-F5344CB8AC3E}">
        <p14:creationId xmlns:p14="http://schemas.microsoft.com/office/powerpoint/2010/main" val="969762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20 Points</a:t>
            </a:r>
          </a:p>
        </p:txBody>
      </p:sp>
      <p:sp>
        <p:nvSpPr>
          <p:cNvPr id="5" name="Rechteck 4">
            <a:extLst>
              <a:ext uri="{FF2B5EF4-FFF2-40B4-BE49-F238E27FC236}">
                <a16:creationId xmlns:a16="http://schemas.microsoft.com/office/drawing/2014/main" id="{F2D9D293-D118-C444-8CAC-4063E5D1E767}"/>
              </a:ext>
            </a:extLst>
          </p:cNvPr>
          <p:cNvSpPr/>
          <p:nvPr/>
        </p:nvSpPr>
        <p:spPr>
          <a:xfrm>
            <a:off x="699094" y="1564399"/>
            <a:ext cx="5005137" cy="2368149"/>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Global e-Sustainability Initiative</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a:t>
            </a:r>
            <a:r>
              <a:rPr lang="en-GB" altLang="de-DE" sz="2800" b="1" dirty="0" err="1">
                <a:solidFill>
                  <a:srgbClr val="E34590"/>
                </a:solidFill>
                <a:latin typeface="TeleNeo" panose="020B0504040202090203" pitchFamily="34" charset="77"/>
              </a:rPr>
              <a:t>GeSI</a:t>
            </a:r>
            <a:r>
              <a:rPr lang="en-GB" altLang="de-DE" sz="2800" b="1" dirty="0">
                <a:solidFill>
                  <a:srgbClr val="E34590"/>
                </a:solidFill>
                <a:latin typeface="TeleNeo" panose="020B0504040202090203" pitchFamily="34" charset="77"/>
              </a:rPr>
              <a:t>) suggests that by 2030 ICT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can enable reduction  of global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carbon emissions by:</a:t>
            </a: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5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1213" lvl="1" indent="-354013">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15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10 </a:t>
            </a:r>
            <a:r>
              <a:rPr lang="de-DE" altLang="en-US" b="1" dirty="0" err="1">
                <a:solidFill>
                  <a:schemeClr val="bg1"/>
                </a:solidFill>
                <a:latin typeface="TeleNeo" panose="020B0504040202090203" pitchFamily="34" charset="77"/>
              </a:rPr>
              <a:t>percent</a:t>
            </a:r>
            <a:endParaRPr lang="de-DE" altLang="en-US"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buClr>
                <a:schemeClr val="tx2"/>
              </a:buClr>
              <a:buSzPct val="75000"/>
            </a:pPr>
            <a:r>
              <a:rPr lang="de-DE" altLang="en-US" b="1" dirty="0">
                <a:solidFill>
                  <a:srgbClr val="E34590"/>
                </a:solidFill>
                <a:latin typeface="TeleNeo" panose="020B0504040202090203" pitchFamily="34" charset="77"/>
              </a:rPr>
              <a:t>4.	20 </a:t>
            </a:r>
            <a:r>
              <a:rPr lang="de-DE" altLang="en-US" b="1" dirty="0" err="1">
                <a:solidFill>
                  <a:srgbClr val="E34590"/>
                </a:solidFill>
                <a:latin typeface="TeleNeo" panose="020B0504040202090203" pitchFamily="34" charset="77"/>
              </a:rPr>
              <a:t>percent</a:t>
            </a:r>
            <a:endParaRPr lang="de-DE" altLang="en-US" b="1" dirty="0">
              <a:solidFill>
                <a:srgbClr val="E34590"/>
              </a:solidFill>
              <a:latin typeface="TeleNeo" panose="020B0504040202090203" pitchFamily="34" charset="77"/>
            </a:endParaRP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BBC24DAC-4C6A-6E44-84FE-E13F7A8477D3}"/>
              </a:ext>
            </a:extLst>
          </p:cNvPr>
          <p:cNvGrpSpPr/>
          <p:nvPr/>
        </p:nvGrpSpPr>
        <p:grpSpPr>
          <a:xfrm>
            <a:off x="4570752" y="3655778"/>
            <a:ext cx="586629" cy="463307"/>
            <a:chOff x="4157679" y="3946620"/>
            <a:chExt cx="586629" cy="463307"/>
          </a:xfrm>
        </p:grpSpPr>
        <p:sp>
          <p:nvSpPr>
            <p:cNvPr id="12" name="Oval 11">
              <a:extLst>
                <a:ext uri="{FF2B5EF4-FFF2-40B4-BE49-F238E27FC236}">
                  <a16:creationId xmlns:a16="http://schemas.microsoft.com/office/drawing/2014/main" id="{41EA91E9-7776-9F48-920B-804AFFD385E3}"/>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F58AB478-5AE4-F540-A2A3-923B3A837070}"/>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924562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30 Points</a:t>
            </a:r>
          </a:p>
        </p:txBody>
      </p:sp>
      <p:sp>
        <p:nvSpPr>
          <p:cNvPr id="5" name="Rechteck 4">
            <a:extLst>
              <a:ext uri="{FF2B5EF4-FFF2-40B4-BE49-F238E27FC236}">
                <a16:creationId xmlns:a16="http://schemas.microsoft.com/office/drawing/2014/main" id="{F2D9D293-D118-C444-8CAC-4063E5D1E767}"/>
              </a:ext>
            </a:extLst>
          </p:cNvPr>
          <p:cNvSpPr/>
          <p:nvPr/>
        </p:nvSpPr>
        <p:spPr>
          <a:xfrm>
            <a:off x="675031" y="1527367"/>
            <a:ext cx="5274063" cy="2368149"/>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Globally, which of the following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economic sectors emits the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largest percentage of greenhouse</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gas emissions?</a:t>
            </a:r>
            <a:endParaRPr lang="de-DE" altLang="de-DE" sz="2800" b="1" dirty="0">
              <a:solidFill>
                <a:srgbClr val="E34590"/>
              </a:solidFill>
              <a:latin typeface="TeleNeo" panose="020B0504040202090203" pitchFamily="34" charset="77"/>
            </a:endParaRP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1213" lvl="1" indent="-354013">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de-DE" b="1" dirty="0">
                <a:solidFill>
                  <a:schemeClr val="bg1"/>
                </a:solidFill>
                <a:latin typeface="TeleNeo" panose="020B0504040202090203" pitchFamily="34" charset="77"/>
              </a:rPr>
              <a:t>Transportation</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1213" lvl="1" indent="-354013">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Industry</a:t>
            </a:r>
            <a:endParaRPr lang="de-DE" altLang="de-DE"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Buildings</a:t>
            </a:r>
            <a:endParaRPr lang="de-DE" altLang="de-DE"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a:t>
            </a:r>
            <a:r>
              <a:rPr lang="en-GB" altLang="de-DE" b="1" dirty="0">
                <a:solidFill>
                  <a:schemeClr val="bg1"/>
                </a:solidFill>
                <a:latin typeface="TeleNeo" panose="020B0504040202090203" pitchFamily="34" charset="77"/>
              </a:rPr>
              <a:t>Electricity and heat production</a:t>
            </a:r>
            <a:endParaRPr lang="de-DE" altLang="de-DE" b="1" dirty="0">
              <a:solidFill>
                <a:schemeClr val="bg1"/>
              </a:solidFill>
              <a:latin typeface="TeleNeo" panose="020B0504040202090203" pitchFamily="34" charset="77"/>
            </a:endParaRP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87651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30 Points</a:t>
            </a:r>
          </a:p>
        </p:txBody>
      </p:sp>
      <p:sp>
        <p:nvSpPr>
          <p:cNvPr id="5" name="Rechteck 4">
            <a:extLst>
              <a:ext uri="{FF2B5EF4-FFF2-40B4-BE49-F238E27FC236}">
                <a16:creationId xmlns:a16="http://schemas.microsoft.com/office/drawing/2014/main" id="{F2D9D293-D118-C444-8CAC-4063E5D1E767}"/>
              </a:ext>
            </a:extLst>
          </p:cNvPr>
          <p:cNvSpPr/>
          <p:nvPr/>
        </p:nvSpPr>
        <p:spPr>
          <a:xfrm>
            <a:off x="675031" y="1527367"/>
            <a:ext cx="5274063" cy="2368149"/>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Globally, which of the following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economic sectors emits the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largest percentage of greenhouse</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gas emissions?</a:t>
            </a:r>
            <a:endParaRPr lang="de-DE" altLang="de-DE" sz="2800" b="1" dirty="0">
              <a:solidFill>
                <a:srgbClr val="E34590"/>
              </a:solidFill>
              <a:latin typeface="TeleNeo" panose="020B0504040202090203" pitchFamily="34" charset="77"/>
            </a:endParaRP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1213" lvl="1" indent="-354013">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a:t>
            </a:r>
            <a:r>
              <a:rPr lang="en-GB" altLang="de-DE" b="1" dirty="0">
                <a:solidFill>
                  <a:schemeClr val="bg1"/>
                </a:solidFill>
                <a:latin typeface="TeleNeo" panose="020B0504040202090203" pitchFamily="34" charset="77"/>
              </a:rPr>
              <a:t>Transportation</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1213" lvl="1" indent="-354013">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de-DE" b="1" dirty="0">
                <a:solidFill>
                  <a:schemeClr val="bg1"/>
                </a:solidFill>
                <a:latin typeface="TeleNeo" panose="020B0504040202090203" pitchFamily="34" charset="77"/>
              </a:rPr>
              <a:t>Industry</a:t>
            </a:r>
            <a:endParaRPr lang="de-DE" altLang="de-DE"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3.	</a:t>
            </a:r>
            <a:r>
              <a:rPr lang="en-GB" altLang="de-DE" b="1" dirty="0">
                <a:solidFill>
                  <a:schemeClr val="bg1"/>
                </a:solidFill>
                <a:latin typeface="TeleNeo" panose="020B0504040202090203" pitchFamily="34" charset="77"/>
              </a:rPr>
              <a:t>Buildings</a:t>
            </a:r>
            <a:endParaRPr lang="de-DE" altLang="de-DE"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E34590"/>
                </a:solidFill>
                <a:latin typeface="TeleNeo" panose="020B0504040202090203" pitchFamily="34" charset="77"/>
              </a:rPr>
              <a:t>4.	</a:t>
            </a:r>
            <a:r>
              <a:rPr lang="en-GB" altLang="de-DE" b="1" dirty="0">
                <a:solidFill>
                  <a:srgbClr val="E34590"/>
                </a:solidFill>
                <a:latin typeface="TeleNeo" panose="020B0504040202090203" pitchFamily="34" charset="77"/>
              </a:rPr>
              <a:t>Electricity and heat production</a:t>
            </a:r>
            <a:endParaRPr lang="de-DE" altLang="de-DE" b="1" dirty="0">
              <a:solidFill>
                <a:srgbClr val="E34590"/>
              </a:solidFill>
              <a:latin typeface="TeleNeo" panose="020B0504040202090203" pitchFamily="34" charset="77"/>
            </a:endParaRP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3C735679-A2CC-2449-B9C2-C13E6E82B9AF}"/>
              </a:ext>
            </a:extLst>
          </p:cNvPr>
          <p:cNvGrpSpPr/>
          <p:nvPr/>
        </p:nvGrpSpPr>
        <p:grpSpPr>
          <a:xfrm>
            <a:off x="4570752" y="3655778"/>
            <a:ext cx="586629" cy="463307"/>
            <a:chOff x="4157679" y="3946620"/>
            <a:chExt cx="586629" cy="463307"/>
          </a:xfrm>
        </p:grpSpPr>
        <p:sp>
          <p:nvSpPr>
            <p:cNvPr id="12" name="Oval 11">
              <a:extLst>
                <a:ext uri="{FF2B5EF4-FFF2-40B4-BE49-F238E27FC236}">
                  <a16:creationId xmlns:a16="http://schemas.microsoft.com/office/drawing/2014/main" id="{4BAD9299-2AB6-564A-B834-027626919E0E}"/>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986B1BAE-2E91-C34D-AABD-A3784261CC0B}"/>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2331516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40 Points</a:t>
            </a:r>
          </a:p>
        </p:txBody>
      </p:sp>
      <p:sp>
        <p:nvSpPr>
          <p:cNvPr id="5" name="Rechteck 4">
            <a:extLst>
              <a:ext uri="{FF2B5EF4-FFF2-40B4-BE49-F238E27FC236}">
                <a16:creationId xmlns:a16="http://schemas.microsoft.com/office/drawing/2014/main" id="{F2D9D293-D118-C444-8CAC-4063E5D1E767}"/>
              </a:ext>
            </a:extLst>
          </p:cNvPr>
          <p:cNvSpPr/>
          <p:nvPr/>
        </p:nvSpPr>
        <p:spPr>
          <a:xfrm>
            <a:off x="747221" y="1599556"/>
            <a:ext cx="5003874" cy="1774140"/>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Which types of information and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communication technology has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the  highest CO2 emission?</a:t>
            </a: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1. 	User </a:t>
            </a:r>
            <a:r>
              <a:rPr lang="de-DE" altLang="en-US" b="1" dirty="0" err="1">
                <a:solidFill>
                  <a:schemeClr val="bg1"/>
                </a:solidFill>
                <a:latin typeface="TeleNeo" panose="020B0504040202090203" pitchFamily="34" charset="77"/>
              </a:rPr>
              <a:t>devices</a:t>
            </a:r>
            <a:endParaRPr lang="de-DE" altLang="en-US"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Data centres and enterprise networks</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chemeClr val="bg1"/>
                </a:solidFill>
                <a:latin typeface="TeleNeo" panose="020B0504040202090203" pitchFamily="34" charset="77"/>
              </a:rPr>
              <a:t>3.	ICT networks</a:t>
            </a: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Communication </a:t>
            </a:r>
            <a:r>
              <a:rPr lang="en-GB" altLang="en-US" b="1" dirty="0">
                <a:solidFill>
                  <a:schemeClr val="bg1"/>
                </a:solidFill>
                <a:latin typeface="TeleNeo" panose="020B0504040202090203" pitchFamily="34" charset="77"/>
              </a:rPr>
              <a:t>satellites</a:t>
            </a: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1155058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40 Points</a:t>
            </a:r>
          </a:p>
        </p:txBody>
      </p:sp>
      <p:sp>
        <p:nvSpPr>
          <p:cNvPr id="5" name="Rechteck 4">
            <a:extLst>
              <a:ext uri="{FF2B5EF4-FFF2-40B4-BE49-F238E27FC236}">
                <a16:creationId xmlns:a16="http://schemas.microsoft.com/office/drawing/2014/main" id="{F2D9D293-D118-C444-8CAC-4063E5D1E767}"/>
              </a:ext>
            </a:extLst>
          </p:cNvPr>
          <p:cNvSpPr/>
          <p:nvPr/>
        </p:nvSpPr>
        <p:spPr>
          <a:xfrm>
            <a:off x="747221" y="1599556"/>
            <a:ext cx="5003874" cy="1774140"/>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Which types of information and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communication technology has </a:t>
            </a:r>
          </a:p>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the  highest CO2 emission?</a:t>
            </a: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rgbClr val="E34590"/>
                </a:solidFill>
                <a:latin typeface="TeleNeo" panose="020B0504040202090203" pitchFamily="34" charset="77"/>
              </a:rPr>
              <a:t>1. 	User </a:t>
            </a:r>
            <a:r>
              <a:rPr lang="de-DE" altLang="en-US" b="1" dirty="0" err="1">
                <a:solidFill>
                  <a:srgbClr val="E34590"/>
                </a:solidFill>
                <a:latin typeface="TeleNeo" panose="020B0504040202090203" pitchFamily="34" charset="77"/>
              </a:rPr>
              <a:t>devices</a:t>
            </a:r>
            <a:endParaRPr lang="de-DE" altLang="en-US" b="1" dirty="0">
              <a:solidFill>
                <a:srgbClr val="E34590"/>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2. 	</a:t>
            </a:r>
            <a:r>
              <a:rPr lang="en-GB" altLang="en-US" b="1" dirty="0">
                <a:solidFill>
                  <a:schemeClr val="bg1"/>
                </a:solidFill>
                <a:latin typeface="TeleNeo" panose="020B0504040202090203" pitchFamily="34" charset="77"/>
              </a:rPr>
              <a:t>Data centres and enterprise networks</a:t>
            </a:r>
            <a:endParaRPr lang="de-DE" altLang="en-US"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en-GB" altLang="en-US" b="1" dirty="0">
                <a:solidFill>
                  <a:schemeClr val="bg1"/>
                </a:solidFill>
                <a:latin typeface="TeleNeo" panose="020B0504040202090203" pitchFamily="34" charset="77"/>
              </a:rPr>
              <a:t>3.	ICT networks</a:t>
            </a: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15975" lvl="1" indent="-358775">
              <a:lnSpc>
                <a:spcPct val="120000"/>
              </a:lnSpc>
              <a:spcAft>
                <a:spcPts val="600"/>
              </a:spcAft>
              <a:buClr>
                <a:schemeClr val="tx2"/>
              </a:buClr>
              <a:buSzPct val="75000"/>
            </a:pPr>
            <a:r>
              <a:rPr lang="de-DE" altLang="en-US" b="1" dirty="0">
                <a:solidFill>
                  <a:schemeClr val="bg1"/>
                </a:solidFill>
                <a:latin typeface="TeleNeo" panose="020B0504040202090203" pitchFamily="34" charset="77"/>
              </a:rPr>
              <a:t>4.	Communication </a:t>
            </a:r>
            <a:r>
              <a:rPr lang="en-GB" altLang="en-US" b="1" dirty="0">
                <a:solidFill>
                  <a:schemeClr val="bg1"/>
                </a:solidFill>
                <a:latin typeface="TeleNeo" panose="020B0504040202090203" pitchFamily="34" charset="77"/>
              </a:rPr>
              <a:t>satellites</a:t>
            </a: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D8141A8E-AD44-534B-B6F5-3583E7F85233}"/>
              </a:ext>
            </a:extLst>
          </p:cNvPr>
          <p:cNvGrpSpPr/>
          <p:nvPr/>
        </p:nvGrpSpPr>
        <p:grpSpPr>
          <a:xfrm>
            <a:off x="4570752" y="3655778"/>
            <a:ext cx="586629" cy="463307"/>
            <a:chOff x="4157679" y="3946620"/>
            <a:chExt cx="586629" cy="463307"/>
          </a:xfrm>
        </p:grpSpPr>
        <p:sp>
          <p:nvSpPr>
            <p:cNvPr id="12" name="Oval 11">
              <a:extLst>
                <a:ext uri="{FF2B5EF4-FFF2-40B4-BE49-F238E27FC236}">
                  <a16:creationId xmlns:a16="http://schemas.microsoft.com/office/drawing/2014/main" id="{C46592AF-ACAF-9D43-A9F5-E32D99157840}"/>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66C248FD-9413-4649-BE85-136244DA3B4B}"/>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Tree>
    <p:extLst>
      <p:ext uri="{BB962C8B-B14F-4D97-AF65-F5344CB8AC3E}">
        <p14:creationId xmlns:p14="http://schemas.microsoft.com/office/powerpoint/2010/main" val="3762188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50 Points</a:t>
            </a: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A method that calculates the CO2 footprint of raw materials and helps to optimize the sustainability of their supply</a:t>
            </a:r>
            <a:endParaRPr lang="en-GB"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2.	</a:t>
            </a:r>
            <a:r>
              <a:rPr lang="en-US" altLang="en-US" b="1" dirty="0">
                <a:solidFill>
                  <a:schemeClr val="bg1"/>
                </a:solidFill>
                <a:latin typeface="TeleNeo" panose="020B0504040202090203" pitchFamily="34" charset="77"/>
              </a:rPr>
              <a:t>A technique that estimates the material wealth of a company and helps it define how much to invest in reducing CO2 emissions</a:t>
            </a:r>
            <a:endParaRPr lang="en-GB"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 A methodology that assess the environmental impact of office equipment and helps to reduce energy consumption </a:t>
            </a:r>
            <a:endParaRPr lang="de-DE" altLang="en-US"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4. 	</a:t>
            </a:r>
            <a:r>
              <a:rPr lang="en-GB" b="1" dirty="0">
                <a:solidFill>
                  <a:schemeClr val="bg1"/>
                </a:solidFill>
                <a:latin typeface="TeleNeo" panose="020B0504040202090203" pitchFamily="34" charset="77"/>
              </a:rPr>
              <a:t>A process that analyses the importance of sustainability issues for different stakeholders and helps to prioritize the ones with most severe impact </a:t>
            </a:r>
            <a:endParaRPr lang="de-DE" altLang="en-US" b="1" dirty="0">
              <a:solidFill>
                <a:schemeClr val="bg1"/>
              </a:solidFill>
              <a:latin typeface="TeleNeo" panose="020B0504040202090203" pitchFamily="34" charset="77"/>
            </a:endParaRP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1" name="Rechteck 10">
            <a:extLst>
              <a:ext uri="{FF2B5EF4-FFF2-40B4-BE49-F238E27FC236}">
                <a16:creationId xmlns:a16="http://schemas.microsoft.com/office/drawing/2014/main" id="{40FE2FA1-C73F-493D-9F89-59B279D7D5EF}"/>
              </a:ext>
            </a:extLst>
          </p:cNvPr>
          <p:cNvSpPr/>
          <p:nvPr/>
        </p:nvSpPr>
        <p:spPr>
          <a:xfrm>
            <a:off x="555335" y="1583208"/>
            <a:ext cx="5393759" cy="2126095"/>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  What is “materiality assessment” and how can it help to reduce carbon footprint more effectively?</a:t>
            </a:r>
          </a:p>
        </p:txBody>
      </p:sp>
    </p:spTree>
    <p:extLst>
      <p:ext uri="{BB962C8B-B14F-4D97-AF65-F5344CB8AC3E}">
        <p14:creationId xmlns:p14="http://schemas.microsoft.com/office/powerpoint/2010/main" val="2658565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514559" y="417513"/>
            <a:ext cx="102658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Definitions of the four domains of sustainability</a:t>
            </a:r>
            <a:endParaRPr lang="en-GB" sz="2800" b="1" dirty="0">
              <a:solidFill>
                <a:schemeClr val="bg1"/>
              </a:solidFill>
              <a:latin typeface="TeleNeo" panose="020B0504040202090203" pitchFamily="34" charset="77"/>
            </a:endParaRPr>
          </a:p>
        </p:txBody>
      </p:sp>
      <p:sp>
        <p:nvSpPr>
          <p:cNvPr id="34" name="Rechteck 33">
            <a:extLst>
              <a:ext uri="{FF2B5EF4-FFF2-40B4-BE49-F238E27FC236}">
                <a16:creationId xmlns:a16="http://schemas.microsoft.com/office/drawing/2014/main" id="{348A12C3-6F31-4A65-8A89-E80BCC2DCEAF}"/>
              </a:ext>
            </a:extLst>
          </p:cNvPr>
          <p:cNvSpPr/>
          <p:nvPr/>
        </p:nvSpPr>
        <p:spPr>
          <a:xfrm>
            <a:off x="4064000" y="1128162"/>
            <a:ext cx="6668957" cy="5397440"/>
          </a:xfrm>
          <a:prstGeom prst="rect">
            <a:avLst/>
          </a:prstGeom>
        </p:spPr>
        <p:txBody>
          <a:bodyPr wrap="square">
            <a:spAutoFit/>
          </a:bodyPr>
          <a:lstStyle/>
          <a:p>
            <a:pPr>
              <a:lnSpc>
                <a:spcPct val="120000"/>
              </a:lnSpc>
              <a:spcAft>
                <a:spcPts val="1200"/>
              </a:spcAft>
            </a:pPr>
            <a:b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Issues relating to sustainability concerns, sustainable innovation management and corporate sustainability in an overarching perspective including trade-offs between economic, social and ecological dimensions of sustainability.</a:t>
            </a:r>
            <a:br>
              <a:rPr lang="en-GB" sz="1600" dirty="0">
                <a:solidFill>
                  <a:schemeClr val="accent1">
                    <a:lumMod val="10000"/>
                  </a:schemeClr>
                </a:solidFill>
                <a:latin typeface="TeleNeo" panose="020B0504040202090203" pitchFamily="34" charset="77"/>
                <a:ea typeface="Verdana" panose="020B0604030504040204" pitchFamily="34" charset="0"/>
                <a:cs typeface="Arial" panose="020B0604020202020204" pitchFamily="34" charset="0"/>
              </a:rPr>
            </a:br>
            <a:br>
              <a:rPr lang="en-GB" sz="1600" dirty="0">
                <a:solidFill>
                  <a:schemeClr val="accent1">
                    <a:lumMod val="10000"/>
                  </a:schemeClr>
                </a:solidFill>
                <a:latin typeface="TeleNeo" panose="020B0504040202090203" pitchFamily="34" charset="77"/>
                <a:ea typeface="Verdana" panose="020B0604030504040204" pitchFamily="34" charset="0"/>
                <a:cs typeface="Arial" panose="020B0604020202020204" pitchFamily="34" charset="0"/>
              </a:rPr>
            </a:br>
            <a:b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Issues relating to economic approaches to continuous use of resources and elimination of waste.</a:t>
            </a:r>
            <a:b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br>
            <a:b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br>
            <a:b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b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Issues relating to the freedom from discrimination and inherent rights of all human beings, regardless of race, sex, nationality, ethnicity, language, religion, or any other status, including rights to access, use, create and publish digital media.</a:t>
            </a:r>
            <a:b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br>
            <a:b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br>
            <a:b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Activities relating to the UN Sustainable Development Goal 13 to combat climate change and its impacts.</a:t>
            </a:r>
          </a:p>
        </p:txBody>
      </p:sp>
      <p:pic>
        <p:nvPicPr>
          <p:cNvPr id="13" name="Picture 2" descr="C:\Users\IgorY\Desktop\66\Overarching.png">
            <a:extLst>
              <a:ext uri="{FF2B5EF4-FFF2-40B4-BE49-F238E27FC236}">
                <a16:creationId xmlns:a16="http://schemas.microsoft.com/office/drawing/2014/main" id="{6DC9FBD0-A5EA-8448-82DE-7969F3553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1468532"/>
            <a:ext cx="649603" cy="649603"/>
          </a:xfrm>
          <a:prstGeom prst="rect">
            <a:avLst/>
          </a:prstGeom>
          <a:noFill/>
          <a:ln>
            <a:noFill/>
          </a:ln>
        </p:spPr>
      </p:pic>
      <p:pic>
        <p:nvPicPr>
          <p:cNvPr id="14" name="Picture 3" descr="C:\Users\IgorY\Desktop\66\Circular Economy.png">
            <a:extLst>
              <a:ext uri="{FF2B5EF4-FFF2-40B4-BE49-F238E27FC236}">
                <a16:creationId xmlns:a16="http://schemas.microsoft.com/office/drawing/2014/main" id="{55101271-1E77-0546-9574-6196C27C249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2875993"/>
            <a:ext cx="649603" cy="6496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IgorY\Desktop\66\Human and Digital Rights.png">
            <a:extLst>
              <a:ext uri="{FF2B5EF4-FFF2-40B4-BE49-F238E27FC236}">
                <a16:creationId xmlns:a16="http://schemas.microsoft.com/office/drawing/2014/main" id="{013FFF20-DEF3-D64A-A746-503C5487DF7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4141214"/>
            <a:ext cx="649603" cy="6496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IgorY\Desktop\66\Climate Action.png">
            <a:extLst>
              <a:ext uri="{FF2B5EF4-FFF2-40B4-BE49-F238E27FC236}">
                <a16:creationId xmlns:a16="http://schemas.microsoft.com/office/drawing/2014/main" id="{C35490CD-1C1F-1845-A73D-99B22DC231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5746732"/>
            <a:ext cx="649603" cy="649603"/>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D23E3EBF-B6FA-774D-96F0-F18733B5BDCF}"/>
              </a:ext>
            </a:extLst>
          </p:cNvPr>
          <p:cNvSpPr/>
          <p:nvPr/>
        </p:nvSpPr>
        <p:spPr>
          <a:xfrm>
            <a:off x="1620899" y="1588437"/>
            <a:ext cx="1375698" cy="409792"/>
          </a:xfrm>
          <a:prstGeom prst="rect">
            <a:avLst/>
          </a:prstGeom>
        </p:spPr>
        <p:txBody>
          <a:bodyPr wrap="none">
            <a:spAutoFit/>
          </a:bodyPr>
          <a:lstStyle/>
          <a:p>
            <a:pPr>
              <a:lnSpc>
                <a:spcPct val="120000"/>
              </a:lnSpc>
              <a:spcAft>
                <a:spcPts val="1200"/>
              </a:spcAft>
            </a:pPr>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Overarching </a:t>
            </a:r>
          </a:p>
        </p:txBody>
      </p:sp>
      <p:sp>
        <p:nvSpPr>
          <p:cNvPr id="18" name="Rechteck 17">
            <a:extLst>
              <a:ext uri="{FF2B5EF4-FFF2-40B4-BE49-F238E27FC236}">
                <a16:creationId xmlns:a16="http://schemas.microsoft.com/office/drawing/2014/main" id="{99A07F71-32D1-A44D-B889-9FDC452665FD}"/>
              </a:ext>
            </a:extLst>
          </p:cNvPr>
          <p:cNvSpPr/>
          <p:nvPr/>
        </p:nvSpPr>
        <p:spPr>
          <a:xfrm>
            <a:off x="1620899" y="2974400"/>
            <a:ext cx="1928733" cy="369332"/>
          </a:xfrm>
          <a:prstGeom prst="rect">
            <a:avLst/>
          </a:prstGeom>
        </p:spPr>
        <p:txBody>
          <a:bodyPr wrap="none">
            <a:spAutoFit/>
          </a:bodyPr>
          <a:lstStyle/>
          <a:p>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Circular Economy </a:t>
            </a:r>
            <a:endParaRPr lang="de-DE" dirty="0"/>
          </a:p>
        </p:txBody>
      </p:sp>
      <p:sp>
        <p:nvSpPr>
          <p:cNvPr id="19" name="Rechteck 18">
            <a:extLst>
              <a:ext uri="{FF2B5EF4-FFF2-40B4-BE49-F238E27FC236}">
                <a16:creationId xmlns:a16="http://schemas.microsoft.com/office/drawing/2014/main" id="{325B1CBB-9382-1341-BE20-379D659F0EA3}"/>
              </a:ext>
            </a:extLst>
          </p:cNvPr>
          <p:cNvSpPr/>
          <p:nvPr/>
        </p:nvSpPr>
        <p:spPr>
          <a:xfrm>
            <a:off x="1620899" y="4281349"/>
            <a:ext cx="2340705" cy="369332"/>
          </a:xfrm>
          <a:prstGeom prst="rect">
            <a:avLst/>
          </a:prstGeom>
        </p:spPr>
        <p:txBody>
          <a:bodyPr wrap="none">
            <a:spAutoFit/>
          </a:bodyPr>
          <a:lstStyle/>
          <a:p>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Human &amp; Digital Rights</a:t>
            </a:r>
            <a:endParaRPr lang="de-DE" dirty="0"/>
          </a:p>
        </p:txBody>
      </p:sp>
      <p:sp>
        <p:nvSpPr>
          <p:cNvPr id="20" name="Rechteck 19">
            <a:extLst>
              <a:ext uri="{FF2B5EF4-FFF2-40B4-BE49-F238E27FC236}">
                <a16:creationId xmlns:a16="http://schemas.microsoft.com/office/drawing/2014/main" id="{84EFCED1-6E8D-E04A-95B2-BFA0CA7D07A6}"/>
              </a:ext>
            </a:extLst>
          </p:cNvPr>
          <p:cNvSpPr/>
          <p:nvPr/>
        </p:nvSpPr>
        <p:spPr>
          <a:xfrm>
            <a:off x="1620899" y="5886867"/>
            <a:ext cx="1673856" cy="369332"/>
          </a:xfrm>
          <a:prstGeom prst="rect">
            <a:avLst/>
          </a:prstGeom>
        </p:spPr>
        <p:txBody>
          <a:bodyPr wrap="none">
            <a:spAutoFit/>
          </a:bodyPr>
          <a:lstStyle/>
          <a:p>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Climate Action </a:t>
            </a:r>
            <a:endParaRPr lang="de-DE" dirty="0"/>
          </a:p>
        </p:txBody>
      </p:sp>
      <p:pic>
        <p:nvPicPr>
          <p:cNvPr id="12" name="Picture 2" descr="https://licensebuttons.net/l/by-sa/3.0/88x31.png">
            <a:extLst>
              <a:ext uri="{FF2B5EF4-FFF2-40B4-BE49-F238E27FC236}">
                <a16:creationId xmlns:a16="http://schemas.microsoft.com/office/drawing/2014/main" id="{6445149A-A4DC-4DFF-ACAD-CA3BF3A319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5649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descr="C:\Users\IgorY\Desktop\66\Climate Action.png">
            <a:extLst>
              <a:ext uri="{FF2B5EF4-FFF2-40B4-BE49-F238E27FC236}">
                <a16:creationId xmlns:a16="http://schemas.microsoft.com/office/drawing/2014/main" id="{7ED66B0C-9225-7747-ADFB-3B04AFD2E3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09582" y="257942"/>
            <a:ext cx="952000" cy="952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a:extLst>
              <a:ext uri="{FF2B5EF4-FFF2-40B4-BE49-F238E27FC236}">
                <a16:creationId xmlns:a16="http://schemas.microsoft.com/office/drawing/2014/main" id="{9B52BE60-873C-E349-ACF5-E7C0B47FB5F7}"/>
              </a:ext>
            </a:extLst>
          </p:cNvPr>
          <p:cNvSpPr/>
          <p:nvPr/>
        </p:nvSpPr>
        <p:spPr>
          <a:xfrm>
            <a:off x="3043142" y="549276"/>
            <a:ext cx="2465171" cy="369332"/>
          </a:xfrm>
          <a:prstGeom prst="rect">
            <a:avLst/>
          </a:prstGeom>
        </p:spPr>
        <p:txBody>
          <a:bodyPr wrap="square">
            <a:spAutoFit/>
          </a:bodyPr>
          <a:lstStyle/>
          <a:p>
            <a:pPr algn="ctr">
              <a:spcBef>
                <a:spcPct val="50000"/>
              </a:spcBef>
              <a:buClr>
                <a:schemeClr val="tx2"/>
              </a:buClr>
              <a:buSzPct val="75000"/>
              <a:buNone/>
            </a:pPr>
            <a:r>
              <a:rPr lang="de-DE" altLang="en-US" dirty="0" err="1">
                <a:solidFill>
                  <a:srgbClr val="E34590"/>
                </a:solidFill>
                <a:latin typeface="TeleNeo" panose="020B0504040202090203" pitchFamily="34" charset="77"/>
              </a:rPr>
              <a:t>Climate</a:t>
            </a:r>
            <a:r>
              <a:rPr lang="de-DE" altLang="en-US" dirty="0">
                <a:solidFill>
                  <a:srgbClr val="E34590"/>
                </a:solidFill>
                <a:latin typeface="TeleNeo" panose="020B0504040202090203" pitchFamily="34" charset="77"/>
              </a:rPr>
              <a:t> Action</a:t>
            </a:r>
          </a:p>
        </p:txBody>
      </p:sp>
      <p:sp>
        <p:nvSpPr>
          <p:cNvPr id="20" name="Rechteck 19">
            <a:extLst>
              <a:ext uri="{FF2B5EF4-FFF2-40B4-BE49-F238E27FC236}">
                <a16:creationId xmlns:a16="http://schemas.microsoft.com/office/drawing/2014/main" id="{52E497D2-5E9D-9040-9746-487959753D5C}"/>
              </a:ext>
            </a:extLst>
          </p:cNvPr>
          <p:cNvSpPr/>
          <p:nvPr/>
        </p:nvSpPr>
        <p:spPr>
          <a:xfrm>
            <a:off x="928996" y="4285733"/>
            <a:ext cx="2465171" cy="369332"/>
          </a:xfrm>
          <a:prstGeom prst="rect">
            <a:avLst/>
          </a:prstGeom>
        </p:spPr>
        <p:txBody>
          <a:bodyPr wrap="square">
            <a:spAutoFit/>
          </a:bodyPr>
          <a:lstStyle/>
          <a:p>
            <a:pPr algn="ctr">
              <a:spcBef>
                <a:spcPct val="50000"/>
              </a:spcBef>
              <a:buClr>
                <a:schemeClr val="tx2"/>
              </a:buClr>
              <a:buSzPct val="75000"/>
              <a:buNone/>
            </a:pPr>
            <a:r>
              <a:rPr lang="de-DE" altLang="en-US" dirty="0">
                <a:solidFill>
                  <a:srgbClr val="E34590"/>
                </a:solidFill>
                <a:latin typeface="TeleNeo" panose="020B0504040202090203" pitchFamily="34" charset="77"/>
              </a:rPr>
              <a:t>50 Points</a:t>
            </a:r>
          </a:p>
        </p:txBody>
      </p:sp>
      <p:sp>
        <p:nvSpPr>
          <p:cNvPr id="27" name="Abgerundetes Rechteck 26">
            <a:extLst>
              <a:ext uri="{FF2B5EF4-FFF2-40B4-BE49-F238E27FC236}">
                <a16:creationId xmlns:a16="http://schemas.microsoft.com/office/drawing/2014/main" id="{822C6B9E-2DAD-B84C-B464-F731F025B9B5}"/>
              </a:ext>
            </a:extLst>
          </p:cNvPr>
          <p:cNvSpPr/>
          <p:nvPr/>
        </p:nvSpPr>
        <p:spPr>
          <a:xfrm>
            <a:off x="5949094" y="715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1.	</a:t>
            </a:r>
            <a:r>
              <a:rPr lang="en-GB" altLang="en-US" b="1" dirty="0">
                <a:solidFill>
                  <a:schemeClr val="bg1"/>
                </a:solidFill>
                <a:latin typeface="TeleNeo" panose="020B0504040202090203" pitchFamily="34" charset="77"/>
              </a:rPr>
              <a:t>A method that calculates the CO2 footprint of raw materials and helps to optimize the sustainability of their supply</a:t>
            </a:r>
            <a:endParaRPr lang="en-GB" b="1" dirty="0">
              <a:solidFill>
                <a:schemeClr val="bg1"/>
              </a:solidFill>
              <a:latin typeface="TeleNeo" panose="020B0504040202090203" pitchFamily="34" charset="77"/>
            </a:endParaRPr>
          </a:p>
        </p:txBody>
      </p:sp>
      <p:sp>
        <p:nvSpPr>
          <p:cNvPr id="28" name="Abgerundetes Rechteck 27">
            <a:extLst>
              <a:ext uri="{FF2B5EF4-FFF2-40B4-BE49-F238E27FC236}">
                <a16:creationId xmlns:a16="http://schemas.microsoft.com/office/drawing/2014/main" id="{83DF05CF-EAF4-504D-A713-92D9141BAD78}"/>
              </a:ext>
            </a:extLst>
          </p:cNvPr>
          <p:cNvSpPr/>
          <p:nvPr/>
        </p:nvSpPr>
        <p:spPr>
          <a:xfrm>
            <a:off x="5949094" y="2112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2.	</a:t>
            </a:r>
            <a:r>
              <a:rPr lang="en-US" altLang="en-US" b="1" dirty="0">
                <a:solidFill>
                  <a:schemeClr val="bg1"/>
                </a:solidFill>
                <a:latin typeface="TeleNeo" panose="020B0504040202090203" pitchFamily="34" charset="77"/>
              </a:rPr>
              <a:t>A technique that estimates the material wealth of a company and helps it define how much to invest in reducing CO2 emissions</a:t>
            </a:r>
            <a:endParaRPr lang="en-GB" b="1" dirty="0">
              <a:solidFill>
                <a:schemeClr val="bg1"/>
              </a:solidFill>
              <a:latin typeface="TeleNeo" panose="020B0504040202090203" pitchFamily="34" charset="77"/>
            </a:endParaRPr>
          </a:p>
        </p:txBody>
      </p:sp>
      <p:sp>
        <p:nvSpPr>
          <p:cNvPr id="29" name="Abgerundetes Rechteck 28">
            <a:extLst>
              <a:ext uri="{FF2B5EF4-FFF2-40B4-BE49-F238E27FC236}">
                <a16:creationId xmlns:a16="http://schemas.microsoft.com/office/drawing/2014/main" id="{51808F71-4F4C-9041-A8A7-743D0D013DE8}"/>
              </a:ext>
            </a:extLst>
          </p:cNvPr>
          <p:cNvSpPr/>
          <p:nvPr/>
        </p:nvSpPr>
        <p:spPr>
          <a:xfrm>
            <a:off x="5949094" y="3509324"/>
            <a:ext cx="5956300" cy="96107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chemeClr val="bg1"/>
                </a:solidFill>
                <a:latin typeface="TeleNeo" panose="020B0504040202090203" pitchFamily="34" charset="77"/>
              </a:rPr>
              <a:t>3. </a:t>
            </a:r>
            <a:r>
              <a:rPr lang="en-GB" altLang="en-US" b="1" dirty="0">
                <a:solidFill>
                  <a:schemeClr val="bg1"/>
                </a:solidFill>
                <a:latin typeface="TeleNeo" panose="020B0504040202090203" pitchFamily="34" charset="77"/>
              </a:rPr>
              <a:t> A methodology that assess the environmental impact of office equipment and helps to reduce energy consumption </a:t>
            </a:r>
            <a:endParaRPr lang="de-DE" altLang="en-US"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60362CC8-DF49-E749-9F6D-4BE09B150BE5}"/>
              </a:ext>
            </a:extLst>
          </p:cNvPr>
          <p:cNvSpPr/>
          <p:nvPr/>
        </p:nvSpPr>
        <p:spPr>
          <a:xfrm>
            <a:off x="5949094" y="4906324"/>
            <a:ext cx="5956300" cy="96107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indent="-358775">
              <a:spcBef>
                <a:spcPts val="0"/>
              </a:spcBef>
              <a:spcAft>
                <a:spcPts val="600"/>
              </a:spcAft>
              <a:buClr>
                <a:schemeClr val="tx2"/>
              </a:buClr>
              <a:buSzPct val="75000"/>
              <a:buNone/>
            </a:pPr>
            <a:r>
              <a:rPr lang="de-DE" altLang="en-US" b="1" dirty="0">
                <a:solidFill>
                  <a:srgbClr val="E34590"/>
                </a:solidFill>
                <a:latin typeface="TeleNeo" panose="020B0504040202090203" pitchFamily="34" charset="77"/>
              </a:rPr>
              <a:t>4. 	</a:t>
            </a:r>
            <a:r>
              <a:rPr lang="en-GB" b="1" dirty="0">
                <a:solidFill>
                  <a:srgbClr val="E34590"/>
                </a:solidFill>
                <a:latin typeface="TeleNeo" panose="020B0504040202090203" pitchFamily="34" charset="77"/>
              </a:rPr>
              <a:t>A process that analyses the importance of sustainability issues for different stakeholders and helps to prioritize the ones with most severe impact </a:t>
            </a:r>
            <a:endParaRPr lang="de-DE" altLang="en-US" b="1" dirty="0">
              <a:solidFill>
                <a:srgbClr val="E34590"/>
              </a:solidFill>
              <a:latin typeface="TeleNeo" panose="020B0504040202090203" pitchFamily="34" charset="77"/>
            </a:endParaRPr>
          </a:p>
        </p:txBody>
      </p:sp>
      <p:pic>
        <p:nvPicPr>
          <p:cNvPr id="31" name="Grafik 30">
            <a:hlinkClick r:id="rId5" action="ppaction://hlinksldjump"/>
            <a:extLst>
              <a:ext uri="{FF2B5EF4-FFF2-40B4-BE49-F238E27FC236}">
                <a16:creationId xmlns:a16="http://schemas.microsoft.com/office/drawing/2014/main" id="{4A7646DF-B322-6648-AB6F-B43C68E00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grpSp>
        <p:nvGrpSpPr>
          <p:cNvPr id="11" name="Gruppieren 10">
            <a:extLst>
              <a:ext uri="{FF2B5EF4-FFF2-40B4-BE49-F238E27FC236}">
                <a16:creationId xmlns:a16="http://schemas.microsoft.com/office/drawing/2014/main" id="{173C90D6-289B-874B-9343-38A8AE71632A}"/>
              </a:ext>
            </a:extLst>
          </p:cNvPr>
          <p:cNvGrpSpPr/>
          <p:nvPr/>
        </p:nvGrpSpPr>
        <p:grpSpPr>
          <a:xfrm>
            <a:off x="4570752" y="3655778"/>
            <a:ext cx="586629" cy="463307"/>
            <a:chOff x="4157679" y="3946620"/>
            <a:chExt cx="586629" cy="463307"/>
          </a:xfrm>
        </p:grpSpPr>
        <p:sp>
          <p:nvSpPr>
            <p:cNvPr id="12" name="Oval 11">
              <a:extLst>
                <a:ext uri="{FF2B5EF4-FFF2-40B4-BE49-F238E27FC236}">
                  <a16:creationId xmlns:a16="http://schemas.microsoft.com/office/drawing/2014/main" id="{8CAD9F1F-81A5-2448-9759-647BE23E381B}"/>
                </a:ext>
              </a:extLst>
            </p:cNvPr>
            <p:cNvSpPr/>
            <p:nvPr/>
          </p:nvSpPr>
          <p:spPr>
            <a:xfrm>
              <a:off x="4206666" y="3946620"/>
              <a:ext cx="463307" cy="4633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7" action="ppaction://hlinksldjump"/>
              <a:extLst>
                <a:ext uri="{FF2B5EF4-FFF2-40B4-BE49-F238E27FC236}">
                  <a16:creationId xmlns:a16="http://schemas.microsoft.com/office/drawing/2014/main" id="{717C669B-8C88-BB49-816C-E0A684E639B0}"/>
                </a:ext>
              </a:extLst>
            </p:cNvPr>
            <p:cNvSpPr txBox="1"/>
            <p:nvPr/>
          </p:nvSpPr>
          <p:spPr>
            <a:xfrm>
              <a:off x="4157679" y="4000145"/>
              <a:ext cx="586629" cy="369332"/>
            </a:xfrm>
            <a:prstGeom prst="rect">
              <a:avLst/>
            </a:prstGeom>
            <a:noFill/>
          </p:spPr>
          <p:txBody>
            <a:bodyPr wrap="square" rtlCol="0">
              <a:spAutoFit/>
            </a:bodyPr>
            <a:lstStyle/>
            <a:p>
              <a:pPr algn="ctr"/>
              <a:r>
                <a:rPr lang="de-DE" b="1" dirty="0">
                  <a:solidFill>
                    <a:schemeClr val="bg1"/>
                  </a:solidFill>
                  <a:latin typeface="TeleNeo" panose="020B0504040202090203" pitchFamily="34" charset="77"/>
                </a:rPr>
                <a:t>i</a:t>
              </a:r>
            </a:p>
          </p:txBody>
        </p:sp>
      </p:grpSp>
      <p:sp>
        <p:nvSpPr>
          <p:cNvPr id="14" name="Rechteck 13">
            <a:extLst>
              <a:ext uri="{FF2B5EF4-FFF2-40B4-BE49-F238E27FC236}">
                <a16:creationId xmlns:a16="http://schemas.microsoft.com/office/drawing/2014/main" id="{8E66835A-857A-4BC3-ADB6-BC6B02EB4565}"/>
              </a:ext>
            </a:extLst>
          </p:cNvPr>
          <p:cNvSpPr/>
          <p:nvPr/>
        </p:nvSpPr>
        <p:spPr>
          <a:xfrm>
            <a:off x="555335" y="1583208"/>
            <a:ext cx="5393759" cy="2126095"/>
          </a:xfrm>
          <a:prstGeom prst="rect">
            <a:avLst/>
          </a:prstGeom>
        </p:spPr>
        <p:txBody>
          <a:bodyPr wrap="square">
            <a:spAutoFit/>
          </a:bodyPr>
          <a:lstStyle/>
          <a:p>
            <a:pPr marL="220663" indent="-220663">
              <a:lnSpc>
                <a:spcPct val="120000"/>
              </a:lnSpc>
              <a:spcBef>
                <a:spcPts val="0"/>
              </a:spcBef>
              <a:spcAft>
                <a:spcPts val="600"/>
              </a:spcAft>
              <a:buClr>
                <a:schemeClr val="tx2"/>
              </a:buClr>
              <a:buSzPct val="75000"/>
              <a:buNone/>
            </a:pPr>
            <a:r>
              <a:rPr lang="en-GB" altLang="de-DE" sz="2800" b="1" dirty="0">
                <a:solidFill>
                  <a:srgbClr val="E34590"/>
                </a:solidFill>
                <a:latin typeface="TeleNeo" panose="020B0504040202090203" pitchFamily="34" charset="77"/>
              </a:rPr>
              <a:t>  What is “materiality assessment” and how can it help to reduce carbon footprint more effectively?</a:t>
            </a:r>
          </a:p>
        </p:txBody>
      </p:sp>
    </p:spTree>
    <p:extLst>
      <p:ext uri="{BB962C8B-B14F-4D97-AF65-F5344CB8AC3E}">
        <p14:creationId xmlns:p14="http://schemas.microsoft.com/office/powerpoint/2010/main" val="2242949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E4D85"/>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9B8392C-3A30-094C-A909-F5A6F978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938" y="1617824"/>
            <a:ext cx="3407101" cy="7936273"/>
          </a:xfrm>
          <a:prstGeom prst="rect">
            <a:avLst/>
          </a:prstGeom>
        </p:spPr>
      </p:pic>
      <p:sp>
        <p:nvSpPr>
          <p:cNvPr id="9" name="Rechteck: abgerundete Ecken 38">
            <a:hlinkClick r:id="rId4" action="ppaction://hlinksldjump"/>
            <a:extLst>
              <a:ext uri="{FF2B5EF4-FFF2-40B4-BE49-F238E27FC236}">
                <a16:creationId xmlns:a16="http://schemas.microsoft.com/office/drawing/2014/main" id="{DD97112E-651A-7641-8E9B-B466953F6F2E}"/>
              </a:ext>
            </a:extLst>
          </p:cNvPr>
          <p:cNvSpPr/>
          <p:nvPr/>
        </p:nvSpPr>
        <p:spPr>
          <a:xfrm>
            <a:off x="6868844" y="4047285"/>
            <a:ext cx="2860489" cy="723900"/>
          </a:xfrm>
          <a:prstGeom prst="roundRect">
            <a:avLst/>
          </a:prstGeom>
          <a:solidFill>
            <a:srgbClr val="009DE2"/>
          </a:solidFill>
          <a:ln w="34925" cap="flat" cmpd="sng" algn="ctr">
            <a:solidFill>
              <a:schemeClr val="bg1"/>
            </a:solid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rPr>
              <a:t>Guide</a:t>
            </a:r>
            <a:endParaRPr kumimoji="0" lang="de-DE"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endParaRPr>
          </a:p>
        </p:txBody>
      </p:sp>
      <p:pic>
        <p:nvPicPr>
          <p:cNvPr id="10" name="Grafik 9">
            <a:extLst>
              <a:ext uri="{FF2B5EF4-FFF2-40B4-BE49-F238E27FC236}">
                <a16:creationId xmlns:a16="http://schemas.microsoft.com/office/drawing/2014/main" id="{69B1463C-B0B9-5F40-A979-9F47ABB9CB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961" y="2284900"/>
            <a:ext cx="2774244" cy="2166450"/>
          </a:xfrm>
          <a:prstGeom prst="rect">
            <a:avLst/>
          </a:prstGeom>
        </p:spPr>
      </p:pic>
      <p:sp>
        <p:nvSpPr>
          <p:cNvPr id="8" name="Rechteck: abgerundete Ecken 38">
            <a:hlinkClick r:id="rId6" action="ppaction://hlinksldjump"/>
            <a:extLst>
              <a:ext uri="{FF2B5EF4-FFF2-40B4-BE49-F238E27FC236}">
                <a16:creationId xmlns:a16="http://schemas.microsoft.com/office/drawing/2014/main" id="{59345DF5-5211-5F48-AC9F-69558F1CB038}"/>
              </a:ext>
            </a:extLst>
          </p:cNvPr>
          <p:cNvSpPr/>
          <p:nvPr/>
        </p:nvSpPr>
        <p:spPr>
          <a:xfrm>
            <a:off x="2462667" y="4050890"/>
            <a:ext cx="2860489" cy="723900"/>
          </a:xfrm>
          <a:prstGeom prst="roundRect">
            <a:avLst/>
          </a:prstGeom>
          <a:solidFill>
            <a:srgbClr val="009DE2"/>
          </a:solidFill>
          <a:ln w="34925" cap="flat" cmpd="sng" algn="ctr">
            <a:solidFill>
              <a:schemeClr val="bg1"/>
            </a:solidFill>
            <a:prstDash val="solid"/>
            <a:miter lim="800000"/>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rPr>
              <a:t>Play!</a:t>
            </a:r>
            <a:endParaRPr kumimoji="0" lang="de-DE" sz="3000" i="0" u="none" strike="noStrike" kern="0" cap="none" spc="0" normalizeH="0" baseline="0" noProof="0" dirty="0">
              <a:ln>
                <a:noFill/>
              </a:ln>
              <a:solidFill>
                <a:srgbClr val="FFFFFF"/>
              </a:solidFill>
              <a:effectLst/>
              <a:uLnTx/>
              <a:uFillTx/>
              <a:latin typeface="TeleNeo" panose="020B0504040202090203" pitchFamily="34" charset="77"/>
              <a:ea typeface="Verdana" panose="020B0604030504040204" pitchFamily="34" charset="0"/>
            </a:endParaRPr>
          </a:p>
        </p:txBody>
      </p:sp>
      <p:pic>
        <p:nvPicPr>
          <p:cNvPr id="12" name="Grafik 11">
            <a:extLst>
              <a:ext uri="{FF2B5EF4-FFF2-40B4-BE49-F238E27FC236}">
                <a16:creationId xmlns:a16="http://schemas.microsoft.com/office/drawing/2014/main" id="{D0375500-5ADC-8145-A2A9-CBACADAD5B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1078" y="3851825"/>
            <a:ext cx="2774245" cy="2096037"/>
          </a:xfrm>
          <a:prstGeom prst="rect">
            <a:avLst/>
          </a:prstGeom>
        </p:spPr>
      </p:pic>
      <p:sp>
        <p:nvSpPr>
          <p:cNvPr id="13" name="Rechteck 12">
            <a:extLst>
              <a:ext uri="{FF2B5EF4-FFF2-40B4-BE49-F238E27FC236}">
                <a16:creationId xmlns:a16="http://schemas.microsoft.com/office/drawing/2014/main" id="{7CFAD6EF-F394-D042-BE74-69CE87D8BDC6}"/>
              </a:ext>
            </a:extLst>
          </p:cNvPr>
          <p:cNvSpPr/>
          <p:nvPr/>
        </p:nvSpPr>
        <p:spPr>
          <a:xfrm>
            <a:off x="2032342" y="514910"/>
            <a:ext cx="8127316" cy="1446550"/>
          </a:xfrm>
          <a:prstGeom prst="rect">
            <a:avLst/>
          </a:prstGeom>
        </p:spPr>
        <p:txBody>
          <a:bodyPr wrap="square">
            <a:spAutoFit/>
          </a:bodyPr>
          <a:lstStyle/>
          <a:p>
            <a:pPr algn="ctr"/>
            <a:r>
              <a:rPr lang="en-GB" sz="4800" b="1" dirty="0">
                <a:solidFill>
                  <a:schemeClr val="bg1"/>
                </a:solidFill>
                <a:latin typeface="Tele-GroteskFet" pitchFamily="2" charset="0"/>
                <a:ea typeface="Verdana" panose="020B0604030504040204" pitchFamily="34" charset="0"/>
              </a:rPr>
              <a:t>2. Dilemmas</a:t>
            </a:r>
            <a:br>
              <a:rPr lang="en-GB" sz="4800" b="1" dirty="0">
                <a:solidFill>
                  <a:schemeClr val="bg1"/>
                </a:solidFill>
                <a:latin typeface="Tele-GroteskFet" pitchFamily="2" charset="0"/>
                <a:ea typeface="Verdana" panose="020B0604030504040204" pitchFamily="34" charset="0"/>
              </a:rPr>
            </a:br>
            <a:r>
              <a:rPr lang="en-GB" sz="2000" b="1" dirty="0">
                <a:solidFill>
                  <a:schemeClr val="bg1"/>
                </a:solidFill>
                <a:latin typeface="TeleNeo" panose="020B0504040202090203" pitchFamily="34" charset="77"/>
                <a:ea typeface="Verdana" panose="020B0604030504040204" pitchFamily="34" charset="0"/>
              </a:rPr>
              <a:t>Deal </a:t>
            </a:r>
            <a:r>
              <a:rPr lang="en-GB" sz="2000" dirty="0">
                <a:solidFill>
                  <a:schemeClr val="bg1"/>
                </a:solidFill>
                <a:latin typeface="TeleNeo" panose="020B0504040202090203" pitchFamily="34" charset="77"/>
                <a:ea typeface="Verdana" panose="020B0604030504040204" pitchFamily="34" charset="0"/>
              </a:rPr>
              <a:t>with corporate sustainability dilemmas and </a:t>
            </a:r>
            <a:br>
              <a:rPr lang="en-GB" sz="2000" b="1" dirty="0">
                <a:solidFill>
                  <a:schemeClr val="bg1"/>
                </a:solidFill>
                <a:latin typeface="TeleNeo" panose="020B0504040202090203" pitchFamily="34" charset="77"/>
                <a:ea typeface="Verdana" panose="020B0604030504040204" pitchFamily="34" charset="0"/>
              </a:rPr>
            </a:br>
            <a:r>
              <a:rPr lang="en-GB" sz="2000" b="1" dirty="0">
                <a:solidFill>
                  <a:schemeClr val="bg1"/>
                </a:solidFill>
                <a:latin typeface="TeleNeo" panose="020B0504040202090203" pitchFamily="34" charset="77"/>
                <a:ea typeface="Verdana" panose="020B0604030504040204" pitchFamily="34" charset="0"/>
              </a:rPr>
              <a:t>judge </a:t>
            </a:r>
            <a:r>
              <a:rPr lang="en-GB" sz="2000" dirty="0">
                <a:solidFill>
                  <a:schemeClr val="bg1"/>
                </a:solidFill>
                <a:latin typeface="TeleNeo" panose="020B0504040202090203" pitchFamily="34" charset="77"/>
                <a:ea typeface="Verdana" panose="020B0604030504040204" pitchFamily="34" charset="0"/>
              </a:rPr>
              <a:t>how others deal with them.</a:t>
            </a:r>
            <a:endParaRPr lang="en-GB" sz="4800" b="1" dirty="0">
              <a:solidFill>
                <a:schemeClr val="bg1"/>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4104083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513155" y="430007"/>
            <a:ext cx="13532454"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Deal with dilemmas and judge decisions</a:t>
            </a:r>
          </a:p>
        </p:txBody>
      </p:sp>
      <p:sp>
        <p:nvSpPr>
          <p:cNvPr id="2" name="Rechteck 1">
            <a:extLst>
              <a:ext uri="{FF2B5EF4-FFF2-40B4-BE49-F238E27FC236}">
                <a16:creationId xmlns:a16="http://schemas.microsoft.com/office/drawing/2014/main" id="{F980D37D-A3FD-465C-A3CC-C9AACA41B0B0}"/>
              </a:ext>
            </a:extLst>
          </p:cNvPr>
          <p:cNvSpPr/>
          <p:nvPr/>
        </p:nvSpPr>
        <p:spPr>
          <a:xfrm>
            <a:off x="513155" y="1592263"/>
            <a:ext cx="5582845" cy="3932423"/>
          </a:xfrm>
          <a:prstGeom prst="rect">
            <a:avLst/>
          </a:prstGeom>
        </p:spPr>
        <p:txBody>
          <a:bodyPr wrap="square">
            <a:spAutoFit/>
          </a:bodyPr>
          <a:lstStyle/>
          <a:p>
            <a:pPr marL="285750" indent="-285750">
              <a:lnSpc>
                <a:spcPct val="120000"/>
              </a:lnSpc>
              <a:spcAft>
                <a:spcPts val="600"/>
              </a:spcAft>
              <a:buClr>
                <a:schemeClr val="bg1"/>
              </a:buClr>
              <a:buFont typeface="Arial" panose="020B0604020202020204" pitchFamily="34" charset="0"/>
              <a:buChar char="•"/>
            </a:pP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The two winners from the quiz will </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take the role of decision-makers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to solve typical corporate sustainability dilemmas.</a:t>
            </a:r>
          </a:p>
          <a:p>
            <a:pPr marL="285750" indent="-285750">
              <a:lnSpc>
                <a:spcPct val="120000"/>
              </a:lnSpc>
              <a:spcAft>
                <a:spcPts val="600"/>
              </a:spcAft>
              <a:buClr>
                <a:schemeClr val="bg1"/>
              </a:buClr>
              <a:buFont typeface="Arial" panose="020B0604020202020204" pitchFamily="34" charset="0"/>
              <a:buChar char="•"/>
            </a:pP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Dilemmas are grouped in relation to the four focus domains. You can choose from </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closed dilemmas</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 that offer you </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3 alternatives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to choose from or </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open dilemmas</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 where you need to come up with your </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own response</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 </a:t>
            </a:r>
          </a:p>
          <a:p>
            <a:pPr marL="285750" indent="-285750">
              <a:lnSpc>
                <a:spcPct val="120000"/>
              </a:lnSpc>
              <a:spcAft>
                <a:spcPts val="600"/>
              </a:spcAft>
              <a:buClr>
                <a:schemeClr val="bg1"/>
              </a:buClr>
              <a:buFont typeface="Arial" panose="020B0604020202020204" pitchFamily="34" charset="0"/>
              <a:buChar char="•"/>
            </a:pP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As a</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 decision maker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you will “pick” one of the dilemma cards and read it out. Take a decision </a:t>
            </a:r>
            <a:b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and justify it in front of the other players.</a:t>
            </a:r>
          </a:p>
          <a:p>
            <a:pPr marL="285750" lvl="0" indent="-285750">
              <a:lnSpc>
                <a:spcPct val="120000"/>
              </a:lnSpc>
              <a:spcAft>
                <a:spcPts val="600"/>
              </a:spcAft>
              <a:buClr>
                <a:schemeClr val="bg1"/>
              </a:buClr>
              <a:buFont typeface="Arial" panose="020B0604020202020204" pitchFamily="34" charset="0"/>
              <a:buChar char="•"/>
            </a:pP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Solving the dilemmas, please consider the </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normative directives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of Deutsche Telekom.</a:t>
            </a:r>
          </a:p>
          <a:p>
            <a:pPr marL="285750" lvl="0" indent="-285750">
              <a:lnSpc>
                <a:spcPct val="120000"/>
              </a:lnSpc>
              <a:spcAft>
                <a:spcPts val="600"/>
              </a:spcAft>
              <a:buClr>
                <a:schemeClr val="bg1"/>
              </a:buClr>
              <a:buFont typeface="Arial" panose="020B0604020202020204" pitchFamily="34" charset="0"/>
              <a:buChar char="•"/>
            </a:pPr>
            <a:endPar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endParaRPr>
          </a:p>
        </p:txBody>
      </p:sp>
      <p:grpSp>
        <p:nvGrpSpPr>
          <p:cNvPr id="3" name="Gruppieren 2">
            <a:extLst>
              <a:ext uri="{FF2B5EF4-FFF2-40B4-BE49-F238E27FC236}">
                <a16:creationId xmlns:a16="http://schemas.microsoft.com/office/drawing/2014/main" id="{CA08D191-CEBB-974D-A534-28CD7BFB5C95}"/>
              </a:ext>
            </a:extLst>
          </p:cNvPr>
          <p:cNvGrpSpPr/>
          <p:nvPr/>
        </p:nvGrpSpPr>
        <p:grpSpPr>
          <a:xfrm>
            <a:off x="7903552" y="1287757"/>
            <a:ext cx="3089568" cy="4040906"/>
            <a:chOff x="8370912" y="1750017"/>
            <a:chExt cx="2023523" cy="2646605"/>
          </a:xfrm>
        </p:grpSpPr>
        <p:grpSp>
          <p:nvGrpSpPr>
            <p:cNvPr id="19" name="Gruppieren 18">
              <a:extLst>
                <a:ext uri="{FF2B5EF4-FFF2-40B4-BE49-F238E27FC236}">
                  <a16:creationId xmlns:a16="http://schemas.microsoft.com/office/drawing/2014/main" id="{F3F1100D-F414-594B-9131-CFEA0FCBB7CE}"/>
                </a:ext>
              </a:extLst>
            </p:cNvPr>
            <p:cNvGrpSpPr/>
            <p:nvPr/>
          </p:nvGrpSpPr>
          <p:grpSpPr>
            <a:xfrm>
              <a:off x="8370912" y="1750017"/>
              <a:ext cx="2023523" cy="2646605"/>
              <a:chOff x="7761442" y="4316315"/>
              <a:chExt cx="920479" cy="1203913"/>
            </a:xfrm>
            <a:solidFill>
              <a:schemeClr val="bg1"/>
            </a:solidFill>
          </p:grpSpPr>
          <p:sp>
            <p:nvSpPr>
              <p:cNvPr id="40" name="Abgerundetes Rechteck 39">
                <a:extLst>
                  <a:ext uri="{FF2B5EF4-FFF2-40B4-BE49-F238E27FC236}">
                    <a16:creationId xmlns:a16="http://schemas.microsoft.com/office/drawing/2014/main" id="{9DFDA6DD-1804-4D4F-856B-A7897CEA925B}"/>
                  </a:ext>
                </a:extLst>
              </p:cNvPr>
              <p:cNvSpPr/>
              <p:nvPr/>
            </p:nvSpPr>
            <p:spPr>
              <a:xfrm>
                <a:off x="8108323" y="4316315"/>
                <a:ext cx="573598" cy="855365"/>
              </a:xfrm>
              <a:prstGeom prst="roundRect">
                <a:avLst/>
              </a:prstGeom>
              <a:solidFill>
                <a:srgbClr val="E34590"/>
              </a:soli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Abgerundetes Rechteck 23">
                <a:extLst>
                  <a:ext uri="{FF2B5EF4-FFF2-40B4-BE49-F238E27FC236}">
                    <a16:creationId xmlns:a16="http://schemas.microsoft.com/office/drawing/2014/main" id="{E7497B38-62D4-4F47-A0BB-80B5A4E32181}"/>
                  </a:ext>
                </a:extLst>
              </p:cNvPr>
              <p:cNvSpPr/>
              <p:nvPr/>
            </p:nvSpPr>
            <p:spPr>
              <a:xfrm>
                <a:off x="8018898" y="4398154"/>
                <a:ext cx="573598" cy="855365"/>
              </a:xfrm>
              <a:prstGeom prst="roundRect">
                <a:avLst/>
              </a:prstGeom>
              <a:solidFill>
                <a:srgbClr val="F0CEA6"/>
              </a:soli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Abgerundetes Rechteck 19">
                <a:extLst>
                  <a:ext uri="{FF2B5EF4-FFF2-40B4-BE49-F238E27FC236}">
                    <a16:creationId xmlns:a16="http://schemas.microsoft.com/office/drawing/2014/main" id="{40318E91-B307-D14E-BA93-7916A559742A}"/>
                  </a:ext>
                </a:extLst>
              </p:cNvPr>
              <p:cNvSpPr/>
              <p:nvPr/>
            </p:nvSpPr>
            <p:spPr>
              <a:xfrm>
                <a:off x="7898734" y="4490589"/>
                <a:ext cx="573598" cy="855365"/>
              </a:xfrm>
              <a:prstGeom prst="roundRect">
                <a:avLst/>
              </a:prstGeom>
              <a:solidFill>
                <a:srgbClr val="65C9C0"/>
              </a:soli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Abgerundetes Rechteck 21">
                <a:extLst>
                  <a:ext uri="{FF2B5EF4-FFF2-40B4-BE49-F238E27FC236}">
                    <a16:creationId xmlns:a16="http://schemas.microsoft.com/office/drawing/2014/main" id="{98EE161E-AE24-924A-97E0-F1EFA7B0F529}"/>
                  </a:ext>
                </a:extLst>
              </p:cNvPr>
              <p:cNvSpPr/>
              <p:nvPr/>
            </p:nvSpPr>
            <p:spPr>
              <a:xfrm>
                <a:off x="7761442" y="4579327"/>
                <a:ext cx="573598" cy="940901"/>
              </a:xfrm>
              <a:prstGeom prst="roundRect">
                <a:avLst/>
              </a:prstGeom>
              <a:solidFill>
                <a:srgbClr val="53BAF2"/>
              </a:soli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a:p>
                <a:pPr algn="ctr"/>
                <a:endParaRPr lang="de-DE" dirty="0"/>
              </a:p>
              <a:p>
                <a:pPr algn="ctr"/>
                <a:endParaRPr lang="de-DE" dirty="0"/>
              </a:p>
              <a:p>
                <a:pPr algn="ctr"/>
                <a:endParaRPr lang="de-DE" dirty="0"/>
              </a:p>
              <a:p>
                <a:pPr algn="ctr"/>
                <a:endParaRPr lang="de-DE" dirty="0"/>
              </a:p>
              <a:p>
                <a:pPr algn="ctr"/>
                <a:endParaRPr lang="de-DE" dirty="0"/>
              </a:p>
              <a:p>
                <a:pPr algn="ctr"/>
                <a:r>
                  <a:rPr lang="de-DE" b="1" dirty="0" err="1">
                    <a:latin typeface="TeleNeo" panose="020B0504040202090203" pitchFamily="34" charset="77"/>
                  </a:rPr>
                  <a:t>Overarching</a:t>
                </a:r>
                <a:endParaRPr lang="de-DE" b="1" dirty="0">
                  <a:latin typeface="TeleNeo" panose="020B0504040202090203" pitchFamily="34" charset="77"/>
                </a:endParaRPr>
              </a:p>
            </p:txBody>
          </p:sp>
        </p:grpSp>
        <p:pic>
          <p:nvPicPr>
            <p:cNvPr id="23" name="Picture 2" descr="C:\Users\IgorY\Desktop\66\Overarching.png">
              <a:extLst>
                <a:ext uri="{FF2B5EF4-FFF2-40B4-BE49-F238E27FC236}">
                  <a16:creationId xmlns:a16="http://schemas.microsoft.com/office/drawing/2014/main" id="{3DB27B3A-8083-4642-AC41-FE68229DA9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583686" y="2665805"/>
              <a:ext cx="900000" cy="9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161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510040" y="420882"/>
            <a:ext cx="95165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rPr>
              <a:t>How to evaluate the decisions</a:t>
            </a:r>
            <a:endParaRPr kumimoji="0" lang="en-GB" sz="2800" b="1" i="0" u="none" strike="noStrike" kern="1200" cap="none" spc="0" normalizeH="0" baseline="0" noProof="0" dirty="0">
              <a:ln>
                <a:noFill/>
              </a:ln>
              <a:solidFill>
                <a:schemeClr val="bg1"/>
              </a:solidFill>
              <a:effectLst/>
              <a:uLnTx/>
              <a:uFillTx/>
              <a:latin typeface="TeleNeo" panose="020B0504040202090203" pitchFamily="34" charset="77"/>
            </a:endParaRPr>
          </a:p>
        </p:txBody>
      </p:sp>
      <p:sp>
        <p:nvSpPr>
          <p:cNvPr id="2" name="Rechteck 1">
            <a:extLst>
              <a:ext uri="{FF2B5EF4-FFF2-40B4-BE49-F238E27FC236}">
                <a16:creationId xmlns:a16="http://schemas.microsoft.com/office/drawing/2014/main" id="{F980D37D-A3FD-465C-A3CC-C9AACA41B0B0}"/>
              </a:ext>
            </a:extLst>
          </p:cNvPr>
          <p:cNvSpPr/>
          <p:nvPr/>
        </p:nvSpPr>
        <p:spPr>
          <a:xfrm>
            <a:off x="527197" y="1592263"/>
            <a:ext cx="5532291" cy="3855479"/>
          </a:xfrm>
          <a:prstGeom prst="rect">
            <a:avLst/>
          </a:prstGeom>
        </p:spPr>
        <p:txBody>
          <a:bodyPr wrap="square">
            <a:spAutoFit/>
          </a:bodyPr>
          <a:lstStyle/>
          <a:p>
            <a:pPr marL="285750" marR="0" lvl="0" indent="-285750" algn="l" defTabSz="914400" rtl="0" eaLnBrk="1" fontAlgn="auto" latinLnBrk="0" hangingPunct="1">
              <a:lnSpc>
                <a:spcPct val="120000"/>
              </a:lnSpc>
              <a:spcBef>
                <a:spcPts val="0"/>
              </a:spcBef>
              <a:spcAft>
                <a:spcPts val="600"/>
              </a:spcAft>
              <a:buClr>
                <a:schemeClr val="bg1"/>
              </a:buClr>
              <a:buSzTx/>
              <a:buFont typeface="Arial" panose="020B06040202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In order to evaluate the decision maker’s answer, the other players take the </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perspective of one stakeholder</a:t>
            </a:r>
            <a:r>
              <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a:t>
            </a:r>
          </a:p>
          <a:p>
            <a:pPr marL="285750" indent="-285750">
              <a:lnSpc>
                <a:spcPct val="120000"/>
              </a:lnSpc>
              <a:spcAft>
                <a:spcPts val="600"/>
              </a:spcAft>
              <a:buClr>
                <a:schemeClr val="bg1"/>
              </a:buClr>
              <a:buFont typeface="Arial" panose="020B0604020202020204" pitchFamily="34" charset="0"/>
              <a:buChar char="•"/>
              <a:defRPr/>
            </a:pPr>
            <a:r>
              <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Use the </a:t>
            </a:r>
            <a:r>
              <a:rPr kumimoji="0" lang="en-GB" sz="1600" b="1"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evaluation scale </a:t>
            </a:r>
            <a:r>
              <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and tell the moderator the amount of </a:t>
            </a:r>
            <a:r>
              <a:rPr kumimoji="0" lang="en-GB" sz="1600" b="1"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Impact Investment Points</a:t>
            </a:r>
            <a:r>
              <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 that you award to or deduct from the decision maker. </a:t>
            </a:r>
            <a:r>
              <a:rPr lang="en-US" sz="1600" dirty="0">
                <a:solidFill>
                  <a:schemeClr val="bg1"/>
                </a:solidFill>
                <a:latin typeface="TeleNeo" panose="020B0504040202090203" pitchFamily="34" charset="77"/>
                <a:ea typeface="Verdana" panose="020B0604030504040204" pitchFamily="34" charset="0"/>
                <a:cs typeface="Arial" panose="020B0604020202020204" pitchFamily="34" charset="0"/>
              </a:rPr>
              <a:t>The moderator may ask you to reason about your feedback. </a:t>
            </a:r>
            <a:endPar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endParaRPr>
          </a:p>
          <a:p>
            <a:pPr marL="285750" marR="0" lvl="0" indent="-285750" algn="l" defTabSz="914400" rtl="0" eaLnBrk="1" fontAlgn="auto" latinLnBrk="0" hangingPunct="1">
              <a:lnSpc>
                <a:spcPct val="120000"/>
              </a:lnSpc>
              <a:spcBef>
                <a:spcPts val="0"/>
              </a:spcBef>
              <a:spcAft>
                <a:spcPts val="600"/>
              </a:spcAft>
              <a:buClr>
                <a:schemeClr val="bg1"/>
              </a:buClr>
              <a:buSzTx/>
              <a:buFont typeface="Arial" panose="020B0604020202020204" pitchFamily="34" charset="0"/>
              <a:buChar char="•"/>
              <a:tabLst/>
              <a:defRPr/>
            </a:pPr>
            <a:r>
              <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Following the feedback from the other players the decision maker also </a:t>
            </a:r>
            <a:r>
              <a:rPr kumimoji="0" lang="en-GB" sz="1600" b="1"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self-evaluates</a:t>
            </a:r>
            <a:r>
              <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rPr>
              <a:t> his/her choice and likewise adds or deducts up to 30 points.</a:t>
            </a:r>
          </a:p>
          <a:p>
            <a:pPr marL="285750" lvl="0" indent="-285750">
              <a:lnSpc>
                <a:spcPct val="120000"/>
              </a:lnSpc>
              <a:spcAft>
                <a:spcPts val="600"/>
              </a:spcAft>
              <a:buClr>
                <a:schemeClr val="bg1"/>
              </a:buClr>
              <a:buFont typeface="Arial" panose="020B0604020202020204" pitchFamily="34" charset="0"/>
              <a:buChar char="•"/>
              <a:defRPr/>
            </a:pPr>
            <a:r>
              <a:rPr lang="en-US" sz="1600" dirty="0">
                <a:solidFill>
                  <a:schemeClr val="bg1"/>
                </a:solidFill>
                <a:latin typeface="TeleNeo" panose="020B0504040202090203" pitchFamily="34" charset="77"/>
                <a:ea typeface="Verdana" panose="020B0604030504040204" pitchFamily="34" charset="0"/>
                <a:cs typeface="Arial" panose="020B0604020202020204" pitchFamily="34" charset="0"/>
              </a:rPr>
              <a:t>The decision-maker who wins more points from the dilemmas will become a </a:t>
            </a:r>
            <a:r>
              <a:rPr lang="en-US" sz="1600" b="1" dirty="0">
                <a:solidFill>
                  <a:schemeClr val="bg1"/>
                </a:solidFill>
                <a:latin typeface="TeleNeo" panose="020B0504040202090203" pitchFamily="34" charset="77"/>
                <a:ea typeface="Verdana" panose="020B0604030504040204" pitchFamily="34" charset="0"/>
                <a:cs typeface="Arial" panose="020B0604020202020204" pitchFamily="34" charset="0"/>
              </a:rPr>
              <a:t>leader</a:t>
            </a:r>
            <a:r>
              <a:rPr lang="en-US" sz="1600" dirty="0">
                <a:solidFill>
                  <a:schemeClr val="bg1"/>
                </a:solidFill>
                <a:latin typeface="TeleNeo" panose="020B0504040202090203" pitchFamily="34" charset="77"/>
                <a:ea typeface="Verdana" panose="020B0604030504040204" pitchFamily="34" charset="0"/>
                <a:cs typeface="Arial" panose="020B0604020202020204" pitchFamily="34" charset="0"/>
              </a:rPr>
              <a:t> of the group and will be </a:t>
            </a:r>
            <a:r>
              <a:rPr lang="en-US" sz="1600" b="1" dirty="0">
                <a:solidFill>
                  <a:schemeClr val="bg1"/>
                </a:solidFill>
                <a:latin typeface="TeleNeo" panose="020B0504040202090203" pitchFamily="34" charset="77"/>
                <a:ea typeface="Verdana" panose="020B0604030504040204" pitchFamily="34" charset="0"/>
                <a:cs typeface="Arial" panose="020B0604020202020204" pitchFamily="34" charset="0"/>
              </a:rPr>
              <a:t>able to use two extra votes </a:t>
            </a:r>
            <a:r>
              <a:rPr lang="en-US" sz="1600" dirty="0">
                <a:solidFill>
                  <a:schemeClr val="bg1"/>
                </a:solidFill>
                <a:latin typeface="TeleNeo" panose="020B0504040202090203" pitchFamily="34" charset="77"/>
                <a:ea typeface="Verdana" panose="020B0604030504040204" pitchFamily="34" charset="0"/>
                <a:cs typeface="Arial" panose="020B0604020202020204" pitchFamily="34" charset="0"/>
              </a:rPr>
              <a:t>in the voting sessions afterwards. </a:t>
            </a:r>
            <a:endParaRPr kumimoji="0" lang="en-GB" sz="1600" b="0" i="0" u="none" strike="noStrike" kern="1200" cap="none" spc="0" normalizeH="0" baseline="0" noProof="0" dirty="0">
              <a:ln>
                <a:noFill/>
              </a:ln>
              <a:solidFill>
                <a:schemeClr val="bg1"/>
              </a:solidFill>
              <a:effectLst/>
              <a:uLnTx/>
              <a:uFillTx/>
              <a:latin typeface="TeleNeo" panose="020B0504040202090203" pitchFamily="34" charset="77"/>
              <a:ea typeface="Verdana" panose="020B060403050404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4075DC80-51EC-4B71-86BD-ACD586E922EB}"/>
              </a:ext>
            </a:extLst>
          </p:cNvPr>
          <p:cNvSpPr txBox="1"/>
          <p:nvPr/>
        </p:nvSpPr>
        <p:spPr>
          <a:xfrm>
            <a:off x="6699133" y="4125210"/>
            <a:ext cx="2835779"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9DE2"/>
                </a:solidFill>
                <a:effectLst/>
                <a:uLnTx/>
                <a:uFillTx/>
                <a:latin typeface="Verdana" panose="020B0604030504040204" pitchFamily="34" charset="0"/>
                <a:ea typeface="Verdana" panose="020B0604030504040204" pitchFamily="34" charset="0"/>
                <a:cs typeface="+mn-cs"/>
              </a:rPr>
              <a:t>+ Evaluation Scale</a:t>
            </a:r>
          </a:p>
        </p:txBody>
      </p:sp>
      <p:grpSp>
        <p:nvGrpSpPr>
          <p:cNvPr id="4" name="Gruppieren 3">
            <a:extLst>
              <a:ext uri="{FF2B5EF4-FFF2-40B4-BE49-F238E27FC236}">
                <a16:creationId xmlns:a16="http://schemas.microsoft.com/office/drawing/2014/main" id="{DB2828CD-58D7-C348-8577-20290BA8A2E0}"/>
              </a:ext>
            </a:extLst>
          </p:cNvPr>
          <p:cNvGrpSpPr/>
          <p:nvPr/>
        </p:nvGrpSpPr>
        <p:grpSpPr>
          <a:xfrm>
            <a:off x="6882804" y="420882"/>
            <a:ext cx="2468436" cy="3228515"/>
            <a:chOff x="8118284" y="291487"/>
            <a:chExt cx="2468436" cy="3228515"/>
          </a:xfrm>
        </p:grpSpPr>
        <p:grpSp>
          <p:nvGrpSpPr>
            <p:cNvPr id="42" name="Gruppieren 41">
              <a:extLst>
                <a:ext uri="{FF2B5EF4-FFF2-40B4-BE49-F238E27FC236}">
                  <a16:creationId xmlns:a16="http://schemas.microsoft.com/office/drawing/2014/main" id="{771786C9-51AA-0B4A-ACFA-803876BB9AA9}"/>
                </a:ext>
              </a:extLst>
            </p:cNvPr>
            <p:cNvGrpSpPr/>
            <p:nvPr/>
          </p:nvGrpSpPr>
          <p:grpSpPr>
            <a:xfrm>
              <a:off x="8118284" y="291487"/>
              <a:ext cx="2468436" cy="3228515"/>
              <a:chOff x="7761442" y="4316315"/>
              <a:chExt cx="920479" cy="1203913"/>
            </a:xfrm>
            <a:solidFill>
              <a:schemeClr val="bg1"/>
            </a:solidFill>
          </p:grpSpPr>
          <p:sp>
            <p:nvSpPr>
              <p:cNvPr id="44" name="Abgerundetes Rechteck 43">
                <a:extLst>
                  <a:ext uri="{FF2B5EF4-FFF2-40B4-BE49-F238E27FC236}">
                    <a16:creationId xmlns:a16="http://schemas.microsoft.com/office/drawing/2014/main" id="{03B50C2A-5DB5-FF46-9C39-D08A32964796}"/>
                  </a:ext>
                </a:extLst>
              </p:cNvPr>
              <p:cNvSpPr/>
              <p:nvPr/>
            </p:nvSpPr>
            <p:spPr>
              <a:xfrm>
                <a:off x="8108323" y="4316315"/>
                <a:ext cx="573598" cy="855365"/>
              </a:xfrm>
              <a:prstGeom prst="roundRect">
                <a:avLst/>
              </a:prstGeom>
              <a:solidFill>
                <a:schemeClr val="bg1"/>
              </a:soli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Abgerundetes Rechteck 44">
                <a:extLst>
                  <a:ext uri="{FF2B5EF4-FFF2-40B4-BE49-F238E27FC236}">
                    <a16:creationId xmlns:a16="http://schemas.microsoft.com/office/drawing/2014/main" id="{13A20BDF-D88F-984D-B7CF-5E749EF6C0F2}"/>
                  </a:ext>
                </a:extLst>
              </p:cNvPr>
              <p:cNvSpPr/>
              <p:nvPr/>
            </p:nvSpPr>
            <p:spPr>
              <a:xfrm>
                <a:off x="8018898" y="4398154"/>
                <a:ext cx="573598" cy="855365"/>
              </a:xfrm>
              <a:prstGeom prst="roundRect">
                <a:avLst/>
              </a:prstGeom>
              <a:solidFill>
                <a:schemeClr val="bg1"/>
              </a:soli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Abgerundetes Rechteck 45">
                <a:extLst>
                  <a:ext uri="{FF2B5EF4-FFF2-40B4-BE49-F238E27FC236}">
                    <a16:creationId xmlns:a16="http://schemas.microsoft.com/office/drawing/2014/main" id="{8278A614-5DFE-3F40-AA4A-4BC0BB949926}"/>
                  </a:ext>
                </a:extLst>
              </p:cNvPr>
              <p:cNvSpPr/>
              <p:nvPr/>
            </p:nvSpPr>
            <p:spPr>
              <a:xfrm>
                <a:off x="7898734" y="4490589"/>
                <a:ext cx="573598" cy="855365"/>
              </a:xfrm>
              <a:prstGeom prst="roundRect">
                <a:avLst/>
              </a:prstGeom>
              <a:solidFill>
                <a:schemeClr val="bg1"/>
              </a:soli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Abgerundetes Rechteck 46">
                <a:extLst>
                  <a:ext uri="{FF2B5EF4-FFF2-40B4-BE49-F238E27FC236}">
                    <a16:creationId xmlns:a16="http://schemas.microsoft.com/office/drawing/2014/main" id="{F8C91BD6-5347-0644-8A22-F8905FC32BFD}"/>
                  </a:ext>
                </a:extLst>
              </p:cNvPr>
              <p:cNvSpPr/>
              <p:nvPr/>
            </p:nvSpPr>
            <p:spPr>
              <a:xfrm>
                <a:off x="7761442" y="4579327"/>
                <a:ext cx="573598" cy="940901"/>
              </a:xfrm>
              <a:prstGeom prst="roundRect">
                <a:avLst/>
              </a:prstGeom>
              <a:gradFill flip="none" rotWithShape="1">
                <a:gsLst>
                  <a:gs pos="0">
                    <a:schemeClr val="bg1">
                      <a:lumMod val="91000"/>
                    </a:schemeClr>
                  </a:gs>
                  <a:gs pos="48000">
                    <a:schemeClr val="accent6">
                      <a:lumMod val="97000"/>
                      <a:lumOff val="3000"/>
                    </a:schemeClr>
                  </a:gs>
                  <a:gs pos="100000">
                    <a:schemeClr val="accent6">
                      <a:lumMod val="60000"/>
                      <a:lumOff val="40000"/>
                    </a:schemeClr>
                  </a:gs>
                </a:gsLst>
                <a:lin ang="20400000" scaled="0"/>
                <a:tileRect/>
              </a:gradFill>
              <a:ln>
                <a:solidFill>
                  <a:srgbClr val="519A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endParaRPr lang="de-DE" dirty="0">
                  <a:solidFill>
                    <a:schemeClr val="tx1"/>
                  </a:solidFill>
                </a:endParaRPr>
              </a:p>
              <a:p>
                <a:pPr algn="ctr"/>
                <a:r>
                  <a:rPr lang="de-DE" b="1" dirty="0">
                    <a:solidFill>
                      <a:schemeClr val="tx1"/>
                    </a:solidFill>
                    <a:latin typeface="TeleNeo" panose="020B0504040202090203" pitchFamily="34" charset="77"/>
                  </a:rPr>
                  <a:t>Martin, </a:t>
                </a:r>
                <a:r>
                  <a:rPr lang="de-DE" b="1" dirty="0" err="1">
                    <a:solidFill>
                      <a:schemeClr val="tx1"/>
                    </a:solidFill>
                    <a:latin typeface="TeleNeo" panose="020B0504040202090203" pitchFamily="34" charset="77"/>
                  </a:rPr>
                  <a:t>the</a:t>
                </a:r>
                <a:r>
                  <a:rPr lang="de-DE" b="1" dirty="0">
                    <a:solidFill>
                      <a:schemeClr val="tx1"/>
                    </a:solidFill>
                    <a:latin typeface="TeleNeo" panose="020B0504040202090203" pitchFamily="34" charset="77"/>
                  </a:rPr>
                  <a:t> Customer</a:t>
                </a:r>
              </a:p>
              <a:p>
                <a:pPr algn="ctr"/>
                <a:endParaRPr lang="de-DE" b="1" dirty="0">
                  <a:solidFill>
                    <a:schemeClr val="tx1"/>
                  </a:solidFill>
                  <a:latin typeface="TeleNeo" panose="020B0504040202090203" pitchFamily="34" charset="77"/>
                </a:endParaRPr>
              </a:p>
            </p:txBody>
          </p:sp>
        </p:grpSp>
        <p:pic>
          <p:nvPicPr>
            <p:cNvPr id="48" name="Grafik 47">
              <a:extLst>
                <a:ext uri="{FF2B5EF4-FFF2-40B4-BE49-F238E27FC236}">
                  <a16:creationId xmlns:a16="http://schemas.microsoft.com/office/drawing/2014/main" id="{A595D912-C9BF-7347-B7CE-0740F271C2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68890" y="1138158"/>
              <a:ext cx="939292" cy="1675039"/>
            </a:xfrm>
            <a:prstGeom prst="rect">
              <a:avLst/>
            </a:prstGeom>
          </p:spPr>
        </p:pic>
      </p:grpSp>
      <p:pic>
        <p:nvPicPr>
          <p:cNvPr id="17" name="Grafik 16">
            <a:extLst>
              <a:ext uri="{FF2B5EF4-FFF2-40B4-BE49-F238E27FC236}">
                <a16:creationId xmlns:a16="http://schemas.microsoft.com/office/drawing/2014/main" id="{C3EB678F-66CB-40E4-88BF-8CDC555B1FEB}"/>
              </a:ext>
            </a:extLst>
          </p:cNvPr>
          <p:cNvPicPr>
            <a:picLocks noChangeAspect="1"/>
          </p:cNvPicPr>
          <p:nvPr/>
        </p:nvPicPr>
        <p:blipFill>
          <a:blip r:embed="rId4"/>
          <a:stretch>
            <a:fillRect/>
          </a:stretch>
        </p:blipFill>
        <p:spPr>
          <a:xfrm>
            <a:off x="6668674" y="4660746"/>
            <a:ext cx="5026588" cy="1024839"/>
          </a:xfrm>
          <a:prstGeom prst="rect">
            <a:avLst/>
          </a:prstGeom>
        </p:spPr>
      </p:pic>
    </p:spTree>
    <p:extLst>
      <p:ext uri="{BB962C8B-B14F-4D97-AF65-F5344CB8AC3E}">
        <p14:creationId xmlns:p14="http://schemas.microsoft.com/office/powerpoint/2010/main" val="2399456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B33A2F12-E876-DD44-A2CA-0A9D8C5B64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267702" y="2094886"/>
            <a:ext cx="1531330" cy="4783432"/>
          </a:xfrm>
          <a:prstGeom prst="rect">
            <a:avLst/>
          </a:prstGeom>
        </p:spPr>
      </p:pic>
      <p:pic>
        <p:nvPicPr>
          <p:cNvPr id="13" name="Grafik 12">
            <a:extLst>
              <a:ext uri="{FF2B5EF4-FFF2-40B4-BE49-F238E27FC236}">
                <a16:creationId xmlns:a16="http://schemas.microsoft.com/office/drawing/2014/main" id="{C6C69463-E357-714E-A80A-46A70F5697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3913" y="2220772"/>
            <a:ext cx="2607794" cy="4650479"/>
          </a:xfrm>
          <a:prstGeom prst="rect">
            <a:avLst/>
          </a:prstGeom>
        </p:spPr>
      </p:pic>
      <p:sp>
        <p:nvSpPr>
          <p:cNvPr id="8" name="Rechteck 7">
            <a:extLst>
              <a:ext uri="{FF2B5EF4-FFF2-40B4-BE49-F238E27FC236}">
                <a16:creationId xmlns:a16="http://schemas.microsoft.com/office/drawing/2014/main" id="{85031584-E3AB-4F3F-9ACB-2CB9DBAD7674}"/>
              </a:ext>
            </a:extLst>
          </p:cNvPr>
          <p:cNvSpPr/>
          <p:nvPr/>
        </p:nvSpPr>
        <p:spPr>
          <a:xfrm>
            <a:off x="504620" y="420882"/>
            <a:ext cx="11352418"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Pick your stakeholder for judging the decisions</a:t>
            </a:r>
            <a:endParaRPr lang="en-GB" sz="2800" b="1" dirty="0">
              <a:solidFill>
                <a:schemeClr val="bg1"/>
              </a:solidFill>
              <a:latin typeface="TeleNeo" panose="020B0504040202090203" pitchFamily="34" charset="77"/>
            </a:endParaRPr>
          </a:p>
        </p:txBody>
      </p:sp>
      <p:pic>
        <p:nvPicPr>
          <p:cNvPr id="10" name="Grafik 9">
            <a:extLst>
              <a:ext uri="{FF2B5EF4-FFF2-40B4-BE49-F238E27FC236}">
                <a16:creationId xmlns:a16="http://schemas.microsoft.com/office/drawing/2014/main" id="{4EB34C5A-E47E-DB4C-A5B8-5C7530737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7949" y="2113375"/>
            <a:ext cx="1824027" cy="4744625"/>
          </a:xfrm>
          <a:prstGeom prst="rect">
            <a:avLst/>
          </a:prstGeom>
        </p:spPr>
      </p:pic>
      <p:pic>
        <p:nvPicPr>
          <p:cNvPr id="12" name="Grafik 11">
            <a:extLst>
              <a:ext uri="{FF2B5EF4-FFF2-40B4-BE49-F238E27FC236}">
                <a16:creationId xmlns:a16="http://schemas.microsoft.com/office/drawing/2014/main" id="{05D47F51-06AD-8E4E-887F-69B865B6AC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8140" y="2047624"/>
            <a:ext cx="1446913" cy="4810375"/>
          </a:xfrm>
          <a:prstGeom prst="rect">
            <a:avLst/>
          </a:prstGeom>
        </p:spPr>
      </p:pic>
      <p:pic>
        <p:nvPicPr>
          <p:cNvPr id="14" name="Grafik 13">
            <a:extLst>
              <a:ext uri="{FF2B5EF4-FFF2-40B4-BE49-F238E27FC236}">
                <a16:creationId xmlns:a16="http://schemas.microsoft.com/office/drawing/2014/main" id="{3F103A04-9E69-AB4B-97BA-3734AA78C0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0795" y="2042892"/>
            <a:ext cx="1395162" cy="4860902"/>
          </a:xfrm>
          <a:prstGeom prst="rect">
            <a:avLst/>
          </a:prstGeom>
        </p:spPr>
      </p:pic>
      <p:sp>
        <p:nvSpPr>
          <p:cNvPr id="15" name="Abgerundetes Rechteck 14">
            <a:hlinkClick r:id="rId8" action="ppaction://hlinksldjump"/>
            <a:extLst>
              <a:ext uri="{FF2B5EF4-FFF2-40B4-BE49-F238E27FC236}">
                <a16:creationId xmlns:a16="http://schemas.microsoft.com/office/drawing/2014/main" id="{151B75C1-CFD2-B741-8460-76E9CEA93DDF}"/>
              </a:ext>
            </a:extLst>
          </p:cNvPr>
          <p:cNvSpPr/>
          <p:nvPr/>
        </p:nvSpPr>
        <p:spPr>
          <a:xfrm>
            <a:off x="422199" y="568334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Martin, </a:t>
            </a:r>
            <a:r>
              <a:rPr lang="de-DE" b="1" dirty="0" err="1">
                <a:latin typeface="TeleNeo" panose="020B0504040202090203" pitchFamily="34" charset="77"/>
              </a:rPr>
              <a:t>the</a:t>
            </a:r>
            <a:r>
              <a:rPr lang="de-DE" b="1" dirty="0">
                <a:latin typeface="TeleNeo" panose="020B0504040202090203" pitchFamily="34" charset="77"/>
              </a:rPr>
              <a:t> Customer</a:t>
            </a:r>
          </a:p>
        </p:txBody>
      </p:sp>
      <p:sp>
        <p:nvSpPr>
          <p:cNvPr id="37" name="Abgerundetes Rechteck 36">
            <a:extLst>
              <a:ext uri="{FF2B5EF4-FFF2-40B4-BE49-F238E27FC236}">
                <a16:creationId xmlns:a16="http://schemas.microsoft.com/office/drawing/2014/main" id="{23CA9D6E-1CB5-9E47-A5C0-76ACAD07CA91}"/>
              </a:ext>
            </a:extLst>
          </p:cNvPr>
          <p:cNvSpPr/>
          <p:nvPr/>
        </p:nvSpPr>
        <p:spPr>
          <a:xfrm>
            <a:off x="2718359" y="485022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Robert, </a:t>
            </a:r>
            <a:r>
              <a:rPr lang="de-DE" b="1" dirty="0" err="1">
                <a:latin typeface="TeleNeo" panose="020B0504040202090203" pitchFamily="34" charset="77"/>
              </a:rPr>
              <a:t>the</a:t>
            </a:r>
            <a:r>
              <a:rPr lang="de-DE" b="1" dirty="0">
                <a:latin typeface="TeleNeo" panose="020B0504040202090203" pitchFamily="34" charset="77"/>
              </a:rPr>
              <a:t> Shareholder</a:t>
            </a:r>
          </a:p>
        </p:txBody>
      </p:sp>
      <p:sp>
        <p:nvSpPr>
          <p:cNvPr id="38" name="Abgerundetes Rechteck 37">
            <a:extLst>
              <a:ext uri="{FF2B5EF4-FFF2-40B4-BE49-F238E27FC236}">
                <a16:creationId xmlns:a16="http://schemas.microsoft.com/office/drawing/2014/main" id="{5D85AEA1-DB18-6943-AD6B-27AD867EC466}"/>
              </a:ext>
            </a:extLst>
          </p:cNvPr>
          <p:cNvSpPr/>
          <p:nvPr/>
        </p:nvSpPr>
        <p:spPr>
          <a:xfrm>
            <a:off x="5022114" y="568334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Sara, </a:t>
            </a:r>
            <a:r>
              <a:rPr lang="de-DE" b="1" dirty="0" err="1">
                <a:latin typeface="TeleNeo" panose="020B0504040202090203" pitchFamily="34" charset="77"/>
              </a:rPr>
              <a:t>the</a:t>
            </a:r>
            <a:r>
              <a:rPr lang="de-DE" b="1" dirty="0">
                <a:latin typeface="TeleNeo" panose="020B0504040202090203" pitchFamily="34" charset="77"/>
              </a:rPr>
              <a:t> Journalist</a:t>
            </a:r>
          </a:p>
        </p:txBody>
      </p:sp>
      <p:sp>
        <p:nvSpPr>
          <p:cNvPr id="39" name="Abgerundetes Rechteck 38">
            <a:extLst>
              <a:ext uri="{FF2B5EF4-FFF2-40B4-BE49-F238E27FC236}">
                <a16:creationId xmlns:a16="http://schemas.microsoft.com/office/drawing/2014/main" id="{E090080F-2430-CD41-9457-24C2390F79A1}"/>
              </a:ext>
            </a:extLst>
          </p:cNvPr>
          <p:cNvSpPr/>
          <p:nvPr/>
        </p:nvSpPr>
        <p:spPr>
          <a:xfrm>
            <a:off x="7192157" y="4869519"/>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Jennifer, </a:t>
            </a:r>
            <a:r>
              <a:rPr lang="de-DE" b="1" dirty="0" err="1">
                <a:latin typeface="TeleNeo" panose="020B0504040202090203" pitchFamily="34" charset="77"/>
              </a:rPr>
              <a:t>the</a:t>
            </a:r>
            <a:r>
              <a:rPr lang="de-DE" b="1" dirty="0">
                <a:latin typeface="TeleNeo" panose="020B0504040202090203" pitchFamily="34" charset="77"/>
              </a:rPr>
              <a:t> </a:t>
            </a:r>
            <a:br>
              <a:rPr lang="de-DE" b="1" dirty="0">
                <a:latin typeface="TeleNeo" panose="020B0504040202090203" pitchFamily="34" charset="77"/>
              </a:rPr>
            </a:br>
            <a:r>
              <a:rPr lang="de-DE" b="1" dirty="0">
                <a:latin typeface="TeleNeo" panose="020B0504040202090203" pitchFamily="34" charset="77"/>
              </a:rPr>
              <a:t>NGO </a:t>
            </a:r>
            <a:r>
              <a:rPr lang="de-DE" b="1" dirty="0" err="1">
                <a:latin typeface="TeleNeo" panose="020B0504040202090203" pitchFamily="34" charset="77"/>
              </a:rPr>
              <a:t>Representative</a:t>
            </a:r>
            <a:endParaRPr lang="de-DE" b="1" dirty="0">
              <a:latin typeface="TeleNeo" panose="020B0504040202090203" pitchFamily="34" charset="77"/>
            </a:endParaRPr>
          </a:p>
        </p:txBody>
      </p:sp>
      <p:sp>
        <p:nvSpPr>
          <p:cNvPr id="40" name="Abgerundetes Rechteck 39">
            <a:extLst>
              <a:ext uri="{FF2B5EF4-FFF2-40B4-BE49-F238E27FC236}">
                <a16:creationId xmlns:a16="http://schemas.microsoft.com/office/drawing/2014/main" id="{E0971D1C-5156-0D4C-B750-9AF71AB46415}"/>
              </a:ext>
            </a:extLst>
          </p:cNvPr>
          <p:cNvSpPr/>
          <p:nvPr/>
        </p:nvSpPr>
        <p:spPr>
          <a:xfrm>
            <a:off x="9370594" y="568334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Tobias, </a:t>
            </a:r>
            <a:r>
              <a:rPr lang="de-DE" b="1" dirty="0" err="1">
                <a:latin typeface="TeleNeo" panose="020B0504040202090203" pitchFamily="34" charset="77"/>
              </a:rPr>
              <a:t>the</a:t>
            </a:r>
            <a:r>
              <a:rPr lang="de-DE" b="1" dirty="0">
                <a:latin typeface="TeleNeo" panose="020B0504040202090203" pitchFamily="34" charset="77"/>
              </a:rPr>
              <a:t> </a:t>
            </a:r>
            <a:r>
              <a:rPr lang="de-DE" b="1" dirty="0" err="1">
                <a:latin typeface="TeleNeo" panose="020B0504040202090203" pitchFamily="34" charset="77"/>
              </a:rPr>
              <a:t>Colleague</a:t>
            </a:r>
            <a:endParaRPr lang="de-DE" b="1" dirty="0">
              <a:latin typeface="TeleNeo" panose="020B0504040202090203" pitchFamily="34" charset="77"/>
            </a:endParaRPr>
          </a:p>
        </p:txBody>
      </p:sp>
    </p:spTree>
    <p:extLst>
      <p:ext uri="{BB962C8B-B14F-4D97-AF65-F5344CB8AC3E}">
        <p14:creationId xmlns:p14="http://schemas.microsoft.com/office/powerpoint/2010/main" val="38152738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422199" y="440761"/>
            <a:ext cx="95165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Stakeholder Card</a:t>
            </a:r>
            <a:endParaRPr lang="en-GB" sz="2800" b="1" dirty="0">
              <a:solidFill>
                <a:schemeClr val="bg1"/>
              </a:solidFill>
              <a:latin typeface="TeleNeo" panose="020B0504040202090203" pitchFamily="34" charset="77"/>
            </a:endParaRPr>
          </a:p>
        </p:txBody>
      </p:sp>
      <p:sp>
        <p:nvSpPr>
          <p:cNvPr id="26" name="Rechteck 25">
            <a:extLst>
              <a:ext uri="{FF2B5EF4-FFF2-40B4-BE49-F238E27FC236}">
                <a16:creationId xmlns:a16="http://schemas.microsoft.com/office/drawing/2014/main" id="{FCA787AF-CED6-49E0-830D-6DF896E63AF8}"/>
              </a:ext>
            </a:extLst>
          </p:cNvPr>
          <p:cNvSpPr/>
          <p:nvPr/>
        </p:nvSpPr>
        <p:spPr>
          <a:xfrm>
            <a:off x="8031709" y="1245193"/>
            <a:ext cx="3814043" cy="5032532"/>
          </a:xfrm>
          <a:prstGeom prst="rect">
            <a:avLst/>
          </a:prstGeom>
        </p:spPr>
        <p:txBody>
          <a:bodyPr wrap="square">
            <a:spAutoFit/>
          </a:bodyPr>
          <a:lstStyle/>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Values</a:t>
            </a:r>
            <a:b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Prestige, fairness, public opinion, privacy, sustainability, personalized interactions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Interests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Affordability, efficient and reliable services, quality of service, transparency in billing</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endParaRPr lang="en-GB" sz="2000"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Pain points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High prices, low performance of products and services, bad reputation, loss of trust</a:t>
            </a:r>
            <a:endParaRPr lang="en-GB" dirty="0">
              <a:solidFill>
                <a:schemeClr val="bg1"/>
              </a:solidFill>
              <a:latin typeface="TeleNeo" panose="020B0504040202090203" pitchFamily="34" charset="77"/>
              <a:ea typeface="Verdana" panose="020B0604030504040204" pitchFamily="34" charset="0"/>
            </a:endParaRPr>
          </a:p>
        </p:txBody>
      </p:sp>
      <p:sp>
        <p:nvSpPr>
          <p:cNvPr id="2" name="Rechteck 1">
            <a:extLst>
              <a:ext uri="{FF2B5EF4-FFF2-40B4-BE49-F238E27FC236}">
                <a16:creationId xmlns:a16="http://schemas.microsoft.com/office/drawing/2014/main" id="{1EEBBBC3-7D18-417A-A329-E109231F0CE6}"/>
              </a:ext>
            </a:extLst>
          </p:cNvPr>
          <p:cNvSpPr/>
          <p:nvPr/>
        </p:nvSpPr>
        <p:spPr>
          <a:xfrm>
            <a:off x="3747439" y="1245193"/>
            <a:ext cx="3897813" cy="1406924"/>
          </a:xfrm>
          <a:prstGeom prst="rect">
            <a:avLst/>
          </a:prstGeom>
        </p:spPr>
        <p:txBody>
          <a:bodyPr wrap="square">
            <a:spAutoFit/>
          </a:bodyPr>
          <a:lstStyle/>
          <a:p>
            <a:pPr>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Customers</a:t>
            </a:r>
            <a:r>
              <a:rPr lang="en-GB" b="1" dirty="0">
                <a:solidFill>
                  <a:srgbClr val="000000"/>
                </a:solidFill>
                <a:latin typeface="TeleNeo" panose="020B0504040202090203" pitchFamily="34" charset="77"/>
                <a:ea typeface="Verdana" panose="020B0604030504040204" pitchFamily="34" charset="0"/>
                <a:cs typeface="Arial" panose="020B0604020202020204" pitchFamily="34" charset="0"/>
              </a:rPr>
              <a:t>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include all private or business actors that are buying or may become buyers of Telekom’s products or services.</a:t>
            </a:r>
          </a:p>
        </p:txBody>
      </p:sp>
      <p:sp>
        <p:nvSpPr>
          <p:cNvPr id="9" name="Rechteck 8">
            <a:extLst>
              <a:ext uri="{FF2B5EF4-FFF2-40B4-BE49-F238E27FC236}">
                <a16:creationId xmlns:a16="http://schemas.microsoft.com/office/drawing/2014/main" id="{076162F3-8084-46C5-8041-7E8A056FD048}"/>
              </a:ext>
            </a:extLst>
          </p:cNvPr>
          <p:cNvSpPr/>
          <p:nvPr/>
        </p:nvSpPr>
        <p:spPr>
          <a:xfrm>
            <a:off x="3747439" y="2901031"/>
            <a:ext cx="3994481" cy="3376694"/>
          </a:xfrm>
          <a:prstGeom prst="rect">
            <a:avLst/>
          </a:prstGeom>
        </p:spPr>
        <p:txBody>
          <a:bodyPr wrap="square">
            <a:spAutoFit/>
          </a:bodyPr>
          <a:lstStyle/>
          <a:p>
            <a:pPr marL="285750" lvl="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Prefers popular, affordable offerings. </a:t>
            </a:r>
          </a:p>
          <a:p>
            <a:pPr marL="285750" lvl="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Extensively uses his smartphone for work. </a:t>
            </a:r>
          </a:p>
          <a:p>
            <a:pPr marL="285750" lvl="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Wants to buy more sustainable products.</a:t>
            </a:r>
          </a:p>
          <a:p>
            <a:pPr marL="285750" lvl="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Likes to do sports and spend time in nature.</a:t>
            </a:r>
          </a:p>
          <a:p>
            <a:pPr marL="285750" lvl="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Does not like to be lied to and to be criticized by peers.</a:t>
            </a:r>
          </a:p>
        </p:txBody>
      </p:sp>
      <p:sp>
        <p:nvSpPr>
          <p:cNvPr id="3" name="Rechteck 2">
            <a:extLst>
              <a:ext uri="{FF2B5EF4-FFF2-40B4-BE49-F238E27FC236}">
                <a16:creationId xmlns:a16="http://schemas.microsoft.com/office/drawing/2014/main" id="{F1FA03B5-7204-4114-8CF2-D5CD2FAE4D74}"/>
              </a:ext>
            </a:extLst>
          </p:cNvPr>
          <p:cNvSpPr/>
          <p:nvPr/>
        </p:nvSpPr>
        <p:spPr>
          <a:xfrm>
            <a:off x="422199" y="1052918"/>
            <a:ext cx="3538538" cy="1111458"/>
          </a:xfrm>
          <a:prstGeom prst="rect">
            <a:avLst/>
          </a:prstGeom>
        </p:spPr>
        <p:txBody>
          <a:bodyPr wrap="square">
            <a:spAutoFit/>
          </a:bodyPr>
          <a:lstStyle/>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rPr>
              <a:t>Persona:</a:t>
            </a:r>
            <a:br>
              <a:rPr lang="en-GB" dirty="0">
                <a:solidFill>
                  <a:schemeClr val="bg1"/>
                </a:solidFill>
                <a:latin typeface="TeleNeo" panose="020B0504040202090203" pitchFamily="34" charset="77"/>
                <a:ea typeface="Verdana" panose="020B0604030504040204" pitchFamily="34" charset="0"/>
              </a:rPr>
            </a:br>
            <a:r>
              <a:rPr lang="en-GB" b="1" dirty="0">
                <a:solidFill>
                  <a:schemeClr val="bg1"/>
                </a:solidFill>
                <a:latin typeface="TeleNeo" panose="020B0504040202090203" pitchFamily="34" charset="77"/>
                <a:ea typeface="Verdana" panose="020B0604030504040204" pitchFamily="34" charset="0"/>
              </a:rPr>
              <a:t>Martin – the hipster,</a:t>
            </a:r>
            <a:r>
              <a:rPr lang="en-GB" dirty="0">
                <a:solidFill>
                  <a:schemeClr val="bg1"/>
                </a:solidFill>
                <a:latin typeface="TeleNeo" panose="020B0504040202090203" pitchFamily="34" charset="77"/>
                <a:ea typeface="Verdana" panose="020B0604030504040204" pitchFamily="34" charset="0"/>
              </a:rPr>
              <a:t> 33 years, single, sales representative </a:t>
            </a:r>
          </a:p>
        </p:txBody>
      </p:sp>
      <p:pic>
        <p:nvPicPr>
          <p:cNvPr id="10" name="Grafik 9">
            <a:extLst>
              <a:ext uri="{FF2B5EF4-FFF2-40B4-BE49-F238E27FC236}">
                <a16:creationId xmlns:a16="http://schemas.microsoft.com/office/drawing/2014/main" id="{7D0C1E93-08D9-614F-B549-83F01B360B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3913" y="2220772"/>
            <a:ext cx="2607794" cy="4650479"/>
          </a:xfrm>
          <a:prstGeom prst="rect">
            <a:avLst/>
          </a:prstGeom>
        </p:spPr>
      </p:pic>
      <p:sp>
        <p:nvSpPr>
          <p:cNvPr id="12" name="Abgerundetes Rechteck 11">
            <a:extLst>
              <a:ext uri="{FF2B5EF4-FFF2-40B4-BE49-F238E27FC236}">
                <a16:creationId xmlns:a16="http://schemas.microsoft.com/office/drawing/2014/main" id="{A2DCBD4E-775A-414F-9C99-4F2B933B8AB6}"/>
              </a:ext>
            </a:extLst>
          </p:cNvPr>
          <p:cNvSpPr/>
          <p:nvPr/>
        </p:nvSpPr>
        <p:spPr>
          <a:xfrm>
            <a:off x="422199" y="568334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Martin, </a:t>
            </a:r>
            <a:r>
              <a:rPr lang="de-DE" b="1" dirty="0" err="1">
                <a:latin typeface="TeleNeo" panose="020B0504040202090203" pitchFamily="34" charset="77"/>
              </a:rPr>
              <a:t>the</a:t>
            </a:r>
            <a:r>
              <a:rPr lang="de-DE" b="1" dirty="0">
                <a:latin typeface="TeleNeo" panose="020B0504040202090203" pitchFamily="34" charset="77"/>
              </a:rPr>
              <a:t> Customer</a:t>
            </a:r>
          </a:p>
        </p:txBody>
      </p:sp>
    </p:spTree>
    <p:extLst>
      <p:ext uri="{BB962C8B-B14F-4D97-AF65-F5344CB8AC3E}">
        <p14:creationId xmlns:p14="http://schemas.microsoft.com/office/powerpoint/2010/main" val="25102108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67706C8-5DC0-2F4A-A1BA-F4C70C3F6FA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2236042" y="2074568"/>
            <a:ext cx="1531330" cy="4783432"/>
          </a:xfrm>
          <a:prstGeom prst="rect">
            <a:avLst/>
          </a:prstGeom>
        </p:spPr>
      </p:pic>
      <p:sp>
        <p:nvSpPr>
          <p:cNvPr id="8" name="Rechteck 7">
            <a:extLst>
              <a:ext uri="{FF2B5EF4-FFF2-40B4-BE49-F238E27FC236}">
                <a16:creationId xmlns:a16="http://schemas.microsoft.com/office/drawing/2014/main" id="{85031584-E3AB-4F3F-9ACB-2CB9DBAD7674}"/>
              </a:ext>
            </a:extLst>
          </p:cNvPr>
          <p:cNvSpPr/>
          <p:nvPr/>
        </p:nvSpPr>
        <p:spPr>
          <a:xfrm>
            <a:off x="422199" y="440761"/>
            <a:ext cx="95165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Stakeholder Card</a:t>
            </a:r>
            <a:endParaRPr lang="en-GB" sz="2800" b="1" dirty="0">
              <a:solidFill>
                <a:schemeClr val="bg1"/>
              </a:solidFill>
              <a:latin typeface="TeleNeo" panose="020B0504040202090203" pitchFamily="34" charset="77"/>
            </a:endParaRPr>
          </a:p>
        </p:txBody>
      </p:sp>
      <p:sp>
        <p:nvSpPr>
          <p:cNvPr id="26" name="Rechteck 25">
            <a:extLst>
              <a:ext uri="{FF2B5EF4-FFF2-40B4-BE49-F238E27FC236}">
                <a16:creationId xmlns:a16="http://schemas.microsoft.com/office/drawing/2014/main" id="{FCA787AF-CED6-49E0-830D-6DF896E63AF8}"/>
              </a:ext>
            </a:extLst>
          </p:cNvPr>
          <p:cNvSpPr/>
          <p:nvPr/>
        </p:nvSpPr>
        <p:spPr>
          <a:xfrm>
            <a:off x="8031709" y="1245193"/>
            <a:ext cx="3814043" cy="4700133"/>
          </a:xfrm>
          <a:prstGeom prst="rect">
            <a:avLst/>
          </a:prstGeom>
        </p:spPr>
        <p:txBody>
          <a:bodyPr wrap="square">
            <a:spAutoFit/>
          </a:bodyPr>
          <a:lstStyle/>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Values</a:t>
            </a:r>
            <a:b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Profitability, certainty, transparency, public opinion</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Interests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Balance between short-term and long-term gain, strategic influence, transparent communication</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endParaRPr lang="en-GB" sz="2000"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Pain points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Financial risk, bad reputation, loss of competitive advantage, lack of market expansion and innovations</a:t>
            </a:r>
            <a:endParaRPr lang="en-GB" dirty="0">
              <a:solidFill>
                <a:schemeClr val="bg1"/>
              </a:solidFill>
              <a:latin typeface="TeleNeo" panose="020B0504040202090203" pitchFamily="34" charset="77"/>
              <a:ea typeface="Verdana" panose="020B0604030504040204" pitchFamily="34" charset="0"/>
            </a:endParaRPr>
          </a:p>
        </p:txBody>
      </p:sp>
      <p:sp>
        <p:nvSpPr>
          <p:cNvPr id="2" name="Rechteck 1">
            <a:extLst>
              <a:ext uri="{FF2B5EF4-FFF2-40B4-BE49-F238E27FC236}">
                <a16:creationId xmlns:a16="http://schemas.microsoft.com/office/drawing/2014/main" id="{1EEBBBC3-7D18-417A-A329-E109231F0CE6}"/>
              </a:ext>
            </a:extLst>
          </p:cNvPr>
          <p:cNvSpPr/>
          <p:nvPr/>
        </p:nvSpPr>
        <p:spPr>
          <a:xfrm>
            <a:off x="3747439" y="1245193"/>
            <a:ext cx="3897813" cy="1074525"/>
          </a:xfrm>
          <a:prstGeom prst="rect">
            <a:avLst/>
          </a:prstGeom>
        </p:spPr>
        <p:txBody>
          <a:bodyPr wrap="square">
            <a:spAutoFit/>
          </a:bodyPr>
          <a:lstStyle/>
          <a:p>
            <a:pPr>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Shareholders</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are Telekom’s private investors that have economic benefit from the ownership of their shares. </a:t>
            </a:r>
          </a:p>
        </p:txBody>
      </p:sp>
      <p:sp>
        <p:nvSpPr>
          <p:cNvPr id="9" name="Rechteck 8">
            <a:extLst>
              <a:ext uri="{FF2B5EF4-FFF2-40B4-BE49-F238E27FC236}">
                <a16:creationId xmlns:a16="http://schemas.microsoft.com/office/drawing/2014/main" id="{076162F3-8084-46C5-8041-7E8A056FD048}"/>
              </a:ext>
            </a:extLst>
          </p:cNvPr>
          <p:cNvSpPr/>
          <p:nvPr/>
        </p:nvSpPr>
        <p:spPr>
          <a:xfrm>
            <a:off x="3747439" y="2901031"/>
            <a:ext cx="3994481" cy="3044295"/>
          </a:xfrm>
          <a:prstGeom prst="rect">
            <a:avLst/>
          </a:prstGeom>
        </p:spPr>
        <p:txBody>
          <a:bodyPr wrap="square">
            <a:spAutoFit/>
          </a:bodyPr>
          <a:lstStyle/>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Buys and sells shares from different companies every month. </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Follows Bloomberg and social media channels daily. </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Has 4 kids and pays a mortgage.</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Likes to spend time with family.</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Does not like to feel uncertain about the future.</a:t>
            </a:r>
          </a:p>
        </p:txBody>
      </p:sp>
      <p:sp>
        <p:nvSpPr>
          <p:cNvPr id="3" name="Rechteck 2">
            <a:extLst>
              <a:ext uri="{FF2B5EF4-FFF2-40B4-BE49-F238E27FC236}">
                <a16:creationId xmlns:a16="http://schemas.microsoft.com/office/drawing/2014/main" id="{F1FA03B5-7204-4114-8CF2-D5CD2FAE4D74}"/>
              </a:ext>
            </a:extLst>
          </p:cNvPr>
          <p:cNvSpPr/>
          <p:nvPr/>
        </p:nvSpPr>
        <p:spPr>
          <a:xfrm>
            <a:off x="422199" y="1052918"/>
            <a:ext cx="3538538" cy="1439240"/>
          </a:xfrm>
          <a:prstGeom prst="rect">
            <a:avLst/>
          </a:prstGeom>
        </p:spPr>
        <p:txBody>
          <a:bodyPr wrap="square">
            <a:spAutoFit/>
          </a:bodyPr>
          <a:lstStyle/>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rPr>
              <a:t>Persona:</a:t>
            </a:r>
            <a:br>
              <a:rPr lang="en-GB" dirty="0">
                <a:solidFill>
                  <a:schemeClr val="bg1"/>
                </a:solidFill>
                <a:latin typeface="TeleNeo" panose="020B0504040202090203" pitchFamily="34" charset="77"/>
                <a:ea typeface="Verdana" panose="020B0604030504040204" pitchFamily="34" charset="0"/>
              </a:rPr>
            </a:br>
            <a:r>
              <a:rPr lang="en-GB" b="1" dirty="0">
                <a:solidFill>
                  <a:schemeClr val="bg1"/>
                </a:solidFill>
                <a:latin typeface="TeleNeo" panose="020B0504040202090203" pitchFamily="34" charset="77"/>
                <a:ea typeface="Verdana" panose="020B0604030504040204" pitchFamily="34" charset="0"/>
              </a:rPr>
              <a:t>Robert – the number cruncher,</a:t>
            </a:r>
            <a:r>
              <a:rPr lang="en-GB" dirty="0">
                <a:solidFill>
                  <a:schemeClr val="bg1"/>
                </a:solidFill>
                <a:latin typeface="TeleNeo" panose="020B0504040202090203" pitchFamily="34" charset="77"/>
                <a:ea typeface="Verdana" panose="020B0604030504040204" pitchFamily="34" charset="0"/>
              </a:rPr>
              <a:t> 42 years, married, private investor (small business owner)</a:t>
            </a:r>
          </a:p>
        </p:txBody>
      </p:sp>
      <p:sp>
        <p:nvSpPr>
          <p:cNvPr id="12" name="Abgerundetes Rechteck 11">
            <a:extLst>
              <a:ext uri="{FF2B5EF4-FFF2-40B4-BE49-F238E27FC236}">
                <a16:creationId xmlns:a16="http://schemas.microsoft.com/office/drawing/2014/main" id="{A2DCBD4E-775A-414F-9C99-4F2B933B8AB6}"/>
              </a:ext>
            </a:extLst>
          </p:cNvPr>
          <p:cNvSpPr/>
          <p:nvPr/>
        </p:nvSpPr>
        <p:spPr>
          <a:xfrm>
            <a:off x="422199" y="568334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Robert, </a:t>
            </a:r>
            <a:r>
              <a:rPr lang="de-DE" b="1" dirty="0" err="1">
                <a:latin typeface="TeleNeo" panose="020B0504040202090203" pitchFamily="34" charset="77"/>
              </a:rPr>
              <a:t>the</a:t>
            </a:r>
            <a:r>
              <a:rPr lang="de-DE" b="1" dirty="0">
                <a:latin typeface="TeleNeo" panose="020B0504040202090203" pitchFamily="34" charset="77"/>
              </a:rPr>
              <a:t> Shareholder</a:t>
            </a:r>
          </a:p>
        </p:txBody>
      </p:sp>
    </p:spTree>
    <p:extLst>
      <p:ext uri="{BB962C8B-B14F-4D97-AF65-F5344CB8AC3E}">
        <p14:creationId xmlns:p14="http://schemas.microsoft.com/office/powerpoint/2010/main" val="2192774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422199" y="440761"/>
            <a:ext cx="95165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Stakeholder Card</a:t>
            </a:r>
            <a:endParaRPr lang="en-GB" sz="2800" b="1" dirty="0">
              <a:solidFill>
                <a:schemeClr val="bg1"/>
              </a:solidFill>
              <a:latin typeface="TeleNeo" panose="020B0504040202090203" pitchFamily="34" charset="77"/>
            </a:endParaRPr>
          </a:p>
        </p:txBody>
      </p:sp>
      <p:sp>
        <p:nvSpPr>
          <p:cNvPr id="26" name="Rechteck 25">
            <a:extLst>
              <a:ext uri="{FF2B5EF4-FFF2-40B4-BE49-F238E27FC236}">
                <a16:creationId xmlns:a16="http://schemas.microsoft.com/office/drawing/2014/main" id="{FCA787AF-CED6-49E0-830D-6DF896E63AF8}"/>
              </a:ext>
            </a:extLst>
          </p:cNvPr>
          <p:cNvSpPr/>
          <p:nvPr/>
        </p:nvSpPr>
        <p:spPr>
          <a:xfrm>
            <a:off x="8031709" y="1245193"/>
            <a:ext cx="3814043" cy="5320816"/>
          </a:xfrm>
          <a:prstGeom prst="rect">
            <a:avLst/>
          </a:prstGeom>
        </p:spPr>
        <p:txBody>
          <a:bodyPr wrap="square">
            <a:spAutoFit/>
          </a:bodyPr>
          <a:lstStyle/>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Values</a:t>
            </a:r>
            <a:b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Public opinion, transparency, fairness, femocracy, freedom of speech and information, equality, sustainability, ethics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Interests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Defending interests of the public and the environment, looking for sensations</a:t>
            </a:r>
            <a:endParaRPr lang="en-GB" sz="2000"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Pain points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Violation of human rights, violation of laws and ethical standards, lack of environmental responsibility, loss of integrity, hidden information</a:t>
            </a:r>
            <a:endParaRPr lang="en-GB" dirty="0">
              <a:solidFill>
                <a:schemeClr val="bg1"/>
              </a:solidFill>
              <a:latin typeface="TeleNeo" panose="020B0504040202090203" pitchFamily="34" charset="77"/>
              <a:ea typeface="Verdana" panose="020B0604030504040204" pitchFamily="34" charset="0"/>
            </a:endParaRPr>
          </a:p>
        </p:txBody>
      </p:sp>
      <p:sp>
        <p:nvSpPr>
          <p:cNvPr id="2" name="Rechteck 1">
            <a:extLst>
              <a:ext uri="{FF2B5EF4-FFF2-40B4-BE49-F238E27FC236}">
                <a16:creationId xmlns:a16="http://schemas.microsoft.com/office/drawing/2014/main" id="{1EEBBBC3-7D18-417A-A329-E109231F0CE6}"/>
              </a:ext>
            </a:extLst>
          </p:cNvPr>
          <p:cNvSpPr/>
          <p:nvPr/>
        </p:nvSpPr>
        <p:spPr>
          <a:xfrm>
            <a:off x="3747439" y="1245193"/>
            <a:ext cx="3897813" cy="1074525"/>
          </a:xfrm>
          <a:prstGeom prst="rect">
            <a:avLst/>
          </a:prstGeom>
        </p:spPr>
        <p:txBody>
          <a:bodyPr wrap="square">
            <a:spAutoFit/>
          </a:bodyPr>
          <a:lstStyle/>
          <a:p>
            <a:pPr>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Journalists</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includes media representatives &amp; bloggers report from the corporate world.</a:t>
            </a:r>
          </a:p>
        </p:txBody>
      </p:sp>
      <p:sp>
        <p:nvSpPr>
          <p:cNvPr id="9" name="Rechteck 8">
            <a:extLst>
              <a:ext uri="{FF2B5EF4-FFF2-40B4-BE49-F238E27FC236}">
                <a16:creationId xmlns:a16="http://schemas.microsoft.com/office/drawing/2014/main" id="{076162F3-8084-46C5-8041-7E8A056FD048}"/>
              </a:ext>
            </a:extLst>
          </p:cNvPr>
          <p:cNvSpPr/>
          <p:nvPr/>
        </p:nvSpPr>
        <p:spPr>
          <a:xfrm>
            <a:off x="3747439" y="2901031"/>
            <a:ext cx="3994481" cy="3786036"/>
          </a:xfrm>
          <a:prstGeom prst="rect">
            <a:avLst/>
          </a:prstGeom>
        </p:spPr>
        <p:txBody>
          <a:bodyPr wrap="square">
            <a:spAutoFit/>
          </a:bodyPr>
          <a:lstStyle/>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Wants to become a famous investigating journalist. </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Follows political news on social media channels daily. </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Enrages about discrimination, climate change and political issues.</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Likes to party on the countryside.</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Does not like fake news and hate speech.</a:t>
            </a:r>
          </a:p>
          <a:p>
            <a:pPr marL="285750" indent="-285750">
              <a:lnSpc>
                <a:spcPct val="120000"/>
              </a:lnSpc>
              <a:spcAft>
                <a:spcPts val="600"/>
              </a:spcAft>
              <a:buClr>
                <a:schemeClr val="bg1"/>
              </a:buClr>
              <a:buFont typeface="Arial" panose="020B0604020202020204" pitchFamily="34" charset="0"/>
              <a:buChar char="•"/>
            </a:pPr>
            <a:endParaRPr lang="en-GB" dirty="0">
              <a:solidFill>
                <a:schemeClr val="bg1"/>
              </a:solidFill>
              <a:latin typeface="TeleNeo" panose="020B0504040202090203" pitchFamily="34" charset="77"/>
              <a:ea typeface="Verdana" panose="020B0604030504040204" pitchFamily="34" charset="0"/>
            </a:endParaRPr>
          </a:p>
        </p:txBody>
      </p:sp>
      <p:sp>
        <p:nvSpPr>
          <p:cNvPr id="3" name="Rechteck 2">
            <a:extLst>
              <a:ext uri="{FF2B5EF4-FFF2-40B4-BE49-F238E27FC236}">
                <a16:creationId xmlns:a16="http://schemas.microsoft.com/office/drawing/2014/main" id="{F1FA03B5-7204-4114-8CF2-D5CD2FAE4D74}"/>
              </a:ext>
            </a:extLst>
          </p:cNvPr>
          <p:cNvSpPr/>
          <p:nvPr/>
        </p:nvSpPr>
        <p:spPr>
          <a:xfrm>
            <a:off x="422199" y="1052918"/>
            <a:ext cx="3538538" cy="1111458"/>
          </a:xfrm>
          <a:prstGeom prst="rect">
            <a:avLst/>
          </a:prstGeom>
        </p:spPr>
        <p:txBody>
          <a:bodyPr wrap="square">
            <a:spAutoFit/>
          </a:bodyPr>
          <a:lstStyle/>
          <a:p>
            <a:pPr lvl="0">
              <a:lnSpc>
                <a:spcPct val="120000"/>
              </a:lnSpc>
              <a:spcAft>
                <a:spcPts val="600"/>
              </a:spcAft>
              <a:buClr>
                <a:schemeClr val="tx1"/>
              </a:buClr>
            </a:pPr>
            <a:r>
              <a:rPr lang="en-GB" b="1" dirty="0">
                <a:solidFill>
                  <a:schemeClr val="bg1"/>
                </a:solidFill>
                <a:latin typeface="TeleNeo" panose="020B0504040202090203" pitchFamily="34" charset="77"/>
                <a:ea typeface="Verdana" panose="020B0604030504040204" pitchFamily="34" charset="0"/>
              </a:rPr>
              <a:t>Persona:</a:t>
            </a:r>
            <a:br>
              <a:rPr lang="en-GB" dirty="0">
                <a:solidFill>
                  <a:schemeClr val="bg1"/>
                </a:solidFill>
                <a:latin typeface="TeleNeo" panose="020B0504040202090203" pitchFamily="34" charset="77"/>
                <a:ea typeface="Verdana" panose="020B0604030504040204" pitchFamily="34" charset="0"/>
              </a:rPr>
            </a:br>
            <a:r>
              <a:rPr lang="en-GB" b="1" dirty="0">
                <a:solidFill>
                  <a:schemeClr val="bg1"/>
                </a:solidFill>
                <a:latin typeface="TeleNeo" panose="020B0504040202090203" pitchFamily="34" charset="77"/>
                <a:ea typeface="Verdana" panose="020B0604030504040204" pitchFamily="34" charset="0"/>
              </a:rPr>
              <a:t>Sara – The investigative critic</a:t>
            </a:r>
            <a:r>
              <a:rPr lang="en-GB" dirty="0">
                <a:solidFill>
                  <a:schemeClr val="bg1"/>
                </a:solidFill>
                <a:latin typeface="TeleNeo" panose="020B0504040202090203" pitchFamily="34" charset="77"/>
                <a:ea typeface="Verdana" panose="020B0604030504040204" pitchFamily="34" charset="0"/>
              </a:rPr>
              <a:t>, 32 years, single, newspaper journalist</a:t>
            </a:r>
          </a:p>
        </p:txBody>
      </p:sp>
      <p:pic>
        <p:nvPicPr>
          <p:cNvPr id="10" name="Grafik 9">
            <a:extLst>
              <a:ext uri="{FF2B5EF4-FFF2-40B4-BE49-F238E27FC236}">
                <a16:creationId xmlns:a16="http://schemas.microsoft.com/office/drawing/2014/main" id="{FC0388D4-04D4-F144-ABCF-4DEC6AEA7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623" y="2113375"/>
            <a:ext cx="1824027" cy="4744625"/>
          </a:xfrm>
          <a:prstGeom prst="rect">
            <a:avLst/>
          </a:prstGeom>
        </p:spPr>
      </p:pic>
      <p:sp>
        <p:nvSpPr>
          <p:cNvPr id="11" name="Abgerundetes Rechteck 10">
            <a:extLst>
              <a:ext uri="{FF2B5EF4-FFF2-40B4-BE49-F238E27FC236}">
                <a16:creationId xmlns:a16="http://schemas.microsoft.com/office/drawing/2014/main" id="{EA96A89E-0196-5944-A07B-DC1E57D82129}"/>
              </a:ext>
            </a:extLst>
          </p:cNvPr>
          <p:cNvSpPr/>
          <p:nvPr/>
        </p:nvSpPr>
        <p:spPr>
          <a:xfrm>
            <a:off x="422199" y="568334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Sara, </a:t>
            </a:r>
            <a:r>
              <a:rPr lang="de-DE" b="1" dirty="0" err="1">
                <a:latin typeface="TeleNeo" panose="020B0504040202090203" pitchFamily="34" charset="77"/>
              </a:rPr>
              <a:t>the</a:t>
            </a:r>
            <a:r>
              <a:rPr lang="de-DE" b="1" dirty="0">
                <a:latin typeface="TeleNeo" panose="020B0504040202090203" pitchFamily="34" charset="77"/>
              </a:rPr>
              <a:t> Journalist</a:t>
            </a:r>
          </a:p>
        </p:txBody>
      </p:sp>
    </p:spTree>
    <p:extLst>
      <p:ext uri="{BB962C8B-B14F-4D97-AF65-F5344CB8AC3E}">
        <p14:creationId xmlns:p14="http://schemas.microsoft.com/office/powerpoint/2010/main" val="23178019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422199" y="440761"/>
            <a:ext cx="95165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Stakeholder Card</a:t>
            </a:r>
            <a:endParaRPr lang="en-GB" sz="2800" b="1" dirty="0">
              <a:solidFill>
                <a:schemeClr val="bg1"/>
              </a:solidFill>
              <a:latin typeface="TeleNeo" panose="020B0504040202090203" pitchFamily="34" charset="77"/>
            </a:endParaRPr>
          </a:p>
        </p:txBody>
      </p:sp>
      <p:sp>
        <p:nvSpPr>
          <p:cNvPr id="26" name="Rechteck 25">
            <a:extLst>
              <a:ext uri="{FF2B5EF4-FFF2-40B4-BE49-F238E27FC236}">
                <a16:creationId xmlns:a16="http://schemas.microsoft.com/office/drawing/2014/main" id="{FCA787AF-CED6-49E0-830D-6DF896E63AF8}"/>
              </a:ext>
            </a:extLst>
          </p:cNvPr>
          <p:cNvSpPr/>
          <p:nvPr/>
        </p:nvSpPr>
        <p:spPr>
          <a:xfrm>
            <a:off x="8031709" y="1245193"/>
            <a:ext cx="3814043" cy="5111528"/>
          </a:xfrm>
          <a:prstGeom prst="rect">
            <a:avLst/>
          </a:prstGeom>
        </p:spPr>
        <p:txBody>
          <a:bodyPr wrap="square">
            <a:spAutoFit/>
          </a:bodyPr>
          <a:lstStyle/>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Values</a:t>
            </a:r>
            <a:b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US" dirty="0">
                <a:solidFill>
                  <a:schemeClr val="bg1"/>
                </a:solidFill>
                <a:latin typeface="TeleNeo" panose="020B0504040202090203" pitchFamily="34" charset="77"/>
                <a:ea typeface="Verdana" panose="020B0604030504040204" pitchFamily="34" charset="0"/>
                <a:cs typeface="Arial" panose="020B0604020202020204" pitchFamily="34" charset="0"/>
              </a:rPr>
              <a:t>Legality, Cooperation, Transparency, Fairness, Equality, Sustainability, Ethics</a:t>
            </a: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spcAft>
                <a:spcPts val="600"/>
              </a:spcAft>
              <a:buClr>
                <a:schemeClr val="tx1"/>
              </a:buClr>
            </a:pP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Interests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US" dirty="0">
                <a:solidFill>
                  <a:schemeClr val="bg1"/>
                </a:solidFill>
                <a:latin typeface="TeleNeo" panose="020B0504040202090203" pitchFamily="34" charset="77"/>
                <a:ea typeface="Verdana" panose="020B0604030504040204" pitchFamily="34" charset="0"/>
                <a:cs typeface="Arial" panose="020B0604020202020204" pitchFamily="34" charset="0"/>
              </a:rPr>
              <a:t>Defending the interests of the public and the environment, creating relationships with the public and private sectors, Proposing solutions </a:t>
            </a:r>
          </a:p>
          <a:p>
            <a:pPr lvl="0">
              <a:spcAft>
                <a:spcPts val="600"/>
              </a:spcAft>
              <a:buClr>
                <a:schemeClr val="tx1"/>
              </a:buClr>
            </a:pPr>
            <a:endParaRPr lang="en-GB" sz="2000"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Pain points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US" dirty="0">
                <a:solidFill>
                  <a:schemeClr val="bg1"/>
                </a:solidFill>
                <a:latin typeface="TeleNeo" panose="020B0504040202090203" pitchFamily="34" charset="77"/>
                <a:ea typeface="Verdana" panose="020B0604030504040204" pitchFamily="34" charset="0"/>
                <a:cs typeface="Arial" panose="020B0604020202020204" pitchFamily="34" charset="0"/>
              </a:rPr>
              <a:t>Violation of human rights, Pollution, Violation of laws and ethical standards, Lack of social and environmental responsibility</a:t>
            </a:r>
            <a:endParaRPr lang="en-GB" dirty="0">
              <a:solidFill>
                <a:schemeClr val="bg1"/>
              </a:solidFill>
              <a:latin typeface="TeleNeo" panose="020B0504040202090203" pitchFamily="34" charset="77"/>
              <a:ea typeface="Verdana" panose="020B0604030504040204" pitchFamily="34" charset="0"/>
            </a:endParaRPr>
          </a:p>
        </p:txBody>
      </p:sp>
      <p:sp>
        <p:nvSpPr>
          <p:cNvPr id="2" name="Rechteck 1">
            <a:extLst>
              <a:ext uri="{FF2B5EF4-FFF2-40B4-BE49-F238E27FC236}">
                <a16:creationId xmlns:a16="http://schemas.microsoft.com/office/drawing/2014/main" id="{1EEBBBC3-7D18-417A-A329-E109231F0CE6}"/>
              </a:ext>
            </a:extLst>
          </p:cNvPr>
          <p:cNvSpPr/>
          <p:nvPr/>
        </p:nvSpPr>
        <p:spPr>
          <a:xfrm>
            <a:off x="3747439" y="1245193"/>
            <a:ext cx="3897813" cy="975460"/>
          </a:xfrm>
          <a:prstGeom prst="rect">
            <a:avLst/>
          </a:prstGeom>
        </p:spPr>
        <p:txBody>
          <a:bodyPr wrap="square">
            <a:spAutoFit/>
          </a:bodyPr>
          <a:lstStyle/>
          <a:p>
            <a:pPr>
              <a:lnSpc>
                <a:spcPct val="107000"/>
              </a:lnSpc>
              <a:spcBef>
                <a:spcPts val="1200"/>
              </a:spcBef>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Representatives of non-governmental organizations</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engaged in environmental protection and human rights. </a:t>
            </a:r>
          </a:p>
        </p:txBody>
      </p:sp>
      <p:sp>
        <p:nvSpPr>
          <p:cNvPr id="9" name="Rechteck 8">
            <a:extLst>
              <a:ext uri="{FF2B5EF4-FFF2-40B4-BE49-F238E27FC236}">
                <a16:creationId xmlns:a16="http://schemas.microsoft.com/office/drawing/2014/main" id="{076162F3-8084-46C5-8041-7E8A056FD048}"/>
              </a:ext>
            </a:extLst>
          </p:cNvPr>
          <p:cNvSpPr/>
          <p:nvPr/>
        </p:nvSpPr>
        <p:spPr>
          <a:xfrm>
            <a:off x="3747439" y="2901031"/>
            <a:ext cx="3994481" cy="4118435"/>
          </a:xfrm>
          <a:prstGeom prst="rect">
            <a:avLst/>
          </a:prstGeom>
        </p:spPr>
        <p:txBody>
          <a:bodyPr wrap="square">
            <a:spAutoFit/>
          </a:bodyPr>
          <a:lstStyle/>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Wants her kids to live in a better world.</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Gets upset when companies are hiding information. </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Protests against discrimination and climate change.  </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Likes to take care of children, animals and nature.</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Does not like companies that care more about profit than about people or the planet.</a:t>
            </a:r>
          </a:p>
          <a:p>
            <a:pPr marL="285750" indent="-285750">
              <a:lnSpc>
                <a:spcPct val="120000"/>
              </a:lnSpc>
              <a:spcAft>
                <a:spcPts val="600"/>
              </a:spcAft>
              <a:buClr>
                <a:schemeClr val="bg1"/>
              </a:buClr>
              <a:buFont typeface="Arial" panose="020B0604020202020204" pitchFamily="34" charset="0"/>
              <a:buChar char="•"/>
            </a:pPr>
            <a:endParaRPr lang="en-GB" dirty="0">
              <a:solidFill>
                <a:schemeClr val="bg1"/>
              </a:solidFill>
              <a:latin typeface="TeleNeo" panose="020B0504040202090203" pitchFamily="34" charset="77"/>
              <a:ea typeface="Verdana" panose="020B0604030504040204" pitchFamily="34" charset="0"/>
            </a:endParaRPr>
          </a:p>
        </p:txBody>
      </p:sp>
      <p:sp>
        <p:nvSpPr>
          <p:cNvPr id="3" name="Rechteck 2">
            <a:extLst>
              <a:ext uri="{FF2B5EF4-FFF2-40B4-BE49-F238E27FC236}">
                <a16:creationId xmlns:a16="http://schemas.microsoft.com/office/drawing/2014/main" id="{F1FA03B5-7204-4114-8CF2-D5CD2FAE4D74}"/>
              </a:ext>
            </a:extLst>
          </p:cNvPr>
          <p:cNvSpPr/>
          <p:nvPr/>
        </p:nvSpPr>
        <p:spPr>
          <a:xfrm>
            <a:off x="422199" y="1052918"/>
            <a:ext cx="3538538" cy="1074525"/>
          </a:xfrm>
          <a:prstGeom prst="rect">
            <a:avLst/>
          </a:prstGeom>
        </p:spPr>
        <p:txBody>
          <a:bodyPr wrap="square">
            <a:spAutoFit/>
          </a:bodyPr>
          <a:lstStyle/>
          <a:p>
            <a:pPr lvl="0">
              <a:lnSpc>
                <a:spcPct val="120000"/>
              </a:lnSpc>
              <a:spcAft>
                <a:spcPts val="600"/>
              </a:spcAft>
              <a:buClr>
                <a:schemeClr val="tx1"/>
              </a:buClr>
            </a:pPr>
            <a:r>
              <a:rPr lang="en-GB" b="1" dirty="0">
                <a:solidFill>
                  <a:schemeClr val="bg1"/>
                </a:solidFill>
                <a:latin typeface="TeleNeo" panose="020B0504040202090203" pitchFamily="34" charset="77"/>
                <a:ea typeface="Verdana" panose="020B0604030504040204" pitchFamily="34" charset="0"/>
              </a:rPr>
              <a:t>Persona:</a:t>
            </a:r>
            <a:br>
              <a:rPr lang="en-GB" dirty="0">
                <a:solidFill>
                  <a:schemeClr val="bg1"/>
                </a:solidFill>
                <a:latin typeface="TeleNeo" panose="020B0504040202090203" pitchFamily="34" charset="77"/>
                <a:ea typeface="Verdana" panose="020B0604030504040204" pitchFamily="34" charset="0"/>
              </a:rPr>
            </a:br>
            <a:r>
              <a:rPr lang="en-GB" b="1" dirty="0">
                <a:solidFill>
                  <a:schemeClr val="bg1"/>
                </a:solidFill>
                <a:latin typeface="TeleNeo" panose="020B0504040202090203" pitchFamily="34" charset="77"/>
                <a:ea typeface="Verdana" panose="020B0604030504040204" pitchFamily="34" charset="0"/>
              </a:rPr>
              <a:t>Jennifer – The idealist</a:t>
            </a:r>
            <a:r>
              <a:rPr lang="en-GB" dirty="0">
                <a:solidFill>
                  <a:schemeClr val="bg1"/>
                </a:solidFill>
                <a:latin typeface="TeleNeo" panose="020B0504040202090203" pitchFamily="34" charset="77"/>
                <a:ea typeface="Verdana" panose="020B0604030504040204" pitchFamily="34" charset="0"/>
              </a:rPr>
              <a:t>, 49 years, married, NGO executive</a:t>
            </a:r>
          </a:p>
        </p:txBody>
      </p:sp>
      <p:pic>
        <p:nvPicPr>
          <p:cNvPr id="12" name="Grafik 11">
            <a:extLst>
              <a:ext uri="{FF2B5EF4-FFF2-40B4-BE49-F238E27FC236}">
                <a16:creationId xmlns:a16="http://schemas.microsoft.com/office/drawing/2014/main" id="{DFB3245E-D4B1-154D-BD6A-5AB680DD8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457" y="2047624"/>
            <a:ext cx="1446913" cy="4810375"/>
          </a:xfrm>
          <a:prstGeom prst="rect">
            <a:avLst/>
          </a:prstGeom>
        </p:spPr>
      </p:pic>
      <p:sp>
        <p:nvSpPr>
          <p:cNvPr id="13" name="Abgerundetes Rechteck 12">
            <a:extLst>
              <a:ext uri="{FF2B5EF4-FFF2-40B4-BE49-F238E27FC236}">
                <a16:creationId xmlns:a16="http://schemas.microsoft.com/office/drawing/2014/main" id="{06135E12-C0F4-4A42-B1E4-BB177ABA41A1}"/>
              </a:ext>
            </a:extLst>
          </p:cNvPr>
          <p:cNvSpPr/>
          <p:nvPr/>
        </p:nvSpPr>
        <p:spPr>
          <a:xfrm>
            <a:off x="422199" y="5698207"/>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Jennifer, </a:t>
            </a:r>
            <a:r>
              <a:rPr lang="de-DE" b="1" dirty="0" err="1">
                <a:latin typeface="TeleNeo" panose="020B0504040202090203" pitchFamily="34" charset="77"/>
              </a:rPr>
              <a:t>the</a:t>
            </a:r>
            <a:r>
              <a:rPr lang="de-DE" b="1" dirty="0">
                <a:latin typeface="TeleNeo" panose="020B0504040202090203" pitchFamily="34" charset="77"/>
              </a:rPr>
              <a:t> </a:t>
            </a:r>
            <a:br>
              <a:rPr lang="de-DE" b="1" dirty="0">
                <a:latin typeface="TeleNeo" panose="020B0504040202090203" pitchFamily="34" charset="77"/>
              </a:rPr>
            </a:br>
            <a:r>
              <a:rPr lang="de-DE" b="1" dirty="0">
                <a:latin typeface="TeleNeo" panose="020B0504040202090203" pitchFamily="34" charset="77"/>
              </a:rPr>
              <a:t>NGO </a:t>
            </a:r>
            <a:r>
              <a:rPr lang="de-DE" b="1" dirty="0" err="1">
                <a:latin typeface="TeleNeo" panose="020B0504040202090203" pitchFamily="34" charset="77"/>
              </a:rPr>
              <a:t>Representative</a:t>
            </a:r>
            <a:endParaRPr lang="de-DE" b="1" dirty="0">
              <a:latin typeface="TeleNeo" panose="020B0504040202090203" pitchFamily="34" charset="77"/>
            </a:endParaRPr>
          </a:p>
        </p:txBody>
      </p:sp>
    </p:spTree>
    <p:extLst>
      <p:ext uri="{BB962C8B-B14F-4D97-AF65-F5344CB8AC3E}">
        <p14:creationId xmlns:p14="http://schemas.microsoft.com/office/powerpoint/2010/main" val="26453336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422199" y="440761"/>
            <a:ext cx="95165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Stakeholder Card</a:t>
            </a:r>
            <a:endParaRPr lang="en-GB" sz="2800" b="1" dirty="0">
              <a:solidFill>
                <a:schemeClr val="bg1"/>
              </a:solidFill>
              <a:latin typeface="TeleNeo" panose="020B0504040202090203" pitchFamily="34" charset="77"/>
            </a:endParaRPr>
          </a:p>
        </p:txBody>
      </p:sp>
      <p:sp>
        <p:nvSpPr>
          <p:cNvPr id="26" name="Rechteck 25">
            <a:extLst>
              <a:ext uri="{FF2B5EF4-FFF2-40B4-BE49-F238E27FC236}">
                <a16:creationId xmlns:a16="http://schemas.microsoft.com/office/drawing/2014/main" id="{FCA787AF-CED6-49E0-830D-6DF896E63AF8}"/>
              </a:ext>
            </a:extLst>
          </p:cNvPr>
          <p:cNvSpPr/>
          <p:nvPr/>
        </p:nvSpPr>
        <p:spPr>
          <a:xfrm>
            <a:off x="8031709" y="1245193"/>
            <a:ext cx="3814043" cy="5366982"/>
          </a:xfrm>
          <a:prstGeom prst="rect">
            <a:avLst/>
          </a:prstGeom>
        </p:spPr>
        <p:txBody>
          <a:bodyPr wrap="square">
            <a:spAutoFit/>
          </a:bodyPr>
          <a:lstStyle/>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Values</a:t>
            </a:r>
            <a:b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US" dirty="0">
                <a:solidFill>
                  <a:schemeClr val="bg1"/>
                </a:solidFill>
                <a:latin typeface="TeleNeo" panose="020B0504040202090203" pitchFamily="34" charset="77"/>
                <a:ea typeface="Verdana" panose="020B0604030504040204" pitchFamily="34" charset="0"/>
                <a:cs typeface="Arial" panose="020B0604020202020204" pitchFamily="34" charset="0"/>
              </a:rPr>
              <a:t>Appreciation, Legality, Reliability, Team work, Transparency, Ethics</a:t>
            </a:r>
            <a:endParaRPr lang="en-GB"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spcAft>
                <a:spcPts val="600"/>
              </a:spcAft>
              <a:buClr>
                <a:schemeClr val="tx1"/>
              </a:buClr>
            </a:pPr>
            <a:endPar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Interests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Compliance with corporate strategic goals and values, adherence to corporate guidelines and code of conduct, cost efficiency, process efficiency</a:t>
            </a:r>
            <a:endParaRPr lang="en-GB" sz="2000" dirty="0">
              <a:solidFill>
                <a:schemeClr val="bg1"/>
              </a:solidFill>
              <a:latin typeface="TeleNeo" panose="020B0504040202090203" pitchFamily="34" charset="77"/>
              <a:ea typeface="Verdana" panose="020B0604030504040204" pitchFamily="34" charset="0"/>
              <a:cs typeface="Arial" panose="020B0604020202020204" pitchFamily="34" charset="0"/>
            </a:endParaRPr>
          </a:p>
          <a:p>
            <a:pPr lvl="0">
              <a:lnSpc>
                <a:spcPct val="120000"/>
              </a:lnSpc>
              <a:spcAft>
                <a:spcPts val="600"/>
              </a:spcAft>
              <a:buClr>
                <a:schemeClr val="tx1"/>
              </a:buClr>
            </a:pPr>
            <a:r>
              <a:rPr lang="en-GB" sz="2000" b="1" dirty="0">
                <a:solidFill>
                  <a:schemeClr val="bg1"/>
                </a:solidFill>
                <a:latin typeface="TeleNeo" panose="020B0504040202090203" pitchFamily="34" charset="77"/>
                <a:ea typeface="Verdana" panose="020B0604030504040204" pitchFamily="34" charset="0"/>
                <a:cs typeface="Arial" panose="020B0604020202020204" pitchFamily="34" charset="0"/>
              </a:rPr>
              <a:t>Pain points</a:t>
            </a:r>
            <a:b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Unmet deadlines, unnecessary expenditures, bad reputation, violation of laws and ethical standards, loss of integrity, lack of willingness to cooperate</a:t>
            </a:r>
            <a:endParaRPr lang="en-GB" dirty="0">
              <a:solidFill>
                <a:schemeClr val="bg1"/>
              </a:solidFill>
              <a:latin typeface="TeleNeo" panose="020B0504040202090203" pitchFamily="34" charset="77"/>
              <a:ea typeface="Verdana" panose="020B0604030504040204" pitchFamily="34" charset="0"/>
            </a:endParaRPr>
          </a:p>
        </p:txBody>
      </p:sp>
      <p:sp>
        <p:nvSpPr>
          <p:cNvPr id="2" name="Rechteck 1">
            <a:extLst>
              <a:ext uri="{FF2B5EF4-FFF2-40B4-BE49-F238E27FC236}">
                <a16:creationId xmlns:a16="http://schemas.microsoft.com/office/drawing/2014/main" id="{1EEBBBC3-7D18-417A-A329-E109231F0CE6}"/>
              </a:ext>
            </a:extLst>
          </p:cNvPr>
          <p:cNvSpPr/>
          <p:nvPr/>
        </p:nvSpPr>
        <p:spPr>
          <a:xfrm>
            <a:off x="3747439" y="1245193"/>
            <a:ext cx="3897813" cy="1074525"/>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Direct </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Colleagues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on the same level of hierarchy, as the decision-maker in a particular dilemma.</a:t>
            </a:r>
          </a:p>
        </p:txBody>
      </p:sp>
      <p:sp>
        <p:nvSpPr>
          <p:cNvPr id="9" name="Rechteck 8">
            <a:extLst>
              <a:ext uri="{FF2B5EF4-FFF2-40B4-BE49-F238E27FC236}">
                <a16:creationId xmlns:a16="http://schemas.microsoft.com/office/drawing/2014/main" id="{076162F3-8084-46C5-8041-7E8A056FD048}"/>
              </a:ext>
            </a:extLst>
          </p:cNvPr>
          <p:cNvSpPr/>
          <p:nvPr/>
        </p:nvSpPr>
        <p:spPr>
          <a:xfrm>
            <a:off x="3747439" y="2901031"/>
            <a:ext cx="3994481" cy="3709092"/>
          </a:xfrm>
          <a:prstGeom prst="rect">
            <a:avLst/>
          </a:prstGeom>
        </p:spPr>
        <p:txBody>
          <a:bodyPr wrap="square">
            <a:spAutoFit/>
          </a:bodyPr>
          <a:lstStyle/>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Made an impressive career in big corporations.</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Does not shy away from conflicts. </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Seeks ways to improve the work environment.</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Likes to speak out whatever comes to his mind.</a:t>
            </a:r>
          </a:p>
          <a:p>
            <a:pPr marL="285750" indent="-285750">
              <a:lnSpc>
                <a:spcPct val="120000"/>
              </a:lnSpc>
              <a:spcAft>
                <a:spcPts val="600"/>
              </a:spcAft>
              <a:buClr>
                <a:schemeClr val="bg1"/>
              </a:buClr>
              <a:buFont typeface="Arial" panose="020B0604020202020204" pitchFamily="34" charset="0"/>
              <a:buChar char="•"/>
            </a:pPr>
            <a:r>
              <a:rPr lang="en-GB" dirty="0">
                <a:solidFill>
                  <a:schemeClr val="bg1"/>
                </a:solidFill>
                <a:latin typeface="TeleNeo" panose="020B0504040202090203" pitchFamily="34" charset="77"/>
                <a:ea typeface="Verdana" panose="020B0604030504040204" pitchFamily="34" charset="0"/>
              </a:rPr>
              <a:t>Does not like when people are not transparent or do not keep their promises.</a:t>
            </a:r>
          </a:p>
        </p:txBody>
      </p:sp>
      <p:sp>
        <p:nvSpPr>
          <p:cNvPr id="3" name="Rechteck 2">
            <a:extLst>
              <a:ext uri="{FF2B5EF4-FFF2-40B4-BE49-F238E27FC236}">
                <a16:creationId xmlns:a16="http://schemas.microsoft.com/office/drawing/2014/main" id="{F1FA03B5-7204-4114-8CF2-D5CD2FAE4D74}"/>
              </a:ext>
            </a:extLst>
          </p:cNvPr>
          <p:cNvSpPr/>
          <p:nvPr/>
        </p:nvSpPr>
        <p:spPr>
          <a:xfrm>
            <a:off x="422200" y="1052918"/>
            <a:ext cx="3325240" cy="1406924"/>
          </a:xfrm>
          <a:prstGeom prst="rect">
            <a:avLst/>
          </a:prstGeom>
        </p:spPr>
        <p:txBody>
          <a:bodyPr wrap="square">
            <a:spAutoFit/>
          </a:bodyPr>
          <a:lstStyle/>
          <a:p>
            <a:pPr lvl="0">
              <a:lnSpc>
                <a:spcPct val="120000"/>
              </a:lnSpc>
              <a:spcAft>
                <a:spcPts val="600"/>
              </a:spcAft>
              <a:buClr>
                <a:schemeClr val="tx1"/>
              </a:buClr>
            </a:pPr>
            <a:r>
              <a:rPr lang="en-GB" b="1" dirty="0">
                <a:solidFill>
                  <a:schemeClr val="bg1"/>
                </a:solidFill>
                <a:latin typeface="TeleNeo" panose="020B0504040202090203" pitchFamily="34" charset="77"/>
                <a:ea typeface="Verdana" panose="020B0604030504040204" pitchFamily="34" charset="0"/>
              </a:rPr>
              <a:t>Persona:</a:t>
            </a:r>
            <a:br>
              <a:rPr lang="en-GB" dirty="0">
                <a:solidFill>
                  <a:schemeClr val="bg1"/>
                </a:solidFill>
                <a:latin typeface="TeleNeo" panose="020B0504040202090203" pitchFamily="34" charset="77"/>
                <a:ea typeface="Verdana" panose="020B0604030504040204" pitchFamily="34" charset="0"/>
              </a:rPr>
            </a:br>
            <a:r>
              <a:rPr lang="en-GB" b="1" dirty="0">
                <a:solidFill>
                  <a:schemeClr val="bg1"/>
                </a:solidFill>
                <a:latin typeface="TeleNeo" panose="020B0504040202090203" pitchFamily="34" charset="77"/>
                <a:ea typeface="Verdana" panose="020B0604030504040204" pitchFamily="34" charset="0"/>
              </a:rPr>
              <a:t>Tobias – The grumpy colleague</a:t>
            </a:r>
            <a:r>
              <a:rPr lang="en-GB" dirty="0">
                <a:solidFill>
                  <a:schemeClr val="bg1"/>
                </a:solidFill>
                <a:latin typeface="TeleNeo" panose="020B0504040202090203" pitchFamily="34" charset="77"/>
                <a:ea typeface="Verdana" panose="020B0604030504040204" pitchFamily="34" charset="0"/>
              </a:rPr>
              <a:t>, 36 years, married, Telekom employee</a:t>
            </a:r>
          </a:p>
        </p:txBody>
      </p:sp>
      <p:pic>
        <p:nvPicPr>
          <p:cNvPr id="10" name="Grafik 9">
            <a:extLst>
              <a:ext uri="{FF2B5EF4-FFF2-40B4-BE49-F238E27FC236}">
                <a16:creationId xmlns:a16="http://schemas.microsoft.com/office/drawing/2014/main" id="{C6772899-105B-434B-84A8-9330E9303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805" y="2042892"/>
            <a:ext cx="1395162" cy="4860902"/>
          </a:xfrm>
          <a:prstGeom prst="rect">
            <a:avLst/>
          </a:prstGeom>
        </p:spPr>
      </p:pic>
      <p:sp>
        <p:nvSpPr>
          <p:cNvPr id="11" name="Abgerundetes Rechteck 10">
            <a:extLst>
              <a:ext uri="{FF2B5EF4-FFF2-40B4-BE49-F238E27FC236}">
                <a16:creationId xmlns:a16="http://schemas.microsoft.com/office/drawing/2014/main" id="{C7DC59A4-5E30-0A44-93AB-E9D0605849E1}"/>
              </a:ext>
            </a:extLst>
          </p:cNvPr>
          <p:cNvSpPr/>
          <p:nvPr/>
        </p:nvSpPr>
        <p:spPr>
          <a:xfrm>
            <a:off x="606604" y="5683343"/>
            <a:ext cx="2579508" cy="59438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latin typeface="TeleNeo" panose="020B0504040202090203" pitchFamily="34" charset="77"/>
              </a:rPr>
              <a:t>Tobias, </a:t>
            </a:r>
            <a:r>
              <a:rPr lang="de-DE" b="1" dirty="0" err="1">
                <a:latin typeface="TeleNeo" panose="020B0504040202090203" pitchFamily="34" charset="77"/>
              </a:rPr>
              <a:t>the</a:t>
            </a:r>
            <a:r>
              <a:rPr lang="de-DE" b="1" dirty="0">
                <a:latin typeface="TeleNeo" panose="020B0504040202090203" pitchFamily="34" charset="77"/>
              </a:rPr>
              <a:t> </a:t>
            </a:r>
            <a:r>
              <a:rPr lang="de-DE" b="1" dirty="0" err="1">
                <a:latin typeface="TeleNeo" panose="020B0504040202090203" pitchFamily="34" charset="77"/>
              </a:rPr>
              <a:t>Colleague</a:t>
            </a:r>
            <a:endParaRPr lang="de-DE" b="1" dirty="0">
              <a:latin typeface="TeleNeo" panose="020B0504040202090203" pitchFamily="34" charset="77"/>
            </a:endParaRPr>
          </a:p>
        </p:txBody>
      </p:sp>
    </p:spTree>
    <p:extLst>
      <p:ext uri="{BB962C8B-B14F-4D97-AF65-F5344CB8AC3E}">
        <p14:creationId xmlns:p14="http://schemas.microsoft.com/office/powerpoint/2010/main" val="3275568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85031584-E3AB-4F3F-9ACB-2CB9DBAD7674}"/>
              </a:ext>
            </a:extLst>
          </p:cNvPr>
          <p:cNvSpPr/>
          <p:nvPr/>
        </p:nvSpPr>
        <p:spPr>
          <a:xfrm>
            <a:off x="514559" y="417513"/>
            <a:ext cx="10265832" cy="523220"/>
          </a:xfrm>
          <a:prstGeom prst="rect">
            <a:avLst/>
          </a:prstGeom>
        </p:spPr>
        <p:txBody>
          <a:bodyPr wrap="square">
            <a:spAutoFit/>
          </a:bodyPr>
          <a:lstStyle/>
          <a:p>
            <a:r>
              <a:rPr lang="en-GB" sz="2800" b="1" dirty="0">
                <a:solidFill>
                  <a:schemeClr val="bg1"/>
                </a:solidFill>
                <a:latin typeface="TeleNeo" panose="020B0504040202090203" pitchFamily="34" charset="77"/>
                <a:ea typeface="Verdana" panose="020B0604030504040204" pitchFamily="34" charset="0"/>
              </a:rPr>
              <a:t>Normative Directives of Deutsche Telekom</a:t>
            </a:r>
            <a:endParaRPr lang="en-GB" sz="2800" b="1" dirty="0">
              <a:solidFill>
                <a:schemeClr val="bg1"/>
              </a:solidFill>
              <a:latin typeface="TeleNeo" panose="020B0504040202090203" pitchFamily="34" charset="77"/>
            </a:endParaRPr>
          </a:p>
        </p:txBody>
      </p:sp>
      <p:sp>
        <p:nvSpPr>
          <p:cNvPr id="34" name="Rechteck 33">
            <a:extLst>
              <a:ext uri="{FF2B5EF4-FFF2-40B4-BE49-F238E27FC236}">
                <a16:creationId xmlns:a16="http://schemas.microsoft.com/office/drawing/2014/main" id="{348A12C3-6F31-4A65-8A89-E80BCC2DCEAF}"/>
              </a:ext>
            </a:extLst>
          </p:cNvPr>
          <p:cNvSpPr/>
          <p:nvPr/>
        </p:nvSpPr>
        <p:spPr>
          <a:xfrm>
            <a:off x="4126704" y="1307287"/>
            <a:ext cx="7315044" cy="5483617"/>
          </a:xfrm>
          <a:prstGeom prst="rect">
            <a:avLst/>
          </a:prstGeom>
        </p:spPr>
        <p:txBody>
          <a:bodyPr wrap="square">
            <a:spAutoFit/>
          </a:bodyPr>
          <a:lstStyle/>
          <a:p>
            <a:pPr>
              <a:lnSpc>
                <a:spcPct val="120000"/>
              </a:lnSpc>
              <a:spcAft>
                <a:spcPts val="1200"/>
              </a:spcAft>
            </a:pP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Responsible behaviour along the value chain; </a:t>
            </a:r>
            <a:b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digital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transformation</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digital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participation</a:t>
            </a:r>
            <a:r>
              <a:rPr lang="en-GB" sz="1600" dirty="0">
                <a:solidFill>
                  <a:srgbClr val="F0CEA6"/>
                </a:solidFill>
                <a:latin typeface="TeleNeo" panose="020B0504040202090203" pitchFamily="34" charset="77"/>
                <a:ea typeface="Verdana" panose="020B0604030504040204" pitchFamily="34" charset="0"/>
                <a:cs typeface="Arial" panose="020B0604020202020204" pitchFamily="34" charset="0"/>
              </a:rPr>
              <a:t>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for all.</a:t>
            </a:r>
            <a:endParaRPr lang="en-GB" sz="2000" b="1" dirty="0">
              <a:solidFill>
                <a:srgbClr val="F0CEA6"/>
              </a:solidFill>
              <a:latin typeface="TeleNeo" panose="020B0504040202090203" pitchFamily="34" charset="77"/>
              <a:ea typeface="Verdana" panose="020B0604030504040204" pitchFamily="34" charset="0"/>
              <a:cs typeface="Arial" panose="020B0604020202020204" pitchFamily="34" charset="0"/>
            </a:endParaRPr>
          </a:p>
          <a:p>
            <a:pPr>
              <a:lnSpc>
                <a:spcPct val="120000"/>
              </a:lnSpc>
              <a:spcAft>
                <a:spcPts val="1200"/>
              </a:spcAft>
            </a:pPr>
            <a:b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br>
            <a:b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Sustainable</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 and transparent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supply chain</a:t>
            </a:r>
            <a: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t>;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eco design principles;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waste reduction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and recycling; environmentally sound and legal compliant disposal of waste; helping customers to conserve resources; promoting the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sharing</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 economy.</a:t>
            </a:r>
          </a:p>
          <a:p>
            <a:pPr>
              <a:lnSpc>
                <a:spcPct val="120000"/>
              </a:lnSpc>
              <a:spcAft>
                <a:spcPts val="600"/>
              </a:spcAft>
              <a:buClr>
                <a:schemeClr val="tx1"/>
              </a:buClr>
            </a:pPr>
            <a:br>
              <a:rPr lang="en-GB" sz="1600" b="1" dirty="0">
                <a:solidFill>
                  <a:schemeClr val="bg1"/>
                </a:solidFill>
                <a:latin typeface="TeleNeo" panose="020B0504040202090203" pitchFamily="34" charset="77"/>
                <a:ea typeface="Verdana" panose="020B0604030504040204" pitchFamily="34" charset="0"/>
                <a:cs typeface="Arial" panose="020B0604020202020204" pitchFamily="34" charset="0"/>
              </a:rPr>
            </a:b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Equal opportunities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for participating in the global information society; sovereign and safe actions in the digital world; strengthen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democracy</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 through digital media; public spaces for participation, exchange and innovation rather than hatred and agitation; responsible employment; adherence of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human rights in the supply chain.</a:t>
            </a:r>
            <a:b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br>
            <a:br>
              <a:rPr lang="en-GB" sz="2000" b="1" dirty="0">
                <a:solidFill>
                  <a:srgbClr val="F0CEA6"/>
                </a:solidFill>
                <a:latin typeface="TeleNeo" panose="020B0504040202090203" pitchFamily="34" charset="77"/>
                <a:ea typeface="Verdana" panose="020B0604030504040204" pitchFamily="34" charset="0"/>
                <a:cs typeface="Arial" panose="020B0604020202020204" pitchFamily="34" charset="0"/>
              </a:rPr>
            </a:b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Low carbon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and environmentally friendly society; 100 percent use of electricity from renewable energy sources; reduction of emissions from the supply chain and customers; efficient network technologies; </a:t>
            </a:r>
            <a:r>
              <a:rPr lang="en-GB" sz="1600" b="1" dirty="0">
                <a:solidFill>
                  <a:srgbClr val="F0CEA6"/>
                </a:solidFill>
                <a:latin typeface="TeleNeo" panose="020B0504040202090203" pitchFamily="34" charset="77"/>
                <a:ea typeface="Verdana" panose="020B0604030504040204" pitchFamily="34" charset="0"/>
                <a:cs typeface="Arial" panose="020B0604020202020204" pitchFamily="34" charset="0"/>
              </a:rPr>
              <a:t>national and international cooperation </a:t>
            </a:r>
            <a:r>
              <a:rPr lang="en-GB" sz="1600" dirty="0">
                <a:solidFill>
                  <a:schemeClr val="bg1"/>
                </a:solidFill>
                <a:latin typeface="TeleNeo" panose="020B0504040202090203" pitchFamily="34" charset="77"/>
                <a:ea typeface="Verdana" panose="020B0604030504040204" pitchFamily="34" charset="0"/>
                <a:cs typeface="Arial" panose="020B0604020202020204" pitchFamily="34" charset="0"/>
              </a:rPr>
              <a:t>for climate-friendly society.</a:t>
            </a:r>
          </a:p>
        </p:txBody>
      </p:sp>
      <p:pic>
        <p:nvPicPr>
          <p:cNvPr id="13" name="Picture 2">
            <a:extLst>
              <a:ext uri="{FF2B5EF4-FFF2-40B4-BE49-F238E27FC236}">
                <a16:creationId xmlns:a16="http://schemas.microsoft.com/office/drawing/2014/main" id="{BD9A6687-7908-4E62-9ADA-6AD65EEA75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612903" y="262613"/>
            <a:ext cx="1064538" cy="5232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IgorY\Desktop\66\Overarching.png">
            <a:extLst>
              <a:ext uri="{FF2B5EF4-FFF2-40B4-BE49-F238E27FC236}">
                <a16:creationId xmlns:a16="http://schemas.microsoft.com/office/drawing/2014/main" id="{CA1DD77E-88F5-144B-92EF-B931AB562A5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1468532"/>
            <a:ext cx="649603" cy="649603"/>
          </a:xfrm>
          <a:prstGeom prst="rect">
            <a:avLst/>
          </a:prstGeom>
          <a:noFill/>
          <a:ln>
            <a:noFill/>
          </a:ln>
        </p:spPr>
      </p:pic>
      <p:pic>
        <p:nvPicPr>
          <p:cNvPr id="15" name="Picture 3" descr="C:\Users\IgorY\Desktop\66\Circular Economy.png">
            <a:extLst>
              <a:ext uri="{FF2B5EF4-FFF2-40B4-BE49-F238E27FC236}">
                <a16:creationId xmlns:a16="http://schemas.microsoft.com/office/drawing/2014/main" id="{29109C3D-69BA-B24C-9FED-65A59759A1FC}"/>
              </a:ext>
            </a:extLst>
          </p:cNvPr>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2875993"/>
            <a:ext cx="649603" cy="6496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IgorY\Desktop\66\Human and Digital Rights.png">
            <a:extLst>
              <a:ext uri="{FF2B5EF4-FFF2-40B4-BE49-F238E27FC236}">
                <a16:creationId xmlns:a16="http://schemas.microsoft.com/office/drawing/2014/main" id="{F890C1A9-3C05-0646-BD0C-7D7F7B42EA0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4141214"/>
            <a:ext cx="649603" cy="6496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IgorY\Desktop\66\Climate Action.png">
            <a:extLst>
              <a:ext uri="{FF2B5EF4-FFF2-40B4-BE49-F238E27FC236}">
                <a16:creationId xmlns:a16="http://schemas.microsoft.com/office/drawing/2014/main" id="{0B566738-A877-8C4F-B056-A41717DAB3FF}"/>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43092" y="5746732"/>
            <a:ext cx="649603" cy="64960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FFBE9DBB-35A0-554E-8128-BB1F9C9E7F06}"/>
              </a:ext>
            </a:extLst>
          </p:cNvPr>
          <p:cNvSpPr/>
          <p:nvPr/>
        </p:nvSpPr>
        <p:spPr>
          <a:xfrm>
            <a:off x="1620899" y="1588437"/>
            <a:ext cx="1375698" cy="409792"/>
          </a:xfrm>
          <a:prstGeom prst="rect">
            <a:avLst/>
          </a:prstGeom>
        </p:spPr>
        <p:txBody>
          <a:bodyPr wrap="none">
            <a:spAutoFit/>
          </a:bodyPr>
          <a:lstStyle/>
          <a:p>
            <a:pPr>
              <a:lnSpc>
                <a:spcPct val="120000"/>
              </a:lnSpc>
              <a:spcAft>
                <a:spcPts val="1200"/>
              </a:spcAft>
            </a:pPr>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Overarching </a:t>
            </a:r>
          </a:p>
        </p:txBody>
      </p:sp>
      <p:sp>
        <p:nvSpPr>
          <p:cNvPr id="3" name="Rechteck 2">
            <a:extLst>
              <a:ext uri="{FF2B5EF4-FFF2-40B4-BE49-F238E27FC236}">
                <a16:creationId xmlns:a16="http://schemas.microsoft.com/office/drawing/2014/main" id="{437F026A-4428-E14D-93AE-3C98B57D90C2}"/>
              </a:ext>
            </a:extLst>
          </p:cNvPr>
          <p:cNvSpPr/>
          <p:nvPr/>
        </p:nvSpPr>
        <p:spPr>
          <a:xfrm>
            <a:off x="1620899" y="2974400"/>
            <a:ext cx="1928733" cy="369332"/>
          </a:xfrm>
          <a:prstGeom prst="rect">
            <a:avLst/>
          </a:prstGeom>
        </p:spPr>
        <p:txBody>
          <a:bodyPr wrap="none">
            <a:spAutoFit/>
          </a:bodyPr>
          <a:lstStyle/>
          <a:p>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Circular Economy </a:t>
            </a:r>
            <a:endParaRPr lang="de-DE" dirty="0"/>
          </a:p>
        </p:txBody>
      </p:sp>
      <p:sp>
        <p:nvSpPr>
          <p:cNvPr id="4" name="Rechteck 3">
            <a:extLst>
              <a:ext uri="{FF2B5EF4-FFF2-40B4-BE49-F238E27FC236}">
                <a16:creationId xmlns:a16="http://schemas.microsoft.com/office/drawing/2014/main" id="{F677F5AD-343F-6047-90AD-7E8F7026048D}"/>
              </a:ext>
            </a:extLst>
          </p:cNvPr>
          <p:cNvSpPr/>
          <p:nvPr/>
        </p:nvSpPr>
        <p:spPr>
          <a:xfrm>
            <a:off x="1620899" y="4281349"/>
            <a:ext cx="2340705" cy="369332"/>
          </a:xfrm>
          <a:prstGeom prst="rect">
            <a:avLst/>
          </a:prstGeom>
        </p:spPr>
        <p:txBody>
          <a:bodyPr wrap="none">
            <a:spAutoFit/>
          </a:bodyPr>
          <a:lstStyle/>
          <a:p>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Human &amp; Digital Rights</a:t>
            </a:r>
            <a:endParaRPr lang="de-DE" dirty="0"/>
          </a:p>
        </p:txBody>
      </p:sp>
      <p:sp>
        <p:nvSpPr>
          <p:cNvPr id="5" name="Rechteck 4">
            <a:extLst>
              <a:ext uri="{FF2B5EF4-FFF2-40B4-BE49-F238E27FC236}">
                <a16:creationId xmlns:a16="http://schemas.microsoft.com/office/drawing/2014/main" id="{5CA9956B-2518-9E4D-8B08-9B7C32F09D92}"/>
              </a:ext>
            </a:extLst>
          </p:cNvPr>
          <p:cNvSpPr/>
          <p:nvPr/>
        </p:nvSpPr>
        <p:spPr>
          <a:xfrm>
            <a:off x="1620899" y="5886867"/>
            <a:ext cx="1673856" cy="369332"/>
          </a:xfrm>
          <a:prstGeom prst="rect">
            <a:avLst/>
          </a:prstGeom>
        </p:spPr>
        <p:txBody>
          <a:bodyPr wrap="none">
            <a:spAutoFit/>
          </a:bodyPr>
          <a:lstStyle/>
          <a:p>
            <a:r>
              <a:rPr lang="en-GB" b="1" dirty="0">
                <a:solidFill>
                  <a:srgbClr val="F0CEA6"/>
                </a:solidFill>
                <a:latin typeface="TeleNeo" panose="020B0504040202090203" pitchFamily="34" charset="77"/>
                <a:ea typeface="Verdana" panose="020B0604030504040204" pitchFamily="34" charset="0"/>
                <a:cs typeface="Arial" panose="020B0604020202020204" pitchFamily="34" charset="0"/>
              </a:rPr>
              <a:t>Climate Action </a:t>
            </a:r>
            <a:endParaRPr lang="de-DE" dirty="0"/>
          </a:p>
        </p:txBody>
      </p:sp>
      <p:pic>
        <p:nvPicPr>
          <p:cNvPr id="18" name="Picture 2" descr="https://licensebuttons.net/l/by-sa/3.0/88x31.png">
            <a:extLst>
              <a:ext uri="{FF2B5EF4-FFF2-40B4-BE49-F238E27FC236}">
                <a16:creationId xmlns:a16="http://schemas.microsoft.com/office/drawing/2014/main" id="{434006F7-502D-44B8-9FF0-68E0419B33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376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80">
            <a:extLst>
              <a:ext uri="{FF2B5EF4-FFF2-40B4-BE49-F238E27FC236}">
                <a16:creationId xmlns:a16="http://schemas.microsoft.com/office/drawing/2014/main" id="{81AFF571-7D59-4454-87A9-4E754721AF01}"/>
              </a:ext>
            </a:extLst>
          </p:cNvPr>
          <p:cNvSpPr>
            <a:spLocks noChangeArrowheads="1"/>
          </p:cNvSpPr>
          <p:nvPr/>
        </p:nvSpPr>
        <p:spPr bwMode="gray">
          <a:xfrm rot="16200000">
            <a:off x="-2984526" y="2445575"/>
            <a:ext cx="6591300" cy="27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en-GB" sz="2800" b="1" dirty="0">
                <a:solidFill>
                  <a:schemeClr val="bg1"/>
                </a:solidFill>
                <a:latin typeface="TeleNeo" panose="020B0504040202090203" pitchFamily="34" charset="77"/>
                <a:ea typeface="Verdana" panose="020B0604030504040204" pitchFamily="34" charset="0"/>
              </a:rPr>
              <a:t>Closed dilemmas</a:t>
            </a:r>
            <a:endParaRPr lang="en-GB" sz="2800" b="1" dirty="0">
              <a:solidFill>
                <a:schemeClr val="bg1"/>
              </a:solidFill>
              <a:latin typeface="TeleNeo" panose="020B0504040202090203" pitchFamily="34" charset="77"/>
            </a:endParaRPr>
          </a:p>
          <a:p>
            <a:pPr algn="ctr" eaLnBrk="1" hangingPunct="1">
              <a:lnSpc>
                <a:spcPct val="90000"/>
              </a:lnSpc>
            </a:pPr>
            <a:r>
              <a:rPr lang="de-DE" altLang="en-US" sz="2800" b="1" dirty="0">
                <a:solidFill>
                  <a:srgbClr val="710461"/>
                </a:solidFill>
                <a:latin typeface="TeleNeo" panose="020B0504040202090203" pitchFamily="34" charset="77"/>
                <a:ea typeface="Verdana" panose="020B0604030504040204" pitchFamily="34" charset="0"/>
                <a:cs typeface="Verdana" panose="020B0604030504040204" pitchFamily="34" charset="0"/>
              </a:rPr>
              <a:t> </a:t>
            </a:r>
            <a:endParaRPr lang="en-US" altLang="en-US" sz="2800" b="1" dirty="0">
              <a:solidFill>
                <a:srgbClr val="710461"/>
              </a:solidFill>
              <a:latin typeface="TeleNeo" panose="020B0504040202090203" pitchFamily="34" charset="77"/>
              <a:ea typeface="Verdana" panose="020B0604030504040204" pitchFamily="34" charset="0"/>
              <a:cs typeface="Verdana" panose="020B0604030504040204" pitchFamily="34" charset="0"/>
            </a:endParaRPr>
          </a:p>
        </p:txBody>
      </p:sp>
      <p:sp>
        <p:nvSpPr>
          <p:cNvPr id="5" name="Interaktive Schaltfläche: Anpassen 3">
            <a:hlinkClick r:id="rId3" action="ppaction://hlinksldjump" highlightClick="1"/>
            <a:extLst>
              <a:ext uri="{FF2B5EF4-FFF2-40B4-BE49-F238E27FC236}">
                <a16:creationId xmlns:a16="http://schemas.microsoft.com/office/drawing/2014/main" id="{C60A9CE7-D74C-4306-BA67-D95A6F2CAF60}"/>
              </a:ext>
            </a:extLst>
          </p:cNvPr>
          <p:cNvSpPr/>
          <p:nvPr/>
        </p:nvSpPr>
        <p:spPr bwMode="auto">
          <a:xfrm>
            <a:off x="625399" y="6493245"/>
            <a:ext cx="2411146" cy="255850"/>
          </a:xfrm>
          <a:prstGeom prst="actionButtonBlank">
            <a:avLst/>
          </a:prstGeom>
          <a:noFill/>
          <a:ln w="12700" cap="flat" cmpd="sng" algn="ctr">
            <a:solidFill>
              <a:schemeClr val="bg1"/>
            </a:solidFill>
            <a:prstDash val="solid"/>
            <a:round/>
            <a:headEnd type="none" w="med" len="med"/>
            <a:tailEnd type="none" w="med" len="med"/>
          </a:ln>
          <a:effectLst/>
        </p:spPr>
        <p:txBody>
          <a:bodyPr lIns="0" tIns="0" rIns="0" bIns="0" anchor="ctr" anchorCtr="1"/>
          <a:lstStyle/>
          <a:p>
            <a:pPr marL="220663" indent="-220663">
              <a:lnSpc>
                <a:spcPct val="90000"/>
              </a:lnSpc>
              <a:spcBef>
                <a:spcPct val="50000"/>
              </a:spcBef>
              <a:buClr>
                <a:schemeClr val="tx2"/>
              </a:buClr>
              <a:buSzPct val="75000"/>
              <a:defRPr/>
            </a:pPr>
            <a:r>
              <a:rPr lang="de-DE" sz="1500" dirty="0">
                <a:ln w="18415" cmpd="sng">
                  <a:noFill/>
                  <a:prstDash val="solid"/>
                </a:ln>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4. Challenge Sourcing</a:t>
            </a:r>
          </a:p>
        </p:txBody>
      </p:sp>
      <p:sp>
        <p:nvSpPr>
          <p:cNvPr id="3" name="Rechteck 2">
            <a:extLst>
              <a:ext uri="{FF2B5EF4-FFF2-40B4-BE49-F238E27FC236}">
                <a16:creationId xmlns:a16="http://schemas.microsoft.com/office/drawing/2014/main" id="{2ED33978-C88F-3A4D-80F5-9CE95BD86C6F}"/>
              </a:ext>
            </a:extLst>
          </p:cNvPr>
          <p:cNvSpPr/>
          <p:nvPr/>
        </p:nvSpPr>
        <p:spPr>
          <a:xfrm>
            <a:off x="1705731" y="810286"/>
            <a:ext cx="1330814" cy="354969"/>
          </a:xfrm>
          <a:prstGeom prst="rect">
            <a:avLst/>
          </a:prstGeom>
        </p:spPr>
        <p:txBody>
          <a:bodyPr wrap="none">
            <a:spAutoFit/>
          </a:bodyPr>
          <a:lstStyle/>
          <a:p>
            <a:pPr algn="ctr"/>
            <a:r>
              <a:rPr lang="de-DE" b="1" dirty="0" err="1">
                <a:solidFill>
                  <a:schemeClr val="bg1"/>
                </a:solidFill>
                <a:latin typeface="TeleNeo" panose="020B0504040202090203" pitchFamily="34" charset="77"/>
              </a:rPr>
              <a:t>Overarching</a:t>
            </a:r>
            <a:endParaRPr lang="de-DE" dirty="0"/>
          </a:p>
        </p:txBody>
      </p:sp>
      <p:sp>
        <p:nvSpPr>
          <p:cNvPr id="4" name="Abgerundetes Rechteck 3">
            <a:hlinkClick r:id="" action="ppaction://noaction" highlightClick="1"/>
            <a:extLst>
              <a:ext uri="{FF2B5EF4-FFF2-40B4-BE49-F238E27FC236}">
                <a16:creationId xmlns:a16="http://schemas.microsoft.com/office/drawing/2014/main" id="{2795D836-F559-D545-8287-B3AD75C3B1FB}"/>
              </a:ext>
            </a:extLst>
          </p:cNvPr>
          <p:cNvSpPr/>
          <p:nvPr/>
        </p:nvSpPr>
        <p:spPr>
          <a:xfrm>
            <a:off x="1192822" y="2035078"/>
            <a:ext cx="2411145" cy="626500"/>
          </a:xfrm>
          <a:prstGeom prst="roundRect">
            <a:avLst/>
          </a:prstGeom>
          <a:solidFill>
            <a:srgbClr val="53BAF2"/>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4" action="ppaction://hlinksldjump"/>
              </a:rPr>
              <a:t>Budget trade-offs</a:t>
            </a:r>
            <a:endParaRPr lang="de-DE" dirty="0">
              <a:latin typeface="TeleNeo" panose="020B0504040202090203" pitchFamily="34" charset="77"/>
            </a:endParaRPr>
          </a:p>
        </p:txBody>
      </p:sp>
      <p:sp>
        <p:nvSpPr>
          <p:cNvPr id="7" name="Rechteck 6">
            <a:extLst>
              <a:ext uri="{FF2B5EF4-FFF2-40B4-BE49-F238E27FC236}">
                <a16:creationId xmlns:a16="http://schemas.microsoft.com/office/drawing/2014/main" id="{46DD2CE2-0FD7-4448-928C-350F36A25530}"/>
              </a:ext>
            </a:extLst>
          </p:cNvPr>
          <p:cNvSpPr/>
          <p:nvPr/>
        </p:nvSpPr>
        <p:spPr>
          <a:xfrm>
            <a:off x="4208289" y="790873"/>
            <a:ext cx="1827743" cy="393794"/>
          </a:xfrm>
          <a:prstGeom prst="rect">
            <a:avLst/>
          </a:prstGeom>
        </p:spPr>
        <p:txBody>
          <a:bodyPr wrap="none">
            <a:spAutoFit/>
          </a:bodyPr>
          <a:lstStyle/>
          <a:p>
            <a:pPr lvl="0" algn="ctr" fontAlgn="base">
              <a:lnSpc>
                <a:spcPct val="120000"/>
              </a:lnSpc>
              <a:spcBef>
                <a:spcPct val="25000"/>
              </a:spcBef>
              <a:spcAft>
                <a:spcPct val="0"/>
              </a:spcAft>
              <a:buClr>
                <a:schemeClr val="tx2"/>
              </a:buClr>
              <a:buSzPct val="75000"/>
              <a:defRPr/>
            </a:pPr>
            <a:r>
              <a:rPr lang="de-DE" b="1" dirty="0" err="1">
                <a:solidFill>
                  <a:schemeClr val="bg1"/>
                </a:solidFill>
                <a:latin typeface="TeleNeo" panose="020B0504040202090203" pitchFamily="34" charset="77"/>
              </a:rPr>
              <a:t>Circular</a:t>
            </a:r>
            <a:r>
              <a:rPr lang="de-DE" b="1" dirty="0">
                <a:solidFill>
                  <a:schemeClr val="bg1"/>
                </a:solidFill>
                <a:latin typeface="TeleNeo" panose="020B0504040202090203" pitchFamily="34" charset="77"/>
              </a:rPr>
              <a:t> Economy</a:t>
            </a:r>
          </a:p>
        </p:txBody>
      </p:sp>
      <p:pic>
        <p:nvPicPr>
          <p:cNvPr id="15" name="Picture 2" descr="C:\Users\IgorY\Desktop\66\Overarching.png">
            <a:extLst>
              <a:ext uri="{FF2B5EF4-FFF2-40B4-BE49-F238E27FC236}">
                <a16:creationId xmlns:a16="http://schemas.microsoft.com/office/drawing/2014/main" id="{9E1DB32E-00A0-B54B-99EE-0629E4BDB4D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097038" y="152727"/>
            <a:ext cx="649603" cy="624341"/>
          </a:xfrm>
          <a:prstGeom prst="rect">
            <a:avLst/>
          </a:prstGeom>
          <a:noFill/>
          <a:ln>
            <a:noFill/>
          </a:ln>
        </p:spPr>
      </p:pic>
      <p:pic>
        <p:nvPicPr>
          <p:cNvPr id="16" name="Picture 3" descr="C:\Users\IgorY\Desktop\66\Circular Economy.png">
            <a:extLst>
              <a:ext uri="{FF2B5EF4-FFF2-40B4-BE49-F238E27FC236}">
                <a16:creationId xmlns:a16="http://schemas.microsoft.com/office/drawing/2014/main" id="{415230AE-FF5B-6542-80C7-90D7FAF52E68}"/>
              </a:ext>
            </a:extLst>
          </p:cNvPr>
          <p:cNvPicPr>
            <a:picLocks noChangeAspect="1" noChangeArrowheads="1"/>
          </p:cNvPicPr>
          <p:nvPr/>
        </p:nvPicPr>
        <p:blipFill>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97359" y="148911"/>
            <a:ext cx="649603" cy="6243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IgorY\Desktop\66\Human and Digital Rights.png">
            <a:extLst>
              <a:ext uri="{FF2B5EF4-FFF2-40B4-BE49-F238E27FC236}">
                <a16:creationId xmlns:a16="http://schemas.microsoft.com/office/drawing/2014/main" id="{A42AFB1B-E217-114A-B1B1-2D001BBFAE6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524332" y="185945"/>
            <a:ext cx="649603" cy="6243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IgorY\Desktop\66\Climate Action.png">
            <a:extLst>
              <a:ext uri="{FF2B5EF4-FFF2-40B4-BE49-F238E27FC236}">
                <a16:creationId xmlns:a16="http://schemas.microsoft.com/office/drawing/2014/main" id="{C48658FC-C7F1-7943-97EA-EB860A92C2C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251304" y="185945"/>
            <a:ext cx="649603" cy="624341"/>
          </a:xfrm>
          <a:prstGeom prst="rect">
            <a:avLst/>
          </a:prstGeom>
          <a:noFill/>
          <a:extLst>
            <a:ext uri="{909E8E84-426E-40DD-AFC4-6F175D3DCCD1}">
              <a14:hiddenFill xmlns:a14="http://schemas.microsoft.com/office/drawing/2010/main">
                <a:solidFill>
                  <a:srgbClr val="FFFFFF"/>
                </a:solidFill>
              </a14:hiddenFill>
            </a:ext>
          </a:extLst>
        </p:spPr>
      </p:pic>
      <p:sp>
        <p:nvSpPr>
          <p:cNvPr id="19" name="Abgerundetes Rechteck 18">
            <a:extLst>
              <a:ext uri="{FF2B5EF4-FFF2-40B4-BE49-F238E27FC236}">
                <a16:creationId xmlns:a16="http://schemas.microsoft.com/office/drawing/2014/main" id="{B10C419A-FD36-3F44-82BA-AC9C666F46DD}"/>
              </a:ext>
            </a:extLst>
          </p:cNvPr>
          <p:cNvSpPr/>
          <p:nvPr/>
        </p:nvSpPr>
        <p:spPr>
          <a:xfrm>
            <a:off x="1192820" y="2752937"/>
            <a:ext cx="2411145" cy="626500"/>
          </a:xfrm>
          <a:prstGeom prst="roundRect">
            <a:avLst/>
          </a:prstGeom>
          <a:solidFill>
            <a:srgbClr val="53B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13" action="ppaction://hlinksldjump"/>
              </a:rPr>
              <a:t>External or internal</a:t>
            </a:r>
            <a:endParaRPr lang="de-DE" dirty="0">
              <a:latin typeface="TeleNeo" panose="020B0504040202090203" pitchFamily="34" charset="77"/>
            </a:endParaRPr>
          </a:p>
        </p:txBody>
      </p:sp>
      <p:sp>
        <p:nvSpPr>
          <p:cNvPr id="20" name="Abgerundetes Rechteck 19">
            <a:extLst>
              <a:ext uri="{FF2B5EF4-FFF2-40B4-BE49-F238E27FC236}">
                <a16:creationId xmlns:a16="http://schemas.microsoft.com/office/drawing/2014/main" id="{341A8E8B-0791-0A40-AD4A-8159AB132D0A}"/>
              </a:ext>
            </a:extLst>
          </p:cNvPr>
          <p:cNvSpPr/>
          <p:nvPr/>
        </p:nvSpPr>
        <p:spPr>
          <a:xfrm>
            <a:off x="1202038" y="4733399"/>
            <a:ext cx="2411145" cy="626500"/>
          </a:xfrm>
          <a:prstGeom prst="roundRect">
            <a:avLst/>
          </a:prstGeom>
          <a:solidFill>
            <a:srgbClr val="53BA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14" action="ppaction://hlinksldjump"/>
              </a:rPr>
              <a:t>short-term / </a:t>
            </a:r>
            <a:br>
              <a:rPr lang="en-GB" dirty="0">
                <a:solidFill>
                  <a:schemeClr val="bg1"/>
                </a:solidFill>
                <a:latin typeface="TeleNeo" panose="020B0504040202090203" pitchFamily="34" charset="77"/>
                <a:hlinkClick r:id="rId14" action="ppaction://hlinksldjump"/>
              </a:rPr>
            </a:br>
            <a:r>
              <a:rPr lang="en-GB" dirty="0">
                <a:solidFill>
                  <a:schemeClr val="bg1"/>
                </a:solidFill>
                <a:latin typeface="TeleNeo" panose="020B0504040202090203" pitchFamily="34" charset="77"/>
                <a:hlinkClick r:id="rId14" action="ppaction://hlinksldjump"/>
              </a:rPr>
              <a:t>long-term goal</a:t>
            </a:r>
            <a:endParaRPr lang="de-DE" dirty="0">
              <a:latin typeface="TeleNeo" panose="020B0504040202090203" pitchFamily="34" charset="77"/>
            </a:endParaRPr>
          </a:p>
        </p:txBody>
      </p:sp>
      <p:sp>
        <p:nvSpPr>
          <p:cNvPr id="21" name="Abgerundetes Rechteck 20">
            <a:extLst>
              <a:ext uri="{FF2B5EF4-FFF2-40B4-BE49-F238E27FC236}">
                <a16:creationId xmlns:a16="http://schemas.microsoft.com/office/drawing/2014/main" id="{2BE70FBF-E6FB-9644-A0AC-24DABB012CF1}"/>
              </a:ext>
            </a:extLst>
          </p:cNvPr>
          <p:cNvSpPr/>
          <p:nvPr/>
        </p:nvSpPr>
        <p:spPr>
          <a:xfrm>
            <a:off x="1202038" y="5501546"/>
            <a:ext cx="2411145" cy="626500"/>
          </a:xfrm>
          <a:prstGeom prst="roundRect">
            <a:avLst/>
          </a:prstGeom>
          <a:solidFill>
            <a:srgbClr val="53BAF2"/>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15" action="ppaction://hlinksldjump"/>
              </a:rPr>
              <a:t>Operation and innovation</a:t>
            </a:r>
            <a:endParaRPr lang="de-DE" dirty="0">
              <a:latin typeface="TeleNeo" panose="020B0504040202090203" pitchFamily="34" charset="77"/>
            </a:endParaRPr>
          </a:p>
        </p:txBody>
      </p:sp>
      <p:sp>
        <p:nvSpPr>
          <p:cNvPr id="22" name="Abgerundetes Rechteck 21">
            <a:extLst>
              <a:ext uri="{FF2B5EF4-FFF2-40B4-BE49-F238E27FC236}">
                <a16:creationId xmlns:a16="http://schemas.microsoft.com/office/drawing/2014/main" id="{44DECBE9-2D00-E04E-80A6-BB554306ED5C}"/>
              </a:ext>
            </a:extLst>
          </p:cNvPr>
          <p:cNvSpPr/>
          <p:nvPr/>
        </p:nvSpPr>
        <p:spPr>
          <a:xfrm>
            <a:off x="3916588" y="1325898"/>
            <a:ext cx="2411145" cy="630921"/>
          </a:xfrm>
          <a:prstGeom prst="roundRect">
            <a:avLst/>
          </a:prstGeom>
          <a:solidFill>
            <a:srgbClr val="60C1B8"/>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16" action="ppaction://hlinksldjump"/>
              </a:rPr>
              <a:t>Losing Sustainability </a:t>
            </a:r>
            <a:br>
              <a:rPr lang="en-GB" dirty="0">
                <a:solidFill>
                  <a:schemeClr val="bg1"/>
                </a:solidFill>
                <a:latin typeface="TeleNeo" panose="020B0504040202090203" pitchFamily="34" charset="77"/>
                <a:hlinkClick r:id="rId16" action="ppaction://hlinksldjump"/>
              </a:rPr>
            </a:br>
            <a:r>
              <a:rPr lang="en-GB" dirty="0">
                <a:solidFill>
                  <a:schemeClr val="bg1"/>
                </a:solidFill>
                <a:latin typeface="TeleNeo" panose="020B0504040202090203" pitchFamily="34" charset="77"/>
                <a:hlinkClick r:id="rId16" action="ppaction://hlinksldjump"/>
              </a:rPr>
              <a:t>or Customers</a:t>
            </a:r>
            <a:endParaRPr lang="de-DE" dirty="0">
              <a:latin typeface="TeleNeo" panose="020B0504040202090203" pitchFamily="34" charset="77"/>
            </a:endParaRPr>
          </a:p>
        </p:txBody>
      </p:sp>
      <p:sp>
        <p:nvSpPr>
          <p:cNvPr id="23" name="Abgerundetes Rechteck 22">
            <a:extLst>
              <a:ext uri="{FF2B5EF4-FFF2-40B4-BE49-F238E27FC236}">
                <a16:creationId xmlns:a16="http://schemas.microsoft.com/office/drawing/2014/main" id="{ADA90633-47DA-7748-A69F-8922FBB3960B}"/>
              </a:ext>
            </a:extLst>
          </p:cNvPr>
          <p:cNvSpPr/>
          <p:nvPr/>
        </p:nvSpPr>
        <p:spPr>
          <a:xfrm>
            <a:off x="3916588" y="2043757"/>
            <a:ext cx="2411145" cy="630921"/>
          </a:xfrm>
          <a:prstGeom prst="roundRect">
            <a:avLst/>
          </a:prstGeom>
          <a:solidFill>
            <a:srgbClr val="60C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17" action="ppaction://hlinksldjump"/>
              </a:rPr>
              <a:t>Negotiating for sustainability</a:t>
            </a:r>
            <a:endParaRPr lang="de-DE" dirty="0">
              <a:latin typeface="TeleNeo" panose="020B0504040202090203" pitchFamily="34" charset="77"/>
            </a:endParaRPr>
          </a:p>
        </p:txBody>
      </p:sp>
      <p:sp>
        <p:nvSpPr>
          <p:cNvPr id="24" name="Abgerundetes Rechteck 23">
            <a:extLst>
              <a:ext uri="{FF2B5EF4-FFF2-40B4-BE49-F238E27FC236}">
                <a16:creationId xmlns:a16="http://schemas.microsoft.com/office/drawing/2014/main" id="{A63EAA7F-9F68-1049-8A6B-4481499B6F55}"/>
              </a:ext>
            </a:extLst>
          </p:cNvPr>
          <p:cNvSpPr/>
          <p:nvPr/>
        </p:nvSpPr>
        <p:spPr>
          <a:xfrm>
            <a:off x="3916588" y="2761615"/>
            <a:ext cx="2411145" cy="630921"/>
          </a:xfrm>
          <a:prstGeom prst="roundRect">
            <a:avLst/>
          </a:prstGeom>
          <a:solidFill>
            <a:srgbClr val="60C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18" action="ppaction://hlinksldjump"/>
              </a:rPr>
              <a:t>An underground </a:t>
            </a:r>
            <a:br>
              <a:rPr lang="en-GB" dirty="0">
                <a:solidFill>
                  <a:schemeClr val="bg1"/>
                </a:solidFill>
                <a:latin typeface="TeleNeo" panose="020B0504040202090203" pitchFamily="34" charset="77"/>
                <a:hlinkClick r:id="rId18" action="ppaction://hlinksldjump"/>
              </a:rPr>
            </a:br>
            <a:r>
              <a:rPr lang="en-GB" dirty="0">
                <a:solidFill>
                  <a:schemeClr val="bg1"/>
                </a:solidFill>
                <a:latin typeface="TeleNeo" panose="020B0504040202090203" pitchFamily="34" charset="77"/>
                <a:hlinkClick r:id="rId18" action="ppaction://hlinksldjump"/>
              </a:rPr>
              <a:t>affair</a:t>
            </a:r>
            <a:endParaRPr lang="de-DE" dirty="0">
              <a:latin typeface="TeleNeo" panose="020B0504040202090203" pitchFamily="34" charset="77"/>
            </a:endParaRPr>
          </a:p>
        </p:txBody>
      </p:sp>
      <p:sp>
        <p:nvSpPr>
          <p:cNvPr id="25" name="Abgerundetes Rechteck 24">
            <a:extLst>
              <a:ext uri="{FF2B5EF4-FFF2-40B4-BE49-F238E27FC236}">
                <a16:creationId xmlns:a16="http://schemas.microsoft.com/office/drawing/2014/main" id="{C79E9332-A464-DA48-9791-E086D715C90A}"/>
              </a:ext>
            </a:extLst>
          </p:cNvPr>
          <p:cNvSpPr/>
          <p:nvPr/>
        </p:nvSpPr>
        <p:spPr>
          <a:xfrm>
            <a:off x="3916588" y="3479474"/>
            <a:ext cx="2411145" cy="630921"/>
          </a:xfrm>
          <a:prstGeom prst="roundRect">
            <a:avLst/>
          </a:prstGeom>
          <a:solidFill>
            <a:srgbClr val="60C1B8"/>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19" action="ppaction://hlinksldjump"/>
              </a:rPr>
              <a:t>Cooperate </a:t>
            </a:r>
            <a:br>
              <a:rPr lang="en-GB" dirty="0">
                <a:solidFill>
                  <a:schemeClr val="bg1"/>
                </a:solidFill>
                <a:latin typeface="TeleNeo" panose="020B0504040202090203" pitchFamily="34" charset="77"/>
                <a:hlinkClick r:id="rId19" action="ppaction://hlinksldjump"/>
              </a:rPr>
            </a:br>
            <a:r>
              <a:rPr lang="en-GB" dirty="0">
                <a:solidFill>
                  <a:schemeClr val="bg1"/>
                </a:solidFill>
                <a:latin typeface="TeleNeo" panose="020B0504040202090203" pitchFamily="34" charset="77"/>
                <a:hlinkClick r:id="rId19" action="ppaction://hlinksldjump"/>
              </a:rPr>
              <a:t>for the environment</a:t>
            </a:r>
            <a:endParaRPr lang="de-DE" dirty="0">
              <a:latin typeface="TeleNeo" panose="020B0504040202090203" pitchFamily="34" charset="77"/>
            </a:endParaRPr>
          </a:p>
        </p:txBody>
      </p:sp>
      <p:sp>
        <p:nvSpPr>
          <p:cNvPr id="26" name="Abgerundetes Rechteck 25">
            <a:extLst>
              <a:ext uri="{FF2B5EF4-FFF2-40B4-BE49-F238E27FC236}">
                <a16:creationId xmlns:a16="http://schemas.microsoft.com/office/drawing/2014/main" id="{9D761746-16D6-7B45-9FD9-FE9C09C94380}"/>
              </a:ext>
            </a:extLst>
          </p:cNvPr>
          <p:cNvSpPr/>
          <p:nvPr/>
        </p:nvSpPr>
        <p:spPr>
          <a:xfrm>
            <a:off x="3916588" y="4385713"/>
            <a:ext cx="2411145" cy="630921"/>
          </a:xfrm>
          <a:prstGeom prst="roundRect">
            <a:avLst/>
          </a:prstGeom>
          <a:solidFill>
            <a:srgbClr val="60C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0" action="ppaction://hlinksldjump"/>
              </a:rPr>
              <a:t>Share or not</a:t>
            </a:r>
            <a:endParaRPr lang="de-DE" dirty="0">
              <a:latin typeface="TeleNeo" panose="020B0504040202090203" pitchFamily="34" charset="77"/>
            </a:endParaRPr>
          </a:p>
        </p:txBody>
      </p:sp>
      <p:sp>
        <p:nvSpPr>
          <p:cNvPr id="27" name="Abgerundetes Rechteck 26">
            <a:extLst>
              <a:ext uri="{FF2B5EF4-FFF2-40B4-BE49-F238E27FC236}">
                <a16:creationId xmlns:a16="http://schemas.microsoft.com/office/drawing/2014/main" id="{2F1377C0-6BCA-F943-8771-7367612D96D7}"/>
              </a:ext>
            </a:extLst>
          </p:cNvPr>
          <p:cNvSpPr/>
          <p:nvPr/>
        </p:nvSpPr>
        <p:spPr>
          <a:xfrm>
            <a:off x="3916588" y="5103572"/>
            <a:ext cx="2411145" cy="630921"/>
          </a:xfrm>
          <a:prstGeom prst="roundRect">
            <a:avLst/>
          </a:prstGeom>
          <a:solidFill>
            <a:srgbClr val="60C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1" action="ppaction://hlinksldjump"/>
              </a:rPr>
              <a:t>Feel ready for small steps</a:t>
            </a:r>
            <a:endParaRPr lang="de-DE" dirty="0">
              <a:latin typeface="TeleNeo" panose="020B0504040202090203" pitchFamily="34" charset="77"/>
            </a:endParaRPr>
          </a:p>
        </p:txBody>
      </p:sp>
      <p:sp>
        <p:nvSpPr>
          <p:cNvPr id="28" name="Abgerundetes Rechteck 27">
            <a:extLst>
              <a:ext uri="{FF2B5EF4-FFF2-40B4-BE49-F238E27FC236}">
                <a16:creationId xmlns:a16="http://schemas.microsoft.com/office/drawing/2014/main" id="{E00E0082-7938-2342-84DD-3053C6CA9A5C}"/>
              </a:ext>
            </a:extLst>
          </p:cNvPr>
          <p:cNvSpPr/>
          <p:nvPr/>
        </p:nvSpPr>
        <p:spPr>
          <a:xfrm>
            <a:off x="3916588" y="5821432"/>
            <a:ext cx="2411145" cy="630921"/>
          </a:xfrm>
          <a:prstGeom prst="roundRect">
            <a:avLst/>
          </a:prstGeom>
          <a:solidFill>
            <a:srgbClr val="60C1B8"/>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2" action="ppaction://hlinksldjump"/>
              </a:rPr>
              <a:t>Not good enough</a:t>
            </a:r>
            <a:endParaRPr lang="de-DE" dirty="0">
              <a:latin typeface="TeleNeo" panose="020B0504040202090203" pitchFamily="34" charset="77"/>
            </a:endParaRPr>
          </a:p>
        </p:txBody>
      </p:sp>
      <p:sp>
        <p:nvSpPr>
          <p:cNvPr id="29" name="Abgerundetes Rechteck 28">
            <a:extLst>
              <a:ext uri="{FF2B5EF4-FFF2-40B4-BE49-F238E27FC236}">
                <a16:creationId xmlns:a16="http://schemas.microsoft.com/office/drawing/2014/main" id="{2513230C-66E9-C845-996E-A78551B46429}"/>
              </a:ext>
            </a:extLst>
          </p:cNvPr>
          <p:cNvSpPr/>
          <p:nvPr/>
        </p:nvSpPr>
        <p:spPr>
          <a:xfrm>
            <a:off x="6643561" y="1325897"/>
            <a:ext cx="2411145" cy="626499"/>
          </a:xfrm>
          <a:prstGeom prst="roundRect">
            <a:avLst/>
          </a:prstGeom>
          <a:solidFill>
            <a:srgbClr val="EBAA60"/>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3" action="ppaction://hlinksldjump"/>
              </a:rPr>
              <a:t>Corporate versus </a:t>
            </a:r>
            <a:br>
              <a:rPr lang="en-GB" dirty="0">
                <a:solidFill>
                  <a:schemeClr val="bg1"/>
                </a:solidFill>
                <a:latin typeface="TeleNeo" panose="020B0504040202090203" pitchFamily="34" charset="77"/>
                <a:hlinkClick r:id="rId23" action="ppaction://hlinksldjump"/>
              </a:rPr>
            </a:br>
            <a:r>
              <a:rPr lang="en-GB" dirty="0">
                <a:solidFill>
                  <a:schemeClr val="bg1"/>
                </a:solidFill>
                <a:latin typeface="TeleNeo" panose="020B0504040202090203" pitchFamily="34" charset="77"/>
                <a:hlinkClick r:id="rId23" action="ppaction://hlinksldjump"/>
              </a:rPr>
              <a:t>customer privacy</a:t>
            </a:r>
            <a:endParaRPr lang="de-DE" dirty="0">
              <a:latin typeface="TeleNeo" panose="020B0504040202090203" pitchFamily="34" charset="77"/>
            </a:endParaRPr>
          </a:p>
        </p:txBody>
      </p:sp>
      <p:sp>
        <p:nvSpPr>
          <p:cNvPr id="10" name="Rechteck 9">
            <a:extLst>
              <a:ext uri="{FF2B5EF4-FFF2-40B4-BE49-F238E27FC236}">
                <a16:creationId xmlns:a16="http://schemas.microsoft.com/office/drawing/2014/main" id="{0DBA2E72-D9BC-A843-9283-DB4408A7DF82}"/>
              </a:ext>
            </a:extLst>
          </p:cNvPr>
          <p:cNvSpPr/>
          <p:nvPr/>
        </p:nvSpPr>
        <p:spPr>
          <a:xfrm>
            <a:off x="6678781" y="810286"/>
            <a:ext cx="2340704" cy="393794"/>
          </a:xfrm>
          <a:prstGeom prst="rect">
            <a:avLst/>
          </a:prstGeom>
        </p:spPr>
        <p:txBody>
          <a:bodyPr wrap="none">
            <a:spAutoFit/>
          </a:bodyPr>
          <a:lstStyle/>
          <a:p>
            <a:pPr lvl="0" algn="ctr" fontAlgn="base">
              <a:lnSpc>
                <a:spcPct val="120000"/>
              </a:lnSpc>
              <a:spcBef>
                <a:spcPct val="25000"/>
              </a:spcBef>
              <a:spcAft>
                <a:spcPct val="0"/>
              </a:spcAft>
              <a:buClr>
                <a:schemeClr val="tx2"/>
              </a:buClr>
              <a:buSzPct val="75000"/>
            </a:pPr>
            <a:r>
              <a:rPr lang="de-DE" b="1" dirty="0">
                <a:solidFill>
                  <a:schemeClr val="bg1"/>
                </a:solidFill>
                <a:latin typeface="TeleNeo" panose="020B0504040202090203" pitchFamily="34" charset="77"/>
              </a:rPr>
              <a:t>Human &amp; Digital </a:t>
            </a:r>
            <a:r>
              <a:rPr lang="de-DE" b="1" dirty="0" err="1">
                <a:solidFill>
                  <a:schemeClr val="bg1"/>
                </a:solidFill>
                <a:latin typeface="TeleNeo" panose="020B0504040202090203" pitchFamily="34" charset="77"/>
              </a:rPr>
              <a:t>Rights</a:t>
            </a:r>
            <a:endParaRPr lang="de-DE" b="1" dirty="0">
              <a:solidFill>
                <a:schemeClr val="bg1"/>
              </a:solidFill>
              <a:latin typeface="TeleNeo" panose="020B0504040202090203" pitchFamily="34" charset="77"/>
            </a:endParaRPr>
          </a:p>
        </p:txBody>
      </p:sp>
      <p:sp>
        <p:nvSpPr>
          <p:cNvPr id="30" name="Abgerundetes Rechteck 29">
            <a:extLst>
              <a:ext uri="{FF2B5EF4-FFF2-40B4-BE49-F238E27FC236}">
                <a16:creationId xmlns:a16="http://schemas.microsoft.com/office/drawing/2014/main" id="{E1BFDD55-827A-1844-B47F-65EE2C1453C8}"/>
              </a:ext>
            </a:extLst>
          </p:cNvPr>
          <p:cNvSpPr/>
          <p:nvPr/>
        </p:nvSpPr>
        <p:spPr>
          <a:xfrm>
            <a:off x="6647846" y="2041154"/>
            <a:ext cx="2402575" cy="626499"/>
          </a:xfrm>
          <a:prstGeom prst="roundRect">
            <a:avLst/>
          </a:prstGeom>
          <a:solidFill>
            <a:srgbClr val="EBA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4" action="ppaction://hlinksldjump"/>
              </a:rPr>
              <a:t>The CEO on </a:t>
            </a:r>
            <a:br>
              <a:rPr lang="en-GB" dirty="0">
                <a:solidFill>
                  <a:schemeClr val="bg1"/>
                </a:solidFill>
                <a:latin typeface="TeleNeo" panose="020B0504040202090203" pitchFamily="34" charset="77"/>
                <a:hlinkClick r:id="rId24" action="ppaction://hlinksldjump"/>
              </a:rPr>
            </a:br>
            <a:r>
              <a:rPr lang="en-GB" dirty="0">
                <a:solidFill>
                  <a:schemeClr val="bg1"/>
                </a:solidFill>
                <a:latin typeface="TeleNeo" panose="020B0504040202090203" pitchFamily="34" charset="77"/>
                <a:hlinkClick r:id="rId24" action="ppaction://hlinksldjump"/>
              </a:rPr>
              <a:t>the political scene</a:t>
            </a:r>
            <a:endParaRPr lang="de-DE" dirty="0">
              <a:latin typeface="TeleNeo" panose="020B0504040202090203" pitchFamily="34" charset="77"/>
            </a:endParaRPr>
          </a:p>
        </p:txBody>
      </p:sp>
      <p:sp>
        <p:nvSpPr>
          <p:cNvPr id="31" name="Abgerundetes Rechteck 30">
            <a:extLst>
              <a:ext uri="{FF2B5EF4-FFF2-40B4-BE49-F238E27FC236}">
                <a16:creationId xmlns:a16="http://schemas.microsoft.com/office/drawing/2014/main" id="{920A8E91-3821-A145-BB90-5DB19C5DAC7B}"/>
              </a:ext>
            </a:extLst>
          </p:cNvPr>
          <p:cNvSpPr/>
          <p:nvPr/>
        </p:nvSpPr>
        <p:spPr>
          <a:xfrm>
            <a:off x="6647846" y="2758230"/>
            <a:ext cx="2402575" cy="634306"/>
          </a:xfrm>
          <a:prstGeom prst="roundRect">
            <a:avLst/>
          </a:prstGeom>
          <a:solidFill>
            <a:srgbClr val="EBA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5" action="ppaction://hlinksldjump"/>
              </a:rPr>
              <a:t>Evaluate violations </a:t>
            </a:r>
            <a:br>
              <a:rPr lang="en-GB" dirty="0">
                <a:solidFill>
                  <a:schemeClr val="bg1"/>
                </a:solidFill>
                <a:latin typeface="TeleNeo" panose="020B0504040202090203" pitchFamily="34" charset="77"/>
                <a:hlinkClick r:id="rId25" action="ppaction://hlinksldjump"/>
              </a:rPr>
            </a:br>
            <a:r>
              <a:rPr lang="en-GB" dirty="0">
                <a:solidFill>
                  <a:schemeClr val="bg1"/>
                </a:solidFill>
                <a:latin typeface="TeleNeo" panose="020B0504040202090203" pitchFamily="34" charset="77"/>
                <a:hlinkClick r:id="rId25" action="ppaction://hlinksldjump"/>
              </a:rPr>
              <a:t>of human rights</a:t>
            </a:r>
            <a:endParaRPr lang="de-DE" dirty="0">
              <a:latin typeface="TeleNeo" panose="020B0504040202090203" pitchFamily="34" charset="77"/>
            </a:endParaRPr>
          </a:p>
        </p:txBody>
      </p:sp>
      <p:sp>
        <p:nvSpPr>
          <p:cNvPr id="32" name="Abgerundetes Rechteck 31">
            <a:extLst>
              <a:ext uri="{FF2B5EF4-FFF2-40B4-BE49-F238E27FC236}">
                <a16:creationId xmlns:a16="http://schemas.microsoft.com/office/drawing/2014/main" id="{948E157F-3B8D-8B41-9A5E-EE8DB1B292B9}"/>
              </a:ext>
            </a:extLst>
          </p:cNvPr>
          <p:cNvSpPr/>
          <p:nvPr/>
        </p:nvSpPr>
        <p:spPr>
          <a:xfrm>
            <a:off x="6647846" y="3479473"/>
            <a:ext cx="2402575" cy="626499"/>
          </a:xfrm>
          <a:prstGeom prst="roundRect">
            <a:avLst/>
          </a:prstGeom>
          <a:solidFill>
            <a:srgbClr val="EBAA60"/>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6" action="ppaction://hlinksldjump"/>
              </a:rPr>
              <a:t>Media literacy of citizens</a:t>
            </a:r>
            <a:endParaRPr lang="de-DE" dirty="0">
              <a:latin typeface="TeleNeo" panose="020B0504040202090203" pitchFamily="34" charset="77"/>
            </a:endParaRPr>
          </a:p>
        </p:txBody>
      </p:sp>
      <p:sp>
        <p:nvSpPr>
          <p:cNvPr id="33" name="Abgerundetes Rechteck 32">
            <a:extLst>
              <a:ext uri="{FF2B5EF4-FFF2-40B4-BE49-F238E27FC236}">
                <a16:creationId xmlns:a16="http://schemas.microsoft.com/office/drawing/2014/main" id="{D185939B-A55F-7E40-9314-660D6406B655}"/>
              </a:ext>
            </a:extLst>
          </p:cNvPr>
          <p:cNvSpPr/>
          <p:nvPr/>
        </p:nvSpPr>
        <p:spPr>
          <a:xfrm>
            <a:off x="6647846" y="4381288"/>
            <a:ext cx="2402575" cy="635345"/>
          </a:xfrm>
          <a:prstGeom prst="roundRect">
            <a:avLst/>
          </a:prstGeom>
          <a:solidFill>
            <a:srgbClr val="EBA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7" action="ppaction://hlinksldjump"/>
              </a:rPr>
              <a:t>Subcontractor</a:t>
            </a:r>
            <a:endParaRPr lang="de-DE" dirty="0">
              <a:latin typeface="TeleNeo" panose="020B0504040202090203" pitchFamily="34" charset="77"/>
            </a:endParaRPr>
          </a:p>
        </p:txBody>
      </p:sp>
      <p:sp>
        <p:nvSpPr>
          <p:cNvPr id="34" name="Abgerundetes Rechteck 33">
            <a:extLst>
              <a:ext uri="{FF2B5EF4-FFF2-40B4-BE49-F238E27FC236}">
                <a16:creationId xmlns:a16="http://schemas.microsoft.com/office/drawing/2014/main" id="{50400DA0-7CEA-E44E-A3AE-E3560D366AF4}"/>
              </a:ext>
            </a:extLst>
          </p:cNvPr>
          <p:cNvSpPr/>
          <p:nvPr/>
        </p:nvSpPr>
        <p:spPr>
          <a:xfrm>
            <a:off x="6647846" y="5103569"/>
            <a:ext cx="2402575" cy="630921"/>
          </a:xfrm>
          <a:prstGeom prst="roundRect">
            <a:avLst/>
          </a:prstGeom>
          <a:solidFill>
            <a:srgbClr val="EBA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8" action="ppaction://hlinksldjump"/>
              </a:rPr>
              <a:t>Gender equality</a:t>
            </a:r>
            <a:endParaRPr lang="de-DE" dirty="0">
              <a:latin typeface="TeleNeo" panose="020B0504040202090203" pitchFamily="34" charset="77"/>
            </a:endParaRPr>
          </a:p>
        </p:txBody>
      </p:sp>
      <p:sp>
        <p:nvSpPr>
          <p:cNvPr id="35" name="Abgerundetes Rechteck 34">
            <a:extLst>
              <a:ext uri="{FF2B5EF4-FFF2-40B4-BE49-F238E27FC236}">
                <a16:creationId xmlns:a16="http://schemas.microsoft.com/office/drawing/2014/main" id="{E28778B8-AAC6-2143-AB9D-DD8E2ABFE851}"/>
              </a:ext>
            </a:extLst>
          </p:cNvPr>
          <p:cNvSpPr/>
          <p:nvPr/>
        </p:nvSpPr>
        <p:spPr>
          <a:xfrm>
            <a:off x="6647846" y="5821425"/>
            <a:ext cx="2402575" cy="630920"/>
          </a:xfrm>
          <a:prstGeom prst="roundRect">
            <a:avLst/>
          </a:prstGeom>
          <a:solidFill>
            <a:srgbClr val="EBA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29" action="ppaction://hlinksldjump"/>
              </a:rPr>
              <a:t>Hiring process</a:t>
            </a:r>
            <a:endParaRPr lang="de-DE" dirty="0">
              <a:latin typeface="TeleNeo" panose="020B0504040202090203" pitchFamily="34" charset="77"/>
            </a:endParaRPr>
          </a:p>
        </p:txBody>
      </p:sp>
      <p:sp>
        <p:nvSpPr>
          <p:cNvPr id="36" name="Rechteck 35">
            <a:extLst>
              <a:ext uri="{FF2B5EF4-FFF2-40B4-BE49-F238E27FC236}">
                <a16:creationId xmlns:a16="http://schemas.microsoft.com/office/drawing/2014/main" id="{88F8A224-F4E0-ED4F-BC3B-55AE9F96D63A}"/>
              </a:ext>
            </a:extLst>
          </p:cNvPr>
          <p:cNvSpPr/>
          <p:nvPr/>
        </p:nvSpPr>
        <p:spPr>
          <a:xfrm>
            <a:off x="9789672" y="810286"/>
            <a:ext cx="1572866" cy="393794"/>
          </a:xfrm>
          <a:prstGeom prst="rect">
            <a:avLst/>
          </a:prstGeom>
        </p:spPr>
        <p:txBody>
          <a:bodyPr wrap="none">
            <a:spAutoFit/>
          </a:bodyPr>
          <a:lstStyle/>
          <a:p>
            <a:pPr lvl="0" algn="ctr" fontAlgn="base">
              <a:lnSpc>
                <a:spcPct val="120000"/>
              </a:lnSpc>
              <a:spcBef>
                <a:spcPct val="25000"/>
              </a:spcBef>
              <a:spcAft>
                <a:spcPct val="0"/>
              </a:spcAft>
              <a:buClr>
                <a:schemeClr val="tx2"/>
              </a:buClr>
              <a:buSzPct val="75000"/>
              <a:defRPr/>
            </a:pPr>
            <a:r>
              <a:rPr lang="de-DE" b="1" dirty="0" err="1">
                <a:solidFill>
                  <a:schemeClr val="bg1"/>
                </a:solidFill>
                <a:latin typeface="TeleNeo" panose="020B0504040202090203" pitchFamily="34" charset="77"/>
              </a:rPr>
              <a:t>Climate</a:t>
            </a:r>
            <a:r>
              <a:rPr lang="de-DE" b="1" dirty="0">
                <a:solidFill>
                  <a:schemeClr val="bg1"/>
                </a:solidFill>
                <a:latin typeface="TeleNeo" panose="020B0504040202090203" pitchFamily="34" charset="77"/>
              </a:rPr>
              <a:t> Action</a:t>
            </a:r>
          </a:p>
        </p:txBody>
      </p:sp>
      <p:sp>
        <p:nvSpPr>
          <p:cNvPr id="37" name="Abgerundetes Rechteck 36">
            <a:extLst>
              <a:ext uri="{FF2B5EF4-FFF2-40B4-BE49-F238E27FC236}">
                <a16:creationId xmlns:a16="http://schemas.microsoft.com/office/drawing/2014/main" id="{A81D027B-FBCD-9547-AC53-7A384DF04DFC}"/>
              </a:ext>
            </a:extLst>
          </p:cNvPr>
          <p:cNvSpPr/>
          <p:nvPr/>
        </p:nvSpPr>
        <p:spPr>
          <a:xfrm>
            <a:off x="9370533" y="2035079"/>
            <a:ext cx="2411145" cy="626499"/>
          </a:xfrm>
          <a:prstGeom prst="roundRect">
            <a:avLst/>
          </a:prstGeom>
          <a:solidFill>
            <a:srgbClr val="E34590"/>
          </a:solidFill>
          <a:ln w="28575">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30" action="ppaction://hlinksldjump"/>
              </a:rPr>
              <a:t>Smartphones</a:t>
            </a:r>
            <a:endParaRPr lang="de-DE" dirty="0">
              <a:latin typeface="TeleNeo" panose="020B0504040202090203" pitchFamily="34" charset="77"/>
            </a:endParaRPr>
          </a:p>
        </p:txBody>
      </p:sp>
      <p:sp>
        <p:nvSpPr>
          <p:cNvPr id="38" name="Abgerundetes Rechteck 37">
            <a:extLst>
              <a:ext uri="{FF2B5EF4-FFF2-40B4-BE49-F238E27FC236}">
                <a16:creationId xmlns:a16="http://schemas.microsoft.com/office/drawing/2014/main" id="{EE53C46F-EF8A-C945-8452-77E5EC5C69D9}"/>
              </a:ext>
            </a:extLst>
          </p:cNvPr>
          <p:cNvSpPr/>
          <p:nvPr/>
        </p:nvSpPr>
        <p:spPr>
          <a:xfrm>
            <a:off x="9370533" y="2750335"/>
            <a:ext cx="2411145" cy="626499"/>
          </a:xfrm>
          <a:prstGeom prst="roundRect">
            <a:avLst/>
          </a:prstGeom>
          <a:solidFill>
            <a:srgbClr val="E34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31" action="ppaction://hlinksldjump"/>
              </a:rPr>
              <a:t>Reducing </a:t>
            </a:r>
            <a:br>
              <a:rPr lang="en-GB" dirty="0">
                <a:solidFill>
                  <a:schemeClr val="bg1"/>
                </a:solidFill>
                <a:latin typeface="TeleNeo" panose="020B0504040202090203" pitchFamily="34" charset="77"/>
                <a:hlinkClick r:id="rId31" action="ppaction://hlinksldjump"/>
              </a:rPr>
            </a:br>
            <a:r>
              <a:rPr lang="en-GB" dirty="0">
                <a:solidFill>
                  <a:schemeClr val="bg1"/>
                </a:solidFill>
                <a:latin typeface="TeleNeo" panose="020B0504040202090203" pitchFamily="34" charset="77"/>
                <a:hlinkClick r:id="rId31" action="ppaction://hlinksldjump"/>
              </a:rPr>
              <a:t>energy costs</a:t>
            </a:r>
            <a:endParaRPr lang="de-DE" dirty="0">
              <a:latin typeface="TeleNeo" panose="020B0504040202090203" pitchFamily="34" charset="77"/>
            </a:endParaRPr>
          </a:p>
        </p:txBody>
      </p:sp>
      <p:sp>
        <p:nvSpPr>
          <p:cNvPr id="39" name="Abgerundetes Rechteck 38">
            <a:extLst>
              <a:ext uri="{FF2B5EF4-FFF2-40B4-BE49-F238E27FC236}">
                <a16:creationId xmlns:a16="http://schemas.microsoft.com/office/drawing/2014/main" id="{3A45708D-F532-7E4C-BF03-0DEEDB25FE6A}"/>
              </a:ext>
            </a:extLst>
          </p:cNvPr>
          <p:cNvSpPr/>
          <p:nvPr/>
        </p:nvSpPr>
        <p:spPr>
          <a:xfrm>
            <a:off x="9370533" y="4733399"/>
            <a:ext cx="2411145" cy="626499"/>
          </a:xfrm>
          <a:prstGeom prst="roundRect">
            <a:avLst/>
          </a:prstGeom>
          <a:solidFill>
            <a:srgbClr val="E34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32" action="ppaction://hlinksldjump"/>
              </a:rPr>
              <a:t>Speak or </a:t>
            </a:r>
          </a:p>
          <a:p>
            <a:pPr algn="ctr"/>
            <a:r>
              <a:rPr lang="en-GB" dirty="0">
                <a:solidFill>
                  <a:schemeClr val="bg1"/>
                </a:solidFill>
                <a:latin typeface="TeleNeo" panose="020B0504040202090203" pitchFamily="34" charset="77"/>
                <a:hlinkClick r:id="rId32" action="ppaction://hlinksldjump"/>
              </a:rPr>
              <a:t>remain silent</a:t>
            </a:r>
            <a:endParaRPr lang="de-DE" dirty="0">
              <a:latin typeface="TeleNeo" panose="020B0504040202090203" pitchFamily="34" charset="77"/>
            </a:endParaRPr>
          </a:p>
        </p:txBody>
      </p:sp>
      <p:sp>
        <p:nvSpPr>
          <p:cNvPr id="40" name="Abgerundetes Rechteck 39">
            <a:extLst>
              <a:ext uri="{FF2B5EF4-FFF2-40B4-BE49-F238E27FC236}">
                <a16:creationId xmlns:a16="http://schemas.microsoft.com/office/drawing/2014/main" id="{386EDAB2-01E4-D146-B173-61C30BC969C8}"/>
              </a:ext>
            </a:extLst>
          </p:cNvPr>
          <p:cNvSpPr/>
          <p:nvPr/>
        </p:nvSpPr>
        <p:spPr>
          <a:xfrm>
            <a:off x="9370533" y="5504541"/>
            <a:ext cx="2411145" cy="626499"/>
          </a:xfrm>
          <a:prstGeom prst="roundRect">
            <a:avLst/>
          </a:prstGeom>
          <a:solidFill>
            <a:srgbClr val="E34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TeleNeo" panose="020B0504040202090203" pitchFamily="34" charset="77"/>
                <a:hlinkClick r:id="rId33" action="ppaction://hlinksldjump"/>
              </a:rPr>
              <a:t>Flying</a:t>
            </a:r>
            <a:endParaRPr lang="de-DE" dirty="0">
              <a:latin typeface="TeleNeo" panose="020B0504040202090203" pitchFamily="34" charset="77"/>
            </a:endParaRPr>
          </a:p>
        </p:txBody>
      </p:sp>
      <p:sp>
        <p:nvSpPr>
          <p:cNvPr id="51" name="Rechteck 50">
            <a:extLst>
              <a:ext uri="{FF2B5EF4-FFF2-40B4-BE49-F238E27FC236}">
                <a16:creationId xmlns:a16="http://schemas.microsoft.com/office/drawing/2014/main" id="{9099D23F-1F43-A345-8AA7-711F345EEFF9}"/>
              </a:ext>
            </a:extLst>
          </p:cNvPr>
          <p:cNvSpPr/>
          <p:nvPr/>
        </p:nvSpPr>
        <p:spPr>
          <a:xfrm>
            <a:off x="778044" y="2185634"/>
            <a:ext cx="427200" cy="266227"/>
          </a:xfrm>
          <a:prstGeom prst="rect">
            <a:avLst/>
          </a:prstGeom>
        </p:spPr>
        <p:txBody>
          <a:bodyPr wrap="square">
            <a:spAutoFit/>
          </a:bodyPr>
          <a:lstStyle/>
          <a:p>
            <a:pPr algn="ctr"/>
            <a:r>
              <a:rPr lang="de-DE" sz="1200" dirty="0">
                <a:solidFill>
                  <a:schemeClr val="bg2"/>
                </a:solidFill>
                <a:latin typeface="TeleNeo" panose="020B0504040202090203" pitchFamily="34" charset="77"/>
              </a:rPr>
              <a:t>A1</a:t>
            </a:r>
          </a:p>
        </p:txBody>
      </p:sp>
      <p:sp>
        <p:nvSpPr>
          <p:cNvPr id="52" name="Rechteck 51">
            <a:extLst>
              <a:ext uri="{FF2B5EF4-FFF2-40B4-BE49-F238E27FC236}">
                <a16:creationId xmlns:a16="http://schemas.microsoft.com/office/drawing/2014/main" id="{5FD54059-A520-B444-B16C-1792EC76424F}"/>
              </a:ext>
            </a:extLst>
          </p:cNvPr>
          <p:cNvSpPr/>
          <p:nvPr/>
        </p:nvSpPr>
        <p:spPr>
          <a:xfrm>
            <a:off x="852265" y="2930106"/>
            <a:ext cx="349775"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A2</a:t>
            </a:r>
          </a:p>
        </p:txBody>
      </p:sp>
      <p:sp>
        <p:nvSpPr>
          <p:cNvPr id="53" name="Rechteck 52">
            <a:extLst>
              <a:ext uri="{FF2B5EF4-FFF2-40B4-BE49-F238E27FC236}">
                <a16:creationId xmlns:a16="http://schemas.microsoft.com/office/drawing/2014/main" id="{8EFA7528-F85C-B340-9C0B-BC9A12D77E95}"/>
              </a:ext>
            </a:extLst>
          </p:cNvPr>
          <p:cNvSpPr/>
          <p:nvPr/>
        </p:nvSpPr>
        <p:spPr>
          <a:xfrm>
            <a:off x="865489" y="4927308"/>
            <a:ext cx="352981"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A3</a:t>
            </a:r>
          </a:p>
        </p:txBody>
      </p:sp>
      <p:sp>
        <p:nvSpPr>
          <p:cNvPr id="54" name="Rechteck 53">
            <a:extLst>
              <a:ext uri="{FF2B5EF4-FFF2-40B4-BE49-F238E27FC236}">
                <a16:creationId xmlns:a16="http://schemas.microsoft.com/office/drawing/2014/main" id="{3FDB4541-AEE6-6F40-851F-A889E1921443}"/>
              </a:ext>
            </a:extLst>
          </p:cNvPr>
          <p:cNvSpPr/>
          <p:nvPr/>
        </p:nvSpPr>
        <p:spPr>
          <a:xfrm>
            <a:off x="864688" y="5673325"/>
            <a:ext cx="354584"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A4</a:t>
            </a:r>
          </a:p>
        </p:txBody>
      </p:sp>
      <p:sp>
        <p:nvSpPr>
          <p:cNvPr id="55" name="Rechteck 54">
            <a:extLst>
              <a:ext uri="{FF2B5EF4-FFF2-40B4-BE49-F238E27FC236}">
                <a16:creationId xmlns:a16="http://schemas.microsoft.com/office/drawing/2014/main" id="{5D0D0D6A-68AF-D749-9C6A-2F3028376F63}"/>
              </a:ext>
            </a:extLst>
          </p:cNvPr>
          <p:cNvSpPr/>
          <p:nvPr/>
        </p:nvSpPr>
        <p:spPr>
          <a:xfrm>
            <a:off x="3517126" y="1605611"/>
            <a:ext cx="428057"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B1</a:t>
            </a:r>
          </a:p>
        </p:txBody>
      </p:sp>
      <p:sp>
        <p:nvSpPr>
          <p:cNvPr id="56" name="Rechteck 55">
            <a:extLst>
              <a:ext uri="{FF2B5EF4-FFF2-40B4-BE49-F238E27FC236}">
                <a16:creationId xmlns:a16="http://schemas.microsoft.com/office/drawing/2014/main" id="{6F4AA73D-038B-E742-9FAE-7F8A944E5D7E}"/>
              </a:ext>
            </a:extLst>
          </p:cNvPr>
          <p:cNvSpPr/>
          <p:nvPr/>
        </p:nvSpPr>
        <p:spPr>
          <a:xfrm>
            <a:off x="3600759" y="2316797"/>
            <a:ext cx="346570"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B2</a:t>
            </a:r>
          </a:p>
        </p:txBody>
      </p:sp>
      <p:sp>
        <p:nvSpPr>
          <p:cNvPr id="57" name="Rechteck 56">
            <a:extLst>
              <a:ext uri="{FF2B5EF4-FFF2-40B4-BE49-F238E27FC236}">
                <a16:creationId xmlns:a16="http://schemas.microsoft.com/office/drawing/2014/main" id="{406791CC-A0BB-7D40-82E3-1F3EF365BD0E}"/>
              </a:ext>
            </a:extLst>
          </p:cNvPr>
          <p:cNvSpPr/>
          <p:nvPr/>
        </p:nvSpPr>
        <p:spPr>
          <a:xfrm>
            <a:off x="3604765" y="3051395"/>
            <a:ext cx="349776"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B3</a:t>
            </a:r>
          </a:p>
        </p:txBody>
      </p:sp>
      <p:sp>
        <p:nvSpPr>
          <p:cNvPr id="58" name="Rechteck 57">
            <a:extLst>
              <a:ext uri="{FF2B5EF4-FFF2-40B4-BE49-F238E27FC236}">
                <a16:creationId xmlns:a16="http://schemas.microsoft.com/office/drawing/2014/main" id="{11B67289-F94E-6841-AD49-34A6C60721C9}"/>
              </a:ext>
            </a:extLst>
          </p:cNvPr>
          <p:cNvSpPr/>
          <p:nvPr/>
        </p:nvSpPr>
        <p:spPr>
          <a:xfrm>
            <a:off x="3603965" y="3749334"/>
            <a:ext cx="351379"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B4</a:t>
            </a:r>
          </a:p>
        </p:txBody>
      </p:sp>
      <p:sp>
        <p:nvSpPr>
          <p:cNvPr id="59" name="Rechteck 58">
            <a:extLst>
              <a:ext uri="{FF2B5EF4-FFF2-40B4-BE49-F238E27FC236}">
                <a16:creationId xmlns:a16="http://schemas.microsoft.com/office/drawing/2014/main" id="{09202795-A56A-4D43-AF36-0DAF96C300DA}"/>
              </a:ext>
            </a:extLst>
          </p:cNvPr>
          <p:cNvSpPr/>
          <p:nvPr/>
        </p:nvSpPr>
        <p:spPr>
          <a:xfrm>
            <a:off x="3606368" y="4578073"/>
            <a:ext cx="346570"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B5</a:t>
            </a:r>
          </a:p>
        </p:txBody>
      </p:sp>
      <p:sp>
        <p:nvSpPr>
          <p:cNvPr id="60" name="Rechteck 59">
            <a:extLst>
              <a:ext uri="{FF2B5EF4-FFF2-40B4-BE49-F238E27FC236}">
                <a16:creationId xmlns:a16="http://schemas.microsoft.com/office/drawing/2014/main" id="{13F2EB87-F0ED-7A41-B3A4-E640A7A7C27E}"/>
              </a:ext>
            </a:extLst>
          </p:cNvPr>
          <p:cNvSpPr/>
          <p:nvPr/>
        </p:nvSpPr>
        <p:spPr>
          <a:xfrm>
            <a:off x="3600759" y="5297271"/>
            <a:ext cx="349776"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B6</a:t>
            </a:r>
          </a:p>
        </p:txBody>
      </p:sp>
      <p:sp>
        <p:nvSpPr>
          <p:cNvPr id="61" name="Rechteck 60">
            <a:extLst>
              <a:ext uri="{FF2B5EF4-FFF2-40B4-BE49-F238E27FC236}">
                <a16:creationId xmlns:a16="http://schemas.microsoft.com/office/drawing/2014/main" id="{44AD4811-6CDF-F245-9DAF-21F86410C944}"/>
              </a:ext>
            </a:extLst>
          </p:cNvPr>
          <p:cNvSpPr/>
          <p:nvPr/>
        </p:nvSpPr>
        <p:spPr>
          <a:xfrm>
            <a:off x="3595408" y="6021390"/>
            <a:ext cx="349776"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B7</a:t>
            </a:r>
          </a:p>
        </p:txBody>
      </p:sp>
      <p:sp>
        <p:nvSpPr>
          <p:cNvPr id="62" name="Rechteck 61">
            <a:extLst>
              <a:ext uri="{FF2B5EF4-FFF2-40B4-BE49-F238E27FC236}">
                <a16:creationId xmlns:a16="http://schemas.microsoft.com/office/drawing/2014/main" id="{834587CB-112A-1F4D-9444-25CEFB51DF87}"/>
              </a:ext>
            </a:extLst>
          </p:cNvPr>
          <p:cNvSpPr/>
          <p:nvPr/>
        </p:nvSpPr>
        <p:spPr>
          <a:xfrm>
            <a:off x="6263532" y="1509739"/>
            <a:ext cx="428057"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C1</a:t>
            </a:r>
          </a:p>
        </p:txBody>
      </p:sp>
      <p:sp>
        <p:nvSpPr>
          <p:cNvPr id="63" name="Rechteck 62">
            <a:extLst>
              <a:ext uri="{FF2B5EF4-FFF2-40B4-BE49-F238E27FC236}">
                <a16:creationId xmlns:a16="http://schemas.microsoft.com/office/drawing/2014/main" id="{AC42729A-AB37-E447-B76E-8E2DACC3593C}"/>
              </a:ext>
            </a:extLst>
          </p:cNvPr>
          <p:cNvSpPr/>
          <p:nvPr/>
        </p:nvSpPr>
        <p:spPr>
          <a:xfrm>
            <a:off x="6340754" y="2220925"/>
            <a:ext cx="352982" cy="266227"/>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de-DE" sz="1200" dirty="0">
                <a:solidFill>
                  <a:schemeClr val="bg1"/>
                </a:solidFill>
                <a:latin typeface="TeleNeo" panose="020B0504040202090203" pitchFamily="34" charset="77"/>
              </a:rPr>
              <a:t>C2</a:t>
            </a:r>
          </a:p>
        </p:txBody>
      </p:sp>
      <p:sp>
        <p:nvSpPr>
          <p:cNvPr id="64" name="Rechteck 63">
            <a:extLst>
              <a:ext uri="{FF2B5EF4-FFF2-40B4-BE49-F238E27FC236}">
                <a16:creationId xmlns:a16="http://schemas.microsoft.com/office/drawing/2014/main" id="{0FEB6FB7-D4E7-7444-AD0D-B95AB8A29CA8}"/>
              </a:ext>
            </a:extLst>
          </p:cNvPr>
          <p:cNvSpPr/>
          <p:nvPr/>
        </p:nvSpPr>
        <p:spPr>
          <a:xfrm>
            <a:off x="6344761" y="2955523"/>
            <a:ext cx="356188"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C3</a:t>
            </a:r>
          </a:p>
        </p:txBody>
      </p:sp>
      <p:sp>
        <p:nvSpPr>
          <p:cNvPr id="65" name="Rechteck 64">
            <a:extLst>
              <a:ext uri="{FF2B5EF4-FFF2-40B4-BE49-F238E27FC236}">
                <a16:creationId xmlns:a16="http://schemas.microsoft.com/office/drawing/2014/main" id="{4B4D10F9-0F94-DE4C-8A31-151DABA4AD32}"/>
              </a:ext>
            </a:extLst>
          </p:cNvPr>
          <p:cNvSpPr/>
          <p:nvPr/>
        </p:nvSpPr>
        <p:spPr>
          <a:xfrm>
            <a:off x="6343959" y="3653462"/>
            <a:ext cx="357791"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C4</a:t>
            </a:r>
          </a:p>
        </p:txBody>
      </p:sp>
      <p:sp>
        <p:nvSpPr>
          <p:cNvPr id="66" name="Rechteck 65">
            <a:extLst>
              <a:ext uri="{FF2B5EF4-FFF2-40B4-BE49-F238E27FC236}">
                <a16:creationId xmlns:a16="http://schemas.microsoft.com/office/drawing/2014/main" id="{03D1B711-769F-964D-89CE-057D21EAE296}"/>
              </a:ext>
            </a:extLst>
          </p:cNvPr>
          <p:cNvSpPr/>
          <p:nvPr/>
        </p:nvSpPr>
        <p:spPr>
          <a:xfrm>
            <a:off x="6346362" y="4578073"/>
            <a:ext cx="352982"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C5</a:t>
            </a:r>
          </a:p>
        </p:txBody>
      </p:sp>
      <p:sp>
        <p:nvSpPr>
          <p:cNvPr id="67" name="Rechteck 66">
            <a:extLst>
              <a:ext uri="{FF2B5EF4-FFF2-40B4-BE49-F238E27FC236}">
                <a16:creationId xmlns:a16="http://schemas.microsoft.com/office/drawing/2014/main" id="{8F1A17DE-A494-7C43-86C1-A78C94B9970C}"/>
              </a:ext>
            </a:extLst>
          </p:cNvPr>
          <p:cNvSpPr/>
          <p:nvPr/>
        </p:nvSpPr>
        <p:spPr>
          <a:xfrm>
            <a:off x="6340752" y="5297271"/>
            <a:ext cx="356188"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C6</a:t>
            </a:r>
          </a:p>
        </p:txBody>
      </p:sp>
      <p:sp>
        <p:nvSpPr>
          <p:cNvPr id="68" name="Rechteck 67">
            <a:extLst>
              <a:ext uri="{FF2B5EF4-FFF2-40B4-BE49-F238E27FC236}">
                <a16:creationId xmlns:a16="http://schemas.microsoft.com/office/drawing/2014/main" id="{5C56DEFE-F8CB-9E49-B6FF-4B16D9B6C138}"/>
              </a:ext>
            </a:extLst>
          </p:cNvPr>
          <p:cNvSpPr/>
          <p:nvPr/>
        </p:nvSpPr>
        <p:spPr>
          <a:xfrm>
            <a:off x="6345019" y="6021390"/>
            <a:ext cx="346570"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C7</a:t>
            </a:r>
          </a:p>
        </p:txBody>
      </p:sp>
      <p:sp>
        <p:nvSpPr>
          <p:cNvPr id="69" name="Rechteck 68">
            <a:extLst>
              <a:ext uri="{FF2B5EF4-FFF2-40B4-BE49-F238E27FC236}">
                <a16:creationId xmlns:a16="http://schemas.microsoft.com/office/drawing/2014/main" id="{03F863F9-C002-EF4D-876A-B833D647312C}"/>
              </a:ext>
            </a:extLst>
          </p:cNvPr>
          <p:cNvSpPr/>
          <p:nvPr/>
        </p:nvSpPr>
        <p:spPr>
          <a:xfrm>
            <a:off x="9006677" y="2218921"/>
            <a:ext cx="397810"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D1</a:t>
            </a:r>
          </a:p>
        </p:txBody>
      </p:sp>
      <p:sp>
        <p:nvSpPr>
          <p:cNvPr id="70" name="Rechteck 69">
            <a:extLst>
              <a:ext uri="{FF2B5EF4-FFF2-40B4-BE49-F238E27FC236}">
                <a16:creationId xmlns:a16="http://schemas.microsoft.com/office/drawing/2014/main" id="{62C1EDB2-8A1C-BE4F-BAC8-48F5614A5EC8}"/>
              </a:ext>
            </a:extLst>
          </p:cNvPr>
          <p:cNvSpPr/>
          <p:nvPr/>
        </p:nvSpPr>
        <p:spPr>
          <a:xfrm>
            <a:off x="9050446" y="2930107"/>
            <a:ext cx="356188"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D2</a:t>
            </a:r>
          </a:p>
        </p:txBody>
      </p:sp>
      <p:sp>
        <p:nvSpPr>
          <p:cNvPr id="71" name="Rechteck 70">
            <a:extLst>
              <a:ext uri="{FF2B5EF4-FFF2-40B4-BE49-F238E27FC236}">
                <a16:creationId xmlns:a16="http://schemas.microsoft.com/office/drawing/2014/main" id="{393BCFDE-E97F-1B45-BE70-BCD90A136953}"/>
              </a:ext>
            </a:extLst>
          </p:cNvPr>
          <p:cNvSpPr/>
          <p:nvPr/>
        </p:nvSpPr>
        <p:spPr>
          <a:xfrm>
            <a:off x="9054453" y="4932514"/>
            <a:ext cx="359394"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D3</a:t>
            </a:r>
          </a:p>
        </p:txBody>
      </p:sp>
      <p:sp>
        <p:nvSpPr>
          <p:cNvPr id="72" name="Rechteck 71">
            <a:extLst>
              <a:ext uri="{FF2B5EF4-FFF2-40B4-BE49-F238E27FC236}">
                <a16:creationId xmlns:a16="http://schemas.microsoft.com/office/drawing/2014/main" id="{90A3F4E0-F0F1-7443-8809-B344CE592680}"/>
              </a:ext>
            </a:extLst>
          </p:cNvPr>
          <p:cNvSpPr/>
          <p:nvPr/>
        </p:nvSpPr>
        <p:spPr>
          <a:xfrm>
            <a:off x="9053651" y="5678530"/>
            <a:ext cx="360997" cy="266227"/>
          </a:xfrm>
          <a:prstGeom prst="rect">
            <a:avLst/>
          </a:prstGeom>
        </p:spPr>
        <p:txBody>
          <a:bodyPr wrap="square">
            <a:spAutoFit/>
          </a:bodyPr>
          <a:lstStyle/>
          <a:p>
            <a:pPr algn="ctr"/>
            <a:r>
              <a:rPr lang="de-DE" sz="1200" dirty="0">
                <a:solidFill>
                  <a:schemeClr val="bg1"/>
                </a:solidFill>
                <a:latin typeface="TeleNeo" panose="020B0504040202090203" pitchFamily="34" charset="77"/>
              </a:rPr>
              <a:t>D4</a:t>
            </a:r>
          </a:p>
        </p:txBody>
      </p:sp>
      <p:cxnSp>
        <p:nvCxnSpPr>
          <p:cNvPr id="8" name="Gerader Verbinder 7">
            <a:extLst>
              <a:ext uri="{FF2B5EF4-FFF2-40B4-BE49-F238E27FC236}">
                <a16:creationId xmlns:a16="http://schemas.microsoft.com/office/drawing/2014/main" id="{17E44A2C-5C97-44E6-A003-47E23FB4CFE9}"/>
              </a:ext>
            </a:extLst>
          </p:cNvPr>
          <p:cNvCxnSpPr/>
          <p:nvPr/>
        </p:nvCxnSpPr>
        <p:spPr>
          <a:xfrm>
            <a:off x="1064482" y="4244737"/>
            <a:ext cx="10920636"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7" name="Rectangle 80">
            <a:extLst>
              <a:ext uri="{FF2B5EF4-FFF2-40B4-BE49-F238E27FC236}">
                <a16:creationId xmlns:a16="http://schemas.microsoft.com/office/drawing/2014/main" id="{3B8E260C-0469-4981-9925-C823D163D4C6}"/>
              </a:ext>
            </a:extLst>
          </p:cNvPr>
          <p:cNvSpPr>
            <a:spLocks noChangeArrowheads="1"/>
          </p:cNvSpPr>
          <p:nvPr/>
        </p:nvSpPr>
        <p:spPr bwMode="gray">
          <a:xfrm rot="16200000">
            <a:off x="-2984525" y="5364097"/>
            <a:ext cx="6591300" cy="27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lnSpc>
                <a:spcPct val="90000"/>
              </a:lnSpc>
            </a:pPr>
            <a:r>
              <a:rPr lang="en-GB" sz="2800" b="1" dirty="0">
                <a:solidFill>
                  <a:schemeClr val="bg1"/>
                </a:solidFill>
                <a:latin typeface="TeleNeo" panose="020B0504040202090203" pitchFamily="34" charset="77"/>
                <a:ea typeface="Verdana" panose="020B0604030504040204" pitchFamily="34" charset="0"/>
              </a:rPr>
              <a:t>Open dilemmas</a:t>
            </a:r>
            <a:endParaRPr lang="en-GB" sz="2800" b="1" dirty="0">
              <a:solidFill>
                <a:schemeClr val="bg1"/>
              </a:solidFill>
              <a:latin typeface="TeleNeo" panose="020B0504040202090203" pitchFamily="34" charset="77"/>
            </a:endParaRPr>
          </a:p>
          <a:p>
            <a:pPr algn="ctr" eaLnBrk="1" hangingPunct="1">
              <a:lnSpc>
                <a:spcPct val="90000"/>
              </a:lnSpc>
            </a:pPr>
            <a:r>
              <a:rPr lang="de-DE" altLang="en-US" sz="2800" b="1" dirty="0">
                <a:solidFill>
                  <a:srgbClr val="710461"/>
                </a:solidFill>
                <a:latin typeface="TeleNeo" panose="020B0504040202090203" pitchFamily="34" charset="77"/>
                <a:ea typeface="Verdana" panose="020B0604030504040204" pitchFamily="34" charset="0"/>
                <a:cs typeface="Verdana" panose="020B0604030504040204" pitchFamily="34" charset="0"/>
              </a:rPr>
              <a:t> </a:t>
            </a:r>
            <a:endParaRPr lang="en-US" altLang="en-US" sz="2800" b="1" dirty="0">
              <a:solidFill>
                <a:srgbClr val="710461"/>
              </a:solidFill>
              <a:latin typeface="TeleNeo" panose="020B0504040202090203" pitchFamily="34"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6516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sp>
        <p:nvSpPr>
          <p:cNvPr id="5" name="Rechteck 4">
            <a:extLst>
              <a:ext uri="{FF2B5EF4-FFF2-40B4-BE49-F238E27FC236}">
                <a16:creationId xmlns:a16="http://schemas.microsoft.com/office/drawing/2014/main" id="{A76696F8-9844-4FF0-AA2D-2821AFBC4B94}"/>
              </a:ext>
            </a:extLst>
          </p:cNvPr>
          <p:cNvSpPr/>
          <p:nvPr/>
        </p:nvSpPr>
        <p:spPr>
          <a:xfrm>
            <a:off x="1036280" y="1526408"/>
            <a:ext cx="3212739" cy="1269899"/>
          </a:xfrm>
          <a:prstGeom prst="rect">
            <a:avLst/>
          </a:prstGeom>
        </p:spPr>
        <p:txBody>
          <a:bodyPr wrap="none">
            <a:spAutoFit/>
          </a:bodyPr>
          <a:lstStyle/>
          <a:p>
            <a:pPr lvl="0">
              <a:lnSpc>
                <a:spcPct val="107000"/>
              </a:lnSpc>
              <a:spcAft>
                <a:spcPts val="800"/>
              </a:spcAft>
              <a:buClr>
                <a:srgbClr val="4472C4"/>
              </a:buClr>
            </a:pPr>
            <a:r>
              <a:rPr lang="en-GB" sz="2400" b="1" dirty="0">
                <a:solidFill>
                  <a:srgbClr val="009DE2"/>
                </a:solidFill>
                <a:latin typeface="TeleNeo" panose="020B0504040202090203" pitchFamily="34" charset="77"/>
                <a:ea typeface="Verdana" panose="020B0604030504040204" pitchFamily="34" charset="0"/>
                <a:cs typeface="Arial" panose="020B0604020202020204" pitchFamily="34" charset="0"/>
              </a:rPr>
              <a:t>A1. The budget </a:t>
            </a:r>
            <a:br>
              <a:rPr lang="en-GB" sz="2400" b="1" dirty="0">
                <a:solidFill>
                  <a:srgbClr val="009DE2"/>
                </a:solidFill>
                <a:latin typeface="TeleNeo" panose="020B0504040202090203" pitchFamily="34" charset="77"/>
                <a:ea typeface="Verdana" panose="020B0604030504040204" pitchFamily="34" charset="0"/>
                <a:cs typeface="Arial" panose="020B0604020202020204" pitchFamily="34" charset="0"/>
              </a:rPr>
            </a:br>
            <a:r>
              <a:rPr lang="en-GB" sz="2400" b="1" dirty="0">
                <a:solidFill>
                  <a:srgbClr val="009DE2"/>
                </a:solidFill>
                <a:latin typeface="TeleNeo" panose="020B0504040202090203" pitchFamily="34" charset="77"/>
                <a:ea typeface="Verdana" panose="020B0604030504040204" pitchFamily="34" charset="0"/>
                <a:cs typeface="Arial" panose="020B0604020202020204" pitchFamily="34" charset="0"/>
              </a:rPr>
              <a:t>trade-offs of </a:t>
            </a:r>
            <a:br>
              <a:rPr lang="en-GB" sz="2400" b="1" dirty="0">
                <a:solidFill>
                  <a:srgbClr val="009DE2"/>
                </a:solidFill>
                <a:latin typeface="TeleNeo" panose="020B0504040202090203" pitchFamily="34" charset="77"/>
                <a:ea typeface="Verdana" panose="020B0604030504040204" pitchFamily="34" charset="0"/>
                <a:cs typeface="Arial" panose="020B0604020202020204" pitchFamily="34" charset="0"/>
              </a:rPr>
            </a:br>
            <a:r>
              <a:rPr lang="en-GB" sz="2400" b="1" dirty="0">
                <a:solidFill>
                  <a:srgbClr val="009DE2"/>
                </a:solidFill>
                <a:latin typeface="TeleNeo" panose="020B0504040202090203" pitchFamily="34" charset="77"/>
                <a:ea typeface="Verdana" panose="020B0604030504040204" pitchFamily="34" charset="0"/>
                <a:cs typeface="Arial" panose="020B0604020202020204" pitchFamily="34" charset="0"/>
              </a:rPr>
              <a:t>corporate responsibility </a:t>
            </a:r>
            <a:endParaRPr lang="en-GB" sz="2400" dirty="0">
              <a:solidFill>
                <a:srgbClr val="009DE2"/>
              </a:solidFill>
              <a:latin typeface="TeleNeo" panose="020B0504040202090203" pitchFamily="34" charset="77"/>
              <a:ea typeface="Verdana" panose="020B0604030504040204" pitchFamily="34" charset="0"/>
              <a:cs typeface="Arial" panose="020B0604020202020204" pitchFamily="34" charset="0"/>
            </a:endParaRP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2" name="Rechteck 1">
            <a:extLst>
              <a:ext uri="{FF2B5EF4-FFF2-40B4-BE49-F238E27FC236}">
                <a16:creationId xmlns:a16="http://schemas.microsoft.com/office/drawing/2014/main" id="{5F56E075-1763-9E43-AFDE-05A74CF77772}"/>
              </a:ext>
            </a:extLst>
          </p:cNvPr>
          <p:cNvSpPr/>
          <p:nvPr/>
        </p:nvSpPr>
        <p:spPr>
          <a:xfrm>
            <a:off x="4733815" y="685763"/>
            <a:ext cx="6836572" cy="2736518"/>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Deutsche Telekom has initiated a large savings project that does not stop at the </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corporate responsibility department</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where you are in an executive position. Some budgets in your department cannot be attacked, for example due to underlying legal obligations with respect to reporting, or long-term contracts and partnerships. Ultimately, the question arises as to which activities should be discontinued in order to achieve the savings goals: commitment to the environment and ecology or commitment in the social area? </a:t>
            </a:r>
          </a:p>
        </p:txBody>
      </p:sp>
      <p:sp>
        <p:nvSpPr>
          <p:cNvPr id="4" name="Rechteck 3">
            <a:extLst>
              <a:ext uri="{FF2B5EF4-FFF2-40B4-BE49-F238E27FC236}">
                <a16:creationId xmlns:a16="http://schemas.microsoft.com/office/drawing/2014/main" id="{1CBF4225-96E9-9F43-AD51-431883BFE72C}"/>
              </a:ext>
            </a:extLst>
          </p:cNvPr>
          <p:cNvSpPr/>
          <p:nvPr/>
        </p:nvSpPr>
        <p:spPr>
          <a:xfrm>
            <a:off x="4733815" y="3889641"/>
            <a:ext cx="2270173" cy="515526"/>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890810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sp>
        <p:nvSpPr>
          <p:cNvPr id="5" name="Rechteck 4">
            <a:extLst>
              <a:ext uri="{FF2B5EF4-FFF2-40B4-BE49-F238E27FC236}">
                <a16:creationId xmlns:a16="http://schemas.microsoft.com/office/drawing/2014/main" id="{A76696F8-9844-4FF0-AA2D-2821AFBC4B94}"/>
              </a:ext>
            </a:extLst>
          </p:cNvPr>
          <p:cNvSpPr/>
          <p:nvPr/>
        </p:nvSpPr>
        <p:spPr>
          <a:xfrm>
            <a:off x="1036280" y="1526408"/>
            <a:ext cx="2270173" cy="1475084"/>
          </a:xfrm>
          <a:prstGeom prst="rect">
            <a:avLst/>
          </a:prstGeom>
        </p:spPr>
        <p:txBody>
          <a:bodyPr wrap="none">
            <a:spAutoFit/>
          </a:bodyPr>
          <a:lstStyle/>
          <a:p>
            <a:pPr>
              <a:lnSpc>
                <a:spcPct val="107000"/>
              </a:lnSpc>
              <a:spcAft>
                <a:spcPts val="800"/>
              </a:spcAft>
              <a:buClr>
                <a:srgbClr val="4472C4"/>
              </a:buClr>
            </a:pPr>
            <a:r>
              <a:rPr lang="en-GB" sz="2400" b="1" dirty="0">
                <a:solidFill>
                  <a:srgbClr val="009DE2"/>
                </a:solidFill>
                <a:latin typeface="TeleNeo" panose="020B0504040202090203" pitchFamily="34" charset="77"/>
                <a:ea typeface="Verdana" panose="020B0604030504040204" pitchFamily="34" charset="0"/>
                <a:cs typeface="Arial" panose="020B0604020202020204" pitchFamily="34" charset="0"/>
              </a:rPr>
              <a:t>A1. </a:t>
            </a:r>
          </a:p>
          <a:p>
            <a:pPr>
              <a:lnSpc>
                <a:spcPct val="107000"/>
              </a:lnSpc>
              <a:spcAft>
                <a:spcPts val="800"/>
              </a:spcAft>
              <a:buClr>
                <a:srgbClr val="4472C4"/>
              </a:buClr>
            </a:pPr>
            <a:r>
              <a:rPr lang="en-GB" sz="2400" b="1" dirty="0">
                <a:solidFill>
                  <a:srgbClr val="009DE2"/>
                </a:solidFill>
                <a:latin typeface="TeleNeo" panose="020B0504040202090203" pitchFamily="34" charset="77"/>
                <a:ea typeface="Verdana" panose="020B0604030504040204" pitchFamily="34" charset="0"/>
                <a:cs typeface="Arial" panose="020B0604020202020204" pitchFamily="34" charset="0"/>
              </a:rPr>
              <a:t>What do you do?</a:t>
            </a:r>
          </a:p>
          <a:p>
            <a:pPr lvl="0">
              <a:lnSpc>
                <a:spcPct val="107000"/>
              </a:lnSpc>
              <a:spcAft>
                <a:spcPts val="800"/>
              </a:spcAft>
              <a:buClr>
                <a:srgbClr val="4472C4"/>
              </a:buClr>
            </a:pPr>
            <a:endParaRPr lang="en-GB" sz="2400" dirty="0">
              <a:solidFill>
                <a:srgbClr val="009DE2"/>
              </a:solidFill>
              <a:latin typeface="TeleNeo" panose="020B0504040202090203" pitchFamily="34" charset="77"/>
              <a:ea typeface="Verdana" panose="020B0604030504040204" pitchFamily="34" charset="0"/>
              <a:cs typeface="Arial" panose="020B0604020202020204" pitchFamily="34" charset="0"/>
            </a:endParaRP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9" name="Abgerundetes Rechteck 8">
            <a:extLst>
              <a:ext uri="{FF2B5EF4-FFF2-40B4-BE49-F238E27FC236}">
                <a16:creationId xmlns:a16="http://schemas.microsoft.com/office/drawing/2014/main" id="{88D4EB44-3C13-C347-8C43-FA37ED363641}"/>
              </a:ext>
            </a:extLst>
          </p:cNvPr>
          <p:cNvSpPr/>
          <p:nvPr/>
        </p:nvSpPr>
        <p:spPr>
          <a:xfrm>
            <a:off x="5364480" y="4646222"/>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try to balance the reductions in both areas and present arguments in support of each one’s importance in order to convince their respective stakeholders. However, for the time put on hold both the </a:t>
            </a:r>
            <a:r>
              <a:rPr lang="en-US" b="1" dirty="0">
                <a:solidFill>
                  <a:schemeClr val="bg1"/>
                </a:solidFill>
                <a:latin typeface="TeleNeo" panose="020B0504040202090203" pitchFamily="34" charset="77"/>
                <a:ea typeface="Verdana" panose="020B0604030504040204" pitchFamily="34" charset="0"/>
                <a:cs typeface="Arial" panose="020B0604020202020204" pitchFamily="34" charset="0"/>
              </a:rPr>
              <a:t>teenage social media education platform as well as the energy efficiency R&amp;D project. </a:t>
            </a:r>
            <a:endParaRPr lang="en-GB" b="1" dirty="0">
              <a:solidFill>
                <a:schemeClr val="bg1"/>
              </a:solidFill>
              <a:latin typeface="TeleNeo" panose="020B0504040202090203" pitchFamily="34" charset="77"/>
              <a:ea typeface="Verdana" panose="020B060403050404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934386E7-1A1B-BA4D-A16D-31A36FE7C3C3}"/>
              </a:ext>
            </a:extLst>
          </p:cNvPr>
          <p:cNvSpPr/>
          <p:nvPr/>
        </p:nvSpPr>
        <p:spPr>
          <a:xfrm>
            <a:off x="4793153" y="4720388"/>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22A0AB6E-0271-7647-8E1C-BA714C807019}"/>
              </a:ext>
            </a:extLst>
          </p:cNvPr>
          <p:cNvSpPr/>
          <p:nvPr/>
        </p:nvSpPr>
        <p:spPr>
          <a:xfrm>
            <a:off x="5364480" y="2817957"/>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reduce the costs related to social sustainability projects arguing that due to global warming and current environmental crisis this must be a top priority. Thus, you decide to close a </a:t>
            </a:r>
            <a:r>
              <a:rPr lang="en-US" b="1" dirty="0">
                <a:solidFill>
                  <a:schemeClr val="bg1"/>
                </a:solidFill>
                <a:latin typeface="TeleNeo" panose="020B0504040202090203" pitchFamily="34" charset="77"/>
                <a:ea typeface="Verdana" panose="020B0604030504040204" pitchFamily="34" charset="0"/>
                <a:cs typeface="Arial" panose="020B0604020202020204" pitchFamily="34" charset="0"/>
              </a:rPr>
              <a:t>teenage social media education platform that is being run by the company. </a:t>
            </a:r>
            <a:endParaRPr lang="de-DE" b="1" dirty="0"/>
          </a:p>
        </p:txBody>
      </p:sp>
      <p:sp>
        <p:nvSpPr>
          <p:cNvPr id="13" name="Rechteck 12">
            <a:extLst>
              <a:ext uri="{FF2B5EF4-FFF2-40B4-BE49-F238E27FC236}">
                <a16:creationId xmlns:a16="http://schemas.microsoft.com/office/drawing/2014/main" id="{57408288-F45B-6841-860B-A32A4001AE7F}"/>
              </a:ext>
            </a:extLst>
          </p:cNvPr>
          <p:cNvSpPr/>
          <p:nvPr/>
        </p:nvSpPr>
        <p:spPr>
          <a:xfrm>
            <a:off x="483322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2A12137-33BF-2C48-AEA2-3BB7ABAB5104}"/>
              </a:ext>
            </a:extLst>
          </p:cNvPr>
          <p:cNvSpPr/>
          <p:nvPr/>
        </p:nvSpPr>
        <p:spPr>
          <a:xfrm>
            <a:off x="5364480" y="490088"/>
            <a:ext cx="6497960" cy="2072639"/>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cut down environmental projects arguing that Deutsche Telekom as a telecommunications provider has low emissions compared to other industries. Its main focus should be directed towards the social aspects of sustainability, such as media and democracy literacy</a:t>
            </a:r>
            <a:r>
              <a:rPr lang="en-US" b="1" dirty="0">
                <a:solidFill>
                  <a:schemeClr val="bg1"/>
                </a:solidFill>
                <a:latin typeface="TeleNeo" panose="020B0504040202090203" pitchFamily="34" charset="77"/>
                <a:ea typeface="Verdana" panose="020B0604030504040204" pitchFamily="34" charset="0"/>
                <a:cs typeface="Arial" panose="020B0604020202020204" pitchFamily="34" charset="0"/>
              </a:rPr>
              <a:t>. Thus, you terminate a R&amp;D project for developing </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energy efficiency solutions for the company’s data centres.</a:t>
            </a:r>
            <a:endParaRPr lang="de-DE" b="1" dirty="0"/>
          </a:p>
        </p:txBody>
      </p:sp>
      <p:sp>
        <p:nvSpPr>
          <p:cNvPr id="15" name="Rechteck 14">
            <a:extLst>
              <a:ext uri="{FF2B5EF4-FFF2-40B4-BE49-F238E27FC236}">
                <a16:creationId xmlns:a16="http://schemas.microsoft.com/office/drawing/2014/main" id="{8D172521-75BF-E247-9F36-69ED649D0161}"/>
              </a:ext>
            </a:extLst>
          </p:cNvPr>
          <p:cNvSpPr/>
          <p:nvPr/>
        </p:nvSpPr>
        <p:spPr>
          <a:xfrm>
            <a:off x="4819040" y="864687"/>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Tree>
    <p:extLst>
      <p:ext uri="{BB962C8B-B14F-4D97-AF65-F5344CB8AC3E}">
        <p14:creationId xmlns:p14="http://schemas.microsoft.com/office/powerpoint/2010/main" val="2303869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sp>
        <p:nvSpPr>
          <p:cNvPr id="5" name="Rechteck 4">
            <a:extLst>
              <a:ext uri="{FF2B5EF4-FFF2-40B4-BE49-F238E27FC236}">
                <a16:creationId xmlns:a16="http://schemas.microsoft.com/office/drawing/2014/main" id="{A76696F8-9844-4FF0-AA2D-2821AFBC4B94}"/>
              </a:ext>
            </a:extLst>
          </p:cNvPr>
          <p:cNvSpPr/>
          <p:nvPr/>
        </p:nvSpPr>
        <p:spPr>
          <a:xfrm>
            <a:off x="1036280" y="1526408"/>
            <a:ext cx="3228769" cy="874727"/>
          </a:xfrm>
          <a:prstGeom prst="rect">
            <a:avLst/>
          </a:prstGeom>
        </p:spPr>
        <p:txBody>
          <a:bodyPr wrap="none">
            <a:spAutoFit/>
          </a:bodyPr>
          <a:lstStyle/>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cs typeface="Arial" panose="020B0604020202020204" pitchFamily="34" charset="0"/>
              </a:rPr>
              <a:t>A2. </a:t>
            </a:r>
            <a:r>
              <a:rPr lang="en-GB" sz="2400" b="1" dirty="0">
                <a:solidFill>
                  <a:srgbClr val="009DE1"/>
                </a:solidFill>
                <a:latin typeface="TeleNeo" panose="020B0504040202090203" pitchFamily="34" charset="77"/>
                <a:ea typeface="Verdana" panose="020B0604030504040204" pitchFamily="34" charset="0"/>
              </a:rPr>
              <a:t>Outsourcing </a:t>
            </a:r>
            <a:br>
              <a:rPr lang="en-GB" sz="2400" b="1" dirty="0">
                <a:solidFill>
                  <a:srgbClr val="009DE1"/>
                </a:solidFill>
                <a:latin typeface="TeleNeo" panose="020B0504040202090203" pitchFamily="34" charset="77"/>
                <a:ea typeface="Verdana" panose="020B0604030504040204" pitchFamily="34" charset="0"/>
              </a:rPr>
            </a:br>
            <a:r>
              <a:rPr lang="en-GB" sz="2400" b="1" dirty="0">
                <a:solidFill>
                  <a:srgbClr val="009DE1"/>
                </a:solidFill>
                <a:latin typeface="TeleNeo" panose="020B0504040202090203" pitchFamily="34" charset="77"/>
                <a:ea typeface="Verdana" panose="020B0604030504040204" pitchFamily="34" charset="0"/>
              </a:rPr>
              <a:t>or internal advancement</a:t>
            </a:r>
            <a:endParaRPr lang="en-GB" sz="2400" dirty="0">
              <a:solidFill>
                <a:srgbClr val="009DE1"/>
              </a:solidFill>
              <a:latin typeface="TeleNeo" panose="020B0504040202090203" pitchFamily="34" charset="77"/>
              <a:ea typeface="Verdana" panose="020B0604030504040204" pitchFamily="34" charset="0"/>
              <a:cs typeface="Arial" panose="020B0604020202020204" pitchFamily="34" charset="0"/>
            </a:endParaRP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2" name="Rechteck 1">
            <a:extLst>
              <a:ext uri="{FF2B5EF4-FFF2-40B4-BE49-F238E27FC236}">
                <a16:creationId xmlns:a16="http://schemas.microsoft.com/office/drawing/2014/main" id="{5F56E075-1763-9E43-AFDE-05A74CF77772}"/>
              </a:ext>
            </a:extLst>
          </p:cNvPr>
          <p:cNvSpPr/>
          <p:nvPr/>
        </p:nvSpPr>
        <p:spPr>
          <a:xfrm>
            <a:off x="4733815" y="685763"/>
            <a:ext cx="6836572" cy="3733714"/>
          </a:xfrm>
          <a:prstGeom prst="rect">
            <a:avLst/>
          </a:prstGeom>
        </p:spPr>
        <p:txBody>
          <a:bodyPr wrap="square">
            <a:spAutoFit/>
          </a:bodyPr>
          <a:lstStyle/>
          <a:p>
            <a:pPr>
              <a:lnSpc>
                <a:spcPct val="120000"/>
              </a:lnSpc>
              <a:spcAft>
                <a:spcPts val="600"/>
              </a:spcAft>
            </a:pP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You are in charge for Deutsche Telekom’s initiative to improve </a:t>
            </a: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customer support</a:t>
            </a: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 The plan is to set up a new call centre service with 2,000 newly hired employees. You are on a tight budget. As a result, you can either engage the needed personnel internally but offer them only minimum salary conditions per hour of work. Or, you can outsource the service to a provider in the developing world, which will cost less and you will be able to offer workers a high compensation according to local standards. However, outsourcing the service abroad means that Telekom’s employees will have to travel extensively to train the local staff. You also risk an exploitation of the local contractors workforce, since agreed standards are known to be frequently undermined in this country. </a:t>
            </a:r>
          </a:p>
        </p:txBody>
      </p:sp>
      <p:sp>
        <p:nvSpPr>
          <p:cNvPr id="4" name="Rechteck 3">
            <a:extLst>
              <a:ext uri="{FF2B5EF4-FFF2-40B4-BE49-F238E27FC236}">
                <a16:creationId xmlns:a16="http://schemas.microsoft.com/office/drawing/2014/main" id="{1CBF4225-96E9-9F43-AD51-431883BFE72C}"/>
              </a:ext>
            </a:extLst>
          </p:cNvPr>
          <p:cNvSpPr/>
          <p:nvPr/>
        </p:nvSpPr>
        <p:spPr>
          <a:xfrm>
            <a:off x="4733815" y="4738728"/>
            <a:ext cx="2270173" cy="515527"/>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26079862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9" name="Abgerundetes Rechteck 8">
            <a:extLst>
              <a:ext uri="{FF2B5EF4-FFF2-40B4-BE49-F238E27FC236}">
                <a16:creationId xmlns:a16="http://schemas.microsoft.com/office/drawing/2014/main" id="{88D4EB44-3C13-C347-8C43-FA37ED363641}"/>
              </a:ext>
            </a:extLst>
          </p:cNvPr>
          <p:cNvSpPr/>
          <p:nvPr/>
        </p:nvSpPr>
        <p:spPr>
          <a:xfrm>
            <a:off x="5364480" y="4646222"/>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You establish a new Telekom call centre in a European country where investment requirements relatively low. You  offer good pay and working conditions but will still face the challenge of managing the office at a distance.</a:t>
            </a:r>
          </a:p>
        </p:txBody>
      </p:sp>
      <p:sp>
        <p:nvSpPr>
          <p:cNvPr id="10" name="Rechteck 9">
            <a:extLst>
              <a:ext uri="{FF2B5EF4-FFF2-40B4-BE49-F238E27FC236}">
                <a16:creationId xmlns:a16="http://schemas.microsoft.com/office/drawing/2014/main" id="{934386E7-1A1B-BA4D-A16D-31A36FE7C3C3}"/>
              </a:ext>
            </a:extLst>
          </p:cNvPr>
          <p:cNvSpPr/>
          <p:nvPr/>
        </p:nvSpPr>
        <p:spPr>
          <a:xfrm>
            <a:off x="4793153" y="4720388"/>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22A0AB6E-0271-7647-8E1C-BA714C807019}"/>
              </a:ext>
            </a:extLst>
          </p:cNvPr>
          <p:cNvSpPr/>
          <p:nvPr/>
        </p:nvSpPr>
        <p:spPr>
          <a:xfrm>
            <a:off x="5364480" y="2817957"/>
            <a:ext cx="6497960" cy="1471773"/>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You outsource the service to a firm in the developing country. You contractually oblige the company to comply with high labour and sustainability standards and perform regular audits.</a:t>
            </a:r>
          </a:p>
        </p:txBody>
      </p:sp>
      <p:sp>
        <p:nvSpPr>
          <p:cNvPr id="13" name="Rechteck 12">
            <a:extLst>
              <a:ext uri="{FF2B5EF4-FFF2-40B4-BE49-F238E27FC236}">
                <a16:creationId xmlns:a16="http://schemas.microsoft.com/office/drawing/2014/main" id="{57408288-F45B-6841-860B-A32A4001AE7F}"/>
              </a:ext>
            </a:extLst>
          </p:cNvPr>
          <p:cNvSpPr/>
          <p:nvPr/>
        </p:nvSpPr>
        <p:spPr>
          <a:xfrm>
            <a:off x="483322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2A12137-33BF-2C48-AEA2-3BB7ABAB5104}"/>
              </a:ext>
            </a:extLst>
          </p:cNvPr>
          <p:cNvSpPr/>
          <p:nvPr/>
        </p:nvSpPr>
        <p:spPr>
          <a:xfrm>
            <a:off x="5364480" y="490088"/>
            <a:ext cx="6497960" cy="2072639"/>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You hire the workers internally. Thus, you make sure that there will be no violations of labour rights and that the employees will work in a modern, energy efficient office environment close to the company’s headquarters. </a:t>
            </a:r>
          </a:p>
        </p:txBody>
      </p:sp>
      <p:sp>
        <p:nvSpPr>
          <p:cNvPr id="15" name="Rechteck 14">
            <a:extLst>
              <a:ext uri="{FF2B5EF4-FFF2-40B4-BE49-F238E27FC236}">
                <a16:creationId xmlns:a16="http://schemas.microsoft.com/office/drawing/2014/main" id="{8D172521-75BF-E247-9F36-69ED649D0161}"/>
              </a:ext>
            </a:extLst>
          </p:cNvPr>
          <p:cNvSpPr/>
          <p:nvPr/>
        </p:nvSpPr>
        <p:spPr>
          <a:xfrm>
            <a:off x="4819040" y="864687"/>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16" name="Rechteck 15">
            <a:extLst>
              <a:ext uri="{FF2B5EF4-FFF2-40B4-BE49-F238E27FC236}">
                <a16:creationId xmlns:a16="http://schemas.microsoft.com/office/drawing/2014/main" id="{7AE52450-20BB-5E4C-AEB1-8B1B1329DBED}"/>
              </a:ext>
            </a:extLst>
          </p:cNvPr>
          <p:cNvSpPr/>
          <p:nvPr/>
        </p:nvSpPr>
        <p:spPr>
          <a:xfrm>
            <a:off x="1036280" y="1526408"/>
            <a:ext cx="3228769" cy="874727"/>
          </a:xfrm>
          <a:prstGeom prst="rect">
            <a:avLst/>
          </a:prstGeom>
        </p:spPr>
        <p:txBody>
          <a:bodyPr wrap="none">
            <a:spAutoFit/>
          </a:bodyPr>
          <a:lstStyle/>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cs typeface="Arial" panose="020B0604020202020204" pitchFamily="34" charset="0"/>
              </a:rPr>
              <a:t>A2. </a:t>
            </a:r>
            <a:r>
              <a:rPr lang="en-GB" sz="2400" b="1" dirty="0">
                <a:solidFill>
                  <a:srgbClr val="009DE1"/>
                </a:solidFill>
                <a:latin typeface="TeleNeo" panose="020B0504040202090203" pitchFamily="34" charset="77"/>
                <a:ea typeface="Verdana" panose="020B0604030504040204" pitchFamily="34" charset="0"/>
              </a:rPr>
              <a:t>Outsourcing </a:t>
            </a:r>
            <a:br>
              <a:rPr lang="en-GB" sz="2400" b="1" dirty="0">
                <a:solidFill>
                  <a:srgbClr val="009DE1"/>
                </a:solidFill>
                <a:latin typeface="TeleNeo" panose="020B0504040202090203" pitchFamily="34" charset="77"/>
                <a:ea typeface="Verdana" panose="020B0604030504040204" pitchFamily="34" charset="0"/>
              </a:rPr>
            </a:br>
            <a:r>
              <a:rPr lang="en-GB" sz="2400" b="1" dirty="0">
                <a:solidFill>
                  <a:srgbClr val="009DE1"/>
                </a:solidFill>
                <a:latin typeface="TeleNeo" panose="020B0504040202090203" pitchFamily="34" charset="77"/>
                <a:ea typeface="Verdana" panose="020B0604030504040204" pitchFamily="34" charset="0"/>
              </a:rPr>
              <a:t>or internal advancement</a:t>
            </a:r>
            <a:endParaRPr lang="en-GB" sz="2400" dirty="0">
              <a:solidFill>
                <a:srgbClr val="009DE1"/>
              </a:solidFill>
              <a:latin typeface="TeleNeo" panose="020B0504040202090203" pitchFamily="34" charset="77"/>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92799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sp>
        <p:nvSpPr>
          <p:cNvPr id="5" name="Rechteck 4">
            <a:extLst>
              <a:ext uri="{FF2B5EF4-FFF2-40B4-BE49-F238E27FC236}">
                <a16:creationId xmlns:a16="http://schemas.microsoft.com/office/drawing/2014/main" id="{A76696F8-9844-4FF0-AA2D-2821AFBC4B94}"/>
              </a:ext>
            </a:extLst>
          </p:cNvPr>
          <p:cNvSpPr/>
          <p:nvPr/>
        </p:nvSpPr>
        <p:spPr>
          <a:xfrm>
            <a:off x="1036280" y="1526408"/>
            <a:ext cx="3191899" cy="977319"/>
          </a:xfrm>
          <a:prstGeom prst="rect">
            <a:avLst/>
          </a:prstGeom>
        </p:spPr>
        <p:txBody>
          <a:bodyPr wrap="none">
            <a:spAutoFit/>
          </a:bodyPr>
          <a:lstStyle/>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cs typeface="Arial" panose="020B0604020202020204" pitchFamily="34" charset="0"/>
              </a:rPr>
              <a:t>A3. </a:t>
            </a:r>
            <a:r>
              <a:rPr lang="en-GB" sz="2400" b="1" dirty="0">
                <a:solidFill>
                  <a:srgbClr val="009DE1"/>
                </a:solidFill>
                <a:latin typeface="TeleNeo" panose="020B0504040202090203" pitchFamily="34" charset="77"/>
                <a:ea typeface="Verdana" panose="020B0604030504040204" pitchFamily="34" charset="0"/>
              </a:rPr>
              <a:t>Working short-term </a:t>
            </a:r>
          </a:p>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rPr>
              <a:t>for a long-term goal</a:t>
            </a:r>
            <a:endParaRPr lang="en-GB" sz="2400" dirty="0">
              <a:solidFill>
                <a:srgbClr val="009DE1"/>
              </a:solidFill>
              <a:latin typeface="TeleNeo" panose="020B0504040202090203" pitchFamily="34" charset="77"/>
              <a:ea typeface="Verdana" panose="020B0604030504040204" pitchFamily="34" charset="0"/>
              <a:cs typeface="Arial" panose="020B0604020202020204" pitchFamily="34" charset="0"/>
            </a:endParaRP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2" name="Rechteck 1">
            <a:extLst>
              <a:ext uri="{FF2B5EF4-FFF2-40B4-BE49-F238E27FC236}">
                <a16:creationId xmlns:a16="http://schemas.microsoft.com/office/drawing/2014/main" id="{5F56E075-1763-9E43-AFDE-05A74CF77772}"/>
              </a:ext>
            </a:extLst>
          </p:cNvPr>
          <p:cNvSpPr/>
          <p:nvPr/>
        </p:nvSpPr>
        <p:spPr>
          <a:xfrm>
            <a:off x="4733815" y="685763"/>
            <a:ext cx="6836572" cy="3733714"/>
          </a:xfrm>
          <a:prstGeom prst="rect">
            <a:avLst/>
          </a:prstGeom>
        </p:spPr>
        <p:txBody>
          <a:bodyPr wrap="square">
            <a:spAutoFit/>
          </a:bodyPr>
          <a:lstStyle/>
          <a:p>
            <a:pPr>
              <a:lnSpc>
                <a:spcPct val="120000"/>
              </a:lnSpc>
              <a:spcAft>
                <a:spcPts val="600"/>
              </a:spcAft>
            </a:pP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You work at Telekom’s central </a:t>
            </a:r>
            <a:r>
              <a:rPr lang="en-GB" b="1" dirty="0">
                <a:solidFill>
                  <a:srgbClr val="FFFFFF"/>
                </a:solidFill>
                <a:latin typeface="TeleNeo ExtraBold" panose="020B0504040202090203" pitchFamily="34" charset="77"/>
                <a:ea typeface="Verdana" panose="020B0604030504040204" pitchFamily="34" charset="0"/>
                <a:cs typeface="Arial" panose="020B0604020202020204" pitchFamily="34" charset="0"/>
              </a:rPr>
              <a:t>innovation unit</a:t>
            </a: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 where you lead a team responsible for developing new products for the broad private customer market. Your department is committed to deliver products that contribute to digital responsibility and the company’s positive influence on the digital world. However, since your subordinates’ contract duration is shorter than the expected achievement of such long-term impacts, members of your team do not feel identified with Telekom’s high-level strategic goals and lack motivation to pursue them. Although promising, the ideas and prototypes that they generate are only loosely addressing Telekom’s commitments to social responsibility. This leaves some of the targets that you pursue as a team leader unfulfilled. </a:t>
            </a:r>
          </a:p>
        </p:txBody>
      </p:sp>
      <p:sp>
        <p:nvSpPr>
          <p:cNvPr id="4" name="Rechteck 3">
            <a:extLst>
              <a:ext uri="{FF2B5EF4-FFF2-40B4-BE49-F238E27FC236}">
                <a16:creationId xmlns:a16="http://schemas.microsoft.com/office/drawing/2014/main" id="{1CBF4225-96E9-9F43-AD51-431883BFE72C}"/>
              </a:ext>
            </a:extLst>
          </p:cNvPr>
          <p:cNvSpPr/>
          <p:nvPr/>
        </p:nvSpPr>
        <p:spPr>
          <a:xfrm>
            <a:off x="4733815" y="4738728"/>
            <a:ext cx="2270173" cy="515527"/>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3867967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2500409" y="685763"/>
            <a:ext cx="1612942" cy="382733"/>
          </a:xfrm>
          <a:prstGeom prst="rect">
            <a:avLst/>
          </a:prstGeom>
        </p:spPr>
        <p:txBody>
          <a:bodyPr wrap="none">
            <a:spAutoFit/>
          </a:bodyPr>
          <a:lstStyle/>
          <a:p>
            <a:pPr>
              <a:lnSpc>
                <a:spcPct val="107000"/>
              </a:lnSpc>
              <a:spcBef>
                <a:spcPts val="200"/>
              </a:spcBef>
              <a:spcAft>
                <a:spcPts val="0"/>
              </a:spcAft>
            </a:pPr>
            <a:r>
              <a:rPr lang="en-GB" b="1" dirty="0">
                <a:solidFill>
                  <a:srgbClr val="009DE2"/>
                </a:solidFill>
                <a:latin typeface="TeleNeo" panose="020B0504040202090203" pitchFamily="34" charset="77"/>
                <a:ea typeface="Verdana" panose="020B0604030504040204" pitchFamily="34" charset="0"/>
                <a:cs typeface="Times New Roman" panose="02020603050405020304" pitchFamily="18" charset="0"/>
              </a:rPr>
              <a:t>A: Overarching </a:t>
            </a:r>
          </a:p>
        </p:txBody>
      </p:sp>
      <p:sp>
        <p:nvSpPr>
          <p:cNvPr id="5" name="Rechteck 4">
            <a:extLst>
              <a:ext uri="{FF2B5EF4-FFF2-40B4-BE49-F238E27FC236}">
                <a16:creationId xmlns:a16="http://schemas.microsoft.com/office/drawing/2014/main" id="{A76696F8-9844-4FF0-AA2D-2821AFBC4B94}"/>
              </a:ext>
            </a:extLst>
          </p:cNvPr>
          <p:cNvSpPr/>
          <p:nvPr/>
        </p:nvSpPr>
        <p:spPr>
          <a:xfrm>
            <a:off x="1036280" y="1526408"/>
            <a:ext cx="3422732" cy="977319"/>
          </a:xfrm>
          <a:prstGeom prst="rect">
            <a:avLst/>
          </a:prstGeom>
        </p:spPr>
        <p:txBody>
          <a:bodyPr wrap="none">
            <a:spAutoFit/>
          </a:bodyPr>
          <a:lstStyle/>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cs typeface="Arial" panose="020B0604020202020204" pitchFamily="34" charset="0"/>
              </a:rPr>
              <a:t>A4. </a:t>
            </a:r>
            <a:r>
              <a:rPr lang="en-GB" sz="2400" b="1" dirty="0">
                <a:solidFill>
                  <a:srgbClr val="009DE1"/>
                </a:solidFill>
                <a:latin typeface="TeleNeo" panose="020B0504040202090203" pitchFamily="34" charset="77"/>
                <a:ea typeface="Verdana" panose="020B0604030504040204" pitchFamily="34" charset="0"/>
              </a:rPr>
              <a:t>Trading off operations</a:t>
            </a:r>
          </a:p>
          <a:p>
            <a:pPr lvl="0">
              <a:lnSpc>
                <a:spcPct val="107000"/>
              </a:lnSpc>
              <a:spcAft>
                <a:spcPts val="800"/>
              </a:spcAft>
              <a:buClr>
                <a:srgbClr val="4472C4"/>
              </a:buClr>
            </a:pPr>
            <a:r>
              <a:rPr lang="en-GB" sz="2400" b="1" dirty="0">
                <a:solidFill>
                  <a:srgbClr val="009DE1"/>
                </a:solidFill>
                <a:latin typeface="TeleNeo" panose="020B0504040202090203" pitchFamily="34" charset="77"/>
                <a:ea typeface="Verdana" panose="020B0604030504040204" pitchFamily="34" charset="0"/>
              </a:rPr>
              <a:t> and innovation</a:t>
            </a:r>
            <a:endParaRPr lang="en-GB" sz="2400" dirty="0">
              <a:solidFill>
                <a:srgbClr val="009DE1"/>
              </a:solidFill>
              <a:latin typeface="TeleNeo" panose="020B0504040202090203" pitchFamily="34" charset="77"/>
              <a:ea typeface="Verdana" panose="020B0604030504040204" pitchFamily="34" charset="0"/>
              <a:cs typeface="Arial" panose="020B0604020202020204" pitchFamily="34" charset="0"/>
            </a:endParaRPr>
          </a:p>
        </p:txBody>
      </p:sp>
      <p:pic>
        <p:nvPicPr>
          <p:cNvPr id="7" name="Picture 2" descr="C:\Users\IgorY\Desktop\66\Overarching.png">
            <a:extLst>
              <a:ext uri="{FF2B5EF4-FFF2-40B4-BE49-F238E27FC236}">
                <a16:creationId xmlns:a16="http://schemas.microsoft.com/office/drawing/2014/main" id="{B4E9F604-28E0-44A4-91E3-34498E8728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59613" y="307763"/>
            <a:ext cx="756000" cy="7560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hlinkClick r:id="rId4" action="ppaction://hlinksldjump"/>
            <a:extLst>
              <a:ext uri="{FF2B5EF4-FFF2-40B4-BE49-F238E27FC236}">
                <a16:creationId xmlns:a16="http://schemas.microsoft.com/office/drawing/2014/main" id="{07F01076-ADB6-4D4A-AA6D-C3332FC6F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2" name="Rechteck 1">
            <a:extLst>
              <a:ext uri="{FF2B5EF4-FFF2-40B4-BE49-F238E27FC236}">
                <a16:creationId xmlns:a16="http://schemas.microsoft.com/office/drawing/2014/main" id="{5F56E075-1763-9E43-AFDE-05A74CF77772}"/>
              </a:ext>
            </a:extLst>
          </p:cNvPr>
          <p:cNvSpPr/>
          <p:nvPr/>
        </p:nvSpPr>
        <p:spPr>
          <a:xfrm>
            <a:off x="4733815" y="685763"/>
            <a:ext cx="6836572" cy="4066113"/>
          </a:xfrm>
          <a:prstGeom prst="rect">
            <a:avLst/>
          </a:prstGeom>
        </p:spPr>
        <p:txBody>
          <a:bodyPr wrap="square">
            <a:spAutoFit/>
          </a:bodyPr>
          <a:lstStyle/>
          <a:p>
            <a:pPr>
              <a:lnSpc>
                <a:spcPct val="120000"/>
              </a:lnSpc>
              <a:spcAft>
                <a:spcPts val="600"/>
              </a:spcAft>
            </a:pP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As one of Europe’s largest providers of critical infrastructure, Deutsche Telekom is focused on running its processes in a very secure and safe manner in order to provide high reliability to end users. Being in charge of one of Telekom’s </a:t>
            </a:r>
            <a:r>
              <a:rPr lang="en-GB" b="1" dirty="0">
                <a:solidFill>
                  <a:srgbClr val="FFFFFF"/>
                </a:solidFill>
                <a:latin typeface="TeleNeo ExtraBold" panose="020B0504040202090203" pitchFamily="34" charset="77"/>
                <a:ea typeface="Verdana" panose="020B0604030504040204" pitchFamily="34" charset="0"/>
                <a:cs typeface="Arial" panose="020B0604020202020204" pitchFamily="34" charset="0"/>
              </a:rPr>
              <a:t>data centres </a:t>
            </a: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you strive to provide an unintermittent service. </a:t>
            </a:r>
            <a:r>
              <a:rPr lang="en-GB" b="1" dirty="0">
                <a:solidFill>
                  <a:srgbClr val="FFFFFF"/>
                </a:solidFill>
                <a:latin typeface="TeleNeo ExtraBold" panose="020B0504040202090203" pitchFamily="34" charset="77"/>
                <a:ea typeface="Verdana" panose="020B0604030504040204" pitchFamily="34" charset="0"/>
                <a:cs typeface="Arial" panose="020B0604020202020204" pitchFamily="34" charset="0"/>
              </a:rPr>
              <a:t>Innovation</a:t>
            </a: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 development would allow you to enhance the energy efficiency and environmental sustainability of the data centre, for example, by introducing new processes for upgrading, refurbishing and recycling of obsolete hardware components or by integrating state-of-the-art smart grid technologies and energy storage facilities. Such innovations can mitigate costs and environmental impact in the long run, but they require substantial investments and compromise the reliability of service provision in the short-term.</a:t>
            </a:r>
          </a:p>
        </p:txBody>
      </p:sp>
      <p:sp>
        <p:nvSpPr>
          <p:cNvPr id="4" name="Rechteck 3">
            <a:extLst>
              <a:ext uri="{FF2B5EF4-FFF2-40B4-BE49-F238E27FC236}">
                <a16:creationId xmlns:a16="http://schemas.microsoft.com/office/drawing/2014/main" id="{1CBF4225-96E9-9F43-AD51-431883BFE72C}"/>
              </a:ext>
            </a:extLst>
          </p:cNvPr>
          <p:cNvSpPr/>
          <p:nvPr/>
        </p:nvSpPr>
        <p:spPr>
          <a:xfrm>
            <a:off x="4733815" y="4941777"/>
            <a:ext cx="2270173" cy="468661"/>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37790488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F73D2A4-DB0F-C74B-997D-285D36DF2D72}"/>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2" name="Grafik 11">
            <a:hlinkClick r:id="rId3" action="ppaction://hlinksldjump"/>
            <a:extLst>
              <a:ext uri="{FF2B5EF4-FFF2-40B4-BE49-F238E27FC236}">
                <a16:creationId xmlns:a16="http://schemas.microsoft.com/office/drawing/2014/main" id="{045FFD10-17F5-9C42-9298-4DD956FE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6" name="Rechteck 15">
            <a:extLst>
              <a:ext uri="{FF2B5EF4-FFF2-40B4-BE49-F238E27FC236}">
                <a16:creationId xmlns:a16="http://schemas.microsoft.com/office/drawing/2014/main" id="{7D3E793B-672D-BC48-A81B-048A259F93E8}"/>
              </a:ext>
            </a:extLst>
          </p:cNvPr>
          <p:cNvSpPr/>
          <p:nvPr/>
        </p:nvSpPr>
        <p:spPr>
          <a:xfrm>
            <a:off x="456906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pic>
        <p:nvPicPr>
          <p:cNvPr id="19" name="Picture 3" descr="C:\Users\IgorY\Desktop\66\Circular Economy.png">
            <a:extLst>
              <a:ext uri="{FF2B5EF4-FFF2-40B4-BE49-F238E27FC236}">
                <a16:creationId xmlns:a16="http://schemas.microsoft.com/office/drawing/2014/main" id="{ADE613EA-4C3F-9A40-A849-D324E97FB87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a:extLst>
              <a:ext uri="{FF2B5EF4-FFF2-40B4-BE49-F238E27FC236}">
                <a16:creationId xmlns:a16="http://schemas.microsoft.com/office/drawing/2014/main" id="{DF0203DB-EF74-7D42-B9A0-79DAC1FAF479}"/>
              </a:ext>
            </a:extLst>
          </p:cNvPr>
          <p:cNvSpPr/>
          <p:nvPr/>
        </p:nvSpPr>
        <p:spPr>
          <a:xfrm>
            <a:off x="5750560" y="685763"/>
            <a:ext cx="5819826" cy="4398512"/>
          </a:xfrm>
          <a:prstGeom prst="rect">
            <a:avLst/>
          </a:prstGeom>
        </p:spPr>
        <p:txBody>
          <a:bodyPr wrap="square">
            <a:spAutoFit/>
          </a:bodyPr>
          <a:lstStyle/>
          <a:p>
            <a:pPr>
              <a:lnSpc>
                <a:spcPct val="120000"/>
              </a:lnSpc>
              <a:spcAft>
                <a:spcPts val="600"/>
              </a:spcAft>
            </a:pP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You manage Telekom’s </a:t>
            </a:r>
            <a:r>
              <a:rPr lang="en-GB" b="1" dirty="0">
                <a:solidFill>
                  <a:srgbClr val="FFFFFF"/>
                </a:solidFill>
                <a:latin typeface="TeleNeo ExtraBold" panose="020B0504040202090203" pitchFamily="34" charset="77"/>
                <a:ea typeface="Verdana" panose="020B0604030504040204" pitchFamily="34" charset="0"/>
                <a:cs typeface="Arial" panose="020B0604020202020204" pitchFamily="34" charset="0"/>
              </a:rPr>
              <a:t>product portfolio </a:t>
            </a: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of smartphones in line with the values of sustainability pursued by the company. Recently a large smartphone manufacturer has received criticism for sourcing precious metals from mines that were involved in major environmental incidents. Pollution from the mines ended up in drinking water and destroyed local habitats. Nevertheless, neither the mines have suspended their operations nor the smartphone manufacturer has stopped working with them. Therefore, you decide to overhaul the product portfolio by removing the offerings of smartphones produced by this company. However, since the removed offerings were among Telekom’s top-sellers you realize that are loosing customers and revenues.  </a:t>
            </a:r>
          </a:p>
        </p:txBody>
      </p:sp>
      <p:sp>
        <p:nvSpPr>
          <p:cNvPr id="21" name="Rechteck 20">
            <a:extLst>
              <a:ext uri="{FF2B5EF4-FFF2-40B4-BE49-F238E27FC236}">
                <a16:creationId xmlns:a16="http://schemas.microsoft.com/office/drawing/2014/main" id="{A9475B6C-29C1-0640-95D9-C8E3C9905A80}"/>
              </a:ext>
            </a:extLst>
          </p:cNvPr>
          <p:cNvSpPr/>
          <p:nvPr/>
        </p:nvSpPr>
        <p:spPr>
          <a:xfrm>
            <a:off x="5784560" y="5261241"/>
            <a:ext cx="2270173" cy="515526"/>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22" name="Rechteck 21">
            <a:extLst>
              <a:ext uri="{FF2B5EF4-FFF2-40B4-BE49-F238E27FC236}">
                <a16:creationId xmlns:a16="http://schemas.microsoft.com/office/drawing/2014/main" id="{A7A08800-7174-294A-B9AA-35779405227C}"/>
              </a:ext>
            </a:extLst>
          </p:cNvPr>
          <p:cNvSpPr/>
          <p:nvPr/>
        </p:nvSpPr>
        <p:spPr>
          <a:xfrm>
            <a:off x="2664638" y="2059587"/>
            <a:ext cx="2606468" cy="1665071"/>
          </a:xfrm>
          <a:prstGeom prst="rect">
            <a:avLst/>
          </a:prstGeom>
        </p:spPr>
        <p:txBody>
          <a:bodyPr wrap="square">
            <a:spAutoFit/>
          </a:bodyPr>
          <a:lstStyle/>
          <a:p>
            <a:pPr>
              <a:lnSpc>
                <a:spcPct val="107000"/>
              </a:lnSpc>
              <a:spcAft>
                <a:spcPts val="800"/>
              </a:spcAft>
              <a:buClr>
                <a:srgbClr val="4472C4"/>
              </a:buClr>
            </a:pPr>
            <a:r>
              <a:rPr lang="en-GB" sz="2400" b="1" dirty="0">
                <a:solidFill>
                  <a:srgbClr val="65C9C0"/>
                </a:solidFill>
                <a:latin typeface="TeleNeo" panose="020B0504040202090203" pitchFamily="34" charset="77"/>
                <a:ea typeface="Verdana" panose="020B0604030504040204" pitchFamily="34" charset="0"/>
                <a:cs typeface="Arial" panose="020B0604020202020204" pitchFamily="34" charset="0"/>
              </a:rPr>
              <a:t>B1. </a:t>
            </a:r>
            <a:br>
              <a:rPr lang="en-GB" sz="2400" b="1" dirty="0">
                <a:solidFill>
                  <a:srgbClr val="65C9C0"/>
                </a:solidFill>
                <a:latin typeface="TeleNeo" panose="020B0504040202090203" pitchFamily="34" charset="77"/>
                <a:ea typeface="Verdana" panose="020B0604030504040204" pitchFamily="34" charset="0"/>
                <a:cs typeface="Arial" panose="020B0604020202020204" pitchFamily="34" charset="0"/>
              </a:rPr>
            </a:br>
            <a:r>
              <a:rPr lang="en-GB" sz="2400" b="1" dirty="0">
                <a:solidFill>
                  <a:srgbClr val="65C9C0"/>
                </a:solidFill>
                <a:latin typeface="TeleNeo" panose="020B0504040202090203" pitchFamily="34" charset="77"/>
                <a:ea typeface="Verdana" panose="020B0604030504040204" pitchFamily="34" charset="0"/>
              </a:rPr>
              <a:t>Losing sustainability or losing customers</a:t>
            </a:r>
            <a:endParaRPr lang="en-GB" sz="2400" dirty="0">
              <a:solidFill>
                <a:srgbClr val="65C9C0"/>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456703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A3588525-581F-5644-A204-F9B26E7F49EF}"/>
              </a:ext>
            </a:extLst>
          </p:cNvPr>
          <p:cNvSpPr/>
          <p:nvPr/>
        </p:nvSpPr>
        <p:spPr>
          <a:xfrm>
            <a:off x="5892800" y="4389352"/>
            <a:ext cx="5969640" cy="189286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value the customers’ preferences and respond to them by bringing the top-selling models back for sale. That is the only way to stay competitive on the market. However, you negotiate for a larger commission on their sales.  </a:t>
            </a:r>
          </a:p>
        </p:txBody>
      </p:sp>
      <p:sp>
        <p:nvSpPr>
          <p:cNvPr id="3" name="Rechteck 2">
            <a:extLst>
              <a:ext uri="{FF2B5EF4-FFF2-40B4-BE49-F238E27FC236}">
                <a16:creationId xmlns:a16="http://schemas.microsoft.com/office/drawing/2014/main" id="{7996B918-024D-D948-BC2F-620BF370A34E}"/>
              </a:ext>
            </a:extLst>
          </p:cNvPr>
          <p:cNvSpPr/>
          <p:nvPr/>
        </p:nvSpPr>
        <p:spPr>
          <a:xfrm>
            <a:off x="5384034"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4" name="Abgerundetes Rechteck 3">
            <a:extLst>
              <a:ext uri="{FF2B5EF4-FFF2-40B4-BE49-F238E27FC236}">
                <a16:creationId xmlns:a16="http://schemas.microsoft.com/office/drawing/2014/main" id="{23A8B3D8-B9E8-BC4E-B502-92F8C206EC4B}"/>
              </a:ext>
            </a:extLst>
          </p:cNvPr>
          <p:cNvSpPr/>
          <p:nvPr/>
        </p:nvSpPr>
        <p:spPr>
          <a:xfrm>
            <a:off x="5892800" y="2211778"/>
            <a:ext cx="5969640" cy="189286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are a big client so you negotiate with the manufacturer to restart offering its products, but only under the condition that it terminates its relationships with the hazardous mines and improves the sustainability of its supply chain. </a:t>
            </a:r>
          </a:p>
        </p:txBody>
      </p:sp>
      <p:sp>
        <p:nvSpPr>
          <p:cNvPr id="5" name="Rechteck 4">
            <a:extLst>
              <a:ext uri="{FF2B5EF4-FFF2-40B4-BE49-F238E27FC236}">
                <a16:creationId xmlns:a16="http://schemas.microsoft.com/office/drawing/2014/main" id="{7D99F2C8-6548-774A-AA59-9FCA9B1BB748}"/>
              </a:ext>
            </a:extLst>
          </p:cNvPr>
          <p:cNvSpPr/>
          <p:nvPr/>
        </p:nvSpPr>
        <p:spPr>
          <a:xfrm>
            <a:off x="5404074" y="2496489"/>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6" name="Abgerundetes Rechteck 5">
            <a:extLst>
              <a:ext uri="{FF2B5EF4-FFF2-40B4-BE49-F238E27FC236}">
                <a16:creationId xmlns:a16="http://schemas.microsoft.com/office/drawing/2014/main" id="{0091A9F4-0192-634F-B744-953C14323275}"/>
              </a:ext>
            </a:extLst>
          </p:cNvPr>
          <p:cNvSpPr/>
          <p:nvPr/>
        </p:nvSpPr>
        <p:spPr>
          <a:xfrm>
            <a:off x="5892800" y="490089"/>
            <a:ext cx="5969640" cy="132344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rgbClr val="FFFFFF"/>
                </a:solidFill>
                <a:latin typeface="TeleNeo" panose="020B0504040202090203" pitchFamily="34" charset="77"/>
                <a:ea typeface="Verdana" panose="020B0604030504040204" pitchFamily="34" charset="0"/>
                <a:cs typeface="Arial" panose="020B0604020202020204" pitchFamily="34" charset="0"/>
              </a:rPr>
              <a:t>Nothing, it is important to establish Telekom as a brand that adheres to its values and contributes to a more sustainable development.</a:t>
            </a:r>
          </a:p>
        </p:txBody>
      </p:sp>
      <p:sp>
        <p:nvSpPr>
          <p:cNvPr id="7" name="Rechteck 6">
            <a:extLst>
              <a:ext uri="{FF2B5EF4-FFF2-40B4-BE49-F238E27FC236}">
                <a16:creationId xmlns:a16="http://schemas.microsoft.com/office/drawing/2014/main" id="{FA39BE54-9E5A-1D41-8288-D1569DDFA055}"/>
              </a:ext>
            </a:extLst>
          </p:cNvPr>
          <p:cNvSpPr/>
          <p:nvPr/>
        </p:nvSpPr>
        <p:spPr>
          <a:xfrm>
            <a:off x="5388043"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8" name="Rechteck 7">
            <a:extLst>
              <a:ext uri="{FF2B5EF4-FFF2-40B4-BE49-F238E27FC236}">
                <a16:creationId xmlns:a16="http://schemas.microsoft.com/office/drawing/2014/main" id="{47E71A0C-E615-2E4C-9910-B666FFE1CD48}"/>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0" name="Picture 3" descr="C:\Users\IgorY\Desktop\66\Circular Economy.png">
            <a:extLst>
              <a:ext uri="{FF2B5EF4-FFF2-40B4-BE49-F238E27FC236}">
                <a16:creationId xmlns:a16="http://schemas.microsoft.com/office/drawing/2014/main" id="{81E94DE6-2F9A-E44C-9BC5-E91604202F1E}"/>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hlinkClick r:id="rId4" action="ppaction://hlinksldjump"/>
            <a:extLst>
              <a:ext uri="{FF2B5EF4-FFF2-40B4-BE49-F238E27FC236}">
                <a16:creationId xmlns:a16="http://schemas.microsoft.com/office/drawing/2014/main" id="{5A8DA6B1-A09C-1A41-B7EB-26655E1E8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3" name="Rechteck 12">
            <a:extLst>
              <a:ext uri="{FF2B5EF4-FFF2-40B4-BE49-F238E27FC236}">
                <a16:creationId xmlns:a16="http://schemas.microsoft.com/office/drawing/2014/main" id="{34DB9FFF-A3FE-2749-8126-6C9D2D914E75}"/>
              </a:ext>
            </a:extLst>
          </p:cNvPr>
          <p:cNvSpPr/>
          <p:nvPr/>
        </p:nvSpPr>
        <p:spPr>
          <a:xfrm>
            <a:off x="2664638" y="2059587"/>
            <a:ext cx="2606468" cy="1665071"/>
          </a:xfrm>
          <a:prstGeom prst="rect">
            <a:avLst/>
          </a:prstGeom>
        </p:spPr>
        <p:txBody>
          <a:bodyPr wrap="square">
            <a:spAutoFit/>
          </a:bodyPr>
          <a:lstStyle/>
          <a:p>
            <a:pPr>
              <a:lnSpc>
                <a:spcPct val="107000"/>
              </a:lnSpc>
              <a:spcAft>
                <a:spcPts val="800"/>
              </a:spcAft>
              <a:buClr>
                <a:srgbClr val="4472C4"/>
              </a:buClr>
            </a:pPr>
            <a:r>
              <a:rPr lang="en-GB" sz="2400" b="1" dirty="0">
                <a:solidFill>
                  <a:srgbClr val="65C9C0"/>
                </a:solidFill>
                <a:latin typeface="TeleNeo" panose="020B0504040202090203" pitchFamily="34" charset="77"/>
                <a:ea typeface="Verdana" panose="020B0604030504040204" pitchFamily="34" charset="0"/>
                <a:cs typeface="Arial" panose="020B0604020202020204" pitchFamily="34" charset="0"/>
              </a:rPr>
              <a:t>B1. </a:t>
            </a:r>
            <a:br>
              <a:rPr lang="en-GB" sz="2400" b="1" dirty="0">
                <a:solidFill>
                  <a:srgbClr val="65C9C0"/>
                </a:solidFill>
                <a:latin typeface="TeleNeo" panose="020B0504040202090203" pitchFamily="34" charset="77"/>
                <a:ea typeface="Verdana" panose="020B0604030504040204" pitchFamily="34" charset="0"/>
                <a:cs typeface="Arial" panose="020B0604020202020204" pitchFamily="34" charset="0"/>
              </a:rPr>
            </a:br>
            <a:r>
              <a:rPr lang="en-GB" sz="2400" b="1" dirty="0">
                <a:solidFill>
                  <a:srgbClr val="65C9C0"/>
                </a:solidFill>
                <a:latin typeface="TeleNeo" panose="020B0504040202090203" pitchFamily="34" charset="77"/>
                <a:ea typeface="Verdana" panose="020B0604030504040204" pitchFamily="34" charset="0"/>
              </a:rPr>
              <a:t>Losing sustainability or losing customers</a:t>
            </a:r>
            <a:endParaRPr lang="en-GB" sz="2400" dirty="0">
              <a:solidFill>
                <a:srgbClr val="65C9C0"/>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18170435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F73D2A4-DB0F-C74B-997D-285D36DF2D72}"/>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2" name="Grafik 11">
            <a:hlinkClick r:id="rId3" action="ppaction://hlinksldjump"/>
            <a:extLst>
              <a:ext uri="{FF2B5EF4-FFF2-40B4-BE49-F238E27FC236}">
                <a16:creationId xmlns:a16="http://schemas.microsoft.com/office/drawing/2014/main" id="{045FFD10-17F5-9C42-9298-4DD956FE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6" name="Rechteck 15">
            <a:extLst>
              <a:ext uri="{FF2B5EF4-FFF2-40B4-BE49-F238E27FC236}">
                <a16:creationId xmlns:a16="http://schemas.microsoft.com/office/drawing/2014/main" id="{7D3E793B-672D-BC48-A81B-048A259F93E8}"/>
              </a:ext>
            </a:extLst>
          </p:cNvPr>
          <p:cNvSpPr/>
          <p:nvPr/>
        </p:nvSpPr>
        <p:spPr>
          <a:xfrm>
            <a:off x="456906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pic>
        <p:nvPicPr>
          <p:cNvPr id="19" name="Picture 3" descr="C:\Users\IgorY\Desktop\66\Circular Economy.png">
            <a:extLst>
              <a:ext uri="{FF2B5EF4-FFF2-40B4-BE49-F238E27FC236}">
                <a16:creationId xmlns:a16="http://schemas.microsoft.com/office/drawing/2014/main" id="{ADE613EA-4C3F-9A40-A849-D324E97FB87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a:extLst>
              <a:ext uri="{FF2B5EF4-FFF2-40B4-BE49-F238E27FC236}">
                <a16:creationId xmlns:a16="http://schemas.microsoft.com/office/drawing/2014/main" id="{DF0203DB-EF74-7D42-B9A0-79DAC1FAF479}"/>
              </a:ext>
            </a:extLst>
          </p:cNvPr>
          <p:cNvSpPr/>
          <p:nvPr/>
        </p:nvSpPr>
        <p:spPr>
          <a:xfrm>
            <a:off x="5750560" y="685763"/>
            <a:ext cx="5819826" cy="3401316"/>
          </a:xfrm>
          <a:prstGeom prst="rect">
            <a:avLst/>
          </a:prstGeom>
        </p:spPr>
        <p:txBody>
          <a:bodyPr wrap="square">
            <a:spAutoFit/>
          </a:bodyPr>
          <a:lstStyle/>
          <a:p>
            <a:pPr>
              <a:lnSpc>
                <a:spcPct val="120000"/>
              </a:lnSpc>
              <a:spcAft>
                <a:spcPts val="600"/>
              </a:spcAft>
            </a:pP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You work as a </a:t>
            </a:r>
            <a:r>
              <a:rPr lang="en-GB" b="1" dirty="0">
                <a:solidFill>
                  <a:srgbClr val="FFFFFF"/>
                </a:solidFill>
                <a:latin typeface="TeleNeo ExtraBold" panose="020B0504040202090203" pitchFamily="34" charset="77"/>
                <a:ea typeface="Verdana" panose="020B0604030504040204" pitchFamily="34" charset="0"/>
                <a:cs typeface="Arial" panose="020B0604020202020204" pitchFamily="34" charset="0"/>
              </a:rPr>
              <a:t>procurement manager </a:t>
            </a:r>
            <a:r>
              <a:rPr lang="en-GB" dirty="0">
                <a:solidFill>
                  <a:srgbClr val="FFFFFF"/>
                </a:solidFill>
                <a:latin typeface="TeleNeo" panose="020B0504040202090203" pitchFamily="34" charset="77"/>
                <a:ea typeface="Verdana" panose="020B0604030504040204" pitchFamily="34" charset="0"/>
                <a:cs typeface="Arial" panose="020B0604020202020204" pitchFamily="34" charset="0"/>
              </a:rPr>
              <a:t>at Deutsche Telekom and you are looking for new suppliers of raw materials in a developing country. You need to decide between the two main suppliers of these materials. One has been featured among the most environmentally responsible companies in the country, but sells at higher prices. The other offers low prices but has been accused for disposing industrial waste unsafely. Nevertheless, as there are no strict environmental policies in the country, no laws were broken and there were no legal proceedings against the second supplier.</a:t>
            </a:r>
          </a:p>
        </p:txBody>
      </p:sp>
      <p:sp>
        <p:nvSpPr>
          <p:cNvPr id="21" name="Rechteck 20">
            <a:extLst>
              <a:ext uri="{FF2B5EF4-FFF2-40B4-BE49-F238E27FC236}">
                <a16:creationId xmlns:a16="http://schemas.microsoft.com/office/drawing/2014/main" id="{A9475B6C-29C1-0640-95D9-C8E3C9905A80}"/>
              </a:ext>
            </a:extLst>
          </p:cNvPr>
          <p:cNvSpPr/>
          <p:nvPr/>
        </p:nvSpPr>
        <p:spPr>
          <a:xfrm>
            <a:off x="5784560" y="4379499"/>
            <a:ext cx="2270173" cy="515526"/>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22" name="Rechteck 21">
            <a:extLst>
              <a:ext uri="{FF2B5EF4-FFF2-40B4-BE49-F238E27FC236}">
                <a16:creationId xmlns:a16="http://schemas.microsoft.com/office/drawing/2014/main" id="{A7A08800-7174-294A-B9AA-35779405227C}"/>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B2. </a:t>
            </a:r>
            <a:r>
              <a:rPr lang="en-GB" sz="2400" b="1" dirty="0">
                <a:solidFill>
                  <a:srgbClr val="60C1B8"/>
                </a:solidFill>
                <a:latin typeface="TeleNeo" panose="020B0504040202090203" pitchFamily="34" charset="77"/>
                <a:ea typeface="Verdana" panose="020B0604030504040204" pitchFamily="34" charset="0"/>
              </a:rPr>
              <a:t>Negotiating </a:t>
            </a:r>
            <a:br>
              <a:rPr lang="en-GB" sz="2400" b="1" dirty="0">
                <a:solidFill>
                  <a:srgbClr val="60C1B8"/>
                </a:solidFill>
                <a:latin typeface="TeleNeo" panose="020B0504040202090203" pitchFamily="34" charset="77"/>
                <a:ea typeface="Verdana" panose="020B0604030504040204" pitchFamily="34" charset="0"/>
              </a:rPr>
            </a:br>
            <a:r>
              <a:rPr lang="en-GB" sz="2400" b="1" dirty="0">
                <a:solidFill>
                  <a:srgbClr val="60C1B8"/>
                </a:solidFill>
                <a:latin typeface="TeleNeo" panose="020B0504040202090203" pitchFamily="34" charset="77"/>
                <a:ea typeface="Verdana" panose="020B0604030504040204" pitchFamily="34" charset="0"/>
              </a:rPr>
              <a:t>the price of sustainability </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997009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B327926-74FC-6346-93F5-F01D0677B0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4139" y="1538428"/>
            <a:ext cx="1583241" cy="5319572"/>
          </a:xfrm>
          <a:prstGeom prst="rect">
            <a:avLst/>
          </a:prstGeom>
        </p:spPr>
      </p:pic>
      <p:pic>
        <p:nvPicPr>
          <p:cNvPr id="7" name="Grafik 6">
            <a:extLst>
              <a:ext uri="{FF2B5EF4-FFF2-40B4-BE49-F238E27FC236}">
                <a16:creationId xmlns:a16="http://schemas.microsoft.com/office/drawing/2014/main" id="{F0311633-CF78-EF4E-B327-26A5362A2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77372" y="1676400"/>
            <a:ext cx="1650118" cy="5181600"/>
          </a:xfrm>
          <a:prstGeom prst="rect">
            <a:avLst/>
          </a:prstGeom>
        </p:spPr>
      </p:pic>
      <p:pic>
        <p:nvPicPr>
          <p:cNvPr id="9" name="Grafik 8">
            <a:extLst>
              <a:ext uri="{FF2B5EF4-FFF2-40B4-BE49-F238E27FC236}">
                <a16:creationId xmlns:a16="http://schemas.microsoft.com/office/drawing/2014/main" id="{BCA8AE7B-5D43-A549-A21E-ABED8488FC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4130" y="1594388"/>
            <a:ext cx="1583242" cy="5263612"/>
          </a:xfrm>
          <a:prstGeom prst="rect">
            <a:avLst/>
          </a:prstGeom>
        </p:spPr>
      </p:pic>
      <p:pic>
        <p:nvPicPr>
          <p:cNvPr id="11" name="Grafik 10">
            <a:extLst>
              <a:ext uri="{FF2B5EF4-FFF2-40B4-BE49-F238E27FC236}">
                <a16:creationId xmlns:a16="http://schemas.microsoft.com/office/drawing/2014/main" id="{46FA685D-3F32-A74F-BC84-F6CF6EC14A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7380" y="1594388"/>
            <a:ext cx="1955813" cy="5263611"/>
          </a:xfrm>
          <a:prstGeom prst="rect">
            <a:avLst/>
          </a:prstGeom>
        </p:spPr>
      </p:pic>
      <p:sp>
        <p:nvSpPr>
          <p:cNvPr id="14" name="Rechteck 13">
            <a:extLst>
              <a:ext uri="{FF2B5EF4-FFF2-40B4-BE49-F238E27FC236}">
                <a16:creationId xmlns:a16="http://schemas.microsoft.com/office/drawing/2014/main" id="{593DF135-57EE-774F-920C-633F830D93B4}"/>
              </a:ext>
            </a:extLst>
          </p:cNvPr>
          <p:cNvSpPr/>
          <p:nvPr/>
        </p:nvSpPr>
        <p:spPr>
          <a:xfrm>
            <a:off x="613762" y="2644170"/>
            <a:ext cx="3935373" cy="1569660"/>
          </a:xfrm>
          <a:prstGeom prst="rect">
            <a:avLst/>
          </a:prstGeom>
        </p:spPr>
        <p:txBody>
          <a:bodyPr wrap="square">
            <a:spAutoFit/>
          </a:bodyPr>
          <a:lstStyle/>
          <a:p>
            <a:r>
              <a:rPr lang="en-GB" sz="4800" b="1" dirty="0">
                <a:solidFill>
                  <a:schemeClr val="bg1"/>
                </a:solidFill>
                <a:latin typeface="Tele-GroteskFet" pitchFamily="2" charset="0"/>
                <a:ea typeface="Verdana" panose="020B0604030504040204" pitchFamily="34" charset="0"/>
              </a:rPr>
              <a:t>Any questions </a:t>
            </a:r>
            <a:br>
              <a:rPr lang="en-GB" sz="4800" b="1" dirty="0">
                <a:solidFill>
                  <a:schemeClr val="bg1"/>
                </a:solidFill>
                <a:latin typeface="Tele-GroteskFet" pitchFamily="2" charset="0"/>
                <a:ea typeface="Verdana" panose="020B0604030504040204" pitchFamily="34" charset="0"/>
              </a:rPr>
            </a:br>
            <a:r>
              <a:rPr lang="en-GB" sz="4800" b="1" dirty="0">
                <a:solidFill>
                  <a:schemeClr val="bg1"/>
                </a:solidFill>
                <a:latin typeface="Tele-GroteskFet" pitchFamily="2" charset="0"/>
                <a:ea typeface="Verdana" panose="020B0604030504040204" pitchFamily="34" charset="0"/>
              </a:rPr>
              <a:t>before we start?</a:t>
            </a:r>
          </a:p>
        </p:txBody>
      </p:sp>
      <p:pic>
        <p:nvPicPr>
          <p:cNvPr id="8" name="Picture 2" descr="https://licensebuttons.net/l/by-sa/3.0/88x31.png">
            <a:extLst>
              <a:ext uri="{FF2B5EF4-FFF2-40B4-BE49-F238E27FC236}">
                <a16:creationId xmlns:a16="http://schemas.microsoft.com/office/drawing/2014/main" id="{82818D9D-A7FC-46E6-B2FF-E052CAD846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68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A3588525-581F-5644-A204-F9B26E7F49EF}"/>
              </a:ext>
            </a:extLst>
          </p:cNvPr>
          <p:cNvSpPr/>
          <p:nvPr/>
        </p:nvSpPr>
        <p:spPr>
          <a:xfrm>
            <a:off x="5892800" y="4604919"/>
            <a:ext cx="5969640" cy="146172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buy from the expensive but impeccable supplier. Reference to its good reputation can serve to promote the sustainability of Telekom’s supply chain. </a:t>
            </a:r>
          </a:p>
        </p:txBody>
      </p:sp>
      <p:sp>
        <p:nvSpPr>
          <p:cNvPr id="3" name="Rechteck 2">
            <a:extLst>
              <a:ext uri="{FF2B5EF4-FFF2-40B4-BE49-F238E27FC236}">
                <a16:creationId xmlns:a16="http://schemas.microsoft.com/office/drawing/2014/main" id="{7996B918-024D-D948-BC2F-620BF370A34E}"/>
              </a:ext>
            </a:extLst>
          </p:cNvPr>
          <p:cNvSpPr/>
          <p:nvPr/>
        </p:nvSpPr>
        <p:spPr>
          <a:xfrm>
            <a:off x="5384034"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4" name="Abgerundetes Rechteck 3">
            <a:extLst>
              <a:ext uri="{FF2B5EF4-FFF2-40B4-BE49-F238E27FC236}">
                <a16:creationId xmlns:a16="http://schemas.microsoft.com/office/drawing/2014/main" id="{23A8B3D8-B9E8-BC4E-B502-92F8C206EC4B}"/>
              </a:ext>
            </a:extLst>
          </p:cNvPr>
          <p:cNvSpPr/>
          <p:nvPr/>
        </p:nvSpPr>
        <p:spPr>
          <a:xfrm>
            <a:off x="5892800" y="2582516"/>
            <a:ext cx="5969640" cy="132344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are a big customer. You negotiate with the expensive supplier to reduce the price.</a:t>
            </a:r>
          </a:p>
        </p:txBody>
      </p:sp>
      <p:sp>
        <p:nvSpPr>
          <p:cNvPr id="5" name="Rechteck 4">
            <a:extLst>
              <a:ext uri="{FF2B5EF4-FFF2-40B4-BE49-F238E27FC236}">
                <a16:creationId xmlns:a16="http://schemas.microsoft.com/office/drawing/2014/main" id="{7D99F2C8-6548-774A-AA59-9FCA9B1BB748}"/>
              </a:ext>
            </a:extLst>
          </p:cNvPr>
          <p:cNvSpPr/>
          <p:nvPr/>
        </p:nvSpPr>
        <p:spPr>
          <a:xfrm>
            <a:off x="5404074" y="257717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6" name="Abgerundetes Rechteck 5">
            <a:extLst>
              <a:ext uri="{FF2B5EF4-FFF2-40B4-BE49-F238E27FC236}">
                <a16:creationId xmlns:a16="http://schemas.microsoft.com/office/drawing/2014/main" id="{0091A9F4-0192-634F-B744-953C14323275}"/>
              </a:ext>
            </a:extLst>
          </p:cNvPr>
          <p:cNvSpPr/>
          <p:nvPr/>
        </p:nvSpPr>
        <p:spPr>
          <a:xfrm>
            <a:off x="5892800" y="390456"/>
            <a:ext cx="5969640" cy="156949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negotiate with the cheaper supplier and ask them about the measures they take in order to prevent new incidents. If they can guarantee that they have taken the necessary actions, you purchase from them. </a:t>
            </a:r>
          </a:p>
        </p:txBody>
      </p:sp>
      <p:sp>
        <p:nvSpPr>
          <p:cNvPr id="7" name="Rechteck 6">
            <a:extLst>
              <a:ext uri="{FF2B5EF4-FFF2-40B4-BE49-F238E27FC236}">
                <a16:creationId xmlns:a16="http://schemas.microsoft.com/office/drawing/2014/main" id="{FA39BE54-9E5A-1D41-8288-D1569DDFA055}"/>
              </a:ext>
            </a:extLst>
          </p:cNvPr>
          <p:cNvSpPr/>
          <p:nvPr/>
        </p:nvSpPr>
        <p:spPr>
          <a:xfrm>
            <a:off x="5388043"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8" name="Rechteck 7">
            <a:extLst>
              <a:ext uri="{FF2B5EF4-FFF2-40B4-BE49-F238E27FC236}">
                <a16:creationId xmlns:a16="http://schemas.microsoft.com/office/drawing/2014/main" id="{47E71A0C-E615-2E4C-9910-B666FFE1CD48}"/>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0" name="Picture 3" descr="C:\Users\IgorY\Desktop\66\Circular Economy.png">
            <a:extLst>
              <a:ext uri="{FF2B5EF4-FFF2-40B4-BE49-F238E27FC236}">
                <a16:creationId xmlns:a16="http://schemas.microsoft.com/office/drawing/2014/main" id="{81E94DE6-2F9A-E44C-9BC5-E91604202F1E}"/>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hlinkClick r:id="rId4" action="ppaction://hlinksldjump"/>
            <a:extLst>
              <a:ext uri="{FF2B5EF4-FFF2-40B4-BE49-F238E27FC236}">
                <a16:creationId xmlns:a16="http://schemas.microsoft.com/office/drawing/2014/main" id="{5A8DA6B1-A09C-1A41-B7EB-26655E1E8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4" name="Rechteck 13">
            <a:extLst>
              <a:ext uri="{FF2B5EF4-FFF2-40B4-BE49-F238E27FC236}">
                <a16:creationId xmlns:a16="http://schemas.microsoft.com/office/drawing/2014/main" id="{52A95863-EB74-B54E-915A-7F37E33137D3}"/>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B2. </a:t>
            </a:r>
            <a:r>
              <a:rPr lang="en-GB" sz="2400" b="1" dirty="0">
                <a:solidFill>
                  <a:srgbClr val="60C1B8"/>
                </a:solidFill>
                <a:latin typeface="TeleNeo" panose="020B0504040202090203" pitchFamily="34" charset="77"/>
                <a:ea typeface="Verdana" panose="020B0604030504040204" pitchFamily="34" charset="0"/>
              </a:rPr>
              <a:t>Negotiating </a:t>
            </a:r>
            <a:br>
              <a:rPr lang="en-GB" sz="2400" b="1" dirty="0">
                <a:solidFill>
                  <a:srgbClr val="60C1B8"/>
                </a:solidFill>
                <a:latin typeface="TeleNeo" panose="020B0504040202090203" pitchFamily="34" charset="77"/>
                <a:ea typeface="Verdana" panose="020B0604030504040204" pitchFamily="34" charset="0"/>
              </a:rPr>
            </a:br>
            <a:r>
              <a:rPr lang="en-GB" sz="2400" b="1" dirty="0">
                <a:solidFill>
                  <a:srgbClr val="60C1B8"/>
                </a:solidFill>
                <a:latin typeface="TeleNeo" panose="020B0504040202090203" pitchFamily="34" charset="77"/>
                <a:ea typeface="Verdana" panose="020B0604030504040204" pitchFamily="34" charset="0"/>
              </a:rPr>
              <a:t>the price of sustainability </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382628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F73D2A4-DB0F-C74B-997D-285D36DF2D72}"/>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2" name="Grafik 11">
            <a:hlinkClick r:id="rId3" action="ppaction://hlinksldjump"/>
            <a:extLst>
              <a:ext uri="{FF2B5EF4-FFF2-40B4-BE49-F238E27FC236}">
                <a16:creationId xmlns:a16="http://schemas.microsoft.com/office/drawing/2014/main" id="{045FFD10-17F5-9C42-9298-4DD956FE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6" name="Rechteck 15">
            <a:extLst>
              <a:ext uri="{FF2B5EF4-FFF2-40B4-BE49-F238E27FC236}">
                <a16:creationId xmlns:a16="http://schemas.microsoft.com/office/drawing/2014/main" id="{7D3E793B-672D-BC48-A81B-048A259F93E8}"/>
              </a:ext>
            </a:extLst>
          </p:cNvPr>
          <p:cNvSpPr/>
          <p:nvPr/>
        </p:nvSpPr>
        <p:spPr>
          <a:xfrm>
            <a:off x="456906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pic>
        <p:nvPicPr>
          <p:cNvPr id="19" name="Picture 3" descr="C:\Users\IgorY\Desktop\66\Circular Economy.png">
            <a:extLst>
              <a:ext uri="{FF2B5EF4-FFF2-40B4-BE49-F238E27FC236}">
                <a16:creationId xmlns:a16="http://schemas.microsoft.com/office/drawing/2014/main" id="{ADE613EA-4C3F-9A40-A849-D324E97FB87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a:extLst>
              <a:ext uri="{FF2B5EF4-FFF2-40B4-BE49-F238E27FC236}">
                <a16:creationId xmlns:a16="http://schemas.microsoft.com/office/drawing/2014/main" id="{DF0203DB-EF74-7D42-B9A0-79DAC1FAF479}"/>
              </a:ext>
            </a:extLst>
          </p:cNvPr>
          <p:cNvSpPr/>
          <p:nvPr/>
        </p:nvSpPr>
        <p:spPr>
          <a:xfrm>
            <a:off x="5750560" y="685763"/>
            <a:ext cx="5819826" cy="2736518"/>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are working at Telekom’s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procurement department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and are responsible for conducting regular audits with the company’s high-risk suppliers. During one of your visits to a developing country you ask your partner where he is disposing the factory’s hazardous waste. He tells you that he buries it, which he doesn't like, but the local authorities have requested him, as they are unable to collect the hazardous waste from the area.</a:t>
            </a:r>
          </a:p>
        </p:txBody>
      </p:sp>
      <p:sp>
        <p:nvSpPr>
          <p:cNvPr id="21" name="Rechteck 20">
            <a:extLst>
              <a:ext uri="{FF2B5EF4-FFF2-40B4-BE49-F238E27FC236}">
                <a16:creationId xmlns:a16="http://schemas.microsoft.com/office/drawing/2014/main" id="{A9475B6C-29C1-0640-95D9-C8E3C9905A80}"/>
              </a:ext>
            </a:extLst>
          </p:cNvPr>
          <p:cNvSpPr/>
          <p:nvPr/>
        </p:nvSpPr>
        <p:spPr>
          <a:xfrm>
            <a:off x="5784560" y="3700036"/>
            <a:ext cx="2270173" cy="515526"/>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22" name="Rechteck 21">
            <a:extLst>
              <a:ext uri="{FF2B5EF4-FFF2-40B4-BE49-F238E27FC236}">
                <a16:creationId xmlns:a16="http://schemas.microsoft.com/office/drawing/2014/main" id="{A7A08800-7174-294A-B9AA-35779405227C}"/>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B3. </a:t>
            </a:r>
            <a:r>
              <a:rPr lang="en-GB" sz="2400" b="1" dirty="0">
                <a:solidFill>
                  <a:srgbClr val="60C1B8"/>
                </a:solidFill>
                <a:latin typeface="TeleNeo" panose="020B0504040202090203" pitchFamily="34" charset="77"/>
                <a:ea typeface="Verdana" panose="020B0604030504040204" pitchFamily="34" charset="0"/>
              </a:rPr>
              <a:t>Sustainability cannot be an underground affair </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41439429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A3588525-581F-5644-A204-F9B26E7F49EF}"/>
              </a:ext>
            </a:extLst>
          </p:cNvPr>
          <p:cNvSpPr/>
          <p:nvPr/>
        </p:nvSpPr>
        <p:spPr>
          <a:xfrm>
            <a:off x="5892800" y="4604919"/>
            <a:ext cx="5969640" cy="146172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collaborate with the supplier to find a way for secure disposal and look for options to offer him financial support for any additional costs. </a:t>
            </a:r>
          </a:p>
        </p:txBody>
      </p:sp>
      <p:sp>
        <p:nvSpPr>
          <p:cNvPr id="3" name="Rechteck 2">
            <a:extLst>
              <a:ext uri="{FF2B5EF4-FFF2-40B4-BE49-F238E27FC236}">
                <a16:creationId xmlns:a16="http://schemas.microsoft.com/office/drawing/2014/main" id="{7996B918-024D-D948-BC2F-620BF370A34E}"/>
              </a:ext>
            </a:extLst>
          </p:cNvPr>
          <p:cNvSpPr/>
          <p:nvPr/>
        </p:nvSpPr>
        <p:spPr>
          <a:xfrm>
            <a:off x="5384034"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4" name="Abgerundetes Rechteck 3">
            <a:extLst>
              <a:ext uri="{FF2B5EF4-FFF2-40B4-BE49-F238E27FC236}">
                <a16:creationId xmlns:a16="http://schemas.microsoft.com/office/drawing/2014/main" id="{23A8B3D8-B9E8-BC4E-B502-92F8C206EC4B}"/>
              </a:ext>
            </a:extLst>
          </p:cNvPr>
          <p:cNvSpPr/>
          <p:nvPr/>
        </p:nvSpPr>
        <p:spPr>
          <a:xfrm>
            <a:off x="5892800" y="2582516"/>
            <a:ext cx="5969640" cy="132344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give the supplier a deadline. If they want to keep their contract with Telekom they need to ensure that all hazardous waste is safely disposed. </a:t>
            </a:r>
          </a:p>
        </p:txBody>
      </p:sp>
      <p:sp>
        <p:nvSpPr>
          <p:cNvPr id="5" name="Rechteck 4">
            <a:extLst>
              <a:ext uri="{FF2B5EF4-FFF2-40B4-BE49-F238E27FC236}">
                <a16:creationId xmlns:a16="http://schemas.microsoft.com/office/drawing/2014/main" id="{7D99F2C8-6548-774A-AA59-9FCA9B1BB748}"/>
              </a:ext>
            </a:extLst>
          </p:cNvPr>
          <p:cNvSpPr/>
          <p:nvPr/>
        </p:nvSpPr>
        <p:spPr>
          <a:xfrm>
            <a:off x="5404074" y="257717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6" name="Abgerundetes Rechteck 5">
            <a:extLst>
              <a:ext uri="{FF2B5EF4-FFF2-40B4-BE49-F238E27FC236}">
                <a16:creationId xmlns:a16="http://schemas.microsoft.com/office/drawing/2014/main" id="{0091A9F4-0192-634F-B744-953C14323275}"/>
              </a:ext>
            </a:extLst>
          </p:cNvPr>
          <p:cNvSpPr/>
          <p:nvPr/>
        </p:nvSpPr>
        <p:spPr>
          <a:xfrm>
            <a:off x="5892800" y="390456"/>
            <a:ext cx="5969640" cy="156949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immediately terminate your partnership with this supplier. Burying hazardous waste is unacceptable and there is no room for discussion.</a:t>
            </a:r>
          </a:p>
        </p:txBody>
      </p:sp>
      <p:sp>
        <p:nvSpPr>
          <p:cNvPr id="7" name="Rechteck 6">
            <a:extLst>
              <a:ext uri="{FF2B5EF4-FFF2-40B4-BE49-F238E27FC236}">
                <a16:creationId xmlns:a16="http://schemas.microsoft.com/office/drawing/2014/main" id="{FA39BE54-9E5A-1D41-8288-D1569DDFA055}"/>
              </a:ext>
            </a:extLst>
          </p:cNvPr>
          <p:cNvSpPr/>
          <p:nvPr/>
        </p:nvSpPr>
        <p:spPr>
          <a:xfrm>
            <a:off x="5388043"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8" name="Rechteck 7">
            <a:extLst>
              <a:ext uri="{FF2B5EF4-FFF2-40B4-BE49-F238E27FC236}">
                <a16:creationId xmlns:a16="http://schemas.microsoft.com/office/drawing/2014/main" id="{47E71A0C-E615-2E4C-9910-B666FFE1CD48}"/>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0" name="Picture 3" descr="C:\Users\IgorY\Desktop\66\Circular Economy.png">
            <a:extLst>
              <a:ext uri="{FF2B5EF4-FFF2-40B4-BE49-F238E27FC236}">
                <a16:creationId xmlns:a16="http://schemas.microsoft.com/office/drawing/2014/main" id="{81E94DE6-2F9A-E44C-9BC5-E91604202F1E}"/>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hlinkClick r:id="rId4" action="ppaction://hlinksldjump"/>
            <a:extLst>
              <a:ext uri="{FF2B5EF4-FFF2-40B4-BE49-F238E27FC236}">
                <a16:creationId xmlns:a16="http://schemas.microsoft.com/office/drawing/2014/main" id="{5A8DA6B1-A09C-1A41-B7EB-26655E1E8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3" name="Rechteck 12">
            <a:extLst>
              <a:ext uri="{FF2B5EF4-FFF2-40B4-BE49-F238E27FC236}">
                <a16:creationId xmlns:a16="http://schemas.microsoft.com/office/drawing/2014/main" id="{027736D8-939B-0B4F-91EF-28912065186C}"/>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B3. </a:t>
            </a:r>
            <a:r>
              <a:rPr lang="en-GB" sz="2400" b="1" dirty="0">
                <a:solidFill>
                  <a:srgbClr val="60C1B8"/>
                </a:solidFill>
                <a:latin typeface="TeleNeo" panose="020B0504040202090203" pitchFamily="34" charset="77"/>
                <a:ea typeface="Verdana" panose="020B0604030504040204" pitchFamily="34" charset="0"/>
              </a:rPr>
              <a:t>Sustainability cannot be an underground affair </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19698239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F73D2A4-DB0F-C74B-997D-285D36DF2D72}"/>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2" name="Grafik 11">
            <a:hlinkClick r:id="rId3" action="ppaction://hlinksldjump"/>
            <a:extLst>
              <a:ext uri="{FF2B5EF4-FFF2-40B4-BE49-F238E27FC236}">
                <a16:creationId xmlns:a16="http://schemas.microsoft.com/office/drawing/2014/main" id="{045FFD10-17F5-9C42-9298-4DD956FE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6" name="Rechteck 15">
            <a:extLst>
              <a:ext uri="{FF2B5EF4-FFF2-40B4-BE49-F238E27FC236}">
                <a16:creationId xmlns:a16="http://schemas.microsoft.com/office/drawing/2014/main" id="{7D3E793B-672D-BC48-A81B-048A259F93E8}"/>
              </a:ext>
            </a:extLst>
          </p:cNvPr>
          <p:cNvSpPr/>
          <p:nvPr/>
        </p:nvSpPr>
        <p:spPr>
          <a:xfrm>
            <a:off x="456906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pic>
        <p:nvPicPr>
          <p:cNvPr id="19" name="Picture 3" descr="C:\Users\IgorY\Desktop\66\Circular Economy.png">
            <a:extLst>
              <a:ext uri="{FF2B5EF4-FFF2-40B4-BE49-F238E27FC236}">
                <a16:creationId xmlns:a16="http://schemas.microsoft.com/office/drawing/2014/main" id="{ADE613EA-4C3F-9A40-A849-D324E97FB87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a:extLst>
              <a:ext uri="{FF2B5EF4-FFF2-40B4-BE49-F238E27FC236}">
                <a16:creationId xmlns:a16="http://schemas.microsoft.com/office/drawing/2014/main" id="{DF0203DB-EF74-7D42-B9A0-79DAC1FAF479}"/>
              </a:ext>
            </a:extLst>
          </p:cNvPr>
          <p:cNvSpPr/>
          <p:nvPr/>
        </p:nvSpPr>
        <p:spPr>
          <a:xfrm>
            <a:off x="5750560" y="685763"/>
            <a:ext cx="5819826" cy="2736518"/>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Due to the excessive incidence of pollution coming from rare metal mines, the government and NGOs have suggested to introduce new environmental labelling for cell phones and other electronic devices. As one of Telekom’s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procurement mangers</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you have been invited to participate in a government working group on the subject and comment on the NGOs proposals. However, you do not have precise data about the environmental impact of your supply chain partners. </a:t>
            </a:r>
          </a:p>
        </p:txBody>
      </p:sp>
      <p:sp>
        <p:nvSpPr>
          <p:cNvPr id="21" name="Rechteck 20">
            <a:extLst>
              <a:ext uri="{FF2B5EF4-FFF2-40B4-BE49-F238E27FC236}">
                <a16:creationId xmlns:a16="http://schemas.microsoft.com/office/drawing/2014/main" id="{A9475B6C-29C1-0640-95D9-C8E3C9905A80}"/>
              </a:ext>
            </a:extLst>
          </p:cNvPr>
          <p:cNvSpPr/>
          <p:nvPr/>
        </p:nvSpPr>
        <p:spPr>
          <a:xfrm>
            <a:off x="5784560" y="3700036"/>
            <a:ext cx="2270173" cy="515526"/>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22" name="Rechteck 21">
            <a:extLst>
              <a:ext uri="{FF2B5EF4-FFF2-40B4-BE49-F238E27FC236}">
                <a16:creationId xmlns:a16="http://schemas.microsoft.com/office/drawing/2014/main" id="{A7A08800-7174-294A-B9AA-35779405227C}"/>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B4. </a:t>
            </a:r>
            <a:r>
              <a:rPr lang="en-GB" sz="2400" b="1" dirty="0">
                <a:solidFill>
                  <a:srgbClr val="60C1B8"/>
                </a:solidFill>
                <a:latin typeface="TeleNeo" panose="020B0504040202090203" pitchFamily="34" charset="77"/>
                <a:ea typeface="Verdana" panose="020B0604030504040204" pitchFamily="34" charset="0"/>
              </a:rPr>
              <a:t>How to cooperate for the environment?</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17434191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A3588525-581F-5644-A204-F9B26E7F49EF}"/>
              </a:ext>
            </a:extLst>
          </p:cNvPr>
          <p:cNvSpPr/>
          <p:nvPr/>
        </p:nvSpPr>
        <p:spPr>
          <a:xfrm>
            <a:off x="5892800" y="4604919"/>
            <a:ext cx="5969640" cy="146172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try to develop your own research projects and proposals with other companies in your industry.</a:t>
            </a:r>
          </a:p>
        </p:txBody>
      </p:sp>
      <p:sp>
        <p:nvSpPr>
          <p:cNvPr id="3" name="Rechteck 2">
            <a:extLst>
              <a:ext uri="{FF2B5EF4-FFF2-40B4-BE49-F238E27FC236}">
                <a16:creationId xmlns:a16="http://schemas.microsoft.com/office/drawing/2014/main" id="{7996B918-024D-D948-BC2F-620BF370A34E}"/>
              </a:ext>
            </a:extLst>
          </p:cNvPr>
          <p:cNvSpPr/>
          <p:nvPr/>
        </p:nvSpPr>
        <p:spPr>
          <a:xfrm>
            <a:off x="5384034"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4" name="Abgerundetes Rechteck 3">
            <a:extLst>
              <a:ext uri="{FF2B5EF4-FFF2-40B4-BE49-F238E27FC236}">
                <a16:creationId xmlns:a16="http://schemas.microsoft.com/office/drawing/2014/main" id="{23A8B3D8-B9E8-BC4E-B502-92F8C206EC4B}"/>
              </a:ext>
            </a:extLst>
          </p:cNvPr>
          <p:cNvSpPr/>
          <p:nvPr/>
        </p:nvSpPr>
        <p:spPr>
          <a:xfrm>
            <a:off x="5892800" y="2582516"/>
            <a:ext cx="5969640" cy="1323440"/>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agree to take part and encourage the suggestion for labelling. You can use it to put pressure on your partners and competitors for reducing their environmental impact. </a:t>
            </a:r>
          </a:p>
        </p:txBody>
      </p:sp>
      <p:sp>
        <p:nvSpPr>
          <p:cNvPr id="5" name="Rechteck 4">
            <a:extLst>
              <a:ext uri="{FF2B5EF4-FFF2-40B4-BE49-F238E27FC236}">
                <a16:creationId xmlns:a16="http://schemas.microsoft.com/office/drawing/2014/main" id="{7D99F2C8-6548-774A-AA59-9FCA9B1BB748}"/>
              </a:ext>
            </a:extLst>
          </p:cNvPr>
          <p:cNvSpPr/>
          <p:nvPr/>
        </p:nvSpPr>
        <p:spPr>
          <a:xfrm>
            <a:off x="5404074" y="257717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6" name="Abgerundetes Rechteck 5">
            <a:extLst>
              <a:ext uri="{FF2B5EF4-FFF2-40B4-BE49-F238E27FC236}">
                <a16:creationId xmlns:a16="http://schemas.microsoft.com/office/drawing/2014/main" id="{0091A9F4-0192-634F-B744-953C14323275}"/>
              </a:ext>
            </a:extLst>
          </p:cNvPr>
          <p:cNvSpPr/>
          <p:nvPr/>
        </p:nvSpPr>
        <p:spPr>
          <a:xfrm>
            <a:off x="5892800" y="390456"/>
            <a:ext cx="5969640" cy="156949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refuse to participate until you have carried out a complete and precise analysis of your products’ life cycle. </a:t>
            </a:r>
          </a:p>
        </p:txBody>
      </p:sp>
      <p:sp>
        <p:nvSpPr>
          <p:cNvPr id="7" name="Rechteck 6">
            <a:extLst>
              <a:ext uri="{FF2B5EF4-FFF2-40B4-BE49-F238E27FC236}">
                <a16:creationId xmlns:a16="http://schemas.microsoft.com/office/drawing/2014/main" id="{FA39BE54-9E5A-1D41-8288-D1569DDFA055}"/>
              </a:ext>
            </a:extLst>
          </p:cNvPr>
          <p:cNvSpPr/>
          <p:nvPr/>
        </p:nvSpPr>
        <p:spPr>
          <a:xfrm>
            <a:off x="5388043"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sp>
        <p:nvSpPr>
          <p:cNvPr id="8" name="Rechteck 7">
            <a:extLst>
              <a:ext uri="{FF2B5EF4-FFF2-40B4-BE49-F238E27FC236}">
                <a16:creationId xmlns:a16="http://schemas.microsoft.com/office/drawing/2014/main" id="{47E71A0C-E615-2E4C-9910-B666FFE1CD48}"/>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0" name="Picture 3" descr="C:\Users\IgorY\Desktop\66\Circular Economy.png">
            <a:extLst>
              <a:ext uri="{FF2B5EF4-FFF2-40B4-BE49-F238E27FC236}">
                <a16:creationId xmlns:a16="http://schemas.microsoft.com/office/drawing/2014/main" id="{81E94DE6-2F9A-E44C-9BC5-E91604202F1E}"/>
              </a:ext>
            </a:extLst>
          </p:cNvPr>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hlinkClick r:id="rId4" action="ppaction://hlinksldjump"/>
            <a:extLst>
              <a:ext uri="{FF2B5EF4-FFF2-40B4-BE49-F238E27FC236}">
                <a16:creationId xmlns:a16="http://schemas.microsoft.com/office/drawing/2014/main" id="{5A8DA6B1-A09C-1A41-B7EB-26655E1E8C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4" name="Rechteck 13">
            <a:extLst>
              <a:ext uri="{FF2B5EF4-FFF2-40B4-BE49-F238E27FC236}">
                <a16:creationId xmlns:a16="http://schemas.microsoft.com/office/drawing/2014/main" id="{0C694B0C-1124-F744-A2DE-1AD4EBC3F450}"/>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B4. </a:t>
            </a:r>
            <a:r>
              <a:rPr lang="en-GB" sz="2400" b="1" dirty="0">
                <a:solidFill>
                  <a:srgbClr val="60C1B8"/>
                </a:solidFill>
                <a:latin typeface="TeleNeo" panose="020B0504040202090203" pitchFamily="34" charset="77"/>
                <a:ea typeface="Verdana" panose="020B0604030504040204" pitchFamily="34" charset="0"/>
              </a:rPr>
              <a:t>How to cooperate for the environment?</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2284591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F73D2A4-DB0F-C74B-997D-285D36DF2D72}"/>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2" name="Grafik 11">
            <a:hlinkClick r:id="rId3" action="ppaction://hlinksldjump"/>
            <a:extLst>
              <a:ext uri="{FF2B5EF4-FFF2-40B4-BE49-F238E27FC236}">
                <a16:creationId xmlns:a16="http://schemas.microsoft.com/office/drawing/2014/main" id="{045FFD10-17F5-9C42-9298-4DD956FE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6" name="Rechteck 15">
            <a:extLst>
              <a:ext uri="{FF2B5EF4-FFF2-40B4-BE49-F238E27FC236}">
                <a16:creationId xmlns:a16="http://schemas.microsoft.com/office/drawing/2014/main" id="{7D3E793B-672D-BC48-A81B-048A259F93E8}"/>
              </a:ext>
            </a:extLst>
          </p:cNvPr>
          <p:cNvSpPr/>
          <p:nvPr/>
        </p:nvSpPr>
        <p:spPr>
          <a:xfrm>
            <a:off x="456906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pic>
        <p:nvPicPr>
          <p:cNvPr id="19" name="Picture 3" descr="C:\Users\IgorY\Desktop\66\Circular Economy.png">
            <a:extLst>
              <a:ext uri="{FF2B5EF4-FFF2-40B4-BE49-F238E27FC236}">
                <a16:creationId xmlns:a16="http://schemas.microsoft.com/office/drawing/2014/main" id="{ADE613EA-4C3F-9A40-A849-D324E97FB87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a:extLst>
              <a:ext uri="{FF2B5EF4-FFF2-40B4-BE49-F238E27FC236}">
                <a16:creationId xmlns:a16="http://schemas.microsoft.com/office/drawing/2014/main" id="{DF0203DB-EF74-7D42-B9A0-79DAC1FAF479}"/>
              </a:ext>
            </a:extLst>
          </p:cNvPr>
          <p:cNvSpPr/>
          <p:nvPr/>
        </p:nvSpPr>
        <p:spPr>
          <a:xfrm>
            <a:off x="5750560" y="685763"/>
            <a:ext cx="5819826" cy="3401316"/>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are responsible for managing the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manufacturing</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process of one of Telekom’s products. Your team has recently discovered a new process which significantly reduces the amount of harmful substances in the product. In order to take full advantage of the new process, you must share details about it with one of your suppliers. However, this supplier is also partnering with one of the Telekom’s major competitors, which means that there is a risk that the competitor may find out about the process, replicate your invention and develop a similar product. </a:t>
            </a:r>
          </a:p>
        </p:txBody>
      </p:sp>
      <p:sp>
        <p:nvSpPr>
          <p:cNvPr id="21" name="Rechteck 20">
            <a:extLst>
              <a:ext uri="{FF2B5EF4-FFF2-40B4-BE49-F238E27FC236}">
                <a16:creationId xmlns:a16="http://schemas.microsoft.com/office/drawing/2014/main" id="{A9475B6C-29C1-0640-95D9-C8E3C9905A80}"/>
              </a:ext>
            </a:extLst>
          </p:cNvPr>
          <p:cNvSpPr/>
          <p:nvPr/>
        </p:nvSpPr>
        <p:spPr>
          <a:xfrm>
            <a:off x="5750560" y="4598110"/>
            <a:ext cx="2270173" cy="515527"/>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22" name="Rechteck 21">
            <a:extLst>
              <a:ext uri="{FF2B5EF4-FFF2-40B4-BE49-F238E27FC236}">
                <a16:creationId xmlns:a16="http://schemas.microsoft.com/office/drawing/2014/main" id="{A7A08800-7174-294A-B9AA-35779405227C}"/>
              </a:ext>
            </a:extLst>
          </p:cNvPr>
          <p:cNvSpPr/>
          <p:nvPr/>
        </p:nvSpPr>
        <p:spPr>
          <a:xfrm>
            <a:off x="2664638" y="2059587"/>
            <a:ext cx="2606468" cy="874727"/>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B5. To s</a:t>
            </a:r>
            <a:r>
              <a:rPr lang="en-GB" sz="2400" b="1" dirty="0">
                <a:solidFill>
                  <a:srgbClr val="60C1B8"/>
                </a:solidFill>
                <a:latin typeface="TeleNeo" panose="020B0504040202090203" pitchFamily="34" charset="77"/>
                <a:ea typeface="Verdana" panose="020B0604030504040204" pitchFamily="34" charset="0"/>
              </a:rPr>
              <a:t>hare or not to share?</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9404286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F73D2A4-DB0F-C74B-997D-285D36DF2D72}"/>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2" name="Grafik 11">
            <a:hlinkClick r:id="rId3" action="ppaction://hlinksldjump"/>
            <a:extLst>
              <a:ext uri="{FF2B5EF4-FFF2-40B4-BE49-F238E27FC236}">
                <a16:creationId xmlns:a16="http://schemas.microsoft.com/office/drawing/2014/main" id="{045FFD10-17F5-9C42-9298-4DD956FE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6" name="Rechteck 15">
            <a:extLst>
              <a:ext uri="{FF2B5EF4-FFF2-40B4-BE49-F238E27FC236}">
                <a16:creationId xmlns:a16="http://schemas.microsoft.com/office/drawing/2014/main" id="{7D3E793B-672D-BC48-A81B-048A259F93E8}"/>
              </a:ext>
            </a:extLst>
          </p:cNvPr>
          <p:cNvSpPr/>
          <p:nvPr/>
        </p:nvSpPr>
        <p:spPr>
          <a:xfrm>
            <a:off x="456906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pic>
        <p:nvPicPr>
          <p:cNvPr id="19" name="Picture 3" descr="C:\Users\IgorY\Desktop\66\Circular Economy.png">
            <a:extLst>
              <a:ext uri="{FF2B5EF4-FFF2-40B4-BE49-F238E27FC236}">
                <a16:creationId xmlns:a16="http://schemas.microsoft.com/office/drawing/2014/main" id="{ADE613EA-4C3F-9A40-A849-D324E97FB87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a:extLst>
              <a:ext uri="{FF2B5EF4-FFF2-40B4-BE49-F238E27FC236}">
                <a16:creationId xmlns:a16="http://schemas.microsoft.com/office/drawing/2014/main" id="{DF0203DB-EF74-7D42-B9A0-79DAC1FAF479}"/>
              </a:ext>
            </a:extLst>
          </p:cNvPr>
          <p:cNvSpPr/>
          <p:nvPr/>
        </p:nvSpPr>
        <p:spPr>
          <a:xfrm>
            <a:off x="5750560" y="685763"/>
            <a:ext cx="5819826" cy="3401316"/>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are managing one of Telekom’s large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facilities</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and have identified a number of ways through which the employees can reduce their environmental impact on the site. These improvements refer to simple actions such as better recycling, eliminating paper cups and double-sided printing. Although small, these actions can create substantial impacts in the long run. Nevertheless, when you present your ideas are not well received by the local managers. There are many objections and arguments against the changes that you propose and as to how reasonable they might be. </a:t>
            </a:r>
          </a:p>
        </p:txBody>
      </p:sp>
      <p:sp>
        <p:nvSpPr>
          <p:cNvPr id="21" name="Rechteck 20">
            <a:extLst>
              <a:ext uri="{FF2B5EF4-FFF2-40B4-BE49-F238E27FC236}">
                <a16:creationId xmlns:a16="http://schemas.microsoft.com/office/drawing/2014/main" id="{A9475B6C-29C1-0640-95D9-C8E3C9905A80}"/>
              </a:ext>
            </a:extLst>
          </p:cNvPr>
          <p:cNvSpPr/>
          <p:nvPr/>
        </p:nvSpPr>
        <p:spPr>
          <a:xfrm>
            <a:off x="5750560" y="4598110"/>
            <a:ext cx="2270173" cy="515527"/>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14" name="Rechteck 13">
            <a:extLst>
              <a:ext uri="{FF2B5EF4-FFF2-40B4-BE49-F238E27FC236}">
                <a16:creationId xmlns:a16="http://schemas.microsoft.com/office/drawing/2014/main" id="{CC444D41-9F70-814F-ADAF-9689A84C8637}"/>
              </a:ext>
            </a:extLst>
          </p:cNvPr>
          <p:cNvSpPr/>
          <p:nvPr/>
        </p:nvSpPr>
        <p:spPr>
          <a:xfrm>
            <a:off x="2664638" y="2059587"/>
            <a:ext cx="2606468" cy="1665071"/>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B6. </a:t>
            </a:r>
            <a:r>
              <a:rPr lang="en-GB" sz="2400" b="1" dirty="0">
                <a:solidFill>
                  <a:srgbClr val="60C1B8"/>
                </a:solidFill>
                <a:latin typeface="TeleNeo" panose="020B0504040202090203" pitchFamily="34" charset="77"/>
                <a:ea typeface="Verdana" panose="020B0604030504040204" pitchFamily="34" charset="0"/>
              </a:rPr>
              <a:t>Not everyone feels ready for small steps towards ecology</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796464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7F73D2A4-DB0F-C74B-997D-285D36DF2D72}"/>
              </a:ext>
            </a:extLst>
          </p:cNvPr>
          <p:cNvSpPr/>
          <p:nvPr/>
        </p:nvSpPr>
        <p:spPr>
          <a:xfrm>
            <a:off x="2070907" y="705846"/>
            <a:ext cx="1920719" cy="272447"/>
          </a:xfrm>
          <a:prstGeom prst="rect">
            <a:avLst/>
          </a:prstGeom>
        </p:spPr>
        <p:txBody>
          <a:bodyPr wrap="none">
            <a:spAutoFit/>
          </a:bodyPr>
          <a:lstStyle/>
          <a:p>
            <a:pPr>
              <a:lnSpc>
                <a:spcPct val="107000"/>
              </a:lnSpc>
              <a:spcBef>
                <a:spcPts val="200"/>
              </a:spcBef>
            </a:pPr>
            <a:r>
              <a:rPr lang="en-GB" sz="1200" b="1" dirty="0">
                <a:solidFill>
                  <a:srgbClr val="65C9C0"/>
                </a:solidFill>
                <a:latin typeface="Verdana" panose="020B0604030504040204" pitchFamily="34" charset="0"/>
                <a:ea typeface="Verdana" panose="020B0604030504040204" pitchFamily="34" charset="0"/>
                <a:cs typeface="Times New Roman" panose="02020603050405020304" pitchFamily="18" charset="0"/>
              </a:rPr>
              <a:t>B: Circular Economy</a:t>
            </a:r>
          </a:p>
        </p:txBody>
      </p:sp>
      <p:pic>
        <p:nvPicPr>
          <p:cNvPr id="12" name="Grafik 11">
            <a:hlinkClick r:id="rId3" action="ppaction://hlinksldjump"/>
            <a:extLst>
              <a:ext uri="{FF2B5EF4-FFF2-40B4-BE49-F238E27FC236}">
                <a16:creationId xmlns:a16="http://schemas.microsoft.com/office/drawing/2014/main" id="{045FFD10-17F5-9C42-9298-4DD956FE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6" name="Rechteck 15">
            <a:extLst>
              <a:ext uri="{FF2B5EF4-FFF2-40B4-BE49-F238E27FC236}">
                <a16:creationId xmlns:a16="http://schemas.microsoft.com/office/drawing/2014/main" id="{7D3E793B-672D-BC48-A81B-048A259F93E8}"/>
              </a:ext>
            </a:extLst>
          </p:cNvPr>
          <p:cNvSpPr/>
          <p:nvPr/>
        </p:nvSpPr>
        <p:spPr>
          <a:xfrm>
            <a:off x="4569069" y="2892123"/>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pic>
        <p:nvPicPr>
          <p:cNvPr id="19" name="Picture 3" descr="C:\Users\IgorY\Desktop\66\Circular Economy.png">
            <a:extLst>
              <a:ext uri="{FF2B5EF4-FFF2-40B4-BE49-F238E27FC236}">
                <a16:creationId xmlns:a16="http://schemas.microsoft.com/office/drawing/2014/main" id="{ADE613EA-4C3F-9A40-A849-D324E97FB874}"/>
              </a:ext>
            </a:extLst>
          </p:cNvPr>
          <p:cNvPicPr>
            <a:picLocks noChangeAspect="1" noChangeArrowheads="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5431" y="715324"/>
            <a:ext cx="819357" cy="819357"/>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a:extLst>
              <a:ext uri="{FF2B5EF4-FFF2-40B4-BE49-F238E27FC236}">
                <a16:creationId xmlns:a16="http://schemas.microsoft.com/office/drawing/2014/main" id="{DF0203DB-EF74-7D42-B9A0-79DAC1FAF479}"/>
              </a:ext>
            </a:extLst>
          </p:cNvPr>
          <p:cNvSpPr/>
          <p:nvPr/>
        </p:nvSpPr>
        <p:spPr>
          <a:xfrm>
            <a:off x="5750560" y="685763"/>
            <a:ext cx="5819826" cy="5063309"/>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Although it is primary associated with the provision of ICT products, services and infrastructure, Telekom also wants to engage in addressing ecological challenges, sharpen its employees' attitudes and serve as a role model in society. Therefore, it enables employees to participate and experience the company’s impact on a daily basis, such as “zero plastic” in canteens, “paperless office” and energy conservation. As one of Telekom’s managers you naturally encourage the members of your team to actively support these initiatives. However, some of them openly criticize the activities and discourage their colleagues. They label them as “greenwashing” and “not very relevant”, arguing that the company’s actual operations have higher overall impact on ecology, for example in the areas of energy saving and climate impact.</a:t>
            </a:r>
          </a:p>
        </p:txBody>
      </p:sp>
      <p:sp>
        <p:nvSpPr>
          <p:cNvPr id="21" name="Rechteck 20">
            <a:extLst>
              <a:ext uri="{FF2B5EF4-FFF2-40B4-BE49-F238E27FC236}">
                <a16:creationId xmlns:a16="http://schemas.microsoft.com/office/drawing/2014/main" id="{A9475B6C-29C1-0640-95D9-C8E3C9905A80}"/>
              </a:ext>
            </a:extLst>
          </p:cNvPr>
          <p:cNvSpPr/>
          <p:nvPr/>
        </p:nvSpPr>
        <p:spPr>
          <a:xfrm>
            <a:off x="5750560" y="5766100"/>
            <a:ext cx="2270173" cy="515527"/>
          </a:xfrm>
          <a:prstGeom prst="rect">
            <a:avLst/>
          </a:prstGeom>
        </p:spPr>
        <p:txBody>
          <a:bodyPr wrap="none">
            <a:spAutoFit/>
          </a:bodyPr>
          <a:lstStyle/>
          <a:p>
            <a:pPr>
              <a:lnSpc>
                <a:spcPct val="120000"/>
              </a:lnSpc>
              <a:spcAft>
                <a:spcPts val="600"/>
              </a:spcAft>
            </a:pPr>
            <a:r>
              <a:rPr lang="en-GB" sz="24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
        <p:nvSpPr>
          <p:cNvPr id="14" name="Rechteck 13">
            <a:extLst>
              <a:ext uri="{FF2B5EF4-FFF2-40B4-BE49-F238E27FC236}">
                <a16:creationId xmlns:a16="http://schemas.microsoft.com/office/drawing/2014/main" id="{CC444D41-9F70-814F-ADAF-9689A84C8637}"/>
              </a:ext>
            </a:extLst>
          </p:cNvPr>
          <p:cNvSpPr/>
          <p:nvPr/>
        </p:nvSpPr>
        <p:spPr>
          <a:xfrm>
            <a:off x="2664638" y="2059587"/>
            <a:ext cx="2606468" cy="1269899"/>
          </a:xfrm>
          <a:prstGeom prst="rect">
            <a:avLst/>
          </a:prstGeom>
        </p:spPr>
        <p:txBody>
          <a:bodyPr wrap="square">
            <a:spAutoFit/>
          </a:bodyPr>
          <a:lstStyle/>
          <a:p>
            <a:pPr>
              <a:lnSpc>
                <a:spcPct val="107000"/>
              </a:lnSpc>
              <a:spcAft>
                <a:spcPts val="800"/>
              </a:spcAft>
              <a:buClr>
                <a:srgbClr val="4472C4"/>
              </a:buClr>
            </a:pPr>
            <a:r>
              <a:rPr lang="en-GB" sz="2400" b="1" dirty="0">
                <a:solidFill>
                  <a:srgbClr val="60C1B8"/>
                </a:solidFill>
                <a:latin typeface="TeleNeo" panose="020B0504040202090203" pitchFamily="34" charset="77"/>
                <a:ea typeface="Verdana" panose="020B0604030504040204" pitchFamily="34" charset="0"/>
                <a:cs typeface="Arial" panose="020B0604020202020204" pitchFamily="34" charset="0"/>
              </a:rPr>
              <a:t>B7. G</a:t>
            </a:r>
            <a:r>
              <a:rPr lang="en-GB" sz="2400" b="1" dirty="0">
                <a:solidFill>
                  <a:srgbClr val="60C1B8"/>
                </a:solidFill>
                <a:latin typeface="TeleNeo" panose="020B0504040202090203" pitchFamily="34" charset="77"/>
                <a:ea typeface="Verdana" panose="020B0604030504040204" pitchFamily="34" charset="0"/>
              </a:rPr>
              <a:t>ood eco practices are not good enough</a:t>
            </a:r>
            <a:endParaRPr lang="en-GB" sz="2400" dirty="0">
              <a:solidFill>
                <a:srgbClr val="60C1B8"/>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17202907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76696F8-9844-4FF0-AA2D-2821AFBC4B94}"/>
              </a:ext>
            </a:extLst>
          </p:cNvPr>
          <p:cNvSpPr/>
          <p:nvPr/>
        </p:nvSpPr>
        <p:spPr>
          <a:xfrm>
            <a:off x="619240" y="2236919"/>
            <a:ext cx="3749373" cy="1005147"/>
          </a:xfrm>
          <a:prstGeom prst="rect">
            <a:avLst/>
          </a:prstGeom>
        </p:spPr>
        <p:txBody>
          <a:bodyPr wrap="square">
            <a:spAutoFit/>
          </a:bodyPr>
          <a:lstStyle/>
          <a:p>
            <a:pPr lvl="0">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C1. </a:t>
            </a:r>
            <a:r>
              <a:rPr lang="en-GB" sz="2800" b="1" dirty="0">
                <a:solidFill>
                  <a:srgbClr val="EBAA60"/>
                </a:solidFill>
                <a:latin typeface="TeleNeo" panose="020B0504040202090203" pitchFamily="34" charset="77"/>
                <a:ea typeface="Verdana" panose="020B0604030504040204" pitchFamily="34" charset="0"/>
              </a:rPr>
              <a:t>Corporate versus customer privacy</a:t>
            </a:r>
            <a:endParaRPr lang="en-GB" sz="2800" dirty="0">
              <a:solidFill>
                <a:srgbClr val="EBAA60"/>
              </a:solidFill>
              <a:latin typeface="TeleNeo" panose="020B0504040202090203" pitchFamily="34" charset="77"/>
              <a:ea typeface="Verdana" panose="020B0604030504040204" pitchFamily="34" charset="0"/>
              <a:cs typeface="Arial" panose="020B0604020202020204" pitchFamily="34" charset="0"/>
            </a:endParaRPr>
          </a:p>
        </p:txBody>
      </p:sp>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BB821CB-4493-5B43-BACF-A06E035B9515}"/>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4" name="Rechteck 3">
            <a:extLst>
              <a:ext uri="{FF2B5EF4-FFF2-40B4-BE49-F238E27FC236}">
                <a16:creationId xmlns:a16="http://schemas.microsoft.com/office/drawing/2014/main" id="{9521A56E-20EA-A24A-B8BF-A68F6D3259DC}"/>
              </a:ext>
            </a:extLst>
          </p:cNvPr>
          <p:cNvSpPr/>
          <p:nvPr/>
        </p:nvSpPr>
        <p:spPr>
          <a:xfrm>
            <a:off x="5864092" y="498113"/>
            <a:ext cx="5550156" cy="5063309"/>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At Telekom’s central innovation unit, you develop a new home automation system with artificial intelligence. Your superior turns to you in a private meeting with the request of integrating a special software within the product that will collect the users’ preferences, which can then be used for marketing purposes. According to you manager the software is currently being authorized by the company’s executives, and it will not violate any law, because customers will be informed in advance that the device collects their personal data. However, he is asking you to treat any information about this software as strictly confidential and to refrain from sharing it even with your colleagues. Because of that you begin to doubt the legality of the software as it seems that it can be used to violate the customers’ privacy. </a:t>
            </a:r>
          </a:p>
        </p:txBody>
      </p:sp>
      <p:pic>
        <p:nvPicPr>
          <p:cNvPr id="11" name="Grafik 10">
            <a:hlinkClick r:id="rId5" action="ppaction://hlinksldjump"/>
            <a:extLst>
              <a:ext uri="{FF2B5EF4-FFF2-40B4-BE49-F238E27FC236}">
                <a16:creationId xmlns:a16="http://schemas.microsoft.com/office/drawing/2014/main" id="{46ED8AB9-B85F-2441-8650-B5ABD416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0" name="Rechteck 9">
            <a:extLst>
              <a:ext uri="{FF2B5EF4-FFF2-40B4-BE49-F238E27FC236}">
                <a16:creationId xmlns:a16="http://schemas.microsoft.com/office/drawing/2014/main" id="{3072E355-6CF0-294E-8F34-5FD94AD703B0}"/>
              </a:ext>
            </a:extLst>
          </p:cNvPr>
          <p:cNvSpPr/>
          <p:nvPr/>
        </p:nvSpPr>
        <p:spPr>
          <a:xfrm>
            <a:off x="5864092" y="5718158"/>
            <a:ext cx="2618024" cy="586122"/>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27808596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9">
            <a:extLst>
              <a:ext uri="{FF2B5EF4-FFF2-40B4-BE49-F238E27FC236}">
                <a16:creationId xmlns:a16="http://schemas.microsoft.com/office/drawing/2014/main" id="{7288BCFC-494D-144A-B310-C529D91E6F3E}"/>
              </a:ext>
            </a:extLst>
          </p:cNvPr>
          <p:cNvSpPr/>
          <p:nvPr/>
        </p:nvSpPr>
        <p:spPr>
          <a:xfrm>
            <a:off x="6302828" y="4389352"/>
            <a:ext cx="5559611" cy="189286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immediately use the corporate whistle-blower portal to report about a possible violation of the company’s code of conduct. </a:t>
            </a:r>
          </a:p>
        </p:txBody>
      </p:sp>
      <p:sp>
        <p:nvSpPr>
          <p:cNvPr id="11" name="Rechteck 10">
            <a:extLst>
              <a:ext uri="{FF2B5EF4-FFF2-40B4-BE49-F238E27FC236}">
                <a16:creationId xmlns:a16="http://schemas.microsoft.com/office/drawing/2014/main" id="{1E956095-3421-FB42-B7A6-01E7BEDAC64C}"/>
              </a:ext>
            </a:extLst>
          </p:cNvPr>
          <p:cNvSpPr/>
          <p:nvPr/>
        </p:nvSpPr>
        <p:spPr>
          <a:xfrm>
            <a:off x="5809153" y="4674063"/>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63C7D109-9802-934E-BD6E-9B22D8F41BEB}"/>
              </a:ext>
            </a:extLst>
          </p:cNvPr>
          <p:cNvSpPr/>
          <p:nvPr/>
        </p:nvSpPr>
        <p:spPr>
          <a:xfrm>
            <a:off x="6302828" y="2211778"/>
            <a:ext cx="5559612" cy="189286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carry on with the new task despite your doubts and restrict yourself from any hasty reactions, especially since the product is still at an early development stage. </a:t>
            </a:r>
          </a:p>
        </p:txBody>
      </p:sp>
      <p:sp>
        <p:nvSpPr>
          <p:cNvPr id="13" name="Rechteck 12">
            <a:extLst>
              <a:ext uri="{FF2B5EF4-FFF2-40B4-BE49-F238E27FC236}">
                <a16:creationId xmlns:a16="http://schemas.microsoft.com/office/drawing/2014/main" id="{383E352F-5696-C14D-B00F-398B427A20D7}"/>
              </a:ext>
            </a:extLst>
          </p:cNvPr>
          <p:cNvSpPr/>
          <p:nvPr/>
        </p:nvSpPr>
        <p:spPr>
          <a:xfrm>
            <a:off x="5829193" y="2496489"/>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DBD47B1-B29A-D440-940C-BA2D89D8E505}"/>
              </a:ext>
            </a:extLst>
          </p:cNvPr>
          <p:cNvSpPr/>
          <p:nvPr/>
        </p:nvSpPr>
        <p:spPr>
          <a:xfrm>
            <a:off x="6302826" y="490088"/>
            <a:ext cx="5559613" cy="143697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directly approach your superior and explain your doubts, asking for explanations and an official document that permits the software’s development.</a:t>
            </a:r>
          </a:p>
        </p:txBody>
      </p:sp>
      <p:sp>
        <p:nvSpPr>
          <p:cNvPr id="15" name="Rechteck 14">
            <a:extLst>
              <a:ext uri="{FF2B5EF4-FFF2-40B4-BE49-F238E27FC236}">
                <a16:creationId xmlns:a16="http://schemas.microsoft.com/office/drawing/2014/main" id="{67D0FB62-0B84-484C-9D5F-D6698CD24F0D}"/>
              </a:ext>
            </a:extLst>
          </p:cNvPr>
          <p:cNvSpPr/>
          <p:nvPr/>
        </p:nvSpPr>
        <p:spPr>
          <a:xfrm>
            <a:off x="5813162" y="490089"/>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6" name="Grafik 15">
            <a:hlinkClick r:id="rId5" action="ppaction://hlinksldjump"/>
            <a:extLst>
              <a:ext uri="{FF2B5EF4-FFF2-40B4-BE49-F238E27FC236}">
                <a16:creationId xmlns:a16="http://schemas.microsoft.com/office/drawing/2014/main" id="{37510BDD-E533-DA46-B048-0D2DBC75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7" name="Rechteck 16">
            <a:extLst>
              <a:ext uri="{FF2B5EF4-FFF2-40B4-BE49-F238E27FC236}">
                <a16:creationId xmlns:a16="http://schemas.microsoft.com/office/drawing/2014/main" id="{88B33691-21E1-E347-A029-24D3F7F5B0D8}"/>
              </a:ext>
            </a:extLst>
          </p:cNvPr>
          <p:cNvSpPr/>
          <p:nvPr/>
        </p:nvSpPr>
        <p:spPr>
          <a:xfrm>
            <a:off x="619240" y="2236919"/>
            <a:ext cx="3749373" cy="1005147"/>
          </a:xfrm>
          <a:prstGeom prst="rect">
            <a:avLst/>
          </a:prstGeom>
        </p:spPr>
        <p:txBody>
          <a:bodyPr wrap="square">
            <a:spAutoFit/>
          </a:bodyPr>
          <a:lstStyle/>
          <a:p>
            <a:pPr lvl="0">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C1. </a:t>
            </a:r>
            <a:r>
              <a:rPr lang="en-GB" sz="2800" b="1" dirty="0">
                <a:solidFill>
                  <a:srgbClr val="EBAA60"/>
                </a:solidFill>
                <a:latin typeface="TeleNeo" panose="020B0504040202090203" pitchFamily="34" charset="77"/>
                <a:ea typeface="Verdana" panose="020B0604030504040204" pitchFamily="34" charset="0"/>
              </a:rPr>
              <a:t>Corporate versus customer privacy</a:t>
            </a:r>
            <a:endParaRPr lang="en-GB" sz="2800" dirty="0">
              <a:solidFill>
                <a:srgbClr val="EBAA60"/>
              </a:solidFill>
              <a:latin typeface="TeleNeo" panose="020B0504040202090203" pitchFamily="34" charset="77"/>
              <a:ea typeface="Verdana" panose="020B0604030504040204" pitchFamily="34" charset="0"/>
              <a:cs typeface="Arial" panose="020B0604020202020204" pitchFamily="34" charset="0"/>
            </a:endParaRPr>
          </a:p>
        </p:txBody>
      </p:sp>
      <p:sp>
        <p:nvSpPr>
          <p:cNvPr id="18" name="Rechteck 17">
            <a:extLst>
              <a:ext uri="{FF2B5EF4-FFF2-40B4-BE49-F238E27FC236}">
                <a16:creationId xmlns:a16="http://schemas.microsoft.com/office/drawing/2014/main" id="{4AE144B9-D6D5-8742-976A-EFFDBE2852BF}"/>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Tree>
    <p:extLst>
      <p:ext uri="{BB962C8B-B14F-4D97-AF65-F5344CB8AC3E}">
        <p14:creationId xmlns:p14="http://schemas.microsoft.com/office/powerpoint/2010/main" val="875352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294A"/>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475613B-25CC-674A-8972-D615C21BD583}"/>
              </a:ext>
            </a:extLst>
          </p:cNvPr>
          <p:cNvSpPr/>
          <p:nvPr/>
        </p:nvSpPr>
        <p:spPr>
          <a:xfrm>
            <a:off x="610284" y="2644170"/>
            <a:ext cx="8127316" cy="1877437"/>
          </a:xfrm>
          <a:prstGeom prst="rect">
            <a:avLst/>
          </a:prstGeom>
        </p:spPr>
        <p:txBody>
          <a:bodyPr wrap="square">
            <a:spAutoFit/>
          </a:bodyPr>
          <a:lstStyle/>
          <a:p>
            <a:r>
              <a:rPr lang="en-GB" sz="4800" b="1" dirty="0">
                <a:solidFill>
                  <a:schemeClr val="bg1"/>
                </a:solidFill>
                <a:latin typeface="Tele-GroteskFet" pitchFamily="2" charset="0"/>
                <a:ea typeface="Verdana" panose="020B0604030504040204" pitchFamily="34" charset="0"/>
              </a:rPr>
              <a:t>1. Warmup Quiz</a:t>
            </a:r>
            <a:br>
              <a:rPr lang="en-GB" sz="4800" b="1" dirty="0">
                <a:solidFill>
                  <a:schemeClr val="bg1"/>
                </a:solidFill>
                <a:latin typeface="Tele-GroteskFet" pitchFamily="2" charset="0"/>
                <a:ea typeface="Verdana" panose="020B0604030504040204" pitchFamily="34" charset="0"/>
              </a:rPr>
            </a:br>
            <a:r>
              <a:rPr lang="en-GB" sz="2000" b="1" dirty="0">
                <a:solidFill>
                  <a:schemeClr val="bg1"/>
                </a:solidFill>
                <a:latin typeface="TeleNeo" panose="020B0504040202090203" pitchFamily="34" charset="77"/>
                <a:ea typeface="Verdana" panose="020B0604030504040204" pitchFamily="34" charset="0"/>
              </a:rPr>
              <a:t>Use and enrich your knowledge about corporate sustainability </a:t>
            </a:r>
            <a:endParaRPr lang="en-GB" sz="2000" dirty="0">
              <a:solidFill>
                <a:schemeClr val="bg1"/>
              </a:solidFill>
              <a:latin typeface="TeleNeo" panose="020B0504040202090203" pitchFamily="34" charset="77"/>
              <a:ea typeface="Verdana" panose="020B0604030504040204" pitchFamily="34" charset="0"/>
            </a:endParaRPr>
          </a:p>
          <a:p>
            <a:endParaRPr lang="en-GB" sz="4800" b="1" dirty="0">
              <a:solidFill>
                <a:schemeClr val="bg1"/>
              </a:solidFill>
              <a:latin typeface="Tele-GroteskFet" pitchFamily="2" charset="0"/>
              <a:ea typeface="Verdana" panose="020B0604030504040204" pitchFamily="34" charset="0"/>
            </a:endParaRPr>
          </a:p>
        </p:txBody>
      </p:sp>
      <p:pic>
        <p:nvPicPr>
          <p:cNvPr id="5" name="Grafik 4">
            <a:extLst>
              <a:ext uri="{FF2B5EF4-FFF2-40B4-BE49-F238E27FC236}">
                <a16:creationId xmlns:a16="http://schemas.microsoft.com/office/drawing/2014/main" id="{275587BE-B74B-9043-B651-3A932C86D5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061" y="1357800"/>
            <a:ext cx="2774244" cy="2166450"/>
          </a:xfrm>
          <a:prstGeom prst="rect">
            <a:avLst/>
          </a:prstGeom>
        </p:spPr>
      </p:pic>
      <p:pic>
        <p:nvPicPr>
          <p:cNvPr id="6" name="Grafik 5">
            <a:extLst>
              <a:ext uri="{FF2B5EF4-FFF2-40B4-BE49-F238E27FC236}">
                <a16:creationId xmlns:a16="http://schemas.microsoft.com/office/drawing/2014/main" id="{ECDBA13B-590D-3445-A04D-DA90FF79BD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69178" y="2924725"/>
            <a:ext cx="2774245" cy="2096037"/>
          </a:xfrm>
          <a:prstGeom prst="rect">
            <a:avLst/>
          </a:prstGeom>
        </p:spPr>
      </p:pic>
      <p:pic>
        <p:nvPicPr>
          <p:cNvPr id="7" name="Picture 2" descr="https://licensebuttons.net/l/by-sa/3.0/88x31.png">
            <a:extLst>
              <a:ext uri="{FF2B5EF4-FFF2-40B4-BE49-F238E27FC236}">
                <a16:creationId xmlns:a16="http://schemas.microsoft.com/office/drawing/2014/main" id="{740E4CD5-7C5F-43EE-8093-037849DC3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4678" y="6720462"/>
            <a:ext cx="390430" cy="137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1852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76696F8-9844-4FF0-AA2D-2821AFBC4B94}"/>
              </a:ext>
            </a:extLst>
          </p:cNvPr>
          <p:cNvSpPr/>
          <p:nvPr/>
        </p:nvSpPr>
        <p:spPr>
          <a:xfrm>
            <a:off x="619240" y="223691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C2. </a:t>
            </a:r>
            <a:r>
              <a:rPr lang="en-GB" sz="2800" b="1" dirty="0">
                <a:solidFill>
                  <a:srgbClr val="EBAA60"/>
                </a:solidFill>
                <a:latin typeface="TeleNeo" panose="020B0504040202090203" pitchFamily="34" charset="77"/>
                <a:ea typeface="Verdana" panose="020B0604030504040204" pitchFamily="34" charset="0"/>
              </a:rPr>
              <a:t>The CEO on the political scene</a:t>
            </a:r>
            <a:endParaRPr lang="en-GB" sz="2800" dirty="0">
              <a:solidFill>
                <a:srgbClr val="EBAA60"/>
              </a:solidFill>
              <a:latin typeface="TeleNeo" panose="020B0504040202090203" pitchFamily="34" charset="77"/>
              <a:ea typeface="Verdana" panose="020B0604030504040204" pitchFamily="34" charset="0"/>
            </a:endParaRPr>
          </a:p>
        </p:txBody>
      </p:sp>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BB821CB-4493-5B43-BACF-A06E035B9515}"/>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4" name="Rechteck 3">
            <a:extLst>
              <a:ext uri="{FF2B5EF4-FFF2-40B4-BE49-F238E27FC236}">
                <a16:creationId xmlns:a16="http://schemas.microsoft.com/office/drawing/2014/main" id="{9521A56E-20EA-A24A-B8BF-A68F6D3259DC}"/>
              </a:ext>
            </a:extLst>
          </p:cNvPr>
          <p:cNvSpPr/>
          <p:nvPr/>
        </p:nvSpPr>
        <p:spPr>
          <a:xfrm>
            <a:off x="5864092" y="498113"/>
            <a:ext cx="5550156" cy="4398512"/>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are a </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member of Telekom’s executive board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that has a new CEO in charge. The previous CEO has often openly expressed his commitment to socially relevant issues in the context of diversity, openness of society and democracy and did this with a lot of passion and authenticity. The majority of the company's employees were proud and welcomed Telekom’s commitment beyond the actual purpose of the company. After stepping into his position, the new CEO also engaged in several public debates. However, he expresses a different political stance: making anti-European comments, showing support for right-wing political parties and even criticizing some of the country’s minority groups.  </a:t>
            </a:r>
          </a:p>
        </p:txBody>
      </p:sp>
      <p:pic>
        <p:nvPicPr>
          <p:cNvPr id="11" name="Grafik 10">
            <a:hlinkClick r:id="rId5" action="ppaction://hlinksldjump"/>
            <a:extLst>
              <a:ext uri="{FF2B5EF4-FFF2-40B4-BE49-F238E27FC236}">
                <a16:creationId xmlns:a16="http://schemas.microsoft.com/office/drawing/2014/main" id="{46ED8AB9-B85F-2441-8650-B5ABD416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0" name="Rechteck 9">
            <a:extLst>
              <a:ext uri="{FF2B5EF4-FFF2-40B4-BE49-F238E27FC236}">
                <a16:creationId xmlns:a16="http://schemas.microsoft.com/office/drawing/2014/main" id="{3072E355-6CF0-294E-8F34-5FD94AD703B0}"/>
              </a:ext>
            </a:extLst>
          </p:cNvPr>
          <p:cNvSpPr/>
          <p:nvPr/>
        </p:nvSpPr>
        <p:spPr>
          <a:xfrm>
            <a:off x="5864092" y="5718158"/>
            <a:ext cx="2618024" cy="586122"/>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17771448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9">
            <a:extLst>
              <a:ext uri="{FF2B5EF4-FFF2-40B4-BE49-F238E27FC236}">
                <a16:creationId xmlns:a16="http://schemas.microsoft.com/office/drawing/2014/main" id="{7288BCFC-494D-144A-B310-C529D91E6F3E}"/>
              </a:ext>
            </a:extLst>
          </p:cNvPr>
          <p:cNvSpPr/>
          <p:nvPr/>
        </p:nvSpPr>
        <p:spPr>
          <a:xfrm>
            <a:off x="6302828" y="3886205"/>
            <a:ext cx="5559611" cy="221901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approach the new CEO privately and advise him that since his personal comments are being associated with the company and negatively impact its public image. Therefore, he should refrain from making further appearances in the media and lead the company’s business detached from any political agenda.</a:t>
            </a:r>
          </a:p>
        </p:txBody>
      </p:sp>
      <p:sp>
        <p:nvSpPr>
          <p:cNvPr id="11" name="Rechteck 10">
            <a:extLst>
              <a:ext uri="{FF2B5EF4-FFF2-40B4-BE49-F238E27FC236}">
                <a16:creationId xmlns:a16="http://schemas.microsoft.com/office/drawing/2014/main" id="{1E956095-3421-FB42-B7A6-01E7BEDAC64C}"/>
              </a:ext>
            </a:extLst>
          </p:cNvPr>
          <p:cNvSpPr/>
          <p:nvPr/>
        </p:nvSpPr>
        <p:spPr>
          <a:xfrm>
            <a:off x="5809153" y="4333994"/>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63C7D109-9802-934E-BD6E-9B22D8F41BEB}"/>
              </a:ext>
            </a:extLst>
          </p:cNvPr>
          <p:cNvSpPr/>
          <p:nvPr/>
        </p:nvSpPr>
        <p:spPr>
          <a:xfrm>
            <a:off x="6302827" y="1789317"/>
            <a:ext cx="5559612" cy="194992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In the next board meeting you raise the issue that the CEO should have a political stance that corresponds with the company’s core values. You declare his behaviour as unacceptable. If he does not apologize about his comments you resign from the board.  </a:t>
            </a:r>
          </a:p>
        </p:txBody>
      </p:sp>
      <p:sp>
        <p:nvSpPr>
          <p:cNvPr id="13" name="Rechteck 12">
            <a:extLst>
              <a:ext uri="{FF2B5EF4-FFF2-40B4-BE49-F238E27FC236}">
                <a16:creationId xmlns:a16="http://schemas.microsoft.com/office/drawing/2014/main" id="{383E352F-5696-C14D-B00F-398B427A20D7}"/>
              </a:ext>
            </a:extLst>
          </p:cNvPr>
          <p:cNvSpPr/>
          <p:nvPr/>
        </p:nvSpPr>
        <p:spPr>
          <a:xfrm>
            <a:off x="5809153" y="2077772"/>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DBD47B1-B29A-D440-940C-BA2D89D8E505}"/>
              </a:ext>
            </a:extLst>
          </p:cNvPr>
          <p:cNvSpPr/>
          <p:nvPr/>
        </p:nvSpPr>
        <p:spPr>
          <a:xfrm>
            <a:off x="6302826" y="490089"/>
            <a:ext cx="5559613" cy="115226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Nothing, the CEO has the right to express his own political opinions and this has nothing to do with the company’s business. </a:t>
            </a:r>
          </a:p>
        </p:txBody>
      </p:sp>
      <p:sp>
        <p:nvSpPr>
          <p:cNvPr id="15" name="Rechteck 14">
            <a:extLst>
              <a:ext uri="{FF2B5EF4-FFF2-40B4-BE49-F238E27FC236}">
                <a16:creationId xmlns:a16="http://schemas.microsoft.com/office/drawing/2014/main" id="{67D0FB62-0B84-484C-9D5F-D6698CD24F0D}"/>
              </a:ext>
            </a:extLst>
          </p:cNvPr>
          <p:cNvSpPr/>
          <p:nvPr/>
        </p:nvSpPr>
        <p:spPr>
          <a:xfrm>
            <a:off x="5813162" y="343128"/>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6" name="Grafik 15">
            <a:hlinkClick r:id="rId5" action="ppaction://hlinksldjump"/>
            <a:extLst>
              <a:ext uri="{FF2B5EF4-FFF2-40B4-BE49-F238E27FC236}">
                <a16:creationId xmlns:a16="http://schemas.microsoft.com/office/drawing/2014/main" id="{37510BDD-E533-DA46-B048-0D2DBC75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8" name="Rechteck 17">
            <a:extLst>
              <a:ext uri="{FF2B5EF4-FFF2-40B4-BE49-F238E27FC236}">
                <a16:creationId xmlns:a16="http://schemas.microsoft.com/office/drawing/2014/main" id="{4AE144B9-D6D5-8742-976A-EFFDBE2852BF}"/>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19" name="Rechteck 18">
            <a:extLst>
              <a:ext uri="{FF2B5EF4-FFF2-40B4-BE49-F238E27FC236}">
                <a16:creationId xmlns:a16="http://schemas.microsoft.com/office/drawing/2014/main" id="{88CE9A3A-B17A-994A-8F07-990F667CB4EC}"/>
              </a:ext>
            </a:extLst>
          </p:cNvPr>
          <p:cNvSpPr/>
          <p:nvPr/>
        </p:nvSpPr>
        <p:spPr>
          <a:xfrm>
            <a:off x="619240" y="223691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C2. </a:t>
            </a:r>
            <a:r>
              <a:rPr lang="en-GB" sz="2800" b="1" dirty="0">
                <a:solidFill>
                  <a:srgbClr val="EBAA60"/>
                </a:solidFill>
                <a:latin typeface="TeleNeo" panose="020B0504040202090203" pitchFamily="34" charset="77"/>
                <a:ea typeface="Verdana" panose="020B0604030504040204" pitchFamily="34" charset="0"/>
              </a:rPr>
              <a:t>The CEO on the political scene</a:t>
            </a:r>
            <a:endParaRPr lang="en-GB" sz="2800" dirty="0">
              <a:solidFill>
                <a:srgbClr val="EBAA60"/>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3170823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76696F8-9844-4FF0-AA2D-2821AFBC4B94}"/>
              </a:ext>
            </a:extLst>
          </p:cNvPr>
          <p:cNvSpPr/>
          <p:nvPr/>
        </p:nvSpPr>
        <p:spPr>
          <a:xfrm>
            <a:off x="619240" y="1964283"/>
            <a:ext cx="3749373" cy="1466171"/>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C3. </a:t>
            </a:r>
            <a:r>
              <a:rPr lang="en-GB" sz="2800" b="1" dirty="0">
                <a:solidFill>
                  <a:srgbClr val="EBAA60"/>
                </a:solidFill>
                <a:latin typeface="TeleNeo" panose="020B0504040202090203" pitchFamily="34" charset="77"/>
                <a:ea typeface="Verdana" panose="020B0604030504040204" pitchFamily="34" charset="0"/>
              </a:rPr>
              <a:t>The right to evaluate violations of human rights </a:t>
            </a:r>
            <a:endParaRPr lang="en-GB" sz="2800" dirty="0">
              <a:solidFill>
                <a:srgbClr val="EBAA60"/>
              </a:solidFill>
              <a:latin typeface="TeleNeo" panose="020B0504040202090203" pitchFamily="34" charset="77"/>
              <a:ea typeface="Verdana" panose="020B0604030504040204" pitchFamily="34" charset="0"/>
            </a:endParaRPr>
          </a:p>
        </p:txBody>
      </p:sp>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BB821CB-4493-5B43-BACF-A06E035B9515}"/>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4" name="Rechteck 3">
            <a:extLst>
              <a:ext uri="{FF2B5EF4-FFF2-40B4-BE49-F238E27FC236}">
                <a16:creationId xmlns:a16="http://schemas.microsoft.com/office/drawing/2014/main" id="{9521A56E-20EA-A24A-B8BF-A68F6D3259DC}"/>
              </a:ext>
            </a:extLst>
          </p:cNvPr>
          <p:cNvSpPr/>
          <p:nvPr/>
        </p:nvSpPr>
        <p:spPr>
          <a:xfrm>
            <a:off x="5864092" y="498113"/>
            <a:ext cx="5550156" cy="3401316"/>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As one of Telekom’s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procurement managers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negotiate with a new supplier overseas. The negotiations are going well and your superiors consider the deal as very promising and important for the business. However, you find out that the supplier has been subject to allegations in the media for violating the human rights of factory workers. You performed an audit at the company’s production site, but you found nothing to substantiate the allegations. The deadline for closing the deal is approaching fast and you need to decide whether to finalize it on time.</a:t>
            </a:r>
          </a:p>
        </p:txBody>
      </p:sp>
      <p:pic>
        <p:nvPicPr>
          <p:cNvPr id="11" name="Grafik 10">
            <a:hlinkClick r:id="rId5" action="ppaction://hlinksldjump"/>
            <a:extLst>
              <a:ext uri="{FF2B5EF4-FFF2-40B4-BE49-F238E27FC236}">
                <a16:creationId xmlns:a16="http://schemas.microsoft.com/office/drawing/2014/main" id="{46ED8AB9-B85F-2441-8650-B5ABD416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0" name="Rechteck 9">
            <a:extLst>
              <a:ext uri="{FF2B5EF4-FFF2-40B4-BE49-F238E27FC236}">
                <a16:creationId xmlns:a16="http://schemas.microsoft.com/office/drawing/2014/main" id="{3072E355-6CF0-294E-8F34-5FD94AD703B0}"/>
              </a:ext>
            </a:extLst>
          </p:cNvPr>
          <p:cNvSpPr/>
          <p:nvPr/>
        </p:nvSpPr>
        <p:spPr>
          <a:xfrm>
            <a:off x="5864092" y="5718158"/>
            <a:ext cx="2618024" cy="586122"/>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2458292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9">
            <a:extLst>
              <a:ext uri="{FF2B5EF4-FFF2-40B4-BE49-F238E27FC236}">
                <a16:creationId xmlns:a16="http://schemas.microsoft.com/office/drawing/2014/main" id="{7288BCFC-494D-144A-B310-C529D91E6F3E}"/>
              </a:ext>
            </a:extLst>
          </p:cNvPr>
          <p:cNvSpPr/>
          <p:nvPr/>
        </p:nvSpPr>
        <p:spPr>
          <a:xfrm>
            <a:off x="6302828" y="3886205"/>
            <a:ext cx="5559611" cy="221901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speak to the supplier about the allegations. You inform them that before you finalize the deal you need to perform some extra audits. These must ensure that there are no violations of human rights at their premises.</a:t>
            </a:r>
          </a:p>
        </p:txBody>
      </p:sp>
      <p:sp>
        <p:nvSpPr>
          <p:cNvPr id="11" name="Rechteck 10">
            <a:extLst>
              <a:ext uri="{FF2B5EF4-FFF2-40B4-BE49-F238E27FC236}">
                <a16:creationId xmlns:a16="http://schemas.microsoft.com/office/drawing/2014/main" id="{1E956095-3421-FB42-B7A6-01E7BEDAC64C}"/>
              </a:ext>
            </a:extLst>
          </p:cNvPr>
          <p:cNvSpPr/>
          <p:nvPr/>
        </p:nvSpPr>
        <p:spPr>
          <a:xfrm>
            <a:off x="5809153" y="4333994"/>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63C7D109-9802-934E-BD6E-9B22D8F41BEB}"/>
              </a:ext>
            </a:extLst>
          </p:cNvPr>
          <p:cNvSpPr/>
          <p:nvPr/>
        </p:nvSpPr>
        <p:spPr>
          <a:xfrm>
            <a:off x="6302827" y="2013116"/>
            <a:ext cx="5559612" cy="1452749"/>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withdraw your offer. The risks are too high for the company’s image, even if the accusations in the media are unfounded.</a:t>
            </a:r>
          </a:p>
        </p:txBody>
      </p:sp>
      <p:sp>
        <p:nvSpPr>
          <p:cNvPr id="13" name="Rechteck 12">
            <a:extLst>
              <a:ext uri="{FF2B5EF4-FFF2-40B4-BE49-F238E27FC236}">
                <a16:creationId xmlns:a16="http://schemas.microsoft.com/office/drawing/2014/main" id="{383E352F-5696-C14D-B00F-398B427A20D7}"/>
              </a:ext>
            </a:extLst>
          </p:cNvPr>
          <p:cNvSpPr/>
          <p:nvPr/>
        </p:nvSpPr>
        <p:spPr>
          <a:xfrm>
            <a:off x="5809153" y="2077772"/>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DBD47B1-B29A-D440-940C-BA2D89D8E505}"/>
              </a:ext>
            </a:extLst>
          </p:cNvPr>
          <p:cNvSpPr/>
          <p:nvPr/>
        </p:nvSpPr>
        <p:spPr>
          <a:xfrm>
            <a:off x="6302826" y="490089"/>
            <a:ext cx="5559613" cy="115226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finalize the deal despite the allegations. Your own reports have found no issues whatsoever.  </a:t>
            </a:r>
          </a:p>
        </p:txBody>
      </p:sp>
      <p:sp>
        <p:nvSpPr>
          <p:cNvPr id="15" name="Rechteck 14">
            <a:extLst>
              <a:ext uri="{FF2B5EF4-FFF2-40B4-BE49-F238E27FC236}">
                <a16:creationId xmlns:a16="http://schemas.microsoft.com/office/drawing/2014/main" id="{67D0FB62-0B84-484C-9D5F-D6698CD24F0D}"/>
              </a:ext>
            </a:extLst>
          </p:cNvPr>
          <p:cNvSpPr/>
          <p:nvPr/>
        </p:nvSpPr>
        <p:spPr>
          <a:xfrm>
            <a:off x="5813162" y="343128"/>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6" name="Grafik 15">
            <a:hlinkClick r:id="rId5" action="ppaction://hlinksldjump"/>
            <a:extLst>
              <a:ext uri="{FF2B5EF4-FFF2-40B4-BE49-F238E27FC236}">
                <a16:creationId xmlns:a16="http://schemas.microsoft.com/office/drawing/2014/main" id="{37510BDD-E533-DA46-B048-0D2DBC75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8" name="Rechteck 17">
            <a:extLst>
              <a:ext uri="{FF2B5EF4-FFF2-40B4-BE49-F238E27FC236}">
                <a16:creationId xmlns:a16="http://schemas.microsoft.com/office/drawing/2014/main" id="{4AE144B9-D6D5-8742-976A-EFFDBE2852BF}"/>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20" name="Rechteck 19">
            <a:extLst>
              <a:ext uri="{FF2B5EF4-FFF2-40B4-BE49-F238E27FC236}">
                <a16:creationId xmlns:a16="http://schemas.microsoft.com/office/drawing/2014/main" id="{D36583FA-6280-084E-BFCA-97889CD1155B}"/>
              </a:ext>
            </a:extLst>
          </p:cNvPr>
          <p:cNvSpPr/>
          <p:nvPr/>
        </p:nvSpPr>
        <p:spPr>
          <a:xfrm>
            <a:off x="619240" y="1964283"/>
            <a:ext cx="3749373" cy="1466171"/>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C3. </a:t>
            </a:r>
            <a:r>
              <a:rPr lang="en-GB" sz="2800" b="1" dirty="0">
                <a:solidFill>
                  <a:srgbClr val="EBAA60"/>
                </a:solidFill>
                <a:latin typeface="TeleNeo" panose="020B0504040202090203" pitchFamily="34" charset="77"/>
                <a:ea typeface="Verdana" panose="020B0604030504040204" pitchFamily="34" charset="0"/>
              </a:rPr>
              <a:t>The right to evaluate violations of human rights </a:t>
            </a:r>
            <a:endParaRPr lang="en-GB" sz="2800" dirty="0">
              <a:solidFill>
                <a:srgbClr val="EBAA60"/>
              </a:solidFill>
              <a:latin typeface="TeleNeo" panose="020B0504040202090203" pitchFamily="34" charset="77"/>
              <a:ea typeface="Verdana" panose="020B0604030504040204" pitchFamily="34" charset="0"/>
            </a:endParaRPr>
          </a:p>
        </p:txBody>
      </p:sp>
    </p:spTree>
    <p:extLst>
      <p:ext uri="{BB962C8B-B14F-4D97-AF65-F5344CB8AC3E}">
        <p14:creationId xmlns:p14="http://schemas.microsoft.com/office/powerpoint/2010/main" val="2257426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76696F8-9844-4FF0-AA2D-2821AFBC4B94}"/>
              </a:ext>
            </a:extLst>
          </p:cNvPr>
          <p:cNvSpPr/>
          <p:nvPr/>
        </p:nvSpPr>
        <p:spPr>
          <a:xfrm>
            <a:off x="619240" y="1786265"/>
            <a:ext cx="3749373" cy="1927194"/>
          </a:xfrm>
          <a:prstGeom prst="rect">
            <a:avLst/>
          </a:prstGeom>
        </p:spPr>
        <p:txBody>
          <a:bodyPr wrap="square">
            <a:spAutoFit/>
          </a:bodyPr>
          <a:lstStyle/>
          <a:p>
            <a:pPr lvl="0">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C4. Who should be responsible for the media literacy of citizens?</a:t>
            </a:r>
            <a:endParaRPr lang="en-GB" sz="2800" dirty="0">
              <a:solidFill>
                <a:srgbClr val="EBAA60"/>
              </a:solidFill>
              <a:latin typeface="TeleNeo" panose="020B0504040202090203" pitchFamily="34" charset="77"/>
              <a:ea typeface="Verdana" panose="020B0604030504040204" pitchFamily="34" charset="0"/>
              <a:cs typeface="Arial" panose="020B0604020202020204" pitchFamily="34" charset="0"/>
            </a:endParaRPr>
          </a:p>
        </p:txBody>
      </p:sp>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BB821CB-4493-5B43-BACF-A06E035B9515}"/>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4" name="Rechteck 3">
            <a:extLst>
              <a:ext uri="{FF2B5EF4-FFF2-40B4-BE49-F238E27FC236}">
                <a16:creationId xmlns:a16="http://schemas.microsoft.com/office/drawing/2014/main" id="{9521A56E-20EA-A24A-B8BF-A68F6D3259DC}"/>
              </a:ext>
            </a:extLst>
          </p:cNvPr>
          <p:cNvSpPr/>
          <p:nvPr/>
        </p:nvSpPr>
        <p:spPr>
          <a:xfrm>
            <a:off x="5864092" y="498113"/>
            <a:ext cx="5550156" cy="5395708"/>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work in a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management position at Telekom’s corporate responsibility department</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which has long been responsible for initiating and supporting projects related to media literacy that are founded on basic democratic values. However, recently a growing number of customers, employees and other stakeholders started to support far-right positions, some of them being mislead by media manipulation, hate speech and fake news. They disapprove of Telekom’s involvement with such topics. They either feel attacked, or do not believe at all that a commercial enterprise should interfere in these issues beyond its core business and should not invest resources that either come at the expense of dividends or market prices. The company’s reputation and capital are threatened. Your superiors ask you to discontinue or justify your media literacy projects.</a:t>
            </a:r>
          </a:p>
        </p:txBody>
      </p:sp>
      <p:pic>
        <p:nvPicPr>
          <p:cNvPr id="11" name="Grafik 10">
            <a:hlinkClick r:id="rId5" action="ppaction://hlinksldjump"/>
            <a:extLst>
              <a:ext uri="{FF2B5EF4-FFF2-40B4-BE49-F238E27FC236}">
                <a16:creationId xmlns:a16="http://schemas.microsoft.com/office/drawing/2014/main" id="{46ED8AB9-B85F-2441-8650-B5ABD416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0" name="Rechteck 9">
            <a:extLst>
              <a:ext uri="{FF2B5EF4-FFF2-40B4-BE49-F238E27FC236}">
                <a16:creationId xmlns:a16="http://schemas.microsoft.com/office/drawing/2014/main" id="{3072E355-6CF0-294E-8F34-5FD94AD703B0}"/>
              </a:ext>
            </a:extLst>
          </p:cNvPr>
          <p:cNvSpPr/>
          <p:nvPr/>
        </p:nvSpPr>
        <p:spPr>
          <a:xfrm>
            <a:off x="5864092" y="5893821"/>
            <a:ext cx="2618024" cy="484398"/>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33452507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10" name="Abgerundetes Rechteck 9">
            <a:extLst>
              <a:ext uri="{FF2B5EF4-FFF2-40B4-BE49-F238E27FC236}">
                <a16:creationId xmlns:a16="http://schemas.microsoft.com/office/drawing/2014/main" id="{7288BCFC-494D-144A-B310-C529D91E6F3E}"/>
              </a:ext>
            </a:extLst>
          </p:cNvPr>
          <p:cNvSpPr/>
          <p:nvPr/>
        </p:nvSpPr>
        <p:spPr>
          <a:xfrm>
            <a:off x="6302828" y="3886205"/>
            <a:ext cx="5559611" cy="2219018"/>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argue that the media literacy projects are integral part of what both Telekom as a company and you as an employee stand for. You agree to discontinue the projects in order to avoid negative consequences for the company but argue that the same amount of investments should be redirected to similar projects outside Telekom. </a:t>
            </a:r>
          </a:p>
        </p:txBody>
      </p:sp>
      <p:sp>
        <p:nvSpPr>
          <p:cNvPr id="11" name="Rechteck 10">
            <a:extLst>
              <a:ext uri="{FF2B5EF4-FFF2-40B4-BE49-F238E27FC236}">
                <a16:creationId xmlns:a16="http://schemas.microsoft.com/office/drawing/2014/main" id="{1E956095-3421-FB42-B7A6-01E7BEDAC64C}"/>
              </a:ext>
            </a:extLst>
          </p:cNvPr>
          <p:cNvSpPr/>
          <p:nvPr/>
        </p:nvSpPr>
        <p:spPr>
          <a:xfrm>
            <a:off x="5809153" y="4333994"/>
            <a:ext cx="795411"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C</a:t>
            </a:r>
            <a:endParaRPr lang="de-DE" sz="8000" dirty="0">
              <a:solidFill>
                <a:schemeClr val="bg1"/>
              </a:solidFill>
            </a:endParaRPr>
          </a:p>
        </p:txBody>
      </p:sp>
      <p:sp>
        <p:nvSpPr>
          <p:cNvPr id="12" name="Abgerundetes Rechteck 11">
            <a:extLst>
              <a:ext uri="{FF2B5EF4-FFF2-40B4-BE49-F238E27FC236}">
                <a16:creationId xmlns:a16="http://schemas.microsoft.com/office/drawing/2014/main" id="{63C7D109-9802-934E-BD6E-9B22D8F41BEB}"/>
              </a:ext>
            </a:extLst>
          </p:cNvPr>
          <p:cNvSpPr/>
          <p:nvPr/>
        </p:nvSpPr>
        <p:spPr>
          <a:xfrm>
            <a:off x="6302827" y="1985483"/>
            <a:ext cx="5559612" cy="1713632"/>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try to convince your managers that support for such projects is most needed now. You ask for more resources and argue that Telekom’s commitment should be advertised in order to attract more attention to the problem. </a:t>
            </a:r>
          </a:p>
        </p:txBody>
      </p:sp>
      <p:sp>
        <p:nvSpPr>
          <p:cNvPr id="13" name="Rechteck 12">
            <a:extLst>
              <a:ext uri="{FF2B5EF4-FFF2-40B4-BE49-F238E27FC236}">
                <a16:creationId xmlns:a16="http://schemas.microsoft.com/office/drawing/2014/main" id="{383E352F-5696-C14D-B00F-398B427A20D7}"/>
              </a:ext>
            </a:extLst>
          </p:cNvPr>
          <p:cNvSpPr/>
          <p:nvPr/>
        </p:nvSpPr>
        <p:spPr>
          <a:xfrm>
            <a:off x="5809153" y="2180579"/>
            <a:ext cx="75533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B</a:t>
            </a:r>
            <a:endParaRPr lang="de-DE" sz="8000" dirty="0">
              <a:solidFill>
                <a:schemeClr val="bg1"/>
              </a:solidFill>
            </a:endParaRPr>
          </a:p>
        </p:txBody>
      </p:sp>
      <p:sp>
        <p:nvSpPr>
          <p:cNvPr id="14" name="Abgerundetes Rechteck 13">
            <a:extLst>
              <a:ext uri="{FF2B5EF4-FFF2-40B4-BE49-F238E27FC236}">
                <a16:creationId xmlns:a16="http://schemas.microsoft.com/office/drawing/2014/main" id="{DDBD47B1-B29A-D440-940C-BA2D89D8E505}"/>
              </a:ext>
            </a:extLst>
          </p:cNvPr>
          <p:cNvSpPr/>
          <p:nvPr/>
        </p:nvSpPr>
        <p:spPr>
          <a:xfrm>
            <a:off x="6302826" y="183669"/>
            <a:ext cx="5559613" cy="164235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Aft>
                <a:spcPts val="600"/>
              </a:spcAft>
            </a:pP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You agree to discontinue the projects as this will lower the tensions within and towards the company. Such projects do not make a substantial difference and the government is responsible for media and democracy literacy of citizens.</a:t>
            </a:r>
          </a:p>
        </p:txBody>
      </p:sp>
      <p:sp>
        <p:nvSpPr>
          <p:cNvPr id="15" name="Rechteck 14">
            <a:extLst>
              <a:ext uri="{FF2B5EF4-FFF2-40B4-BE49-F238E27FC236}">
                <a16:creationId xmlns:a16="http://schemas.microsoft.com/office/drawing/2014/main" id="{67D0FB62-0B84-484C-9D5F-D6698CD24F0D}"/>
              </a:ext>
            </a:extLst>
          </p:cNvPr>
          <p:cNvSpPr/>
          <p:nvPr/>
        </p:nvSpPr>
        <p:spPr>
          <a:xfrm>
            <a:off x="5813162" y="343128"/>
            <a:ext cx="787395" cy="1323439"/>
          </a:xfrm>
          <a:prstGeom prst="rect">
            <a:avLst/>
          </a:prstGeom>
        </p:spPr>
        <p:txBody>
          <a:bodyPr wrap="none">
            <a:spAutoFit/>
          </a:bodyPr>
          <a:lstStyle/>
          <a:p>
            <a:r>
              <a:rPr lang="en-GB" sz="8000" b="1" dirty="0">
                <a:solidFill>
                  <a:schemeClr val="bg1"/>
                </a:solidFill>
                <a:latin typeface="TeleNeo" panose="020B0504040202090203" pitchFamily="34" charset="77"/>
                <a:ea typeface="Verdana" panose="020B0604030504040204" pitchFamily="34" charset="0"/>
                <a:cs typeface="Arial" panose="020B0604020202020204" pitchFamily="34" charset="0"/>
              </a:rPr>
              <a:t>A</a:t>
            </a:r>
            <a:endParaRPr lang="de-DE" sz="8000" dirty="0">
              <a:solidFill>
                <a:schemeClr val="bg1"/>
              </a:solidFill>
            </a:endParaRPr>
          </a:p>
        </p:txBody>
      </p:sp>
      <p:pic>
        <p:nvPicPr>
          <p:cNvPr id="16" name="Grafik 15">
            <a:hlinkClick r:id="rId5" action="ppaction://hlinksldjump"/>
            <a:extLst>
              <a:ext uri="{FF2B5EF4-FFF2-40B4-BE49-F238E27FC236}">
                <a16:creationId xmlns:a16="http://schemas.microsoft.com/office/drawing/2014/main" id="{37510BDD-E533-DA46-B048-0D2DBC75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8" name="Rechteck 17">
            <a:extLst>
              <a:ext uri="{FF2B5EF4-FFF2-40B4-BE49-F238E27FC236}">
                <a16:creationId xmlns:a16="http://schemas.microsoft.com/office/drawing/2014/main" id="{4AE144B9-D6D5-8742-976A-EFFDBE2852BF}"/>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17" name="Rechteck 16">
            <a:extLst>
              <a:ext uri="{FF2B5EF4-FFF2-40B4-BE49-F238E27FC236}">
                <a16:creationId xmlns:a16="http://schemas.microsoft.com/office/drawing/2014/main" id="{9ECCF6C4-4C07-3C4C-A627-CB42808873A2}"/>
              </a:ext>
            </a:extLst>
          </p:cNvPr>
          <p:cNvSpPr/>
          <p:nvPr/>
        </p:nvSpPr>
        <p:spPr>
          <a:xfrm>
            <a:off x="619240" y="1786265"/>
            <a:ext cx="3749373" cy="1927194"/>
          </a:xfrm>
          <a:prstGeom prst="rect">
            <a:avLst/>
          </a:prstGeom>
        </p:spPr>
        <p:txBody>
          <a:bodyPr wrap="square">
            <a:spAutoFit/>
          </a:bodyPr>
          <a:lstStyle/>
          <a:p>
            <a:pPr lvl="0">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C4. Who should be responsible for the media literacy of citizens?</a:t>
            </a:r>
            <a:endParaRPr lang="en-GB" sz="2800" dirty="0">
              <a:solidFill>
                <a:srgbClr val="EBAA60"/>
              </a:solidFill>
              <a:latin typeface="TeleNeo" panose="020B0504040202090203" pitchFamily="34" charset="77"/>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2628534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76696F8-9844-4FF0-AA2D-2821AFBC4B94}"/>
              </a:ext>
            </a:extLst>
          </p:cNvPr>
          <p:cNvSpPr/>
          <p:nvPr/>
        </p:nvSpPr>
        <p:spPr>
          <a:xfrm>
            <a:off x="619240" y="208017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C5. </a:t>
            </a:r>
            <a:r>
              <a:rPr lang="en-GB" sz="2800" b="1" dirty="0">
                <a:solidFill>
                  <a:srgbClr val="EBAA60"/>
                </a:solidFill>
                <a:latin typeface="TeleNeo" panose="020B0504040202090203" pitchFamily="34" charset="77"/>
                <a:ea typeface="Verdana" panose="020B0604030504040204" pitchFamily="34" charset="0"/>
              </a:rPr>
              <a:t>A subcontractor on the verge</a:t>
            </a:r>
            <a:endParaRPr lang="en-GB" sz="2800" dirty="0">
              <a:solidFill>
                <a:srgbClr val="EBAA60"/>
              </a:solidFill>
              <a:latin typeface="TeleNeo" panose="020B0504040202090203" pitchFamily="34" charset="77"/>
              <a:ea typeface="Verdana" panose="020B0604030504040204" pitchFamily="34" charset="0"/>
            </a:endParaRPr>
          </a:p>
        </p:txBody>
      </p:sp>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BB821CB-4493-5B43-BACF-A06E035B9515}"/>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4" name="Rechteck 3">
            <a:extLst>
              <a:ext uri="{FF2B5EF4-FFF2-40B4-BE49-F238E27FC236}">
                <a16:creationId xmlns:a16="http://schemas.microsoft.com/office/drawing/2014/main" id="{9521A56E-20EA-A24A-B8BF-A68F6D3259DC}"/>
              </a:ext>
            </a:extLst>
          </p:cNvPr>
          <p:cNvSpPr/>
          <p:nvPr/>
        </p:nvSpPr>
        <p:spPr>
          <a:xfrm>
            <a:off x="5864092" y="498113"/>
            <a:ext cx="5550156" cy="4398512"/>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Deutsche Telekom has a complex supply chain with more than 30,000 suppliers and service providers in over 80 countries. In these relationships it insists on compliance with high social and environmental standards and expects that contractors are running their businesses responsibly and transparently. As part of Telekom’s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procurement</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 department, you perform a social audit with a supplier from a developing country. During your visit you find out that the supplier has hired a subcontractor for some of your orders. You then find out that the employees hired by the subcontractor are working overtime hours, without protective clothing and for wages below the country’s minimum salary. </a:t>
            </a:r>
          </a:p>
        </p:txBody>
      </p:sp>
      <p:pic>
        <p:nvPicPr>
          <p:cNvPr id="11" name="Grafik 10">
            <a:hlinkClick r:id="rId5" action="ppaction://hlinksldjump"/>
            <a:extLst>
              <a:ext uri="{FF2B5EF4-FFF2-40B4-BE49-F238E27FC236}">
                <a16:creationId xmlns:a16="http://schemas.microsoft.com/office/drawing/2014/main" id="{46ED8AB9-B85F-2441-8650-B5ABD416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0" name="Rechteck 9">
            <a:extLst>
              <a:ext uri="{FF2B5EF4-FFF2-40B4-BE49-F238E27FC236}">
                <a16:creationId xmlns:a16="http://schemas.microsoft.com/office/drawing/2014/main" id="{3072E355-6CF0-294E-8F34-5FD94AD703B0}"/>
              </a:ext>
            </a:extLst>
          </p:cNvPr>
          <p:cNvSpPr/>
          <p:nvPr/>
        </p:nvSpPr>
        <p:spPr>
          <a:xfrm>
            <a:off x="5864092" y="5142706"/>
            <a:ext cx="2618024" cy="484398"/>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20828054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76696F8-9844-4FF0-AA2D-2821AFBC4B94}"/>
              </a:ext>
            </a:extLst>
          </p:cNvPr>
          <p:cNvSpPr/>
          <p:nvPr/>
        </p:nvSpPr>
        <p:spPr>
          <a:xfrm>
            <a:off x="619240" y="208017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C6. </a:t>
            </a:r>
            <a:r>
              <a:rPr lang="en-GB" sz="2800" b="1" dirty="0">
                <a:solidFill>
                  <a:srgbClr val="EBAA60"/>
                </a:solidFill>
                <a:latin typeface="TeleNeo" panose="020B0504040202090203" pitchFamily="34" charset="77"/>
                <a:ea typeface="Verdana" panose="020B0604030504040204" pitchFamily="34" charset="0"/>
              </a:rPr>
              <a:t>The cost of gender equality</a:t>
            </a:r>
            <a:endParaRPr lang="en-GB" sz="2800" dirty="0">
              <a:solidFill>
                <a:srgbClr val="EBAA60"/>
              </a:solidFill>
              <a:latin typeface="TeleNeo" panose="020B0504040202090203" pitchFamily="34" charset="77"/>
              <a:ea typeface="Verdana" panose="020B0604030504040204" pitchFamily="34" charset="0"/>
            </a:endParaRPr>
          </a:p>
        </p:txBody>
      </p:sp>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BB821CB-4493-5B43-BACF-A06E035B9515}"/>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4" name="Rechteck 3">
            <a:extLst>
              <a:ext uri="{FF2B5EF4-FFF2-40B4-BE49-F238E27FC236}">
                <a16:creationId xmlns:a16="http://schemas.microsoft.com/office/drawing/2014/main" id="{9521A56E-20EA-A24A-B8BF-A68F6D3259DC}"/>
              </a:ext>
            </a:extLst>
          </p:cNvPr>
          <p:cNvSpPr/>
          <p:nvPr/>
        </p:nvSpPr>
        <p:spPr>
          <a:xfrm>
            <a:off x="5864092" y="498113"/>
            <a:ext cx="5550156" cy="4066113"/>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are responsible for Telekom’s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retail network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in a certain German state. Recently you have appointed a woman as the new manager in one of the company’s flagship stores. Prior to this change the store has had very good turnover rates but since the new manager took charge sales have been decreasing. You are being told that the employees in that location dislike taking instructions from a woman. The personnel in the shop largely consists of men, apart from a couple of women, who also have been hired recently and don’t have much experience with sales. The workers in the shop have approached you and ask you to replace the female manger with a man. </a:t>
            </a:r>
          </a:p>
        </p:txBody>
      </p:sp>
      <p:pic>
        <p:nvPicPr>
          <p:cNvPr id="11" name="Grafik 10">
            <a:hlinkClick r:id="rId5" action="ppaction://hlinksldjump"/>
            <a:extLst>
              <a:ext uri="{FF2B5EF4-FFF2-40B4-BE49-F238E27FC236}">
                <a16:creationId xmlns:a16="http://schemas.microsoft.com/office/drawing/2014/main" id="{46ED8AB9-B85F-2441-8650-B5ABD416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0" name="Rechteck 9">
            <a:extLst>
              <a:ext uri="{FF2B5EF4-FFF2-40B4-BE49-F238E27FC236}">
                <a16:creationId xmlns:a16="http://schemas.microsoft.com/office/drawing/2014/main" id="{3072E355-6CF0-294E-8F34-5FD94AD703B0}"/>
              </a:ext>
            </a:extLst>
          </p:cNvPr>
          <p:cNvSpPr/>
          <p:nvPr/>
        </p:nvSpPr>
        <p:spPr>
          <a:xfrm>
            <a:off x="5864092" y="5142706"/>
            <a:ext cx="2618024" cy="484398"/>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39519129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76696F8-9844-4FF0-AA2D-2821AFBC4B94}"/>
              </a:ext>
            </a:extLst>
          </p:cNvPr>
          <p:cNvSpPr/>
          <p:nvPr/>
        </p:nvSpPr>
        <p:spPr>
          <a:xfrm>
            <a:off x="619240" y="2080179"/>
            <a:ext cx="374937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BAA60"/>
                </a:solidFill>
                <a:latin typeface="TeleNeo" panose="020B0504040202090203" pitchFamily="34" charset="77"/>
                <a:ea typeface="Verdana" panose="020B0604030504040204" pitchFamily="34" charset="0"/>
                <a:cs typeface="Arial" panose="020B0604020202020204" pitchFamily="34" charset="0"/>
              </a:rPr>
              <a:t>C7. </a:t>
            </a:r>
            <a:r>
              <a:rPr lang="en-GB" sz="2800" b="1" dirty="0">
                <a:solidFill>
                  <a:srgbClr val="EBAA60"/>
                </a:solidFill>
                <a:latin typeface="TeleNeo" panose="020B0504040202090203" pitchFamily="34" charset="77"/>
                <a:ea typeface="Verdana" panose="020B0604030504040204" pitchFamily="34" charset="0"/>
              </a:rPr>
              <a:t>The intricacies of a hiring process</a:t>
            </a:r>
          </a:p>
        </p:txBody>
      </p:sp>
      <p:pic>
        <p:nvPicPr>
          <p:cNvPr id="8" name="Picture 4" descr="C:\Users\IgorY\Desktop\66\Human and Digital Rights.png">
            <a:extLst>
              <a:ext uri="{FF2B5EF4-FFF2-40B4-BE49-F238E27FC236}">
                <a16:creationId xmlns:a16="http://schemas.microsoft.com/office/drawing/2014/main" id="{E5A21694-688F-400D-AE5F-98C5AB68A3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20632" y="378025"/>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BB821CB-4493-5B43-BACF-A06E035B9515}"/>
              </a:ext>
            </a:extLst>
          </p:cNvPr>
          <p:cNvSpPr/>
          <p:nvPr/>
        </p:nvSpPr>
        <p:spPr>
          <a:xfrm>
            <a:off x="3216004" y="498113"/>
            <a:ext cx="1056640" cy="1271823"/>
          </a:xfrm>
          <a:prstGeom prst="rect">
            <a:avLst/>
          </a:prstGeom>
        </p:spPr>
        <p:txBody>
          <a:bodyPr wrap="square">
            <a:spAutoFit/>
          </a:bodyPr>
          <a:lstStyle/>
          <a:p>
            <a:pPr algn="ctr">
              <a:lnSpc>
                <a:spcPct val="107000"/>
              </a:lnSpc>
              <a:spcBef>
                <a:spcPts val="200"/>
              </a:spcBef>
            </a:pPr>
            <a:r>
              <a:rPr lang="en-GB" b="1" dirty="0">
                <a:solidFill>
                  <a:srgbClr val="EBAA60"/>
                </a:solidFill>
                <a:latin typeface="TeleNeo" panose="020B0504040202090203" pitchFamily="34" charset="77"/>
                <a:ea typeface="Verdana" panose="020B0604030504040204" pitchFamily="34" charset="0"/>
                <a:cs typeface="Times New Roman" panose="02020603050405020304" pitchFamily="18" charset="0"/>
              </a:rPr>
              <a:t>C: Human &amp; Digital Rights </a:t>
            </a:r>
          </a:p>
        </p:txBody>
      </p:sp>
      <p:sp>
        <p:nvSpPr>
          <p:cNvPr id="4" name="Rechteck 3">
            <a:extLst>
              <a:ext uri="{FF2B5EF4-FFF2-40B4-BE49-F238E27FC236}">
                <a16:creationId xmlns:a16="http://schemas.microsoft.com/office/drawing/2014/main" id="{9521A56E-20EA-A24A-B8BF-A68F6D3259DC}"/>
              </a:ext>
            </a:extLst>
          </p:cNvPr>
          <p:cNvSpPr/>
          <p:nvPr/>
        </p:nvSpPr>
        <p:spPr>
          <a:xfrm>
            <a:off x="5864092" y="498113"/>
            <a:ext cx="5550156" cy="3068917"/>
          </a:xfrm>
          <a:prstGeom prst="rect">
            <a:avLst/>
          </a:prstGeom>
        </p:spPr>
        <p:txBody>
          <a:bodyPr wrap="square">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You have recently started in an entry position at one of Telekom’s </a:t>
            </a:r>
            <a:r>
              <a:rPr lang="en-GB" b="1" dirty="0">
                <a:solidFill>
                  <a:schemeClr val="bg1"/>
                </a:solidFill>
                <a:latin typeface="TeleNeo ExtraBold" panose="020B0504040202090203" pitchFamily="34" charset="77"/>
                <a:ea typeface="Verdana" panose="020B0604030504040204" pitchFamily="34" charset="0"/>
                <a:cs typeface="Arial" panose="020B0604020202020204" pitchFamily="34" charset="0"/>
              </a:rPr>
              <a:t>Human Resources </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teams. Your first task is to recruit employees for a newly opened store. Together with your managers you review the submitted CVs to pick applicants that will be invited for an interview. You notice that your superiors reject all candidates that appear to be with a foreign descent. However, you think that a few of these applicants are suitable for the job and you would like to invite them for an interview. </a:t>
            </a:r>
          </a:p>
        </p:txBody>
      </p:sp>
      <p:pic>
        <p:nvPicPr>
          <p:cNvPr id="11" name="Grafik 10">
            <a:hlinkClick r:id="rId5" action="ppaction://hlinksldjump"/>
            <a:extLst>
              <a:ext uri="{FF2B5EF4-FFF2-40B4-BE49-F238E27FC236}">
                <a16:creationId xmlns:a16="http://schemas.microsoft.com/office/drawing/2014/main" id="{46ED8AB9-B85F-2441-8650-B5ABD41628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
        <p:nvSpPr>
          <p:cNvPr id="10" name="Rechteck 9">
            <a:extLst>
              <a:ext uri="{FF2B5EF4-FFF2-40B4-BE49-F238E27FC236}">
                <a16:creationId xmlns:a16="http://schemas.microsoft.com/office/drawing/2014/main" id="{3072E355-6CF0-294E-8F34-5FD94AD703B0}"/>
              </a:ext>
            </a:extLst>
          </p:cNvPr>
          <p:cNvSpPr/>
          <p:nvPr/>
        </p:nvSpPr>
        <p:spPr>
          <a:xfrm>
            <a:off x="5864092" y="4130335"/>
            <a:ext cx="2618024" cy="484398"/>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spTree>
    <p:extLst>
      <p:ext uri="{BB962C8B-B14F-4D97-AF65-F5344CB8AC3E}">
        <p14:creationId xmlns:p14="http://schemas.microsoft.com/office/powerpoint/2010/main" val="1744974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D9070935-B717-4E21-8E5E-3375B3471922}"/>
              </a:ext>
            </a:extLst>
          </p:cNvPr>
          <p:cNvSpPr/>
          <p:nvPr/>
        </p:nvSpPr>
        <p:spPr>
          <a:xfrm>
            <a:off x="3304152" y="546472"/>
            <a:ext cx="1816523" cy="382733"/>
          </a:xfrm>
          <a:prstGeom prst="rect">
            <a:avLst/>
          </a:prstGeom>
        </p:spPr>
        <p:txBody>
          <a:bodyPr wrap="none">
            <a:spAutoFit/>
          </a:bodyPr>
          <a:lstStyle/>
          <a:p>
            <a:pPr>
              <a:lnSpc>
                <a:spcPct val="107000"/>
              </a:lnSpc>
              <a:spcBef>
                <a:spcPts val="200"/>
              </a:spcBef>
            </a:pPr>
            <a:r>
              <a:rPr lang="en-GB" b="1" dirty="0">
                <a:solidFill>
                  <a:srgbClr val="E34590"/>
                </a:solidFill>
                <a:latin typeface="TeleNeo" panose="020B0504040202090203" pitchFamily="34" charset="77"/>
                <a:ea typeface="Verdana" panose="020B0604030504040204" pitchFamily="34" charset="0"/>
                <a:cs typeface="Times New Roman" panose="02020603050405020304" pitchFamily="18" charset="0"/>
              </a:rPr>
              <a:t>D: Climate Action</a:t>
            </a:r>
          </a:p>
        </p:txBody>
      </p:sp>
      <p:sp>
        <p:nvSpPr>
          <p:cNvPr id="5" name="Rechteck 4">
            <a:extLst>
              <a:ext uri="{FF2B5EF4-FFF2-40B4-BE49-F238E27FC236}">
                <a16:creationId xmlns:a16="http://schemas.microsoft.com/office/drawing/2014/main" id="{A76696F8-9844-4FF0-AA2D-2821AFBC4B94}"/>
              </a:ext>
            </a:extLst>
          </p:cNvPr>
          <p:cNvSpPr/>
          <p:nvPr/>
        </p:nvSpPr>
        <p:spPr>
          <a:xfrm>
            <a:off x="865751" y="1924050"/>
            <a:ext cx="4254923" cy="1005147"/>
          </a:xfrm>
          <a:prstGeom prst="rect">
            <a:avLst/>
          </a:prstGeom>
        </p:spPr>
        <p:txBody>
          <a:bodyPr wrap="square">
            <a:spAutoFit/>
          </a:bodyPr>
          <a:lstStyle/>
          <a:p>
            <a:pPr>
              <a:lnSpc>
                <a:spcPct val="107000"/>
              </a:lnSpc>
              <a:spcAft>
                <a:spcPts val="800"/>
              </a:spcAft>
              <a:buClr>
                <a:srgbClr val="4472C4"/>
              </a:buClr>
            </a:pPr>
            <a:r>
              <a:rPr lang="en-GB" sz="2800" b="1" dirty="0">
                <a:solidFill>
                  <a:srgbClr val="E34590"/>
                </a:solidFill>
                <a:latin typeface="TeleNeo" panose="020B0504040202090203" pitchFamily="34" charset="77"/>
                <a:ea typeface="Verdana" panose="020B0604030504040204" pitchFamily="34" charset="0"/>
                <a:cs typeface="Arial" panose="020B0604020202020204" pitchFamily="34" charset="0"/>
              </a:rPr>
              <a:t>D1. </a:t>
            </a:r>
            <a:r>
              <a:rPr lang="en-GB" sz="2800" b="1" dirty="0">
                <a:solidFill>
                  <a:srgbClr val="E34590"/>
                </a:solidFill>
                <a:latin typeface="TeleNeo" panose="020B0504040202090203" pitchFamily="34" charset="77"/>
                <a:ea typeface="Verdana" panose="020B0604030504040204" pitchFamily="34" charset="0"/>
              </a:rPr>
              <a:t>Can selling smartphones help the climate?</a:t>
            </a:r>
            <a:endParaRPr lang="en-GB" sz="2800" dirty="0">
              <a:solidFill>
                <a:srgbClr val="E34590"/>
              </a:solidFill>
              <a:latin typeface="TeleNeo" panose="020B0504040202090203" pitchFamily="34" charset="77"/>
              <a:ea typeface="Verdana" panose="020B0604030504040204" pitchFamily="34" charset="0"/>
            </a:endParaRPr>
          </a:p>
        </p:txBody>
      </p:sp>
      <p:pic>
        <p:nvPicPr>
          <p:cNvPr id="8" name="Picture 5" descr="C:\Users\IgorY\Desktop\66\Climate Action.png">
            <a:extLst>
              <a:ext uri="{FF2B5EF4-FFF2-40B4-BE49-F238E27FC236}">
                <a16:creationId xmlns:a16="http://schemas.microsoft.com/office/drawing/2014/main" id="{FC7AD45C-6D75-44D3-8997-7E8DB6AD39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96508" y="481864"/>
            <a:ext cx="756000" cy="75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6D4ED447-34C4-3045-B70F-1E88187DEFE3}"/>
              </a:ext>
            </a:extLst>
          </p:cNvPr>
          <p:cNvSpPr/>
          <p:nvPr/>
        </p:nvSpPr>
        <p:spPr>
          <a:xfrm>
            <a:off x="5976809" y="481864"/>
            <a:ext cx="6096000" cy="4730910"/>
          </a:xfrm>
          <a:prstGeom prst="rect">
            <a:avLst/>
          </a:prstGeom>
        </p:spPr>
        <p:txBody>
          <a:bodyPr>
            <a:spAutoFit/>
          </a:bodyPr>
          <a:lstStyle/>
          <a:p>
            <a:pPr>
              <a:lnSpc>
                <a:spcPct val="120000"/>
              </a:lnSpc>
              <a:spcAft>
                <a:spcPts val="600"/>
              </a:spcAft>
            </a:pP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In the midst of an ongoing environmental crisis Deutsche Telekom has committed to allocate a considerable budget for raising the awareness of its customers and engaging them in the fight against global warming. As one of the company’s senior </a:t>
            </a:r>
            <a:r>
              <a:rPr lang="en-GB" b="1" dirty="0">
                <a:solidFill>
                  <a:schemeClr val="bg1"/>
                </a:solidFill>
                <a:latin typeface="TeleNeo" panose="020B0504040202090203" pitchFamily="34" charset="77"/>
                <a:ea typeface="Verdana" panose="020B0604030504040204" pitchFamily="34" charset="0"/>
                <a:cs typeface="Arial" panose="020B0604020202020204" pitchFamily="34" charset="0"/>
              </a:rPr>
              <a:t>Public Relations manager</a:t>
            </a:r>
            <a:r>
              <a:rPr lang="en-GB" dirty="0">
                <a:solidFill>
                  <a:schemeClr val="bg1"/>
                </a:solidFill>
                <a:latin typeface="TeleNeo" panose="020B0504040202090203" pitchFamily="34" charset="77"/>
                <a:ea typeface="Verdana" panose="020B0604030504040204" pitchFamily="34" charset="0"/>
                <a:cs typeface="Arial" panose="020B0604020202020204" pitchFamily="34" charset="0"/>
              </a:rPr>
              <a:t>s you are assigned the budget to organize a large campaign for Christmas. Your team proposes reinvesting part of Telekom’s profits from selling smartphones during the Christmas shopping rush towards tree planting projects. Some of your team’s members strongly advocate the idea, arguing that it will attract public attention, increase sells and create positive environmental impact. Others warn that the idea can damage the reputation since it resembles greenwashing and capitalizes on values of consumerism, which are among the main causes of global warming.  </a:t>
            </a:r>
          </a:p>
        </p:txBody>
      </p:sp>
      <p:sp>
        <p:nvSpPr>
          <p:cNvPr id="10" name="Rechteck 9">
            <a:extLst>
              <a:ext uri="{FF2B5EF4-FFF2-40B4-BE49-F238E27FC236}">
                <a16:creationId xmlns:a16="http://schemas.microsoft.com/office/drawing/2014/main" id="{77EC0C81-B696-7C46-999B-15D94ACE8C15}"/>
              </a:ext>
            </a:extLst>
          </p:cNvPr>
          <p:cNvSpPr/>
          <p:nvPr/>
        </p:nvSpPr>
        <p:spPr>
          <a:xfrm>
            <a:off x="5976809" y="5531435"/>
            <a:ext cx="2618024" cy="586122"/>
          </a:xfrm>
          <a:prstGeom prst="rect">
            <a:avLst/>
          </a:prstGeom>
        </p:spPr>
        <p:txBody>
          <a:bodyPr wrap="none">
            <a:spAutoFit/>
          </a:bodyPr>
          <a:lstStyle/>
          <a:p>
            <a:pPr>
              <a:lnSpc>
                <a:spcPct val="120000"/>
              </a:lnSpc>
              <a:spcAft>
                <a:spcPts val="600"/>
              </a:spcAft>
            </a:pPr>
            <a:r>
              <a:rPr lang="en-GB" sz="2800" b="1" dirty="0">
                <a:solidFill>
                  <a:schemeClr val="bg1"/>
                </a:solidFill>
                <a:latin typeface="TeleNeo" panose="020B0504040202090203" pitchFamily="34" charset="77"/>
                <a:ea typeface="Verdana" panose="020B0604030504040204" pitchFamily="34" charset="0"/>
                <a:cs typeface="Arial" panose="020B0604020202020204" pitchFamily="34" charset="0"/>
              </a:rPr>
              <a:t>What do you do?</a:t>
            </a:r>
          </a:p>
        </p:txBody>
      </p:sp>
      <p:pic>
        <p:nvPicPr>
          <p:cNvPr id="11" name="Grafik 10">
            <a:hlinkClick r:id="rId5" action="ppaction://hlinksldjump"/>
            <a:extLst>
              <a:ext uri="{FF2B5EF4-FFF2-40B4-BE49-F238E27FC236}">
                <a16:creationId xmlns:a16="http://schemas.microsoft.com/office/drawing/2014/main" id="{40D3108B-DC18-4788-8D8E-C52BDFA7AC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951" y="6281627"/>
            <a:ext cx="393700" cy="419100"/>
          </a:xfrm>
          <a:prstGeom prst="rect">
            <a:avLst/>
          </a:prstGeom>
        </p:spPr>
      </p:pic>
    </p:spTree>
    <p:extLst>
      <p:ext uri="{BB962C8B-B14F-4D97-AF65-F5344CB8AC3E}">
        <p14:creationId xmlns:p14="http://schemas.microsoft.com/office/powerpoint/2010/main" val="985920323"/>
      </p:ext>
    </p:extLst>
  </p:cSld>
  <p:clrMapOvr>
    <a:masterClrMapping/>
  </p:clrMapOvr>
</p:sld>
</file>

<file path=ppt/theme/theme1.xml><?xml version="1.0" encoding="utf-8"?>
<a:theme xmlns:a="http://schemas.openxmlformats.org/drawingml/2006/main" name="Office">
  <a:themeElements>
    <a:clrScheme name="Benutzerdefiniert 7">
      <a:dk1>
        <a:srgbClr val="0C73B9"/>
      </a:dk1>
      <a:lt1>
        <a:srgbClr val="FFFFFF"/>
      </a:lt1>
      <a:dk2>
        <a:srgbClr val="0C73B9"/>
      </a:dk2>
      <a:lt2>
        <a:srgbClr val="FFFFFF"/>
      </a:lt2>
      <a:accent1>
        <a:srgbClr val="A8D2F1"/>
      </a:accent1>
      <a:accent2>
        <a:srgbClr val="3D3D3C"/>
      </a:accent2>
      <a:accent3>
        <a:srgbClr val="949599"/>
      </a:accent3>
      <a:accent4>
        <a:srgbClr val="00A2A3"/>
      </a:accent4>
      <a:accent5>
        <a:srgbClr val="0C73B9"/>
      </a:accent5>
      <a:accent6>
        <a:srgbClr val="FFFFFF"/>
      </a:accent6>
      <a:hlink>
        <a:srgbClr val="FFFFFF"/>
      </a:hlink>
      <a:folHlink>
        <a:srgbClr val="43434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Benutzerdefiniert 3">
      <a:dk1>
        <a:srgbClr val="0C73B9"/>
      </a:dk1>
      <a:lt1>
        <a:srgbClr val="FFFFFF"/>
      </a:lt1>
      <a:dk2>
        <a:srgbClr val="0C73B9"/>
      </a:dk2>
      <a:lt2>
        <a:srgbClr val="FFFFFF"/>
      </a:lt2>
      <a:accent1>
        <a:srgbClr val="A8D2F1"/>
      </a:accent1>
      <a:accent2>
        <a:srgbClr val="3D3D3C"/>
      </a:accent2>
      <a:accent3>
        <a:srgbClr val="949599"/>
      </a:accent3>
      <a:accent4>
        <a:srgbClr val="00A2A3"/>
      </a:accent4>
      <a:accent5>
        <a:srgbClr val="0C73B9"/>
      </a:accent5>
      <a:accent6>
        <a:srgbClr val="FFFFFF"/>
      </a:accent6>
      <a:hlink>
        <a:srgbClr val="00A2A3"/>
      </a:hlink>
      <a:folHlink>
        <a:srgbClr val="F2F2F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23134</Words>
  <Application>Microsoft Office PowerPoint</Application>
  <PresentationFormat>Breitbild</PresentationFormat>
  <Paragraphs>2087</Paragraphs>
  <Slides>214</Slides>
  <Notes>167</Notes>
  <HiddenSlides>15</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214</vt:i4>
      </vt:variant>
    </vt:vector>
  </HeadingPairs>
  <TitlesOfParts>
    <vt:vector size="228" baseType="lpstr">
      <vt:lpstr>Arial</vt:lpstr>
      <vt:lpstr>Calibri</vt:lpstr>
      <vt:lpstr>Gill Sans</vt:lpstr>
      <vt:lpstr>Helvetica</vt:lpstr>
      <vt:lpstr>Open Sans</vt:lpstr>
      <vt:lpstr>Tele-GroteskFet</vt:lpstr>
      <vt:lpstr>TeleNeo</vt:lpstr>
      <vt:lpstr>TeleNeo ExtraBold</vt:lpstr>
      <vt:lpstr>TeleNeo Thin</vt:lpstr>
      <vt:lpstr>Times New Roman</vt:lpstr>
      <vt:lpstr>Verdana</vt:lpstr>
      <vt:lpstr>Wingdings</vt:lpstr>
      <vt:lpstr>Office</vt:lpstr>
      <vt:lpstr>1_Office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3. Challenge Sourcing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4. Challenge Sourcing</vt:lpstr>
      <vt:lpstr>4. Challenge Sourcing</vt:lpstr>
      <vt:lpstr>4. Challenge Sourcing</vt:lpstr>
      <vt:lpstr>4. Challenge Sourcing</vt:lpstr>
      <vt:lpstr>5. Ideation</vt:lpstr>
      <vt:lpstr>5. Ideation</vt:lpstr>
      <vt:lpstr>5. Ideation</vt:lpstr>
      <vt:lpstr>5. Ideation</vt:lpstr>
      <vt:lpstr>6. Scenario 2030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Quiz – Overarching 10 Points</vt:lpstr>
      <vt:lpstr>Quiz – Overarching 20 Points</vt:lpstr>
      <vt:lpstr>Quiz – Overarching 30 Points</vt:lpstr>
      <vt:lpstr>Quiz – Overarching 40 Points</vt:lpstr>
      <vt:lpstr>Quiz – Overarching 50 Points</vt:lpstr>
      <vt:lpstr>Quiz – Circular Economy 10 Points</vt:lpstr>
      <vt:lpstr>Quiz – Circular Economy 20 Points</vt:lpstr>
      <vt:lpstr>Quiz – Circular Economy 30 Points</vt:lpstr>
      <vt:lpstr>Quiz – Circular Economy 40 Points</vt:lpstr>
      <vt:lpstr>Quiz – Circular Economy 50 Points</vt:lpstr>
      <vt:lpstr>Quiz – Human &amp; Digital Rights 10 Points</vt:lpstr>
      <vt:lpstr>Quiz – Human &amp; Digital Rights 20 Points</vt:lpstr>
      <vt:lpstr>Quiz – Human &amp; Digital Rights 30 Points</vt:lpstr>
      <vt:lpstr>Quiz – Human &amp; Digital Rights 40 Points</vt:lpstr>
      <vt:lpstr>Quiz – Human &amp; Digital Rights 50 Points</vt:lpstr>
      <vt:lpstr>Quiz – Climate Action 10 Points</vt:lpstr>
      <vt:lpstr>Quiz – Climate Action 20 Points</vt:lpstr>
      <vt:lpstr>Quiz – Climate Action 30 Points</vt:lpstr>
      <vt:lpstr>Quiz – Climate Action 40 Points</vt:lpstr>
      <vt:lpstr>Quiz – Climate Action 50 Points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Henning Breuer;Kiril Ivanov</dc:creator>
  <cp:lastModifiedBy>Henning Breuer</cp:lastModifiedBy>
  <cp:revision>911</cp:revision>
  <cp:lastPrinted>2020-08-25T07:48:21Z</cp:lastPrinted>
  <dcterms:created xsi:type="dcterms:W3CDTF">2019-08-02T09:03:58Z</dcterms:created>
  <dcterms:modified xsi:type="dcterms:W3CDTF">2023-01-28T11:57:48Z</dcterms:modified>
</cp:coreProperties>
</file>