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7"/>
  </p:notesMasterIdLst>
  <p:sldIdLst>
    <p:sldId id="256" r:id="rId3"/>
    <p:sldId id="507" r:id="rId4"/>
    <p:sldId id="437" r:id="rId5"/>
    <p:sldId id="438" r:id="rId6"/>
    <p:sldId id="439" r:id="rId7"/>
    <p:sldId id="501" r:id="rId8"/>
    <p:sldId id="257" r:id="rId9"/>
    <p:sldId id="258" r:id="rId10"/>
    <p:sldId id="260" r:id="rId11"/>
    <p:sldId id="259" r:id="rId12"/>
    <p:sldId id="261" r:id="rId13"/>
    <p:sldId id="263" r:id="rId14"/>
    <p:sldId id="262" r:id="rId15"/>
    <p:sldId id="264" r:id="rId16"/>
    <p:sldId id="265" r:id="rId17"/>
    <p:sldId id="266" r:id="rId18"/>
    <p:sldId id="268" r:id="rId19"/>
    <p:sldId id="269" r:id="rId20"/>
    <p:sldId id="286" r:id="rId21"/>
    <p:sldId id="270" r:id="rId22"/>
    <p:sldId id="271" r:id="rId23"/>
    <p:sldId id="273" r:id="rId24"/>
    <p:sldId id="274" r:id="rId25"/>
    <p:sldId id="275" r:id="rId26"/>
    <p:sldId id="276" r:id="rId27"/>
    <p:sldId id="277" r:id="rId28"/>
    <p:sldId id="279" r:id="rId29"/>
    <p:sldId id="281" r:id="rId30"/>
    <p:sldId id="285" r:id="rId31"/>
    <p:sldId id="283" r:id="rId32"/>
    <p:sldId id="282" r:id="rId33"/>
    <p:sldId id="284" r:id="rId34"/>
    <p:sldId id="287" r:id="rId35"/>
    <p:sldId id="288" r:id="rId36"/>
    <p:sldId id="289" r:id="rId37"/>
    <p:sldId id="290" r:id="rId38"/>
    <p:sldId id="291" r:id="rId39"/>
    <p:sldId id="292" r:id="rId40"/>
    <p:sldId id="294" r:id="rId41"/>
    <p:sldId id="295" r:id="rId42"/>
    <p:sldId id="293" r:id="rId43"/>
    <p:sldId id="297" r:id="rId44"/>
    <p:sldId id="298" r:id="rId45"/>
    <p:sldId id="299" r:id="rId46"/>
    <p:sldId id="301" r:id="rId47"/>
    <p:sldId id="302" r:id="rId48"/>
    <p:sldId id="303" r:id="rId49"/>
    <p:sldId id="304" r:id="rId50"/>
    <p:sldId id="305" r:id="rId51"/>
    <p:sldId id="306" r:id="rId52"/>
    <p:sldId id="307" r:id="rId53"/>
    <p:sldId id="308" r:id="rId54"/>
    <p:sldId id="309"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9" r:id="rId73"/>
    <p:sldId id="336" r:id="rId74"/>
    <p:sldId id="328" r:id="rId75"/>
    <p:sldId id="337" r:id="rId76"/>
    <p:sldId id="338" r:id="rId77"/>
    <p:sldId id="356" r:id="rId78"/>
    <p:sldId id="357" r:id="rId79"/>
    <p:sldId id="381" r:id="rId80"/>
    <p:sldId id="379" r:id="rId81"/>
    <p:sldId id="358" r:id="rId82"/>
    <p:sldId id="382" r:id="rId83"/>
    <p:sldId id="384" r:id="rId84"/>
    <p:sldId id="383" r:id="rId85"/>
    <p:sldId id="385" r:id="rId86"/>
    <p:sldId id="386" r:id="rId87"/>
    <p:sldId id="387" r:id="rId88"/>
    <p:sldId id="389" r:id="rId89"/>
    <p:sldId id="388" r:id="rId90"/>
    <p:sldId id="390" r:id="rId91"/>
    <p:sldId id="391" r:id="rId92"/>
    <p:sldId id="392" r:id="rId93"/>
    <p:sldId id="393" r:id="rId94"/>
    <p:sldId id="394" r:id="rId95"/>
    <p:sldId id="344" r:id="rId96"/>
    <p:sldId id="333" r:id="rId97"/>
    <p:sldId id="334" r:id="rId98"/>
    <p:sldId id="335" r:id="rId99"/>
    <p:sldId id="339" r:id="rId100"/>
    <p:sldId id="340" r:id="rId101"/>
    <p:sldId id="341" r:id="rId102"/>
    <p:sldId id="342" r:id="rId103"/>
    <p:sldId id="345" r:id="rId104"/>
    <p:sldId id="343" r:id="rId105"/>
    <p:sldId id="346" r:id="rId106"/>
    <p:sldId id="347" r:id="rId107"/>
    <p:sldId id="348" r:id="rId108"/>
    <p:sldId id="349" r:id="rId109"/>
    <p:sldId id="350" r:id="rId110"/>
    <p:sldId id="352" r:id="rId111"/>
    <p:sldId id="351" r:id="rId112"/>
    <p:sldId id="353" r:id="rId113"/>
    <p:sldId id="354" r:id="rId114"/>
    <p:sldId id="355" r:id="rId115"/>
    <p:sldId id="418" r:id="rId116"/>
    <p:sldId id="359" r:id="rId117"/>
    <p:sldId id="420" r:id="rId118"/>
    <p:sldId id="421" r:id="rId119"/>
    <p:sldId id="423" r:id="rId120"/>
    <p:sldId id="424" r:id="rId121"/>
    <p:sldId id="425" r:id="rId122"/>
    <p:sldId id="426" r:id="rId123"/>
    <p:sldId id="427" r:id="rId124"/>
    <p:sldId id="428" r:id="rId125"/>
    <p:sldId id="429" r:id="rId126"/>
    <p:sldId id="430" r:id="rId127"/>
    <p:sldId id="419" r:id="rId128"/>
    <p:sldId id="360" r:id="rId129"/>
    <p:sldId id="362" r:id="rId130"/>
    <p:sldId id="361" r:id="rId131"/>
    <p:sldId id="363" r:id="rId132"/>
    <p:sldId id="364" r:id="rId133"/>
    <p:sldId id="366" r:id="rId134"/>
    <p:sldId id="367" r:id="rId135"/>
    <p:sldId id="365" r:id="rId136"/>
    <p:sldId id="368" r:id="rId137"/>
    <p:sldId id="369" r:id="rId138"/>
    <p:sldId id="370" r:id="rId139"/>
    <p:sldId id="371" r:id="rId140"/>
    <p:sldId id="372" r:id="rId141"/>
    <p:sldId id="373" r:id="rId142"/>
    <p:sldId id="374" r:id="rId143"/>
    <p:sldId id="375" r:id="rId144"/>
    <p:sldId id="376" r:id="rId145"/>
    <p:sldId id="431" r:id="rId146"/>
    <p:sldId id="378" r:id="rId147"/>
    <p:sldId id="433" r:id="rId148"/>
    <p:sldId id="434" r:id="rId149"/>
    <p:sldId id="435" r:id="rId150"/>
    <p:sldId id="436" r:id="rId151"/>
    <p:sldId id="440" r:id="rId152"/>
    <p:sldId id="441" r:id="rId153"/>
    <p:sldId id="442" r:id="rId154"/>
    <p:sldId id="443" r:id="rId155"/>
    <p:sldId id="444" r:id="rId156"/>
    <p:sldId id="445" r:id="rId157"/>
    <p:sldId id="446" r:id="rId158"/>
    <p:sldId id="447" r:id="rId159"/>
    <p:sldId id="448" r:id="rId160"/>
    <p:sldId id="449" r:id="rId161"/>
    <p:sldId id="450" r:id="rId162"/>
    <p:sldId id="432" r:id="rId163"/>
    <p:sldId id="395" r:id="rId164"/>
    <p:sldId id="377" r:id="rId165"/>
    <p:sldId id="396" r:id="rId166"/>
    <p:sldId id="398" r:id="rId167"/>
    <p:sldId id="397" r:id="rId168"/>
    <p:sldId id="399" r:id="rId169"/>
    <p:sldId id="400" r:id="rId170"/>
    <p:sldId id="402" r:id="rId171"/>
    <p:sldId id="401" r:id="rId172"/>
    <p:sldId id="404" r:id="rId173"/>
    <p:sldId id="403" r:id="rId174"/>
    <p:sldId id="405" r:id="rId175"/>
    <p:sldId id="406" r:id="rId176"/>
    <p:sldId id="408" r:id="rId177"/>
    <p:sldId id="407" r:id="rId178"/>
    <p:sldId id="410" r:id="rId179"/>
    <p:sldId id="411" r:id="rId180"/>
    <p:sldId id="409" r:id="rId181"/>
    <p:sldId id="412" r:id="rId182"/>
    <p:sldId id="413" r:id="rId183"/>
    <p:sldId id="414" r:id="rId184"/>
    <p:sldId id="415" r:id="rId185"/>
    <p:sldId id="416" r:id="rId186"/>
    <p:sldId id="417" r:id="rId187"/>
    <p:sldId id="471" r:id="rId188"/>
    <p:sldId id="472" r:id="rId189"/>
    <p:sldId id="481" r:id="rId190"/>
    <p:sldId id="480" r:id="rId191"/>
    <p:sldId id="540" r:id="rId192"/>
    <p:sldId id="482" r:id="rId193"/>
    <p:sldId id="509" r:id="rId194"/>
    <p:sldId id="510" r:id="rId195"/>
    <p:sldId id="511" r:id="rId196"/>
    <p:sldId id="512" r:id="rId197"/>
    <p:sldId id="513" r:id="rId198"/>
    <p:sldId id="514" r:id="rId199"/>
    <p:sldId id="515" r:id="rId200"/>
    <p:sldId id="516" r:id="rId201"/>
    <p:sldId id="517" r:id="rId202"/>
    <p:sldId id="518" r:id="rId203"/>
    <p:sldId id="519" r:id="rId204"/>
    <p:sldId id="520" r:id="rId205"/>
    <p:sldId id="521" r:id="rId206"/>
    <p:sldId id="522" r:id="rId207"/>
    <p:sldId id="523" r:id="rId208"/>
    <p:sldId id="524" r:id="rId209"/>
    <p:sldId id="525" r:id="rId210"/>
    <p:sldId id="526" r:id="rId211"/>
    <p:sldId id="527" r:id="rId212"/>
    <p:sldId id="528" r:id="rId213"/>
    <p:sldId id="529" r:id="rId214"/>
    <p:sldId id="530" r:id="rId215"/>
    <p:sldId id="531" r:id="rId216"/>
    <p:sldId id="476" r:id="rId217"/>
    <p:sldId id="532" r:id="rId218"/>
    <p:sldId id="533" r:id="rId219"/>
    <p:sldId id="534" r:id="rId220"/>
    <p:sldId id="491" r:id="rId221"/>
    <p:sldId id="535" r:id="rId222"/>
    <p:sldId id="536" r:id="rId223"/>
    <p:sldId id="478" r:id="rId224"/>
    <p:sldId id="492" r:id="rId225"/>
    <p:sldId id="537" r:id="rId226"/>
    <p:sldId id="496" r:id="rId227"/>
    <p:sldId id="539" r:id="rId228"/>
    <p:sldId id="494" r:id="rId229"/>
    <p:sldId id="495" r:id="rId230"/>
    <p:sldId id="538" r:id="rId231"/>
    <p:sldId id="500" r:id="rId232"/>
    <p:sldId id="497" r:id="rId233"/>
    <p:sldId id="479" r:id="rId234"/>
    <p:sldId id="493" r:id="rId235"/>
    <p:sldId id="459" r:id="rId236"/>
    <p:sldId id="504" r:id="rId237"/>
    <p:sldId id="498" r:id="rId238"/>
    <p:sldId id="503" r:id="rId239"/>
    <p:sldId id="505" r:id="rId240"/>
    <p:sldId id="499" r:id="rId241"/>
    <p:sldId id="506" r:id="rId242"/>
    <p:sldId id="460" r:id="rId243"/>
    <p:sldId id="541" r:id="rId244"/>
    <p:sldId id="461" r:id="rId245"/>
    <p:sldId id="462" r:id="rId246"/>
    <p:sldId id="463" r:id="rId247"/>
    <p:sldId id="464" r:id="rId248"/>
    <p:sldId id="465" r:id="rId249"/>
    <p:sldId id="466" r:id="rId250"/>
    <p:sldId id="467" r:id="rId251"/>
    <p:sldId id="468" r:id="rId252"/>
    <p:sldId id="469" r:id="rId253"/>
    <p:sldId id="470" r:id="rId254"/>
    <p:sldId id="502" r:id="rId255"/>
    <p:sldId id="508" r:id="rId25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74" userDrawn="1">
          <p15:clr>
            <a:srgbClr val="A4A3A4"/>
          </p15:clr>
        </p15:guide>
        <p15:guide id="3" orient="horz" pos="822" userDrawn="1">
          <p15:clr>
            <a:srgbClr val="A4A3A4"/>
          </p15:clr>
        </p15:guide>
        <p15:guide id="4" orient="horz" pos="414" userDrawn="1">
          <p15:clr>
            <a:srgbClr val="A4A3A4"/>
          </p15:clr>
        </p15:guide>
        <p15:guide id="5" orient="horz" pos="1139" userDrawn="1">
          <p15:clr>
            <a:srgbClr val="A4A3A4"/>
          </p15:clr>
        </p15:guide>
        <p15:guide id="6" orient="horz" pos="550" userDrawn="1">
          <p15:clr>
            <a:srgbClr val="A4A3A4"/>
          </p15:clr>
        </p15:guide>
        <p15:guide id="7" pos="7151" userDrawn="1">
          <p15:clr>
            <a:srgbClr val="A4A3A4"/>
          </p15:clr>
        </p15:guide>
        <p15:guide id="8" pos="2139" userDrawn="1">
          <p15:clr>
            <a:srgbClr val="A4A3A4"/>
          </p15:clr>
        </p15:guide>
        <p15:guide id="9" pos="1844" userDrawn="1">
          <p15:clr>
            <a:srgbClr val="A4A3A4"/>
          </p15:clr>
        </p15:guide>
        <p15:guide id="10" orient="horz" pos="3770" userDrawn="1">
          <p15:clr>
            <a:srgbClr val="A4A3A4"/>
          </p15:clr>
        </p15:guide>
        <p15:guide id="11" orient="horz" pos="232" userDrawn="1">
          <p15:clr>
            <a:srgbClr val="A4A3A4"/>
          </p15:clr>
        </p15:guide>
        <p15:guide id="12" orient="horz" pos="2364" userDrawn="1">
          <p15:clr>
            <a:srgbClr val="A4A3A4"/>
          </p15:clr>
        </p15:guide>
        <p15:guide id="13" orient="horz" pos="129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8F8"/>
    <a:srgbClr val="0517B5"/>
    <a:srgbClr val="F2F2F2"/>
    <a:srgbClr val="F8F8F8"/>
    <a:srgbClr val="BEFF8C"/>
    <a:srgbClr val="DDDDDD"/>
    <a:srgbClr val="CDD1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1" autoAdjust="0"/>
    <p:restoredTop sz="84052" autoAdjust="0"/>
  </p:normalViewPr>
  <p:slideViewPr>
    <p:cSldViewPr snapToGrid="0">
      <p:cViewPr varScale="1">
        <p:scale>
          <a:sx n="71" d="100"/>
          <a:sy n="71" d="100"/>
        </p:scale>
        <p:origin x="837" y="42"/>
      </p:cViewPr>
      <p:guideLst>
        <p:guide orient="horz" pos="2160"/>
        <p:guide pos="574"/>
        <p:guide orient="horz" pos="822"/>
        <p:guide orient="horz" pos="414"/>
        <p:guide orient="horz" pos="1139"/>
        <p:guide orient="horz" pos="550"/>
        <p:guide pos="7151"/>
        <p:guide pos="2139"/>
        <p:guide pos="1844"/>
        <p:guide orient="horz" pos="3770"/>
        <p:guide orient="horz" pos="232"/>
        <p:guide orient="horz" pos="2364"/>
        <p:guide orient="horz" pos="1298"/>
      </p:guideLst>
    </p:cSldViewPr>
  </p:slideViewPr>
  <p:outlineViewPr>
    <p:cViewPr>
      <p:scale>
        <a:sx n="33" d="100"/>
        <a:sy n="33" d="100"/>
      </p:scale>
      <p:origin x="0" y="-13781"/>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slide" Target="slides/slide245.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58" Type="http://schemas.openxmlformats.org/officeDocument/2006/relationships/presProps" Target="presProps.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viewProps" Target="viewProps.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theme" Target="theme/theme1.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261" Type="http://schemas.openxmlformats.org/officeDocument/2006/relationships/tableStyles" Target="tableStyles.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notesMaster" Target="notesMasters/notesMaster1.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138377-D96E-4678-A786-B57B3D502A91}" type="datetimeFigureOut">
              <a:rPr lang="en-GB" smtClean="0"/>
              <a:t>09/03/2026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1A668-2B14-4E37-B22A-F96D3B8A6342}" type="slidenum">
              <a:rPr lang="en-GB" smtClean="0"/>
              <a:t>‹Nr.›</a:t>
            </a:fld>
            <a:endParaRPr lang="en-GB"/>
          </a:p>
        </p:txBody>
      </p:sp>
    </p:spTree>
    <p:extLst>
      <p:ext uri="{BB962C8B-B14F-4D97-AF65-F5344CB8AC3E}">
        <p14:creationId xmlns:p14="http://schemas.microsoft.com/office/powerpoint/2010/main" val="71618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6AABD-6DB2-235A-716A-9E8263428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C2986C-132C-7CD5-3109-C89F4336575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A3958E5-25AE-7CF2-C9C0-CBFFC3BAD6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D941FF-78BA-DF15-6A24-45571C2D0F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AC151-7E5E-4620-8BFD-CC475EDB138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77200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“Rather than being imposed from the top to the bottom of the hierarchy</a:t>
            </a:r>
            <a:r>
              <a:rPr lang="en-US" b="0" dirty="0"/>
              <a:t>, its properties emerge and evolve from stakeholder interactions and learning in dealing with – foreseeable and unexpected – challenges. </a:t>
            </a:r>
            <a:r>
              <a:rPr lang="en-US" b="1" dirty="0"/>
              <a:t>This makes room for non-linear cultural shifts and </a:t>
            </a:r>
            <a:r>
              <a:rPr lang="en-US" b="1" dirty="0" err="1"/>
              <a:t>organisational</a:t>
            </a:r>
            <a:r>
              <a:rPr lang="en-US" b="1" dirty="0"/>
              <a:t> innovations arising from seemingly insignificant interactions”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Each industry brings unique values and capabilities to contribute to sustainable development (e.g. environmental stewardship in mobility or equity, diversity and community welfare in social mission business models)</a:t>
            </a:r>
            <a:r>
              <a:rPr lang="de-DE" sz="1200" b="1" dirty="0"/>
              <a:t>… „</a:t>
            </a:r>
            <a:r>
              <a:rPr lang="en-US" b="0" dirty="0"/>
              <a:t>Some </a:t>
            </a:r>
            <a:r>
              <a:rPr lang="en-US" b="0" dirty="0" err="1"/>
              <a:t>organisations</a:t>
            </a:r>
            <a:r>
              <a:rPr lang="en-US" b="0" dirty="0"/>
              <a:t> foster values of environmental stewardship by trying to mitigate negative impact (e.g. of mobility) and to enhance positive impact by conserving biodiversity, preventing pollution or regenerating resources. Others embed </a:t>
            </a:r>
            <a:r>
              <a:rPr lang="en-US" b="0" dirty="0" err="1"/>
              <a:t>val</a:t>
            </a:r>
            <a:r>
              <a:rPr lang="en-US" b="0" dirty="0"/>
              <a:t> </a:t>
            </a:r>
            <a:r>
              <a:rPr lang="en-US" b="0" dirty="0" err="1"/>
              <a:t>ues</a:t>
            </a:r>
            <a:r>
              <a:rPr lang="en-US" b="0" dirty="0"/>
              <a:t> of social responsibility such as equity, diversity and community welfare into their business models and operations, striving for a positive impact on fair </a:t>
            </a:r>
            <a:r>
              <a:rPr lang="en-US" b="0" dirty="0" err="1"/>
              <a:t>labour</a:t>
            </a:r>
            <a:r>
              <a:rPr lang="en-US" b="0" dirty="0"/>
              <a:t> conditions, community development and social well-being, fostering inclusive mobility and reducing social disparities. Likewise, positive economic impact can consist in contributions to ethical </a:t>
            </a:r>
            <a:r>
              <a:rPr lang="en-US" b="0" dirty="0" err="1"/>
              <a:t>labour</a:t>
            </a:r>
            <a:r>
              <a:rPr lang="en-US" b="0" dirty="0"/>
              <a:t> standards, employment, fair trade and economic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Political and </a:t>
            </a:r>
            <a:r>
              <a:rPr lang="de-DE" sz="1200" dirty="0" err="1"/>
              <a:t>management</a:t>
            </a:r>
            <a:r>
              <a:rPr lang="de-DE" sz="1200" dirty="0"/>
              <a:t> </a:t>
            </a:r>
            <a:r>
              <a:rPr lang="de-DE" sz="1200" dirty="0" err="1"/>
              <a:t>frameworks</a:t>
            </a:r>
            <a:r>
              <a:rPr lang="de-DE" sz="1200" dirty="0"/>
              <a:t> </a:t>
            </a:r>
            <a:r>
              <a:rPr lang="en-US" sz="1200" dirty="0"/>
              <a:t>give shape and substance to sustainability values and innovation strategies </a:t>
            </a:r>
            <a:r>
              <a:rPr lang="de-DE" sz="1200" dirty="0"/>
              <a:t>(e.g. </a:t>
            </a:r>
            <a:r>
              <a:rPr lang="en-US" sz="1200" dirty="0"/>
              <a:t>UN’s SDGs, the European Green Deal or the Paris Agreement)</a:t>
            </a:r>
            <a:r>
              <a:rPr lang="de-DE"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5"/>
          </p:nvPr>
        </p:nvSpPr>
        <p:spPr/>
        <p:txBody>
          <a:bodyPr/>
          <a:lstStyle/>
          <a:p>
            <a:fld id="{9421A668-2B14-4E37-B22A-F96D3B8A6342}" type="slidenum">
              <a:rPr lang="en-GB" smtClean="0"/>
              <a:t>34</a:t>
            </a:fld>
            <a:endParaRPr lang="en-GB"/>
          </a:p>
        </p:txBody>
      </p:sp>
    </p:spTree>
    <p:extLst>
      <p:ext uri="{BB962C8B-B14F-4D97-AF65-F5344CB8AC3E}">
        <p14:creationId xmlns:p14="http://schemas.microsoft.com/office/powerpoint/2010/main" val="402963690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E50BB-0165-D430-9F8C-1ED5CC8588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1019AE-8184-B8C8-5994-D3F525C841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A6D766-F982-500D-EE7D-DC7050B2CE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EA5D938E-CC2A-47CD-5FA0-55963F8D23F5}"/>
              </a:ext>
            </a:extLst>
          </p:cNvPr>
          <p:cNvSpPr>
            <a:spLocks noGrp="1"/>
          </p:cNvSpPr>
          <p:nvPr>
            <p:ph type="sldNum" sz="quarter" idx="5"/>
          </p:nvPr>
        </p:nvSpPr>
        <p:spPr/>
        <p:txBody>
          <a:bodyPr/>
          <a:lstStyle/>
          <a:p>
            <a:fld id="{9421A668-2B14-4E37-B22A-F96D3B8A6342}" type="slidenum">
              <a:rPr lang="en-GB" smtClean="0"/>
              <a:t>210</a:t>
            </a:fld>
            <a:endParaRPr lang="en-GB"/>
          </a:p>
        </p:txBody>
      </p:sp>
    </p:spTree>
    <p:extLst>
      <p:ext uri="{BB962C8B-B14F-4D97-AF65-F5344CB8AC3E}">
        <p14:creationId xmlns:p14="http://schemas.microsoft.com/office/powerpoint/2010/main" val="219864439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E50BB-0165-D430-9F8C-1ED5CC8588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1019AE-8184-B8C8-5994-D3F525C841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A6D766-F982-500D-EE7D-DC7050B2CE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EA5D938E-CC2A-47CD-5FA0-55963F8D23F5}"/>
              </a:ext>
            </a:extLst>
          </p:cNvPr>
          <p:cNvSpPr>
            <a:spLocks noGrp="1"/>
          </p:cNvSpPr>
          <p:nvPr>
            <p:ph type="sldNum" sz="quarter" idx="5"/>
          </p:nvPr>
        </p:nvSpPr>
        <p:spPr/>
        <p:txBody>
          <a:bodyPr/>
          <a:lstStyle/>
          <a:p>
            <a:fld id="{9421A668-2B14-4E37-B22A-F96D3B8A6342}" type="slidenum">
              <a:rPr lang="en-GB" smtClean="0"/>
              <a:t>211</a:t>
            </a:fld>
            <a:endParaRPr lang="en-GB"/>
          </a:p>
        </p:txBody>
      </p:sp>
    </p:spTree>
    <p:extLst>
      <p:ext uri="{BB962C8B-B14F-4D97-AF65-F5344CB8AC3E}">
        <p14:creationId xmlns:p14="http://schemas.microsoft.com/office/powerpoint/2010/main" val="35671708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E50BB-0165-D430-9F8C-1ED5CC8588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1019AE-8184-B8C8-5994-D3F525C841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A6D766-F982-500D-EE7D-DC7050B2CE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EA5D938E-CC2A-47CD-5FA0-55963F8D23F5}"/>
              </a:ext>
            </a:extLst>
          </p:cNvPr>
          <p:cNvSpPr>
            <a:spLocks noGrp="1"/>
          </p:cNvSpPr>
          <p:nvPr>
            <p:ph type="sldNum" sz="quarter" idx="5"/>
          </p:nvPr>
        </p:nvSpPr>
        <p:spPr/>
        <p:txBody>
          <a:bodyPr/>
          <a:lstStyle/>
          <a:p>
            <a:fld id="{9421A668-2B14-4E37-B22A-F96D3B8A6342}" type="slidenum">
              <a:rPr lang="en-GB" smtClean="0"/>
              <a:t>212</a:t>
            </a:fld>
            <a:endParaRPr lang="en-GB"/>
          </a:p>
        </p:txBody>
      </p:sp>
    </p:spTree>
    <p:extLst>
      <p:ext uri="{BB962C8B-B14F-4D97-AF65-F5344CB8AC3E}">
        <p14:creationId xmlns:p14="http://schemas.microsoft.com/office/powerpoint/2010/main" val="97528996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E50BB-0165-D430-9F8C-1ED5CC8588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1019AE-8184-B8C8-5994-D3F525C841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A6D766-F982-500D-EE7D-DC7050B2CE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EA5D938E-CC2A-47CD-5FA0-55963F8D23F5}"/>
              </a:ext>
            </a:extLst>
          </p:cNvPr>
          <p:cNvSpPr>
            <a:spLocks noGrp="1"/>
          </p:cNvSpPr>
          <p:nvPr>
            <p:ph type="sldNum" sz="quarter" idx="5"/>
          </p:nvPr>
        </p:nvSpPr>
        <p:spPr/>
        <p:txBody>
          <a:bodyPr/>
          <a:lstStyle/>
          <a:p>
            <a:fld id="{9421A668-2B14-4E37-B22A-F96D3B8A6342}" type="slidenum">
              <a:rPr lang="en-GB" smtClean="0"/>
              <a:t>213</a:t>
            </a:fld>
            <a:endParaRPr lang="en-GB"/>
          </a:p>
        </p:txBody>
      </p:sp>
    </p:spTree>
    <p:extLst>
      <p:ext uri="{BB962C8B-B14F-4D97-AF65-F5344CB8AC3E}">
        <p14:creationId xmlns:p14="http://schemas.microsoft.com/office/powerpoint/2010/main" val="417448280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E50BB-0165-D430-9F8C-1ED5CC8588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1019AE-8184-B8C8-5994-D3F525C841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A6D766-F982-500D-EE7D-DC7050B2CE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EA5D938E-CC2A-47CD-5FA0-55963F8D23F5}"/>
              </a:ext>
            </a:extLst>
          </p:cNvPr>
          <p:cNvSpPr>
            <a:spLocks noGrp="1"/>
          </p:cNvSpPr>
          <p:nvPr>
            <p:ph type="sldNum" sz="quarter" idx="5"/>
          </p:nvPr>
        </p:nvSpPr>
        <p:spPr/>
        <p:txBody>
          <a:bodyPr/>
          <a:lstStyle/>
          <a:p>
            <a:fld id="{9421A668-2B14-4E37-B22A-F96D3B8A6342}" type="slidenum">
              <a:rPr lang="en-GB" smtClean="0"/>
              <a:t>214</a:t>
            </a:fld>
            <a:endParaRPr lang="en-GB"/>
          </a:p>
        </p:txBody>
      </p:sp>
    </p:spTree>
    <p:extLst>
      <p:ext uri="{BB962C8B-B14F-4D97-AF65-F5344CB8AC3E}">
        <p14:creationId xmlns:p14="http://schemas.microsoft.com/office/powerpoint/2010/main" val="46028868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EBA35-A3E7-53DD-1C6A-2B92E1CCD3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76EFE6-5885-DD42-27C1-45A7FF6252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F4EF00-4E4F-82F4-F716-37711D6F5D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0D6915-0B1E-51ED-2E8B-29006EF05E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1A668-2B14-4E37-B22A-F96D3B8A634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778354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741B7-7B8C-6282-4B8E-0142CD6374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5020CB-54D0-BCBD-9A18-46CD460F4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3C4F71-C25B-D467-E471-DD465C18D5B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1A94485-4851-EF82-DD24-7A056A62FE3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1A668-2B14-4E37-B22A-F96D3B8A634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9291468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C8698-9C94-B650-0E71-1D4B0FC6F1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819ECE-A4CF-4340-1ADE-60DA50AB39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434998-5BC1-2E38-7DE6-096C6A134F3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A39C733-F3BD-C9C2-17E1-19074D01A8C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1A668-2B14-4E37-B22A-F96D3B8A634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0528835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6A590-80E5-1BD7-78CF-E93948E46A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6E8E9D-4E76-EC49-06F0-80C686DD5C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57570F-9574-14E3-D06A-FFDFAE19A22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B6AF85A-0812-0188-B941-3A0A47AAB05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1A668-2B14-4E37-B22A-F96D3B8A634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7827629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81681-0780-EAE0-0143-6334F9F127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01299C-19FB-82D1-B381-AFD1B61D65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4CADD4-E6DC-2750-978D-295C39753C4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296A695-7FA7-9DDD-96A8-9112344EAB77}"/>
              </a:ext>
            </a:extLst>
          </p:cNvPr>
          <p:cNvSpPr>
            <a:spLocks noGrp="1"/>
          </p:cNvSpPr>
          <p:nvPr>
            <p:ph type="sldNum" sz="quarter" idx="5"/>
          </p:nvPr>
        </p:nvSpPr>
        <p:spPr/>
        <p:txBody>
          <a:bodyPr/>
          <a:lstStyle/>
          <a:p>
            <a:fld id="{9421A668-2B14-4E37-B22A-F96D3B8A6342}" type="slidenum">
              <a:rPr lang="en-GB" smtClean="0"/>
              <a:t>223</a:t>
            </a:fld>
            <a:endParaRPr lang="en-GB"/>
          </a:p>
        </p:txBody>
      </p:sp>
    </p:spTree>
    <p:extLst>
      <p:ext uri="{BB962C8B-B14F-4D97-AF65-F5344CB8AC3E}">
        <p14:creationId xmlns:p14="http://schemas.microsoft.com/office/powerpoint/2010/main" val="210684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15AAE-BBCE-A14B-A08E-5B3D2EB4D6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0399E0-D68A-4A74-9C67-4433B9A0B4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F594C8-EE46-F50C-AB6C-74B7EC3D9BFB}"/>
              </a:ext>
            </a:extLst>
          </p:cNvPr>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
                <a:prstClr val="black"/>
              </a:buClr>
              <a:buSzTx/>
              <a:buFont typeface="Wingdings" panose="05000000000000000000" pitchFamily="2" charset="2"/>
              <a:buChar char="§"/>
              <a:tabLst/>
              <a:defRPr/>
            </a:pPr>
            <a:r>
              <a:rPr lang="en-US" sz="1200" dirty="0">
                <a:solidFill>
                  <a:prstClr val="black"/>
                </a:solidFill>
                <a:latin typeface="IBM Plex Sans" panose="020B0503050203000203" pitchFamily="34" charset="0"/>
              </a:rPr>
              <a:t>A sustainable healthcare system is ‘a system that improves, maintains or restores health, while </a:t>
            </a:r>
            <a:r>
              <a:rPr lang="en-US" sz="1200" dirty="0" err="1">
                <a:solidFill>
                  <a:prstClr val="black"/>
                </a:solidFill>
                <a:latin typeface="IBM Plex Sans" panose="020B0503050203000203" pitchFamily="34" charset="0"/>
              </a:rPr>
              <a:t>minimising</a:t>
            </a:r>
            <a:r>
              <a:rPr lang="en-US" sz="1200" dirty="0">
                <a:solidFill>
                  <a:prstClr val="black"/>
                </a:solidFill>
                <a:latin typeface="IBM Plex Sans" panose="020B0503050203000203" pitchFamily="34" charset="0"/>
              </a:rPr>
              <a:t> negative impacts on the environment and leveraging opportunities to restore and improve it, </a:t>
            </a:r>
            <a:r>
              <a:rPr lang="en-US" dirty="0"/>
              <a:t>to the benefit of the health and well-being of current and future generations</a:t>
            </a:r>
            <a:r>
              <a:rPr lang="en-US" sz="1200" dirty="0">
                <a:solidFill>
                  <a:prstClr val="black"/>
                </a:solidFill>
                <a:latin typeface="IBM Plex Sans" panose="020B0503050203000203" pitchFamily="34" charset="0"/>
              </a:rPr>
              <a:t>’ (WHO)</a:t>
            </a:r>
          </a:p>
        </p:txBody>
      </p:sp>
      <p:sp>
        <p:nvSpPr>
          <p:cNvPr id="4" name="Slide Number Placeholder 3">
            <a:extLst>
              <a:ext uri="{FF2B5EF4-FFF2-40B4-BE49-F238E27FC236}">
                <a16:creationId xmlns:a16="http://schemas.microsoft.com/office/drawing/2014/main" id="{3AB75EBA-3FA7-2DC5-E0AC-E4188E16BFC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1A668-2B14-4E37-B22A-F96D3B8A634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2952152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A1323-885D-A78E-11DC-A400830DEE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7712CC-D9D2-20CA-393C-231C5C460B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143F19-7C24-C326-D58E-B30AC218D06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7B1E998-07A9-8278-24CC-64A7C9E60EC7}"/>
              </a:ext>
            </a:extLst>
          </p:cNvPr>
          <p:cNvSpPr>
            <a:spLocks noGrp="1"/>
          </p:cNvSpPr>
          <p:nvPr>
            <p:ph type="sldNum" sz="quarter" idx="5"/>
          </p:nvPr>
        </p:nvSpPr>
        <p:spPr/>
        <p:txBody>
          <a:bodyPr/>
          <a:lstStyle/>
          <a:p>
            <a:fld id="{9421A668-2B14-4E37-B22A-F96D3B8A6342}" type="slidenum">
              <a:rPr lang="en-GB" smtClean="0"/>
              <a:t>224</a:t>
            </a:fld>
            <a:endParaRPr lang="en-GB"/>
          </a:p>
        </p:txBody>
      </p:sp>
    </p:spTree>
    <p:extLst>
      <p:ext uri="{BB962C8B-B14F-4D97-AF65-F5344CB8AC3E}">
        <p14:creationId xmlns:p14="http://schemas.microsoft.com/office/powerpoint/2010/main" val="379041284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A5F8D-2C61-4D40-F8B3-79B5E51461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FC446B-1294-AEFD-9BF6-F79A279F6B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469886-90ED-ED3D-80D3-793994FA7B08}"/>
              </a:ext>
            </a:extLst>
          </p:cNvPr>
          <p:cNvSpPr>
            <a:spLocks noGrp="1"/>
          </p:cNvSpPr>
          <p:nvPr>
            <p:ph type="body" idx="1"/>
          </p:nvPr>
        </p:nvSpPr>
        <p:spPr/>
        <p:txBody>
          <a:bodyPr/>
          <a:lstStyle/>
          <a:p>
            <a:pPr marL="0" indent="0">
              <a:lnSpc>
                <a:spcPct val="90000"/>
              </a:lnSpc>
              <a:spcBef>
                <a:spcPts val="1000"/>
              </a:spcBef>
              <a:buClr>
                <a:prstClr val="black"/>
              </a:buClr>
              <a:buFont typeface="Wingdings" panose="05000000000000000000" pitchFamily="2" charset="2"/>
              <a:buNone/>
              <a:defRPr/>
            </a:pPr>
            <a:endParaRPr lang="en-US" sz="1200" dirty="0"/>
          </a:p>
        </p:txBody>
      </p:sp>
      <p:sp>
        <p:nvSpPr>
          <p:cNvPr id="4" name="Slide Number Placeholder 3">
            <a:extLst>
              <a:ext uri="{FF2B5EF4-FFF2-40B4-BE49-F238E27FC236}">
                <a16:creationId xmlns:a16="http://schemas.microsoft.com/office/drawing/2014/main" id="{9E334D4C-F626-69B7-DA81-8F38D8A3DD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1A668-2B14-4E37-B22A-F96D3B8A634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7508383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4C63D-B576-5274-7388-3C2E932691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0621CE-9952-4C64-CD49-033CB54158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8D4451-0CD0-BAB4-D39B-1C45FA0073D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88E599-5B1E-0BCA-729B-4D1CF6D0BB5E}"/>
              </a:ext>
            </a:extLst>
          </p:cNvPr>
          <p:cNvSpPr>
            <a:spLocks noGrp="1"/>
          </p:cNvSpPr>
          <p:nvPr>
            <p:ph type="sldNum" sz="quarter" idx="5"/>
          </p:nvPr>
        </p:nvSpPr>
        <p:spPr/>
        <p:txBody>
          <a:bodyPr/>
          <a:lstStyle/>
          <a:p>
            <a:fld id="{9421A668-2B14-4E37-B22A-F96D3B8A6342}" type="slidenum">
              <a:rPr lang="en-GB" smtClean="0"/>
              <a:t>226</a:t>
            </a:fld>
            <a:endParaRPr lang="en-GB"/>
          </a:p>
        </p:txBody>
      </p:sp>
    </p:spTree>
    <p:extLst>
      <p:ext uri="{BB962C8B-B14F-4D97-AF65-F5344CB8AC3E}">
        <p14:creationId xmlns:p14="http://schemas.microsoft.com/office/powerpoint/2010/main" val="67977309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E4AED-4B6B-AD0D-1228-6ABFBB1A91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DECA8E-BDDF-93B8-9D1C-802D664D2F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B209E1-1111-3D58-E458-918EEB16CB89}"/>
              </a:ext>
            </a:extLst>
          </p:cNvPr>
          <p:cNvSpPr>
            <a:spLocks noGrp="1"/>
          </p:cNvSpPr>
          <p:nvPr>
            <p:ph type="body" idx="1"/>
          </p:nvPr>
        </p:nvSpPr>
        <p:spPr/>
        <p:txBody>
          <a:bodyPr/>
          <a:lstStyle/>
          <a:p>
            <a:pPr marL="0" indent="0">
              <a:lnSpc>
                <a:spcPct val="90000"/>
              </a:lnSpc>
              <a:spcBef>
                <a:spcPts val="1000"/>
              </a:spcBef>
              <a:buClr>
                <a:prstClr val="black"/>
              </a:buClr>
              <a:buFont typeface="Wingdings" panose="05000000000000000000" pitchFamily="2" charset="2"/>
              <a:buNone/>
              <a:defRPr/>
            </a:pPr>
            <a:endParaRPr lang="en-US" sz="1200" dirty="0"/>
          </a:p>
        </p:txBody>
      </p:sp>
      <p:sp>
        <p:nvSpPr>
          <p:cNvPr id="4" name="Slide Number Placeholder 3">
            <a:extLst>
              <a:ext uri="{FF2B5EF4-FFF2-40B4-BE49-F238E27FC236}">
                <a16:creationId xmlns:a16="http://schemas.microsoft.com/office/drawing/2014/main" id="{0FA70E4E-9FA4-41BE-6B3B-D13EDC406C0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1A668-2B14-4E37-B22A-F96D3B8A634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292864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708B1-9261-ED7D-3911-127AEF1F82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59CA73-2E42-6F83-92B2-01BDF92679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BCD60F-1958-72DB-4922-6C603B75A1E6}"/>
              </a:ext>
            </a:extLst>
          </p:cNvPr>
          <p:cNvSpPr>
            <a:spLocks noGrp="1"/>
          </p:cNvSpPr>
          <p:nvPr>
            <p:ph type="body" idx="1"/>
          </p:nvPr>
        </p:nvSpPr>
        <p:spPr/>
        <p:txBody>
          <a:bodyPr/>
          <a:lstStyle/>
          <a:p>
            <a:pPr marL="0" indent="0">
              <a:lnSpc>
                <a:spcPct val="90000"/>
              </a:lnSpc>
              <a:spcBef>
                <a:spcPts val="1000"/>
              </a:spcBef>
              <a:buClr>
                <a:prstClr val="black"/>
              </a:buClr>
              <a:buFont typeface="Wingdings" panose="05000000000000000000" pitchFamily="2" charset="2"/>
              <a:buNone/>
              <a:defRPr/>
            </a:pPr>
            <a:endParaRPr lang="en-US" sz="1200" dirty="0"/>
          </a:p>
        </p:txBody>
      </p:sp>
      <p:sp>
        <p:nvSpPr>
          <p:cNvPr id="4" name="Slide Number Placeholder 3">
            <a:extLst>
              <a:ext uri="{FF2B5EF4-FFF2-40B4-BE49-F238E27FC236}">
                <a16:creationId xmlns:a16="http://schemas.microsoft.com/office/drawing/2014/main" id="{5CA5C2F3-376A-2D05-64CA-11F45338B8F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1A668-2B14-4E37-B22A-F96D3B8A634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3119116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8E89B-CA0A-10D7-CF74-164B81B5FB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BD7CE8-888E-62D9-829D-738A318C84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292F4C-A703-F944-651A-F386E5D6B2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46AFA19-CC75-21B3-294B-07F3B322DAEA}"/>
              </a:ext>
            </a:extLst>
          </p:cNvPr>
          <p:cNvSpPr>
            <a:spLocks noGrp="1"/>
          </p:cNvSpPr>
          <p:nvPr>
            <p:ph type="sldNum" sz="quarter" idx="5"/>
          </p:nvPr>
        </p:nvSpPr>
        <p:spPr/>
        <p:txBody>
          <a:bodyPr/>
          <a:lstStyle/>
          <a:p>
            <a:fld id="{9421A668-2B14-4E37-B22A-F96D3B8A6342}" type="slidenum">
              <a:rPr lang="en-GB" smtClean="0"/>
              <a:t>229</a:t>
            </a:fld>
            <a:endParaRPr lang="en-GB"/>
          </a:p>
        </p:txBody>
      </p:sp>
    </p:spTree>
    <p:extLst>
      <p:ext uri="{BB962C8B-B14F-4D97-AF65-F5344CB8AC3E}">
        <p14:creationId xmlns:p14="http://schemas.microsoft.com/office/powerpoint/2010/main" val="167981373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800EC-3EF9-C544-5794-F3A5C9FC49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7EE55F-B7A9-8FB0-52B0-92E4132365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B7EF4-34FA-6549-376D-3C44B8FC536A}"/>
              </a:ext>
            </a:extLst>
          </p:cNvPr>
          <p:cNvSpPr>
            <a:spLocks noGrp="1"/>
          </p:cNvSpPr>
          <p:nvPr>
            <p:ph type="body" idx="1"/>
          </p:nvPr>
        </p:nvSpPr>
        <p:spPr/>
        <p:txBody>
          <a:bodyPr/>
          <a:lstStyle/>
          <a:p>
            <a:pPr marL="0" indent="0">
              <a:lnSpc>
                <a:spcPct val="90000"/>
              </a:lnSpc>
              <a:spcBef>
                <a:spcPts val="1000"/>
              </a:spcBef>
              <a:buClr>
                <a:prstClr val="black"/>
              </a:buClr>
              <a:buFont typeface="Wingdings" panose="05000000000000000000" pitchFamily="2" charset="2"/>
              <a:buNone/>
              <a:defRPr/>
            </a:pPr>
            <a:endParaRPr lang="en-US" sz="1200" dirty="0"/>
          </a:p>
        </p:txBody>
      </p:sp>
      <p:sp>
        <p:nvSpPr>
          <p:cNvPr id="4" name="Slide Number Placeholder 3">
            <a:extLst>
              <a:ext uri="{FF2B5EF4-FFF2-40B4-BE49-F238E27FC236}">
                <a16:creationId xmlns:a16="http://schemas.microsoft.com/office/drawing/2014/main" id="{52209CB7-5AB8-A30C-2B8A-E22AF4F4AB4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1A668-2B14-4E37-B22A-F96D3B8A634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5308552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4AB64-33FF-4C92-267B-A3D8EC4BF3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E0D526-C479-82CD-19F6-1C568C030D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8ACD12-9AD7-5856-0082-11D91A74C1D7}"/>
              </a:ext>
            </a:extLst>
          </p:cNvPr>
          <p:cNvSpPr>
            <a:spLocks noGrp="1"/>
          </p:cNvSpPr>
          <p:nvPr>
            <p:ph type="body" idx="1"/>
          </p:nvPr>
        </p:nvSpPr>
        <p:spPr/>
        <p:txBody>
          <a:bodyPr/>
          <a:lstStyle/>
          <a:p>
            <a:pPr marL="0" indent="0">
              <a:lnSpc>
                <a:spcPct val="90000"/>
              </a:lnSpc>
              <a:spcBef>
                <a:spcPts val="1000"/>
              </a:spcBef>
              <a:buClr>
                <a:prstClr val="black"/>
              </a:buClr>
              <a:buFont typeface="Wingdings" panose="05000000000000000000" pitchFamily="2" charset="2"/>
              <a:buNone/>
              <a:defRPr/>
            </a:pPr>
            <a:endParaRPr lang="en-US" sz="1200" dirty="0"/>
          </a:p>
        </p:txBody>
      </p:sp>
      <p:sp>
        <p:nvSpPr>
          <p:cNvPr id="4" name="Slide Number Placeholder 3">
            <a:extLst>
              <a:ext uri="{FF2B5EF4-FFF2-40B4-BE49-F238E27FC236}">
                <a16:creationId xmlns:a16="http://schemas.microsoft.com/office/drawing/2014/main" id="{BBB40D61-63B6-D038-3DC4-1C5BEE7AF73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1A668-2B14-4E37-B22A-F96D3B8A634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9007295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7818F-4278-1514-D45F-C7340A22F3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5965F1-48BC-74EE-7197-9E8B9910CA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B1F0B2-7F59-EB64-6731-BC42E6E979C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495D01B-8853-1398-FCDF-8C8A5FA8D959}"/>
              </a:ext>
            </a:extLst>
          </p:cNvPr>
          <p:cNvSpPr>
            <a:spLocks noGrp="1"/>
          </p:cNvSpPr>
          <p:nvPr>
            <p:ph type="sldNum" sz="quarter" idx="5"/>
          </p:nvPr>
        </p:nvSpPr>
        <p:spPr/>
        <p:txBody>
          <a:bodyPr/>
          <a:lstStyle/>
          <a:p>
            <a:fld id="{9421A668-2B14-4E37-B22A-F96D3B8A6342}" type="slidenum">
              <a:rPr lang="en-GB" smtClean="0"/>
              <a:t>233</a:t>
            </a:fld>
            <a:endParaRPr lang="en-GB"/>
          </a:p>
        </p:txBody>
      </p:sp>
    </p:spTree>
    <p:extLst>
      <p:ext uri="{BB962C8B-B14F-4D97-AF65-F5344CB8AC3E}">
        <p14:creationId xmlns:p14="http://schemas.microsoft.com/office/powerpoint/2010/main" val="159019292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39C5E-1B60-AB59-5F01-72242F95E8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1E3076-D081-9205-DAFE-3027B75431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40C915-F990-F74C-76BC-ECD476F656F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4656750-FB05-D4AF-15A3-083C329B65FA}"/>
              </a:ext>
            </a:extLst>
          </p:cNvPr>
          <p:cNvSpPr>
            <a:spLocks noGrp="1"/>
          </p:cNvSpPr>
          <p:nvPr>
            <p:ph type="sldNum" sz="quarter" idx="5"/>
          </p:nvPr>
        </p:nvSpPr>
        <p:spPr/>
        <p:txBody>
          <a:bodyPr/>
          <a:lstStyle/>
          <a:p>
            <a:fld id="{9421A668-2B14-4E37-B22A-F96D3B8A6342}" type="slidenum">
              <a:rPr lang="en-GB" smtClean="0"/>
              <a:t>235</a:t>
            </a:fld>
            <a:endParaRPr lang="en-GB"/>
          </a:p>
        </p:txBody>
      </p:sp>
    </p:spTree>
    <p:extLst>
      <p:ext uri="{BB962C8B-B14F-4D97-AF65-F5344CB8AC3E}">
        <p14:creationId xmlns:p14="http://schemas.microsoft.com/office/powerpoint/2010/main" val="1822533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6AFC3-0C19-DF90-7BCC-66E237FE19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B7E15E-F9CF-E2BA-4012-46AFDA6E15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208820-FD34-F945-8996-EB8F69CF4D79}"/>
              </a:ext>
            </a:extLst>
          </p:cNvPr>
          <p:cNvSpPr>
            <a:spLocks noGrp="1"/>
          </p:cNvSpPr>
          <p:nvPr>
            <p:ph type="body" idx="1"/>
          </p:nvPr>
        </p:nvSpPr>
        <p:spPr/>
        <p:txBody>
          <a:bodyPr/>
          <a:lstStyle/>
          <a:p>
            <a:pPr marL="228600" indent="-228600">
              <a:lnSpc>
                <a:spcPct val="90000"/>
              </a:lnSpc>
              <a:spcBef>
                <a:spcPts val="1000"/>
              </a:spcBef>
              <a:buClr>
                <a:prstClr val="black"/>
              </a:buClr>
              <a:buFont typeface="Wingdings" panose="05000000000000000000" pitchFamily="2" charset="2"/>
              <a:buChar char="§"/>
              <a:defRPr/>
            </a:pPr>
            <a:endParaRPr lang="en-US" sz="1200" dirty="0"/>
          </a:p>
        </p:txBody>
      </p:sp>
      <p:sp>
        <p:nvSpPr>
          <p:cNvPr id="4" name="Slide Number Placeholder 3">
            <a:extLst>
              <a:ext uri="{FF2B5EF4-FFF2-40B4-BE49-F238E27FC236}">
                <a16:creationId xmlns:a16="http://schemas.microsoft.com/office/drawing/2014/main" id="{10C65E5D-A06A-2499-DE03-6EC344E846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1A668-2B14-4E37-B22A-F96D3B8A634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4438586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6A552-8323-8599-8BB5-48594029C0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A874BC-1CF0-7D4D-B36B-D3A40C1732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E5793C-346C-49C5-D034-EFF2880CA8B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E69EFAC-AFA0-6F21-145C-B7CB622A3CDD}"/>
              </a:ext>
            </a:extLst>
          </p:cNvPr>
          <p:cNvSpPr>
            <a:spLocks noGrp="1"/>
          </p:cNvSpPr>
          <p:nvPr>
            <p:ph type="sldNum" sz="quarter" idx="5"/>
          </p:nvPr>
        </p:nvSpPr>
        <p:spPr/>
        <p:txBody>
          <a:bodyPr/>
          <a:lstStyle/>
          <a:p>
            <a:fld id="{9421A668-2B14-4E37-B22A-F96D3B8A6342}" type="slidenum">
              <a:rPr lang="en-GB" smtClean="0"/>
              <a:t>236</a:t>
            </a:fld>
            <a:endParaRPr lang="en-GB"/>
          </a:p>
        </p:txBody>
      </p:sp>
    </p:spTree>
    <p:extLst>
      <p:ext uri="{BB962C8B-B14F-4D97-AF65-F5344CB8AC3E}">
        <p14:creationId xmlns:p14="http://schemas.microsoft.com/office/powerpoint/2010/main" val="236131746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A2033-F4D4-036C-FC38-22407D32B6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F3BDCA-18AB-1D11-A4A9-64D83789D8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8B9398-EE82-3627-D67E-B2D29385D74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0D40684-FDC5-04ED-43AC-0F75DE94BF1D}"/>
              </a:ext>
            </a:extLst>
          </p:cNvPr>
          <p:cNvSpPr>
            <a:spLocks noGrp="1"/>
          </p:cNvSpPr>
          <p:nvPr>
            <p:ph type="sldNum" sz="quarter" idx="5"/>
          </p:nvPr>
        </p:nvSpPr>
        <p:spPr/>
        <p:txBody>
          <a:bodyPr/>
          <a:lstStyle/>
          <a:p>
            <a:fld id="{9421A668-2B14-4E37-B22A-F96D3B8A6342}" type="slidenum">
              <a:rPr lang="en-GB" smtClean="0"/>
              <a:t>237</a:t>
            </a:fld>
            <a:endParaRPr lang="en-GB"/>
          </a:p>
        </p:txBody>
      </p:sp>
    </p:spTree>
    <p:extLst>
      <p:ext uri="{BB962C8B-B14F-4D97-AF65-F5344CB8AC3E}">
        <p14:creationId xmlns:p14="http://schemas.microsoft.com/office/powerpoint/2010/main" val="140267328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A5BC2-C996-B467-2BAC-E1D1EF9254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4013AC-BC62-9269-5738-916B4F22B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E64550-21E6-13E5-0163-9605A29138C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EA34F4F-DEC5-40CA-0B84-344E0F2AE447}"/>
              </a:ext>
            </a:extLst>
          </p:cNvPr>
          <p:cNvSpPr>
            <a:spLocks noGrp="1"/>
          </p:cNvSpPr>
          <p:nvPr>
            <p:ph type="sldNum" sz="quarter" idx="5"/>
          </p:nvPr>
        </p:nvSpPr>
        <p:spPr/>
        <p:txBody>
          <a:bodyPr/>
          <a:lstStyle/>
          <a:p>
            <a:fld id="{9421A668-2B14-4E37-B22A-F96D3B8A6342}" type="slidenum">
              <a:rPr lang="en-GB" smtClean="0"/>
              <a:t>238</a:t>
            </a:fld>
            <a:endParaRPr lang="en-GB"/>
          </a:p>
        </p:txBody>
      </p:sp>
    </p:spTree>
    <p:extLst>
      <p:ext uri="{BB962C8B-B14F-4D97-AF65-F5344CB8AC3E}">
        <p14:creationId xmlns:p14="http://schemas.microsoft.com/office/powerpoint/2010/main" val="346207649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5ABEE-7707-3A5D-26A7-E3CCF15537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0806FB-98FA-4DE2-52EC-D4FB2430D3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E561A4-1E15-4095-0F85-66481704857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31AE711-4AFE-E8AA-6348-D8547967F138}"/>
              </a:ext>
            </a:extLst>
          </p:cNvPr>
          <p:cNvSpPr>
            <a:spLocks noGrp="1"/>
          </p:cNvSpPr>
          <p:nvPr>
            <p:ph type="sldNum" sz="quarter" idx="5"/>
          </p:nvPr>
        </p:nvSpPr>
        <p:spPr/>
        <p:txBody>
          <a:bodyPr/>
          <a:lstStyle/>
          <a:p>
            <a:fld id="{9421A668-2B14-4E37-B22A-F96D3B8A6342}" type="slidenum">
              <a:rPr lang="en-GB" smtClean="0"/>
              <a:t>239</a:t>
            </a:fld>
            <a:endParaRPr lang="en-GB"/>
          </a:p>
        </p:txBody>
      </p:sp>
    </p:spTree>
    <p:extLst>
      <p:ext uri="{BB962C8B-B14F-4D97-AF65-F5344CB8AC3E}">
        <p14:creationId xmlns:p14="http://schemas.microsoft.com/office/powerpoint/2010/main" val="269779737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A0433-62A6-4DDC-FC8E-E4B9A76232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D4F6C2-9959-B780-47EE-48952123CD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D570C6-ECE7-1C10-D476-40568C46C35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267D42F-B236-2F53-FEE5-423D784D3227}"/>
              </a:ext>
            </a:extLst>
          </p:cNvPr>
          <p:cNvSpPr>
            <a:spLocks noGrp="1"/>
          </p:cNvSpPr>
          <p:nvPr>
            <p:ph type="sldNum" sz="quarter" idx="5"/>
          </p:nvPr>
        </p:nvSpPr>
        <p:spPr/>
        <p:txBody>
          <a:bodyPr/>
          <a:lstStyle/>
          <a:p>
            <a:fld id="{9421A668-2B14-4E37-B22A-F96D3B8A6342}" type="slidenum">
              <a:rPr lang="en-GB" smtClean="0"/>
              <a:t>240</a:t>
            </a:fld>
            <a:endParaRPr lang="en-GB"/>
          </a:p>
        </p:txBody>
      </p:sp>
    </p:spTree>
    <p:extLst>
      <p:ext uri="{BB962C8B-B14F-4D97-AF65-F5344CB8AC3E}">
        <p14:creationId xmlns:p14="http://schemas.microsoft.com/office/powerpoint/2010/main" val="2956101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252FF-49B5-C874-B08E-26D3AC92F8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131B84-8E26-2CA2-E0F6-5EAFBA048A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3BE1D2-6FD3-6F17-9158-FA224482C738}"/>
              </a:ext>
            </a:extLst>
          </p:cNvPr>
          <p:cNvSpPr>
            <a:spLocks noGrp="1"/>
          </p:cNvSpPr>
          <p:nvPr>
            <p:ph type="body" idx="1"/>
          </p:nvPr>
        </p:nvSpPr>
        <p:spPr/>
        <p:txBody>
          <a:bodyPr/>
          <a:lstStyle/>
          <a:p>
            <a:pPr marL="228600" indent="-228600">
              <a:lnSpc>
                <a:spcPct val="90000"/>
              </a:lnSpc>
              <a:spcBef>
                <a:spcPts val="1000"/>
              </a:spcBef>
              <a:buClr>
                <a:prstClr val="black"/>
              </a:buClr>
              <a:buFont typeface="Wingdings" panose="05000000000000000000" pitchFamily="2" charset="2"/>
              <a:buChar char="§"/>
              <a:defRPr/>
            </a:pPr>
            <a:endParaRPr lang="en-US" sz="1200" dirty="0"/>
          </a:p>
        </p:txBody>
      </p:sp>
      <p:sp>
        <p:nvSpPr>
          <p:cNvPr id="4" name="Slide Number Placeholder 3">
            <a:extLst>
              <a:ext uri="{FF2B5EF4-FFF2-40B4-BE49-F238E27FC236}">
                <a16:creationId xmlns:a16="http://schemas.microsoft.com/office/drawing/2014/main" id="{FFA750B8-0B85-92BC-FB61-FF253484EA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1A668-2B14-4E37-B22A-F96D3B8A634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08471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C6506-162A-6425-5470-C382BE9178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CD02D-303F-73C3-70A4-E36DF3EE1A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5FC156-738F-B8E9-51FE-D35B495E3E1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a:extLst>
              <a:ext uri="{FF2B5EF4-FFF2-40B4-BE49-F238E27FC236}">
                <a16:creationId xmlns:a16="http://schemas.microsoft.com/office/drawing/2014/main" id="{DF887932-8AC8-945C-783A-9FB8FEDF933B}"/>
              </a:ext>
            </a:extLst>
          </p:cNvPr>
          <p:cNvSpPr>
            <a:spLocks noGrp="1"/>
          </p:cNvSpPr>
          <p:nvPr>
            <p:ph type="sldNum" sz="quarter" idx="5"/>
          </p:nvPr>
        </p:nvSpPr>
        <p:spPr/>
        <p:txBody>
          <a:bodyPr/>
          <a:lstStyle/>
          <a:p>
            <a:fld id="{9421A668-2B14-4E37-B22A-F96D3B8A6342}" type="slidenum">
              <a:rPr lang="en-GB" smtClean="0"/>
              <a:t>38</a:t>
            </a:fld>
            <a:endParaRPr lang="en-GB"/>
          </a:p>
        </p:txBody>
      </p:sp>
    </p:spTree>
    <p:extLst>
      <p:ext uri="{BB962C8B-B14F-4D97-AF65-F5344CB8AC3E}">
        <p14:creationId xmlns:p14="http://schemas.microsoft.com/office/powerpoint/2010/main" val="3768520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CEC19-9950-9827-0299-E619BD3FD9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788B59-674A-1857-5E47-523EE490B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DA3577-7001-2883-8462-75F53E25A9F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a:extLst>
              <a:ext uri="{FF2B5EF4-FFF2-40B4-BE49-F238E27FC236}">
                <a16:creationId xmlns:a16="http://schemas.microsoft.com/office/drawing/2014/main" id="{21FBAF10-0A7D-EDF6-6BAA-43F0F7A52301}"/>
              </a:ext>
            </a:extLst>
          </p:cNvPr>
          <p:cNvSpPr>
            <a:spLocks noGrp="1"/>
          </p:cNvSpPr>
          <p:nvPr>
            <p:ph type="sldNum" sz="quarter" idx="5"/>
          </p:nvPr>
        </p:nvSpPr>
        <p:spPr/>
        <p:txBody>
          <a:bodyPr/>
          <a:lstStyle/>
          <a:p>
            <a:fld id="{9421A668-2B14-4E37-B22A-F96D3B8A6342}" type="slidenum">
              <a:rPr lang="en-GB" smtClean="0"/>
              <a:t>39</a:t>
            </a:fld>
            <a:endParaRPr lang="en-GB"/>
          </a:p>
        </p:txBody>
      </p:sp>
    </p:spTree>
    <p:extLst>
      <p:ext uri="{BB962C8B-B14F-4D97-AF65-F5344CB8AC3E}">
        <p14:creationId xmlns:p14="http://schemas.microsoft.com/office/powerpoint/2010/main" val="3978284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2735F-ED45-8B97-3183-67BB02B61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C6B55F-F35C-25B0-4019-BD6D1047A5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853A27-2924-60D0-A44A-1EC3B2CDEAA1}"/>
              </a:ext>
            </a:extLst>
          </p:cNvPr>
          <p:cNvSpPr>
            <a:spLocks noGrp="1"/>
          </p:cNvSpPr>
          <p:nvPr>
            <p:ph type="body" idx="1"/>
          </p:nvPr>
        </p:nvSpPr>
        <p:spPr/>
        <p:txBody>
          <a:bodyPr/>
          <a:lstStyle/>
          <a:p>
            <a:pPr marL="228600" indent="-228600">
              <a:lnSpc>
                <a:spcPct val="90000"/>
              </a:lnSpc>
              <a:spcBef>
                <a:spcPts val="1000"/>
              </a:spcBef>
              <a:buClr>
                <a:prstClr val="black"/>
              </a:buClr>
              <a:buFont typeface="Wingdings" panose="05000000000000000000" pitchFamily="2" charset="2"/>
              <a:buChar char="§"/>
              <a:defRPr/>
            </a:pPr>
            <a:endParaRPr lang="en-US" sz="1200" dirty="0"/>
          </a:p>
        </p:txBody>
      </p:sp>
      <p:sp>
        <p:nvSpPr>
          <p:cNvPr id="4" name="Slide Number Placeholder 3">
            <a:extLst>
              <a:ext uri="{FF2B5EF4-FFF2-40B4-BE49-F238E27FC236}">
                <a16:creationId xmlns:a16="http://schemas.microsoft.com/office/drawing/2014/main" id="{3008F5CC-F9AA-CBBD-22D9-82C43E2C2B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1A668-2B14-4E37-B22A-F96D3B8A634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2387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E8742-2B91-FFBC-BD98-152A77E68A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D1F5BF-4CEA-517D-FA5D-19D6609F29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961F28-7E7D-9898-E136-9F3FE896DC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a:extLst>
              <a:ext uri="{FF2B5EF4-FFF2-40B4-BE49-F238E27FC236}">
                <a16:creationId xmlns:a16="http://schemas.microsoft.com/office/drawing/2014/main" id="{1A4E4B46-FF88-DEB4-63FC-31F92ED1E828}"/>
              </a:ext>
            </a:extLst>
          </p:cNvPr>
          <p:cNvSpPr>
            <a:spLocks noGrp="1"/>
          </p:cNvSpPr>
          <p:nvPr>
            <p:ph type="sldNum" sz="quarter" idx="5"/>
          </p:nvPr>
        </p:nvSpPr>
        <p:spPr/>
        <p:txBody>
          <a:bodyPr/>
          <a:lstStyle/>
          <a:p>
            <a:fld id="{9421A668-2B14-4E37-B22A-F96D3B8A6342}" type="slidenum">
              <a:rPr lang="en-GB" smtClean="0"/>
              <a:t>41</a:t>
            </a:fld>
            <a:endParaRPr lang="en-GB"/>
          </a:p>
        </p:txBody>
      </p:sp>
    </p:spTree>
    <p:extLst>
      <p:ext uri="{BB962C8B-B14F-4D97-AF65-F5344CB8AC3E}">
        <p14:creationId xmlns:p14="http://schemas.microsoft.com/office/powerpoint/2010/main" val="795887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3425A-C550-36FF-0785-051F3E6EBC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CD31E7-7389-4607-48F9-4C0E04CE23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7F942E-8086-8DD0-9735-E5880762A0D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Volkswagen diesel emissions scandal (also known as Die </a:t>
            </a:r>
            <a:r>
              <a:rPr lang="en-US" dirty="0" err="1"/>
              <a:t>selgate</a:t>
            </a:r>
            <a:r>
              <a:rPr lang="en-US" dirty="0"/>
              <a:t>) occurred in 2015 when it was revealed that the company had intentionally programmed millions of its diesel vehicles to activate their emissions controls only during the vehicles’ regular emission control inspections. This deception violated </a:t>
            </a:r>
            <a:r>
              <a:rPr lang="en-US" dirty="0" err="1"/>
              <a:t>en</a:t>
            </a:r>
            <a:r>
              <a:rPr lang="en-US" dirty="0"/>
              <a:t> </a:t>
            </a:r>
            <a:r>
              <a:rPr lang="en-US" dirty="0" err="1"/>
              <a:t>vironmental</a:t>
            </a:r>
            <a:r>
              <a:rPr lang="en-US" dirty="0"/>
              <a:t> regulations, leading to billions in fines, legal action and severe damage to Volkswagen’s reputation.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Apple </a:t>
            </a:r>
            <a:r>
              <a:rPr lang="en-US" dirty="0" err="1"/>
              <a:t>Batterygate</a:t>
            </a:r>
            <a:r>
              <a:rPr lang="en-US" dirty="0"/>
              <a:t> scandal involved the company </a:t>
            </a:r>
            <a:r>
              <a:rPr lang="en-US" dirty="0" err="1"/>
              <a:t>inten</a:t>
            </a:r>
            <a:r>
              <a:rPr lang="en-US" dirty="0"/>
              <a:t> </a:t>
            </a:r>
            <a:r>
              <a:rPr lang="en-US" dirty="0" err="1"/>
              <a:t>tionally</a:t>
            </a:r>
            <a:r>
              <a:rPr lang="en-US" dirty="0"/>
              <a:t> slowing down older iPhone models through software updates, without informing users about how the updates affected device performance. When this practice was exposed in 2017, Apple faced backlash, lawsuits and accusations of planned obsolescence, forcing the company to offer reimbursements to customers and more transparency about device performance. </a:t>
            </a:r>
            <a:endParaRPr lang="en-GB" b="0" dirty="0"/>
          </a:p>
        </p:txBody>
      </p:sp>
      <p:sp>
        <p:nvSpPr>
          <p:cNvPr id="4" name="Slide Number Placeholder 3">
            <a:extLst>
              <a:ext uri="{FF2B5EF4-FFF2-40B4-BE49-F238E27FC236}">
                <a16:creationId xmlns:a16="http://schemas.microsoft.com/office/drawing/2014/main" id="{C05CD4ED-C354-A547-9BA6-68E1445E2AC3}"/>
              </a:ext>
            </a:extLst>
          </p:cNvPr>
          <p:cNvSpPr>
            <a:spLocks noGrp="1"/>
          </p:cNvSpPr>
          <p:nvPr>
            <p:ph type="sldNum" sz="quarter" idx="5"/>
          </p:nvPr>
        </p:nvSpPr>
        <p:spPr/>
        <p:txBody>
          <a:bodyPr/>
          <a:lstStyle/>
          <a:p>
            <a:fld id="{9421A668-2B14-4E37-B22A-F96D3B8A6342}" type="slidenum">
              <a:rPr lang="en-GB" smtClean="0"/>
              <a:t>42</a:t>
            </a:fld>
            <a:endParaRPr lang="en-GB"/>
          </a:p>
        </p:txBody>
      </p:sp>
    </p:spTree>
    <p:extLst>
      <p:ext uri="{BB962C8B-B14F-4D97-AF65-F5344CB8AC3E}">
        <p14:creationId xmlns:p14="http://schemas.microsoft.com/office/powerpoint/2010/main" val="2244085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6D04B-D41C-8D9A-B658-313E1A98C9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F69E22-7DBE-6F10-1AC3-7FBF73B607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B04B99-CE38-4311-DC64-FBAC6A4C5791}"/>
              </a:ext>
            </a:extLst>
          </p:cNvPr>
          <p:cNvSpPr>
            <a:spLocks noGrp="1"/>
          </p:cNvSpPr>
          <p:nvPr>
            <p:ph type="body" idx="1"/>
          </p:nvPr>
        </p:nvSpPr>
        <p:spPr/>
        <p:txBody>
          <a:bodyPr/>
          <a:lstStyle/>
          <a:p>
            <a:pPr>
              <a:spcBef>
                <a:spcPts val="200"/>
              </a:spcBef>
              <a:buClr>
                <a:schemeClr val="tx1"/>
              </a:buClr>
              <a:buFont typeface="+mj-lt"/>
              <a:buNone/>
            </a:pPr>
            <a:r>
              <a:rPr lang="en-US" sz="1200" dirty="0"/>
              <a:t>An attitude ‘represents a summary evaluation of a </a:t>
            </a:r>
            <a:r>
              <a:rPr lang="en-US" sz="1200" dirty="0" err="1"/>
              <a:t>psycholog</a:t>
            </a:r>
            <a:r>
              <a:rPr lang="en-US" sz="1200" dirty="0"/>
              <a:t> </a:t>
            </a:r>
            <a:r>
              <a:rPr lang="en-US" sz="1200" dirty="0" err="1"/>
              <a:t>ical</a:t>
            </a:r>
            <a:r>
              <a:rPr lang="en-US" sz="1200" dirty="0"/>
              <a:t> object captured in such attribute dimensions as good–bad, harmful–beneficial, pleasant–unpleasant, and likable–dislike able’ Ajzen, I. 2001. Nature and operation of attitudes: Annual Review of Psychology. psych, 52(1), 28. This </a:t>
            </a:r>
            <a:r>
              <a:rPr lang="en-US" sz="1200" dirty="0" err="1"/>
              <a:t>characterises</a:t>
            </a:r>
            <a:r>
              <a:rPr lang="en-US" sz="1200" dirty="0"/>
              <a:t> attitudes as more situational and object-specific than values, which are viewed as general and abstract as well as enduring and stable. Furthermore, while norms ‘prescribe generally expected and required </a:t>
            </a:r>
            <a:r>
              <a:rPr lang="en-US" sz="1200" dirty="0" err="1"/>
              <a:t>behaviours</a:t>
            </a:r>
            <a:r>
              <a:rPr lang="en-US" sz="1200" dirty="0"/>
              <a:t> in particular situations’, values are ‘</a:t>
            </a:r>
            <a:r>
              <a:rPr lang="en-US" sz="1200" dirty="0" err="1"/>
              <a:t>consid</a:t>
            </a:r>
            <a:r>
              <a:rPr lang="en-US" sz="1200" dirty="0"/>
              <a:t> </a:t>
            </a:r>
            <a:r>
              <a:rPr lang="en-US" sz="1200" dirty="0" err="1"/>
              <a:t>ered</a:t>
            </a:r>
            <a:r>
              <a:rPr lang="en-US" sz="1200" dirty="0"/>
              <a:t> to be trans-situational criteria or beliefs used by subjects to select the desirable’ Breuer, H. and F. Freund. 2017, 25. Values-based innovation management. London: Macmillan Publishers Limited. </a:t>
            </a:r>
          </a:p>
        </p:txBody>
      </p:sp>
      <p:sp>
        <p:nvSpPr>
          <p:cNvPr id="4" name="Slide Number Placeholder 3">
            <a:extLst>
              <a:ext uri="{FF2B5EF4-FFF2-40B4-BE49-F238E27FC236}">
                <a16:creationId xmlns:a16="http://schemas.microsoft.com/office/drawing/2014/main" id="{5F050ABE-D8E7-E7BA-B8CB-50DD788AD196}"/>
              </a:ext>
            </a:extLst>
          </p:cNvPr>
          <p:cNvSpPr>
            <a:spLocks noGrp="1"/>
          </p:cNvSpPr>
          <p:nvPr>
            <p:ph type="sldNum" sz="quarter" idx="5"/>
          </p:nvPr>
        </p:nvSpPr>
        <p:spPr/>
        <p:txBody>
          <a:bodyPr/>
          <a:lstStyle/>
          <a:p>
            <a:fld id="{9421A668-2B14-4E37-B22A-F96D3B8A6342}" type="slidenum">
              <a:rPr lang="en-GB" smtClean="0"/>
              <a:t>43</a:t>
            </a:fld>
            <a:endParaRPr lang="en-GB"/>
          </a:p>
        </p:txBody>
      </p:sp>
    </p:spTree>
    <p:extLst>
      <p:ext uri="{BB962C8B-B14F-4D97-AF65-F5344CB8AC3E}">
        <p14:creationId xmlns:p14="http://schemas.microsoft.com/office/powerpoint/2010/main" val="1905258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Anthropological approaches to studying culture are contrasted with psychological and sociological approaches that focus on the individual (personality and motivation), group (formation and relationships, structures, norms or conflicts) and </a:t>
            </a:r>
            <a:r>
              <a:rPr lang="en-US" sz="1200" dirty="0" err="1"/>
              <a:t>organisational</a:t>
            </a:r>
            <a:r>
              <a:rPr lang="en-US" sz="1200" dirty="0"/>
              <a:t> (purpose, structure, technology, environmental fit) levels</a:t>
            </a:r>
            <a:r>
              <a:rPr lang="en-GB" sz="1200" baseline="30000" dirty="0"/>
              <a:t>8</a:t>
            </a:r>
            <a:r>
              <a:rPr lang="en-US" sz="1200" dirty="0"/>
              <a:t>.</a:t>
            </a:r>
          </a:p>
          <a:p>
            <a:endParaRPr lang="en-GB" dirty="0"/>
          </a:p>
        </p:txBody>
      </p:sp>
      <p:sp>
        <p:nvSpPr>
          <p:cNvPr id="4" name="Slide Number Placeholder 3"/>
          <p:cNvSpPr>
            <a:spLocks noGrp="1"/>
          </p:cNvSpPr>
          <p:nvPr>
            <p:ph type="sldNum" sz="quarter" idx="5"/>
          </p:nvPr>
        </p:nvSpPr>
        <p:spPr/>
        <p:txBody>
          <a:bodyPr/>
          <a:lstStyle/>
          <a:p>
            <a:fld id="{9421A668-2B14-4E37-B22A-F96D3B8A6342}" type="slidenum">
              <a:rPr lang="en-GB" smtClean="0"/>
              <a:t>24</a:t>
            </a:fld>
            <a:endParaRPr lang="en-GB"/>
          </a:p>
        </p:txBody>
      </p:sp>
    </p:spTree>
    <p:extLst>
      <p:ext uri="{BB962C8B-B14F-4D97-AF65-F5344CB8AC3E}">
        <p14:creationId xmlns:p14="http://schemas.microsoft.com/office/powerpoint/2010/main" val="1980867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5389E-BD86-B876-F8C0-24F6594777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D3D80A-1F6C-9CE3-08DD-435D5A8B7E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36CBA8-E062-2F27-B1C5-67281DD9038E}"/>
              </a:ext>
            </a:extLst>
          </p:cNvPr>
          <p:cNvSpPr>
            <a:spLocks noGrp="1"/>
          </p:cNvSpPr>
          <p:nvPr>
            <p:ph type="body" idx="1"/>
          </p:nvPr>
        </p:nvSpPr>
        <p:spPr/>
        <p:txBody>
          <a:bodyPr/>
          <a:lstStyle/>
          <a:p>
            <a:pPr marL="228600" indent="-228600">
              <a:lnSpc>
                <a:spcPct val="90000"/>
              </a:lnSpc>
              <a:spcBef>
                <a:spcPts val="1000"/>
              </a:spcBef>
              <a:buClr>
                <a:prstClr val="black"/>
              </a:buClr>
              <a:buFont typeface="Wingdings" panose="05000000000000000000" pitchFamily="2" charset="2"/>
              <a:buChar char="§"/>
              <a:defRPr/>
            </a:pPr>
            <a:endParaRPr lang="en-US" sz="1200" dirty="0"/>
          </a:p>
        </p:txBody>
      </p:sp>
      <p:sp>
        <p:nvSpPr>
          <p:cNvPr id="4" name="Slide Number Placeholder 3">
            <a:extLst>
              <a:ext uri="{FF2B5EF4-FFF2-40B4-BE49-F238E27FC236}">
                <a16:creationId xmlns:a16="http://schemas.microsoft.com/office/drawing/2014/main" id="{1A06F86A-3F63-6C91-F922-2BD10274A0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1A668-2B14-4E37-B22A-F96D3B8A634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56826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B896D-5FFD-F91D-817B-8FD849F59D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744FAA-6B61-1B16-9F4F-5373B492CA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0CF495-658F-16AE-3602-BCE115E39F78}"/>
              </a:ext>
            </a:extLst>
          </p:cNvPr>
          <p:cNvSpPr>
            <a:spLocks noGrp="1"/>
          </p:cNvSpPr>
          <p:nvPr>
            <p:ph type="body" idx="1"/>
          </p:nvPr>
        </p:nvSpPr>
        <p:spPr/>
        <p:txBody>
          <a:bodyPr/>
          <a:lstStyle/>
          <a:p>
            <a:pPr>
              <a:spcBef>
                <a:spcPts val="200"/>
              </a:spcBef>
              <a:buClr>
                <a:schemeClr val="tx1"/>
              </a:buClr>
              <a:buFont typeface="+mj-lt"/>
              <a:buNone/>
            </a:pPr>
            <a:r>
              <a:rPr lang="en-US" sz="1200" dirty="0"/>
              <a:t>l</a:t>
            </a:r>
          </a:p>
        </p:txBody>
      </p:sp>
      <p:sp>
        <p:nvSpPr>
          <p:cNvPr id="4" name="Slide Number Placeholder 3">
            <a:extLst>
              <a:ext uri="{FF2B5EF4-FFF2-40B4-BE49-F238E27FC236}">
                <a16:creationId xmlns:a16="http://schemas.microsoft.com/office/drawing/2014/main" id="{CA9D290C-7B36-57D0-11B8-4CB194747BDF}"/>
              </a:ext>
            </a:extLst>
          </p:cNvPr>
          <p:cNvSpPr>
            <a:spLocks noGrp="1"/>
          </p:cNvSpPr>
          <p:nvPr>
            <p:ph type="sldNum" sz="quarter" idx="5"/>
          </p:nvPr>
        </p:nvSpPr>
        <p:spPr/>
        <p:txBody>
          <a:bodyPr/>
          <a:lstStyle/>
          <a:p>
            <a:fld id="{9421A668-2B14-4E37-B22A-F96D3B8A6342}" type="slidenum">
              <a:rPr lang="en-GB" smtClean="0"/>
              <a:t>45</a:t>
            </a:fld>
            <a:endParaRPr lang="en-GB"/>
          </a:p>
        </p:txBody>
      </p:sp>
    </p:spTree>
    <p:extLst>
      <p:ext uri="{BB962C8B-B14F-4D97-AF65-F5344CB8AC3E}">
        <p14:creationId xmlns:p14="http://schemas.microsoft.com/office/powerpoint/2010/main" val="982741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81428-664E-B8D6-B4BD-80ECFCA02C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C93DA1-DBCD-FBBC-360C-094857C042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4DD93F-E3A2-378A-3E14-FA622243A58D}"/>
              </a:ext>
            </a:extLst>
          </p:cNvPr>
          <p:cNvSpPr>
            <a:spLocks noGrp="1"/>
          </p:cNvSpPr>
          <p:nvPr>
            <p:ph type="body" idx="1"/>
          </p:nvPr>
        </p:nvSpPr>
        <p:spPr/>
        <p:txBody>
          <a:bodyPr/>
          <a:lstStyle/>
          <a:p>
            <a:pPr>
              <a:spcBef>
                <a:spcPts val="200"/>
              </a:spcBef>
              <a:buClr>
                <a:schemeClr val="tx1"/>
              </a:buClr>
              <a:buFont typeface="+mj-lt"/>
              <a:buNone/>
            </a:pPr>
            <a:r>
              <a:rPr lang="en-US" sz="1200" dirty="0"/>
              <a:t>l</a:t>
            </a:r>
          </a:p>
        </p:txBody>
      </p:sp>
      <p:sp>
        <p:nvSpPr>
          <p:cNvPr id="4" name="Slide Number Placeholder 3">
            <a:extLst>
              <a:ext uri="{FF2B5EF4-FFF2-40B4-BE49-F238E27FC236}">
                <a16:creationId xmlns:a16="http://schemas.microsoft.com/office/drawing/2014/main" id="{237C0CEE-CA38-86E9-64F3-FBFA0C94A80C}"/>
              </a:ext>
            </a:extLst>
          </p:cNvPr>
          <p:cNvSpPr>
            <a:spLocks noGrp="1"/>
          </p:cNvSpPr>
          <p:nvPr>
            <p:ph type="sldNum" sz="quarter" idx="5"/>
          </p:nvPr>
        </p:nvSpPr>
        <p:spPr/>
        <p:txBody>
          <a:bodyPr/>
          <a:lstStyle/>
          <a:p>
            <a:fld id="{9421A668-2B14-4E37-B22A-F96D3B8A6342}" type="slidenum">
              <a:rPr lang="en-GB" smtClean="0"/>
              <a:t>46</a:t>
            </a:fld>
            <a:endParaRPr lang="en-GB"/>
          </a:p>
        </p:txBody>
      </p:sp>
    </p:spTree>
    <p:extLst>
      <p:ext uri="{BB962C8B-B14F-4D97-AF65-F5344CB8AC3E}">
        <p14:creationId xmlns:p14="http://schemas.microsoft.com/office/powerpoint/2010/main" val="1099302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5D550-E782-BB2E-5434-02E0366CE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625684-D84D-6352-3FCB-BD14AD6B43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42D564-3376-E852-B9C7-306D13FEE5CB}"/>
              </a:ext>
            </a:extLst>
          </p:cNvPr>
          <p:cNvSpPr>
            <a:spLocks noGrp="1"/>
          </p:cNvSpPr>
          <p:nvPr>
            <p:ph type="body" idx="1"/>
          </p:nvPr>
        </p:nvSpPr>
        <p:spPr/>
        <p:txBody>
          <a:bodyPr/>
          <a:lstStyle/>
          <a:p>
            <a:pPr marL="228600" indent="-228600">
              <a:lnSpc>
                <a:spcPct val="90000"/>
              </a:lnSpc>
              <a:spcBef>
                <a:spcPts val="1000"/>
              </a:spcBef>
              <a:buClr>
                <a:prstClr val="black"/>
              </a:buClr>
              <a:buFont typeface="Wingdings" panose="05000000000000000000" pitchFamily="2" charset="2"/>
              <a:buChar char="§"/>
              <a:defRPr/>
            </a:pPr>
            <a:endParaRPr lang="en-US" sz="1200" dirty="0"/>
          </a:p>
        </p:txBody>
      </p:sp>
      <p:sp>
        <p:nvSpPr>
          <p:cNvPr id="4" name="Slide Number Placeholder 3">
            <a:extLst>
              <a:ext uri="{FF2B5EF4-FFF2-40B4-BE49-F238E27FC236}">
                <a16:creationId xmlns:a16="http://schemas.microsoft.com/office/drawing/2014/main" id="{CF6CB02A-9C17-8BDD-1618-C838A93E71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1A668-2B14-4E37-B22A-F96D3B8A634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10802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99626-5E40-75D7-0399-069A3F763B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F493D2-C6DD-755E-08B0-EB94A170CA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CE3457-8E2F-6646-C264-37F9F56F9AE0}"/>
              </a:ext>
            </a:extLst>
          </p:cNvPr>
          <p:cNvSpPr>
            <a:spLocks noGrp="1"/>
          </p:cNvSpPr>
          <p:nvPr>
            <p:ph type="body" idx="1"/>
          </p:nvPr>
        </p:nvSpPr>
        <p:spPr/>
        <p:txBody>
          <a:bodyPr/>
          <a:lstStyle/>
          <a:p>
            <a:pPr marL="228600" indent="-228600">
              <a:spcBef>
                <a:spcPts val="200"/>
              </a:spcBef>
              <a:buClr>
                <a:schemeClr val="tx1"/>
              </a:buClr>
              <a:buFont typeface="+mj-lt"/>
              <a:buAutoNum type="arabicPeriod"/>
            </a:pPr>
            <a:r>
              <a:rPr lang="en-US" dirty="0"/>
              <a:t>‘LACK OF FOREKNOWLEDGE’ refers to the general inability to foresee all of the potential consequences of an action. This inability becomes greater with the introduction of new, potentially disruptive technologies. </a:t>
            </a:r>
          </a:p>
          <a:p>
            <a:pPr marL="228600" indent="-228600">
              <a:spcBef>
                <a:spcPts val="200"/>
              </a:spcBef>
              <a:buClr>
                <a:schemeClr val="tx1"/>
              </a:buClr>
              <a:buFont typeface="+mj-lt"/>
              <a:buAutoNum type="arabicPeriod"/>
            </a:pPr>
            <a:r>
              <a:rPr lang="en-US" dirty="0"/>
              <a:t>‘ASSESSMENT ERRORS’ cause </a:t>
            </a:r>
            <a:r>
              <a:rPr lang="en-US" dirty="0" err="1"/>
              <a:t>organisations</a:t>
            </a:r>
            <a:r>
              <a:rPr lang="en-US" dirty="0"/>
              <a:t> to assume that actions which had previously achieved the desired outcome will continue to be do so. For example, renewable energy companies might assume that their past success in sustainable value creation will continue, without anticipating negative outcomes such as the environmental impact of battery disposal and resource extraction. </a:t>
            </a:r>
          </a:p>
          <a:p>
            <a:pPr marL="228600" indent="-228600">
              <a:spcBef>
                <a:spcPts val="200"/>
              </a:spcBef>
              <a:buClr>
                <a:schemeClr val="tx1"/>
              </a:buClr>
              <a:buFont typeface="+mj-lt"/>
              <a:buAutoNum type="arabicPeriod"/>
            </a:pPr>
            <a:r>
              <a:rPr lang="en-US" dirty="0"/>
              <a:t>‘IMPERVIOUS IMMEDIACY OF INTEREST’ refers to an overemphasis on the potential beneficial consequences of an action, which overshadows the ability to anticipate its negative outcomes. For example, an </a:t>
            </a:r>
            <a:r>
              <a:rPr lang="en-US" dirty="0" err="1"/>
              <a:t>organisation</a:t>
            </a:r>
            <a:r>
              <a:rPr lang="en-US" dirty="0"/>
              <a:t> may believe that the positive impacts of sustainable innovations will offset their potential negative impacts. – </a:t>
            </a:r>
          </a:p>
          <a:p>
            <a:pPr marL="228600" indent="-228600">
              <a:spcBef>
                <a:spcPts val="200"/>
              </a:spcBef>
              <a:buClr>
                <a:schemeClr val="tx1"/>
              </a:buClr>
              <a:buFont typeface="+mj-lt"/>
              <a:buAutoNum type="arabicPeriod"/>
            </a:pPr>
            <a:r>
              <a:rPr lang="en-US" dirty="0"/>
              <a:t>‘BASIC VALUES’, rigidly followed, limit the ability of social actors to consider negative consequences of their purposive actions. Strict accordance with these values ensures individuals and </a:t>
            </a:r>
            <a:r>
              <a:rPr lang="en-US" dirty="0" err="1"/>
              <a:t>organisations</a:t>
            </a:r>
            <a:r>
              <a:rPr lang="en-US" dirty="0"/>
              <a:t> that they are doing the right thing, but narrows their focus to ignore foreseeable unintended consequences and alternative courses of actions. For instance, </a:t>
            </a:r>
            <a:r>
              <a:rPr lang="en-US" dirty="0" err="1"/>
              <a:t>organisations</a:t>
            </a:r>
            <a:r>
              <a:rPr lang="en-US" dirty="0"/>
              <a:t> com mitted to reducing their greenhouse gas emissions by adopting biofuels have reportedly perpetuated rebound effects such as inflated cooking oil prices and worldwide deforestation.</a:t>
            </a:r>
          </a:p>
          <a:p>
            <a:pPr marL="228600" indent="-228600">
              <a:spcBef>
                <a:spcPts val="200"/>
              </a:spcBef>
              <a:buClr>
                <a:schemeClr val="tx1"/>
              </a:buClr>
              <a:buFont typeface="+mj-lt"/>
              <a:buAutoNum type="arabicPeriod"/>
            </a:pPr>
            <a:r>
              <a:rPr lang="en-US" dirty="0"/>
              <a:t>‘SELF-DEFEATING PROPHECIES’ are exemplified by employees who doubt the potential of a sustainable innovation initiative to generate positive outcomes and therefore do not support it, causing it to fail or lead to unintended consequences. </a:t>
            </a:r>
          </a:p>
          <a:p>
            <a:pPr marL="0" indent="0">
              <a:spcBef>
                <a:spcPts val="200"/>
              </a:spcBef>
              <a:buClr>
                <a:schemeClr val="tx1"/>
              </a:buClr>
              <a:buFont typeface="+mj-lt"/>
              <a:buNone/>
            </a:pPr>
            <a:endParaRPr lang="en-US" dirty="0"/>
          </a:p>
          <a:p>
            <a:pPr marL="0" indent="0">
              <a:spcBef>
                <a:spcPts val="200"/>
              </a:spcBef>
              <a:buClr>
                <a:schemeClr val="tx1"/>
              </a:buClr>
              <a:buFont typeface="+mj-lt"/>
              <a:buNone/>
            </a:pPr>
            <a:r>
              <a:rPr lang="en-US" dirty="0"/>
              <a:t>The practice of Sustainability Foresight prepares </a:t>
            </a:r>
            <a:r>
              <a:rPr lang="en-US" dirty="0" err="1"/>
              <a:t>organisations</a:t>
            </a:r>
            <a:r>
              <a:rPr lang="en-US" dirty="0"/>
              <a:t> for alternative developments through the iterative assessment of future scenarios. This practice can be reinforced through methods such as Envisioning, which specifies desirable outcomes to detect unintended deviations early on. Iterative validation of intermediate results and outcomes in values-based approaches to in novation are designed to avoid unintended consequences. Likewise, responsible innovation practices of Anticipation and Responsiveness are aimed at avoiding and eliminating unintended consequences. practices of Anticipation systematically evaluate potential issues and available alternatives to capture both the intended and unintended outcomes of innovation on sustainable development. Practices of Responsiveness involve adjusting the innovation process if negative outcomes are predicted or observed. </a:t>
            </a:r>
            <a:endParaRPr lang="en-US" sz="1200" dirty="0"/>
          </a:p>
        </p:txBody>
      </p:sp>
      <p:sp>
        <p:nvSpPr>
          <p:cNvPr id="4" name="Slide Number Placeholder 3">
            <a:extLst>
              <a:ext uri="{FF2B5EF4-FFF2-40B4-BE49-F238E27FC236}">
                <a16:creationId xmlns:a16="http://schemas.microsoft.com/office/drawing/2014/main" id="{DDBA12CF-76CC-D1FB-C4F4-7CE8F9AFE3D6}"/>
              </a:ext>
            </a:extLst>
          </p:cNvPr>
          <p:cNvSpPr>
            <a:spLocks noGrp="1"/>
          </p:cNvSpPr>
          <p:nvPr>
            <p:ph type="sldNum" sz="quarter" idx="5"/>
          </p:nvPr>
        </p:nvSpPr>
        <p:spPr/>
        <p:txBody>
          <a:bodyPr/>
          <a:lstStyle/>
          <a:p>
            <a:fld id="{9421A668-2B14-4E37-B22A-F96D3B8A6342}" type="slidenum">
              <a:rPr lang="en-GB" smtClean="0"/>
              <a:t>48</a:t>
            </a:fld>
            <a:endParaRPr lang="en-GB"/>
          </a:p>
        </p:txBody>
      </p:sp>
    </p:spTree>
    <p:extLst>
      <p:ext uri="{BB962C8B-B14F-4D97-AF65-F5344CB8AC3E}">
        <p14:creationId xmlns:p14="http://schemas.microsoft.com/office/powerpoint/2010/main" val="3669753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A336A-00CF-C3E5-2BFE-D585CC87D5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3F79AF-8760-BF89-5D16-F8C0179227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965CC9-C3BF-D17D-C3A5-96FF6A4F35D2}"/>
              </a:ext>
            </a:extLst>
          </p:cNvPr>
          <p:cNvSpPr>
            <a:spLocks noGrp="1"/>
          </p:cNvSpPr>
          <p:nvPr>
            <p:ph type="body" idx="1"/>
          </p:nvPr>
        </p:nvSpPr>
        <p:spPr/>
        <p:txBody>
          <a:bodyPr/>
          <a:lstStyle/>
          <a:p>
            <a:pPr marL="228600" indent="-228600">
              <a:lnSpc>
                <a:spcPct val="90000"/>
              </a:lnSpc>
              <a:spcBef>
                <a:spcPts val="1000"/>
              </a:spcBef>
              <a:buClr>
                <a:prstClr val="black"/>
              </a:buClr>
              <a:buFont typeface="Wingdings" panose="05000000000000000000" pitchFamily="2" charset="2"/>
              <a:buChar char="§"/>
              <a:defRPr/>
            </a:pPr>
            <a:endParaRPr lang="en-US" sz="1200" dirty="0"/>
          </a:p>
        </p:txBody>
      </p:sp>
      <p:sp>
        <p:nvSpPr>
          <p:cNvPr id="4" name="Slide Number Placeholder 3">
            <a:extLst>
              <a:ext uri="{FF2B5EF4-FFF2-40B4-BE49-F238E27FC236}">
                <a16:creationId xmlns:a16="http://schemas.microsoft.com/office/drawing/2014/main" id="{D53DFBA5-8E5F-5414-0EB4-B6F35C87EAA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1A668-2B14-4E37-B22A-F96D3B8A634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74385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21A668-2B14-4E37-B22A-F96D3B8A6342}" type="slidenum">
              <a:rPr lang="en-GB" smtClean="0"/>
              <a:t>68</a:t>
            </a:fld>
            <a:endParaRPr lang="en-GB"/>
          </a:p>
        </p:txBody>
      </p:sp>
    </p:spTree>
    <p:extLst>
      <p:ext uri="{BB962C8B-B14F-4D97-AF65-F5344CB8AC3E}">
        <p14:creationId xmlns:p14="http://schemas.microsoft.com/office/powerpoint/2010/main" val="1877623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416D3-5DB5-DED7-03CE-BC8DF7A8F2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8F65C2-97EF-683A-D344-48C0E98562A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2A7FAA6-18BD-9011-676B-715EC54B3F2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A7FD061-85DF-9244-2DA8-FDEF598CE0D5}"/>
              </a:ext>
            </a:extLst>
          </p:cNvPr>
          <p:cNvSpPr>
            <a:spLocks noGrp="1"/>
          </p:cNvSpPr>
          <p:nvPr>
            <p:ph type="sldNum" sz="quarter" idx="5"/>
          </p:nvPr>
        </p:nvSpPr>
        <p:spPr/>
        <p:txBody>
          <a:bodyPr/>
          <a:lstStyle/>
          <a:p>
            <a:fld id="{13DAC151-7E5E-4620-8BFD-CC475EDB138B}" type="slidenum">
              <a:rPr lang="en-GB" smtClean="0"/>
              <a:t>72</a:t>
            </a:fld>
            <a:endParaRPr lang="en-GB"/>
          </a:p>
        </p:txBody>
      </p:sp>
    </p:spTree>
    <p:extLst>
      <p:ext uri="{BB962C8B-B14F-4D97-AF65-F5344CB8AC3E}">
        <p14:creationId xmlns:p14="http://schemas.microsoft.com/office/powerpoint/2010/main" val="3028267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421A668-2B14-4E37-B22A-F96D3B8A6342}" type="slidenum">
              <a:rPr lang="en-GB" smtClean="0"/>
              <a:t>75</a:t>
            </a:fld>
            <a:endParaRPr lang="en-GB"/>
          </a:p>
        </p:txBody>
      </p:sp>
    </p:spTree>
    <p:extLst>
      <p:ext uri="{BB962C8B-B14F-4D97-AF65-F5344CB8AC3E}">
        <p14:creationId xmlns:p14="http://schemas.microsoft.com/office/powerpoint/2010/main" val="40388277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5EBAE-4435-9E83-AEC2-521D83351A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0ED8DD-AA4D-5C5C-774C-B9E52D8751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B13A80-1A66-DD4E-FB29-CE2A0F33A80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5B65C4E8-FF76-5097-DBAA-F097D9CACC6E}"/>
              </a:ext>
            </a:extLst>
          </p:cNvPr>
          <p:cNvSpPr>
            <a:spLocks noGrp="1"/>
          </p:cNvSpPr>
          <p:nvPr>
            <p:ph type="sldNum" sz="quarter" idx="5"/>
          </p:nvPr>
        </p:nvSpPr>
        <p:spPr/>
        <p:txBody>
          <a:bodyPr/>
          <a:lstStyle/>
          <a:p>
            <a:fld id="{9421A668-2B14-4E37-B22A-F96D3B8A6342}" type="slidenum">
              <a:rPr lang="en-GB" smtClean="0"/>
              <a:t>76</a:t>
            </a:fld>
            <a:endParaRPr lang="en-GB"/>
          </a:p>
        </p:txBody>
      </p:sp>
    </p:spTree>
    <p:extLst>
      <p:ext uri="{BB962C8B-B14F-4D97-AF65-F5344CB8AC3E}">
        <p14:creationId xmlns:p14="http://schemas.microsoft.com/office/powerpoint/2010/main" val="502638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437A9-C261-B732-B3F3-0657077AA2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CFD6A6-7619-4457-0109-8C0CD9AC81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4D9885-415C-916E-5465-0E9E441F331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19426A6-B9D6-5B60-E622-D62E2F2F6731}"/>
              </a:ext>
            </a:extLst>
          </p:cNvPr>
          <p:cNvSpPr>
            <a:spLocks noGrp="1"/>
          </p:cNvSpPr>
          <p:nvPr>
            <p:ph type="sldNum" sz="quarter" idx="5"/>
          </p:nvPr>
        </p:nvSpPr>
        <p:spPr/>
        <p:txBody>
          <a:bodyPr/>
          <a:lstStyle/>
          <a:p>
            <a:fld id="{9421A668-2B14-4E37-B22A-F96D3B8A6342}" type="slidenum">
              <a:rPr lang="en-GB" smtClean="0"/>
              <a:t>25</a:t>
            </a:fld>
            <a:endParaRPr lang="en-GB"/>
          </a:p>
        </p:txBody>
      </p:sp>
    </p:spTree>
    <p:extLst>
      <p:ext uri="{BB962C8B-B14F-4D97-AF65-F5344CB8AC3E}">
        <p14:creationId xmlns:p14="http://schemas.microsoft.com/office/powerpoint/2010/main" val="35066530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BF441-4811-9790-3C79-D30C9E444A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E0C10A-8DF5-5BA2-3E15-16EE93035F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299CDB-3FD1-991F-FB7A-A065F354E127}"/>
              </a:ext>
            </a:extLst>
          </p:cNvPr>
          <p:cNvSpPr>
            <a:spLocks noGrp="1"/>
          </p:cNvSpPr>
          <p:nvPr>
            <p:ph type="body" idx="1"/>
          </p:nvPr>
        </p:nvSpPr>
        <p:spPr/>
        <p:txBody>
          <a:bodyPr/>
          <a:lstStyle/>
          <a:p>
            <a:pPr marL="228600" indent="-228600">
              <a:lnSpc>
                <a:spcPct val="90000"/>
              </a:lnSpc>
              <a:spcBef>
                <a:spcPts val="1000"/>
              </a:spcBef>
              <a:buClr>
                <a:prstClr val="black"/>
              </a:buClr>
              <a:buFont typeface="Wingdings" panose="05000000000000000000" pitchFamily="2" charset="2"/>
              <a:buChar char="§"/>
              <a:defRPr/>
            </a:pPr>
            <a:endParaRPr lang="en-US" sz="1200" dirty="0"/>
          </a:p>
        </p:txBody>
      </p:sp>
      <p:sp>
        <p:nvSpPr>
          <p:cNvPr id="4" name="Slide Number Placeholder 3">
            <a:extLst>
              <a:ext uri="{FF2B5EF4-FFF2-40B4-BE49-F238E27FC236}">
                <a16:creationId xmlns:a16="http://schemas.microsoft.com/office/drawing/2014/main" id="{74902E94-5589-FE6D-1B34-5046021DC1C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1A668-2B14-4E37-B22A-F96D3B8A634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75943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5A94A-7BF8-3471-10F9-053CB82AB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60C335-5538-D849-A70B-ABAD8AD5D3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1CBBFC-C1D8-910E-C4C4-BCE75053CB6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1E669115-B6A5-3AD5-A646-EEF5E43246A2}"/>
              </a:ext>
            </a:extLst>
          </p:cNvPr>
          <p:cNvSpPr>
            <a:spLocks noGrp="1"/>
          </p:cNvSpPr>
          <p:nvPr>
            <p:ph type="sldNum" sz="quarter" idx="5"/>
          </p:nvPr>
        </p:nvSpPr>
        <p:spPr/>
        <p:txBody>
          <a:bodyPr/>
          <a:lstStyle/>
          <a:p>
            <a:fld id="{9421A668-2B14-4E37-B22A-F96D3B8A6342}" type="slidenum">
              <a:rPr lang="en-GB" smtClean="0"/>
              <a:t>78</a:t>
            </a:fld>
            <a:endParaRPr lang="en-GB"/>
          </a:p>
        </p:txBody>
      </p:sp>
    </p:spTree>
    <p:extLst>
      <p:ext uri="{BB962C8B-B14F-4D97-AF65-F5344CB8AC3E}">
        <p14:creationId xmlns:p14="http://schemas.microsoft.com/office/powerpoint/2010/main" val="3156597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77651-6C4B-B48B-CCEF-0C67DD9D90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5504E9-8ED3-4596-F8B6-A99BC68404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40C8F2-3400-ECDC-055D-CE1BCDB39EDD}"/>
              </a:ext>
            </a:extLst>
          </p:cNvPr>
          <p:cNvSpPr>
            <a:spLocks noGrp="1"/>
          </p:cNvSpPr>
          <p:nvPr>
            <p:ph type="body" idx="1"/>
          </p:nvPr>
        </p:nvSpPr>
        <p:spPr/>
        <p:txBody>
          <a:bodyPr/>
          <a:lstStyle/>
          <a:p>
            <a:pPr marL="228600" indent="-228600">
              <a:lnSpc>
                <a:spcPct val="90000"/>
              </a:lnSpc>
              <a:spcBef>
                <a:spcPts val="1000"/>
              </a:spcBef>
              <a:buClr>
                <a:prstClr val="black"/>
              </a:buClr>
              <a:buFont typeface="Wingdings" panose="05000000000000000000" pitchFamily="2" charset="2"/>
              <a:buChar char="§"/>
              <a:defRPr/>
            </a:pPr>
            <a:endParaRPr lang="en-US" sz="1200" dirty="0"/>
          </a:p>
        </p:txBody>
      </p:sp>
      <p:sp>
        <p:nvSpPr>
          <p:cNvPr id="4" name="Slide Number Placeholder 3">
            <a:extLst>
              <a:ext uri="{FF2B5EF4-FFF2-40B4-BE49-F238E27FC236}">
                <a16:creationId xmlns:a16="http://schemas.microsoft.com/office/drawing/2014/main" id="{2F2337BD-1179-AAAF-71AF-A19AD8F466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1A668-2B14-4E37-B22A-F96D3B8A634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916003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E205C-9CCF-678F-0AE1-9EC40BA119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78FABA-8AC2-ED75-6C61-30D4CC7BD6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DF73C5-3382-3892-38D6-2EAEE674903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FFA2A61D-317A-9719-DBCB-7706DDFDEC81}"/>
              </a:ext>
            </a:extLst>
          </p:cNvPr>
          <p:cNvSpPr>
            <a:spLocks noGrp="1"/>
          </p:cNvSpPr>
          <p:nvPr>
            <p:ph type="sldNum" sz="quarter" idx="5"/>
          </p:nvPr>
        </p:nvSpPr>
        <p:spPr/>
        <p:txBody>
          <a:bodyPr/>
          <a:lstStyle/>
          <a:p>
            <a:fld id="{9421A668-2B14-4E37-B22A-F96D3B8A6342}" type="slidenum">
              <a:rPr lang="en-GB" smtClean="0"/>
              <a:t>80</a:t>
            </a:fld>
            <a:endParaRPr lang="en-GB"/>
          </a:p>
        </p:txBody>
      </p:sp>
    </p:spTree>
    <p:extLst>
      <p:ext uri="{BB962C8B-B14F-4D97-AF65-F5344CB8AC3E}">
        <p14:creationId xmlns:p14="http://schemas.microsoft.com/office/powerpoint/2010/main" val="1609248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9C4C5-B66E-49E8-7153-703197D036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C41C1D-288A-0DF6-A31A-C47E5E3E8B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866841-916A-90BB-FDF6-58E746CC5F54}"/>
              </a:ext>
            </a:extLst>
          </p:cNvPr>
          <p:cNvSpPr>
            <a:spLocks noGrp="1"/>
          </p:cNvSpPr>
          <p:nvPr>
            <p:ph type="body" idx="1"/>
          </p:nvPr>
        </p:nvSpPr>
        <p:spPr/>
        <p:txBody>
          <a:bodyPr/>
          <a:lstStyle/>
          <a:p>
            <a:pPr marL="228600" indent="-228600">
              <a:lnSpc>
                <a:spcPct val="90000"/>
              </a:lnSpc>
              <a:spcBef>
                <a:spcPts val="1000"/>
              </a:spcBef>
              <a:buClr>
                <a:prstClr val="black"/>
              </a:buClr>
              <a:buFont typeface="Wingdings" panose="05000000000000000000" pitchFamily="2" charset="2"/>
              <a:buChar char="§"/>
              <a:defRPr/>
            </a:pPr>
            <a:endParaRPr lang="en-US" sz="1200" dirty="0"/>
          </a:p>
        </p:txBody>
      </p:sp>
      <p:sp>
        <p:nvSpPr>
          <p:cNvPr id="4" name="Slide Number Placeholder 3">
            <a:extLst>
              <a:ext uri="{FF2B5EF4-FFF2-40B4-BE49-F238E27FC236}">
                <a16:creationId xmlns:a16="http://schemas.microsoft.com/office/drawing/2014/main" id="{F72B0D64-4A94-0486-A979-66DF5EC799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1A668-2B14-4E37-B22A-F96D3B8A634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608857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69881-8C27-8016-A5D0-A1C27CFC5D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25762-7259-52D6-9953-B81510FC48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9B1166-1C5E-E688-09B2-817DF0A4A213}"/>
              </a:ext>
            </a:extLst>
          </p:cNvPr>
          <p:cNvSpPr>
            <a:spLocks noGrp="1"/>
          </p:cNvSpPr>
          <p:nvPr>
            <p:ph type="body" idx="1"/>
          </p:nvPr>
        </p:nvSpPr>
        <p:spPr/>
        <p:txBody>
          <a:bodyPr/>
          <a:lstStyle/>
          <a:p>
            <a:pPr marL="228600" indent="-228600">
              <a:lnSpc>
                <a:spcPct val="90000"/>
              </a:lnSpc>
              <a:spcBef>
                <a:spcPts val="1000"/>
              </a:spcBef>
              <a:buClr>
                <a:prstClr val="black"/>
              </a:buClr>
              <a:buFont typeface="Wingdings" panose="05000000000000000000" pitchFamily="2" charset="2"/>
              <a:buChar char="§"/>
              <a:defRPr/>
            </a:pPr>
            <a:endParaRPr lang="en-US" sz="1200" dirty="0"/>
          </a:p>
        </p:txBody>
      </p:sp>
      <p:sp>
        <p:nvSpPr>
          <p:cNvPr id="4" name="Slide Number Placeholder 3">
            <a:extLst>
              <a:ext uri="{FF2B5EF4-FFF2-40B4-BE49-F238E27FC236}">
                <a16:creationId xmlns:a16="http://schemas.microsoft.com/office/drawing/2014/main" id="{8DBAC99E-35AE-514D-6597-4417167567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1A668-2B14-4E37-B22A-F96D3B8A634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065102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FB539-7F95-3E0D-6063-276D9CE919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5D4464-1317-F331-0D65-F95085EF7F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28B19F-C50F-DC92-AE84-607155D9143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B981821D-5B53-E625-F2D1-CCF2E899184A}"/>
              </a:ext>
            </a:extLst>
          </p:cNvPr>
          <p:cNvSpPr>
            <a:spLocks noGrp="1"/>
          </p:cNvSpPr>
          <p:nvPr>
            <p:ph type="sldNum" sz="quarter" idx="5"/>
          </p:nvPr>
        </p:nvSpPr>
        <p:spPr/>
        <p:txBody>
          <a:bodyPr/>
          <a:lstStyle/>
          <a:p>
            <a:fld id="{9421A668-2B14-4E37-B22A-F96D3B8A6342}" type="slidenum">
              <a:rPr lang="en-GB" smtClean="0"/>
              <a:t>83</a:t>
            </a:fld>
            <a:endParaRPr lang="en-GB"/>
          </a:p>
        </p:txBody>
      </p:sp>
    </p:spTree>
    <p:extLst>
      <p:ext uri="{BB962C8B-B14F-4D97-AF65-F5344CB8AC3E}">
        <p14:creationId xmlns:p14="http://schemas.microsoft.com/office/powerpoint/2010/main" val="10523735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A4C19-901D-3099-C0B7-1EC7B491B3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9CF3A7-DF44-2F88-32A1-84F3F5AECC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2A3E41-AAA6-0FE2-AB7A-40EA565110F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55DF512D-3247-2C55-F549-51FBCB0E7CDA}"/>
              </a:ext>
            </a:extLst>
          </p:cNvPr>
          <p:cNvSpPr>
            <a:spLocks noGrp="1"/>
          </p:cNvSpPr>
          <p:nvPr>
            <p:ph type="sldNum" sz="quarter" idx="5"/>
          </p:nvPr>
        </p:nvSpPr>
        <p:spPr/>
        <p:txBody>
          <a:bodyPr/>
          <a:lstStyle/>
          <a:p>
            <a:fld id="{9421A668-2B14-4E37-B22A-F96D3B8A6342}" type="slidenum">
              <a:rPr lang="en-GB" smtClean="0"/>
              <a:t>84</a:t>
            </a:fld>
            <a:endParaRPr lang="en-GB"/>
          </a:p>
        </p:txBody>
      </p:sp>
    </p:spTree>
    <p:extLst>
      <p:ext uri="{BB962C8B-B14F-4D97-AF65-F5344CB8AC3E}">
        <p14:creationId xmlns:p14="http://schemas.microsoft.com/office/powerpoint/2010/main" val="21027273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B9956-BD43-029E-F04C-0B2D4B8C50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F7395B-C825-8AEC-7346-E989700A7B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4D0A7B-9A17-19C1-DD2F-FE15AE774CC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9669A07F-64A4-8E1A-4E67-298D3F8C7BB7}"/>
              </a:ext>
            </a:extLst>
          </p:cNvPr>
          <p:cNvSpPr>
            <a:spLocks noGrp="1"/>
          </p:cNvSpPr>
          <p:nvPr>
            <p:ph type="sldNum" sz="quarter" idx="5"/>
          </p:nvPr>
        </p:nvSpPr>
        <p:spPr/>
        <p:txBody>
          <a:bodyPr/>
          <a:lstStyle/>
          <a:p>
            <a:fld id="{9421A668-2B14-4E37-B22A-F96D3B8A6342}" type="slidenum">
              <a:rPr lang="en-GB" smtClean="0"/>
              <a:t>85</a:t>
            </a:fld>
            <a:endParaRPr lang="en-GB"/>
          </a:p>
        </p:txBody>
      </p:sp>
    </p:spTree>
    <p:extLst>
      <p:ext uri="{BB962C8B-B14F-4D97-AF65-F5344CB8AC3E}">
        <p14:creationId xmlns:p14="http://schemas.microsoft.com/office/powerpoint/2010/main" val="25639109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7C70D-22B4-473A-D46B-5E224F7A16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0A435F-8EB3-9370-8A7E-F53B379104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0A75B6-27EC-2C70-BC62-791C1D8D7C2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38C38402-5F93-DD67-3952-5086730F9C37}"/>
              </a:ext>
            </a:extLst>
          </p:cNvPr>
          <p:cNvSpPr>
            <a:spLocks noGrp="1"/>
          </p:cNvSpPr>
          <p:nvPr>
            <p:ph type="sldNum" sz="quarter" idx="5"/>
          </p:nvPr>
        </p:nvSpPr>
        <p:spPr/>
        <p:txBody>
          <a:bodyPr/>
          <a:lstStyle/>
          <a:p>
            <a:fld id="{9421A668-2B14-4E37-B22A-F96D3B8A6342}" type="slidenum">
              <a:rPr lang="en-GB" smtClean="0"/>
              <a:t>86</a:t>
            </a:fld>
            <a:endParaRPr lang="en-GB"/>
          </a:p>
        </p:txBody>
      </p:sp>
    </p:spTree>
    <p:extLst>
      <p:ext uri="{BB962C8B-B14F-4D97-AF65-F5344CB8AC3E}">
        <p14:creationId xmlns:p14="http://schemas.microsoft.com/office/powerpoint/2010/main" val="524886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C4988-ECB6-2089-80B4-4EA8DACB3E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1A42B2-D26F-2087-9471-EC4DC326EB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F2C6E6-D2D1-158C-4BF9-E0E3397DA0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Schein proposes a three-stage process of cultural development: ‘Unfreezing’ creates a sense of urgency and awareness about the need for change, then ‘cognitive restructuring’ </a:t>
            </a:r>
            <a:r>
              <a:rPr lang="en-US" sz="1200" dirty="0" err="1"/>
              <a:t>introduc</a:t>
            </a:r>
            <a:r>
              <a:rPr lang="en-US" sz="1200" dirty="0"/>
              <a:t> es new ways of thinking that challenge existing assumptions. Finally, ‘refreezing’ involves developing a new cultural identity and establishing new </a:t>
            </a:r>
            <a:r>
              <a:rPr lang="en-US" sz="1200" dirty="0" err="1"/>
              <a:t>behaviours</a:t>
            </a:r>
            <a:r>
              <a:rPr lang="en-US" sz="1200" dirty="0"/>
              <a:t> in interpersonal relationships and practices.  </a:t>
            </a:r>
            <a:endParaRPr lang="en-US" sz="1200" dirty="0">
              <a:solidFill>
                <a:srgbClr val="0517B5"/>
              </a:solidFill>
              <a:latin typeface="Helvetica" panose="020B0604020202020204" pitchFamily="34" charset="0"/>
              <a:cs typeface="Helvetica"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8906D565-591E-C9CD-D335-8748F9A10DA2}"/>
              </a:ext>
            </a:extLst>
          </p:cNvPr>
          <p:cNvSpPr>
            <a:spLocks noGrp="1"/>
          </p:cNvSpPr>
          <p:nvPr>
            <p:ph type="sldNum" sz="quarter" idx="5"/>
          </p:nvPr>
        </p:nvSpPr>
        <p:spPr/>
        <p:txBody>
          <a:bodyPr/>
          <a:lstStyle/>
          <a:p>
            <a:fld id="{9421A668-2B14-4E37-B22A-F96D3B8A6342}" type="slidenum">
              <a:rPr lang="en-GB" smtClean="0"/>
              <a:t>26</a:t>
            </a:fld>
            <a:endParaRPr lang="en-GB"/>
          </a:p>
        </p:txBody>
      </p:sp>
    </p:spTree>
    <p:extLst>
      <p:ext uri="{BB962C8B-B14F-4D97-AF65-F5344CB8AC3E}">
        <p14:creationId xmlns:p14="http://schemas.microsoft.com/office/powerpoint/2010/main" val="8300456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BCA13-325F-2D49-C4B2-3AF1DE6003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6FFFA5-F61F-98BA-5D1A-7DAB490D2D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4F1679-99FB-9879-FE05-A408AD98AD0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our study of an inspection company’s sustainable innovation culture, we had a number of criteria for selecting informants. They had to be </a:t>
            </a:r>
            <a:r>
              <a:rPr lang="en-US" sz="1200" dirty="0"/>
              <a:t>sufficiently knowledgeable about the subject matter, based on their first-hand experiences; innovation and sustainability had to be part of their job profile; and they needed to represent diverse perspectives from different hierarchical levels, business units, innovation-related functions and locations and length of employment.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our analysis of the inspection company’s culture we designed an interview guide for 2–4-hour field interview sessions, with top-level questions that were mandatory and sub-questions that were optional. They covered the following five main topics: 1) personal background and history in the company, 2) interpretation and </a:t>
            </a:r>
            <a:r>
              <a:rPr lang="en-US" dirty="0" err="1"/>
              <a:t>prioritisation</a:t>
            </a:r>
            <a:r>
              <a:rPr lang="en-US" dirty="0"/>
              <a:t> of corporate values, 3) practices and experiences with innovation projects, 4) relationship between sus </a:t>
            </a:r>
            <a:r>
              <a:rPr lang="en-US" dirty="0" err="1"/>
              <a:t>tainability</a:t>
            </a:r>
            <a:r>
              <a:rPr lang="en-US" dirty="0"/>
              <a:t>-related values and innovation management and 5) future outlook.</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AC3F4437-ECCF-A063-6F2A-3F0539694AE1}"/>
              </a:ext>
            </a:extLst>
          </p:cNvPr>
          <p:cNvSpPr>
            <a:spLocks noGrp="1"/>
          </p:cNvSpPr>
          <p:nvPr>
            <p:ph type="sldNum" sz="quarter" idx="5"/>
          </p:nvPr>
        </p:nvSpPr>
        <p:spPr/>
        <p:txBody>
          <a:bodyPr/>
          <a:lstStyle/>
          <a:p>
            <a:fld id="{9421A668-2B14-4E37-B22A-F96D3B8A6342}" type="slidenum">
              <a:rPr lang="en-GB" smtClean="0"/>
              <a:t>87</a:t>
            </a:fld>
            <a:endParaRPr lang="en-GB"/>
          </a:p>
        </p:txBody>
      </p:sp>
    </p:spTree>
    <p:extLst>
      <p:ext uri="{BB962C8B-B14F-4D97-AF65-F5344CB8AC3E}">
        <p14:creationId xmlns:p14="http://schemas.microsoft.com/office/powerpoint/2010/main" val="42702808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7FBE3-9925-82E3-2806-4385BDE9A5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1A4238-5743-1939-E849-84426F735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F84018-D5EB-A08B-DACF-B6046745639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7177F6B4-1FC6-87CC-C101-C4D94F9CBA96}"/>
              </a:ext>
            </a:extLst>
          </p:cNvPr>
          <p:cNvSpPr>
            <a:spLocks noGrp="1"/>
          </p:cNvSpPr>
          <p:nvPr>
            <p:ph type="sldNum" sz="quarter" idx="5"/>
          </p:nvPr>
        </p:nvSpPr>
        <p:spPr/>
        <p:txBody>
          <a:bodyPr/>
          <a:lstStyle/>
          <a:p>
            <a:fld id="{9421A668-2B14-4E37-B22A-F96D3B8A6342}" type="slidenum">
              <a:rPr lang="en-GB" smtClean="0"/>
              <a:t>88</a:t>
            </a:fld>
            <a:endParaRPr lang="en-GB"/>
          </a:p>
        </p:txBody>
      </p:sp>
    </p:spTree>
    <p:extLst>
      <p:ext uri="{BB962C8B-B14F-4D97-AF65-F5344CB8AC3E}">
        <p14:creationId xmlns:p14="http://schemas.microsoft.com/office/powerpoint/2010/main" val="6579981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32A0A-FAF8-5455-2C92-9556A80D1E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739F84-BA5F-28F8-A425-00BCA15EF1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582BAB-276D-BC97-E47E-276269B1A9AC}"/>
              </a:ext>
            </a:extLst>
          </p:cNvPr>
          <p:cNvSpPr>
            <a:spLocks noGrp="1"/>
          </p:cNvSpPr>
          <p:nvPr>
            <p:ph type="body" idx="1"/>
          </p:nvPr>
        </p:nvSpPr>
        <p:spPr/>
        <p:txBody>
          <a:bodyPr/>
          <a:lstStyle/>
          <a:p>
            <a:pPr marL="228600" indent="-228600">
              <a:lnSpc>
                <a:spcPct val="90000"/>
              </a:lnSpc>
              <a:spcBef>
                <a:spcPts val="1000"/>
              </a:spcBef>
              <a:buClr>
                <a:prstClr val="black"/>
              </a:buClr>
              <a:buFont typeface="Wingdings" panose="05000000000000000000" pitchFamily="2" charset="2"/>
              <a:buChar char="§"/>
              <a:defRPr/>
            </a:pPr>
            <a:endParaRPr lang="en-US" sz="1200" dirty="0"/>
          </a:p>
        </p:txBody>
      </p:sp>
      <p:sp>
        <p:nvSpPr>
          <p:cNvPr id="4" name="Slide Number Placeholder 3">
            <a:extLst>
              <a:ext uri="{FF2B5EF4-FFF2-40B4-BE49-F238E27FC236}">
                <a16:creationId xmlns:a16="http://schemas.microsoft.com/office/drawing/2014/main" id="{D699CDB5-C12B-5740-74DA-04920C1F20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1A668-2B14-4E37-B22A-F96D3B8A634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900361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9CEA0-20BD-21D4-1272-2537702C72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566410-6027-93BF-9AFF-F8215F5C30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1847D6-4560-CD1A-3970-5A2BB3CFD94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FB7BA408-E384-13E9-E239-54E477F2D719}"/>
              </a:ext>
            </a:extLst>
          </p:cNvPr>
          <p:cNvSpPr>
            <a:spLocks noGrp="1"/>
          </p:cNvSpPr>
          <p:nvPr>
            <p:ph type="sldNum" sz="quarter" idx="5"/>
          </p:nvPr>
        </p:nvSpPr>
        <p:spPr/>
        <p:txBody>
          <a:bodyPr/>
          <a:lstStyle/>
          <a:p>
            <a:fld id="{9421A668-2B14-4E37-B22A-F96D3B8A6342}" type="slidenum">
              <a:rPr lang="en-GB" smtClean="0"/>
              <a:t>90</a:t>
            </a:fld>
            <a:endParaRPr lang="en-GB"/>
          </a:p>
        </p:txBody>
      </p:sp>
    </p:spTree>
    <p:extLst>
      <p:ext uri="{BB962C8B-B14F-4D97-AF65-F5344CB8AC3E}">
        <p14:creationId xmlns:p14="http://schemas.microsoft.com/office/powerpoint/2010/main" val="2362665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EFC85-751F-51F5-DEFD-2AAC98E9B7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D111AA-CDC9-2121-131C-166F24126D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98176B-F48C-959F-4B84-1C784F6491EE}"/>
              </a:ext>
            </a:extLst>
          </p:cNvPr>
          <p:cNvSpPr>
            <a:spLocks noGrp="1"/>
          </p:cNvSpPr>
          <p:nvPr>
            <p:ph type="body" idx="1"/>
          </p:nvPr>
        </p:nvSpPr>
        <p:spPr/>
        <p:txBody>
          <a:bodyPr/>
          <a:lstStyle/>
          <a:p>
            <a:pPr marL="228600" indent="-228600">
              <a:lnSpc>
                <a:spcPct val="90000"/>
              </a:lnSpc>
              <a:spcBef>
                <a:spcPts val="1000"/>
              </a:spcBef>
              <a:buClr>
                <a:prstClr val="black"/>
              </a:buClr>
              <a:buFont typeface="Wingdings" panose="05000000000000000000" pitchFamily="2" charset="2"/>
              <a:buChar char="§"/>
              <a:defRPr/>
            </a:pPr>
            <a:endParaRPr lang="en-US" sz="1200" dirty="0"/>
          </a:p>
        </p:txBody>
      </p:sp>
      <p:sp>
        <p:nvSpPr>
          <p:cNvPr id="4" name="Slide Number Placeholder 3">
            <a:extLst>
              <a:ext uri="{FF2B5EF4-FFF2-40B4-BE49-F238E27FC236}">
                <a16:creationId xmlns:a16="http://schemas.microsoft.com/office/drawing/2014/main" id="{3454307C-FE36-DB0E-7923-3F8A5BBACFF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1A668-2B14-4E37-B22A-F96D3B8A634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78788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143BF-7FA5-EC62-EC12-670EEF3C96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6737B5-C364-710F-CAE6-0678713C1E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5F0644-DF64-FCCA-B9E9-7B5E8702D92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Subjective relevance: It must describe fundamental characteristics of the in formant’s emotions and </a:t>
            </a:r>
            <a:r>
              <a:rPr lang="en-US" dirty="0" err="1"/>
              <a:t>behaviours</a:t>
            </a:r>
            <a:r>
              <a:rPr lang="en-US" dirty="0"/>
              <a:t> from their point of view.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Explanatory power: It must explain the underlying reasons behind the patterned aspects of their statements and </a:t>
            </a:r>
            <a:r>
              <a:rPr lang="en-US" dirty="0" err="1"/>
              <a:t>behaviours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Tensions: It must articulate tensions between the informants’ desires and values on one hand and adverse circumstances on the other. </a:t>
            </a:r>
            <a:endParaRPr lang="en-GB" dirty="0"/>
          </a:p>
        </p:txBody>
      </p:sp>
      <p:sp>
        <p:nvSpPr>
          <p:cNvPr id="4" name="Slide Number Placeholder 3">
            <a:extLst>
              <a:ext uri="{FF2B5EF4-FFF2-40B4-BE49-F238E27FC236}">
                <a16:creationId xmlns:a16="http://schemas.microsoft.com/office/drawing/2014/main" id="{02CB8E6B-A329-5154-36D3-9690C4A07F83}"/>
              </a:ext>
            </a:extLst>
          </p:cNvPr>
          <p:cNvSpPr>
            <a:spLocks noGrp="1"/>
          </p:cNvSpPr>
          <p:nvPr>
            <p:ph type="sldNum" sz="quarter" idx="5"/>
          </p:nvPr>
        </p:nvSpPr>
        <p:spPr/>
        <p:txBody>
          <a:bodyPr/>
          <a:lstStyle/>
          <a:p>
            <a:fld id="{9421A668-2B14-4E37-B22A-F96D3B8A6342}" type="slidenum">
              <a:rPr lang="en-GB" smtClean="0"/>
              <a:t>92</a:t>
            </a:fld>
            <a:endParaRPr lang="en-GB"/>
          </a:p>
        </p:txBody>
      </p:sp>
    </p:spTree>
    <p:extLst>
      <p:ext uri="{BB962C8B-B14F-4D97-AF65-F5344CB8AC3E}">
        <p14:creationId xmlns:p14="http://schemas.microsoft.com/office/powerpoint/2010/main" val="3332711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B7C89-3D70-45FE-0ED5-A9ECC851F5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1789AF-46C7-2525-7FEF-A5C3BFCA3C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5198A5-D679-09E2-6318-68517012A1E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E24BAF88-5DAE-5C38-4B6B-7A83264474A8}"/>
              </a:ext>
            </a:extLst>
          </p:cNvPr>
          <p:cNvSpPr>
            <a:spLocks noGrp="1"/>
          </p:cNvSpPr>
          <p:nvPr>
            <p:ph type="sldNum" sz="quarter" idx="5"/>
          </p:nvPr>
        </p:nvSpPr>
        <p:spPr/>
        <p:txBody>
          <a:bodyPr/>
          <a:lstStyle/>
          <a:p>
            <a:fld id="{9421A668-2B14-4E37-B22A-F96D3B8A6342}" type="slidenum">
              <a:rPr lang="en-GB" smtClean="0"/>
              <a:t>93</a:t>
            </a:fld>
            <a:endParaRPr lang="en-GB"/>
          </a:p>
        </p:txBody>
      </p:sp>
    </p:spTree>
    <p:extLst>
      <p:ext uri="{BB962C8B-B14F-4D97-AF65-F5344CB8AC3E}">
        <p14:creationId xmlns:p14="http://schemas.microsoft.com/office/powerpoint/2010/main" val="33823750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52691-D45F-D9C5-E048-FEC3646247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B61E8D-70E7-3A3A-A979-3DE28168BC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13AA18-AC89-DAB9-2438-4386C676241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98427F4D-65EC-02D2-9876-CFB5CCFE8A81}"/>
              </a:ext>
            </a:extLst>
          </p:cNvPr>
          <p:cNvSpPr>
            <a:spLocks noGrp="1"/>
          </p:cNvSpPr>
          <p:nvPr>
            <p:ph type="sldNum" sz="quarter" idx="5"/>
          </p:nvPr>
        </p:nvSpPr>
        <p:spPr/>
        <p:txBody>
          <a:bodyPr/>
          <a:lstStyle/>
          <a:p>
            <a:fld id="{9421A668-2B14-4E37-B22A-F96D3B8A6342}" type="slidenum">
              <a:rPr lang="en-GB" smtClean="0"/>
              <a:t>94</a:t>
            </a:fld>
            <a:endParaRPr lang="en-GB"/>
          </a:p>
        </p:txBody>
      </p:sp>
    </p:spTree>
    <p:extLst>
      <p:ext uri="{BB962C8B-B14F-4D97-AF65-F5344CB8AC3E}">
        <p14:creationId xmlns:p14="http://schemas.microsoft.com/office/powerpoint/2010/main" val="16269133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21A668-2B14-4E37-B22A-F96D3B8A6342}" type="slidenum">
              <a:rPr lang="en-GB" smtClean="0"/>
              <a:t>96</a:t>
            </a:fld>
            <a:endParaRPr lang="en-GB"/>
          </a:p>
        </p:txBody>
      </p:sp>
    </p:spTree>
    <p:extLst>
      <p:ext uri="{BB962C8B-B14F-4D97-AF65-F5344CB8AC3E}">
        <p14:creationId xmlns:p14="http://schemas.microsoft.com/office/powerpoint/2010/main" val="5966086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21A668-2B14-4E37-B22A-F96D3B8A6342}" type="slidenum">
              <a:rPr lang="en-GB" smtClean="0"/>
              <a:t>97</a:t>
            </a:fld>
            <a:endParaRPr lang="en-GB"/>
          </a:p>
        </p:txBody>
      </p:sp>
    </p:spTree>
    <p:extLst>
      <p:ext uri="{BB962C8B-B14F-4D97-AF65-F5344CB8AC3E}">
        <p14:creationId xmlns:p14="http://schemas.microsoft.com/office/powerpoint/2010/main" val="822528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EB3C2-B60F-9DB9-6FEC-AD7A95FE6E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F53993-5943-7483-DB2F-F80510548E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F1C24D-E4E9-55A5-7E6E-AC27C817507E}"/>
              </a:ext>
            </a:extLst>
          </p:cNvPr>
          <p:cNvSpPr>
            <a:spLocks noGrp="1"/>
          </p:cNvSpPr>
          <p:nvPr>
            <p:ph type="body" idx="1"/>
          </p:nvPr>
        </p:nvSpPr>
        <p:spPr/>
        <p:txBody>
          <a:bodyPr/>
          <a:lstStyle/>
          <a:p>
            <a:pPr marL="228600" indent="-228600">
              <a:lnSpc>
                <a:spcPct val="90000"/>
              </a:lnSpc>
              <a:spcBef>
                <a:spcPts val="1000"/>
              </a:spcBef>
              <a:buClr>
                <a:prstClr val="black"/>
              </a:buClr>
              <a:buFont typeface="Wingdings" panose="05000000000000000000" pitchFamily="2" charset="2"/>
              <a:buChar char="§"/>
              <a:defRPr/>
            </a:pPr>
            <a:r>
              <a:rPr lang="en-US" sz="1200" dirty="0"/>
              <a:t>In Schein’s model, values are </a:t>
            </a:r>
            <a:r>
              <a:rPr lang="en-US" sz="1200" dirty="0" err="1"/>
              <a:t>realised</a:t>
            </a:r>
            <a:r>
              <a:rPr lang="en-US" sz="1200" dirty="0"/>
              <a:t> through </a:t>
            </a:r>
            <a:r>
              <a:rPr lang="en-US" sz="1200" b="1" dirty="0"/>
              <a:t>artefacts</a:t>
            </a:r>
            <a:r>
              <a:rPr lang="en-US" sz="1200" dirty="0"/>
              <a:t> such as individual </a:t>
            </a:r>
            <a:r>
              <a:rPr lang="en-US" sz="1200" dirty="0" err="1"/>
              <a:t>behaviours</a:t>
            </a:r>
            <a:r>
              <a:rPr lang="en-US" sz="1200" dirty="0"/>
              <a:t>, formal statements and the physical environment. The clear communication of values is obviously an essential lever for managing </a:t>
            </a:r>
            <a:r>
              <a:rPr lang="en-US" sz="1200" dirty="0" err="1"/>
              <a:t>organisational</a:t>
            </a:r>
            <a:r>
              <a:rPr lang="en-US" sz="1200" dirty="0"/>
              <a:t> culture. </a:t>
            </a:r>
          </a:p>
        </p:txBody>
      </p:sp>
      <p:sp>
        <p:nvSpPr>
          <p:cNvPr id="4" name="Slide Number Placeholder 3">
            <a:extLst>
              <a:ext uri="{FF2B5EF4-FFF2-40B4-BE49-F238E27FC236}">
                <a16:creationId xmlns:a16="http://schemas.microsoft.com/office/drawing/2014/main" id="{3379C04B-CF85-C5DB-E0C8-D7D68DD4DC9E}"/>
              </a:ext>
            </a:extLst>
          </p:cNvPr>
          <p:cNvSpPr>
            <a:spLocks noGrp="1"/>
          </p:cNvSpPr>
          <p:nvPr>
            <p:ph type="sldNum" sz="quarter" idx="5"/>
          </p:nvPr>
        </p:nvSpPr>
        <p:spPr/>
        <p:txBody>
          <a:bodyPr/>
          <a:lstStyle/>
          <a:p>
            <a:fld id="{9421A668-2B14-4E37-B22A-F96D3B8A6342}" type="slidenum">
              <a:rPr lang="en-GB" smtClean="0"/>
              <a:t>27</a:t>
            </a:fld>
            <a:endParaRPr lang="en-GB"/>
          </a:p>
        </p:txBody>
      </p:sp>
    </p:spTree>
    <p:extLst>
      <p:ext uri="{BB962C8B-B14F-4D97-AF65-F5344CB8AC3E}">
        <p14:creationId xmlns:p14="http://schemas.microsoft.com/office/powerpoint/2010/main" val="36128639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99EB9-10C6-B6F7-EA69-4186182168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E1775B-2867-DE7A-CFC8-7027EB9D1B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4E5A7A-5112-5861-A19A-C82E31414A2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5E71E74F-6859-002A-DFEF-840409860012}"/>
              </a:ext>
            </a:extLst>
          </p:cNvPr>
          <p:cNvSpPr>
            <a:spLocks noGrp="1"/>
          </p:cNvSpPr>
          <p:nvPr>
            <p:ph type="sldNum" sz="quarter" idx="5"/>
          </p:nvPr>
        </p:nvSpPr>
        <p:spPr/>
        <p:txBody>
          <a:bodyPr/>
          <a:lstStyle/>
          <a:p>
            <a:fld id="{9421A668-2B14-4E37-B22A-F96D3B8A6342}" type="slidenum">
              <a:rPr lang="en-GB" smtClean="0"/>
              <a:t>102</a:t>
            </a:fld>
            <a:endParaRPr lang="en-GB"/>
          </a:p>
        </p:txBody>
      </p:sp>
    </p:spTree>
    <p:extLst>
      <p:ext uri="{BB962C8B-B14F-4D97-AF65-F5344CB8AC3E}">
        <p14:creationId xmlns:p14="http://schemas.microsoft.com/office/powerpoint/2010/main" val="3577539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B32DA-1D5A-0D48-A9FB-5A83C9085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6B6127-4F66-C0B9-3C01-D5310C46C3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B5DB37-EC54-965C-AF69-9AE2DE8F18A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DD19696E-044B-7D47-DE8C-56E199A99960}"/>
              </a:ext>
            </a:extLst>
          </p:cNvPr>
          <p:cNvSpPr>
            <a:spLocks noGrp="1"/>
          </p:cNvSpPr>
          <p:nvPr>
            <p:ph type="sldNum" sz="quarter" idx="5"/>
          </p:nvPr>
        </p:nvSpPr>
        <p:spPr/>
        <p:txBody>
          <a:bodyPr/>
          <a:lstStyle/>
          <a:p>
            <a:fld id="{9421A668-2B14-4E37-B22A-F96D3B8A6342}" type="slidenum">
              <a:rPr lang="en-GB" smtClean="0"/>
              <a:t>108</a:t>
            </a:fld>
            <a:endParaRPr lang="en-GB"/>
          </a:p>
        </p:txBody>
      </p:sp>
    </p:spTree>
    <p:extLst>
      <p:ext uri="{BB962C8B-B14F-4D97-AF65-F5344CB8AC3E}">
        <p14:creationId xmlns:p14="http://schemas.microsoft.com/office/powerpoint/2010/main" val="5685387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D1AA4-C68E-E4C0-E33D-31CFA92DC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18DEDA-ABF1-4A86-A799-FB21E59905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C5A29A-06B0-EFC6-3BF0-DB7123B018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902DDBFD-1836-C29C-B3E3-9C52CEA984B3}"/>
              </a:ext>
            </a:extLst>
          </p:cNvPr>
          <p:cNvSpPr>
            <a:spLocks noGrp="1"/>
          </p:cNvSpPr>
          <p:nvPr>
            <p:ph type="sldNum" sz="quarter" idx="5"/>
          </p:nvPr>
        </p:nvSpPr>
        <p:spPr/>
        <p:txBody>
          <a:bodyPr/>
          <a:lstStyle/>
          <a:p>
            <a:fld id="{9421A668-2B14-4E37-B22A-F96D3B8A6342}" type="slidenum">
              <a:rPr lang="en-GB" smtClean="0"/>
              <a:t>115</a:t>
            </a:fld>
            <a:endParaRPr lang="en-GB"/>
          </a:p>
        </p:txBody>
      </p:sp>
    </p:spTree>
    <p:extLst>
      <p:ext uri="{BB962C8B-B14F-4D97-AF65-F5344CB8AC3E}">
        <p14:creationId xmlns:p14="http://schemas.microsoft.com/office/powerpoint/2010/main" val="6984764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506DA-F7B3-3E21-310D-E021DEF7E6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94FA1E-B7EE-ED19-2C7C-6DDC43F7F2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B919F9-B1A6-4E44-B4D9-9C8E93AE44E8}"/>
              </a:ext>
            </a:extLst>
          </p:cNvPr>
          <p:cNvSpPr>
            <a:spLocks noGrp="1"/>
          </p:cNvSpPr>
          <p:nvPr>
            <p:ph type="body" idx="1"/>
          </p:nvPr>
        </p:nvSpPr>
        <p:spPr/>
        <p:txBody>
          <a:bodyPr/>
          <a:lstStyle/>
          <a:p>
            <a:pPr marL="228600" indent="-228600">
              <a:lnSpc>
                <a:spcPct val="90000"/>
              </a:lnSpc>
              <a:spcBef>
                <a:spcPts val="1000"/>
              </a:spcBef>
              <a:buClr>
                <a:prstClr val="black"/>
              </a:buClr>
              <a:buFont typeface="Wingdings" panose="05000000000000000000" pitchFamily="2" charset="2"/>
              <a:buChar char="§"/>
              <a:defRPr/>
            </a:pPr>
            <a:endParaRPr lang="en-US" sz="1200" dirty="0"/>
          </a:p>
        </p:txBody>
      </p:sp>
      <p:sp>
        <p:nvSpPr>
          <p:cNvPr id="4" name="Slide Number Placeholder 3">
            <a:extLst>
              <a:ext uri="{FF2B5EF4-FFF2-40B4-BE49-F238E27FC236}">
                <a16:creationId xmlns:a16="http://schemas.microsoft.com/office/drawing/2014/main" id="{2B82300D-B7DC-820D-CA7B-4E5DD55F894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1A668-2B14-4E37-B22A-F96D3B8A634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907843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B361A-FE4B-EE8E-2BCC-1C6A7A70B0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B7743C-4E2F-4973-8B6B-7D32796914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14D826-C245-729C-0607-3CBC802AAE1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AE9346FF-BD04-0D05-A997-B92827BEA9D2}"/>
              </a:ext>
            </a:extLst>
          </p:cNvPr>
          <p:cNvSpPr>
            <a:spLocks noGrp="1"/>
          </p:cNvSpPr>
          <p:nvPr>
            <p:ph type="sldNum" sz="quarter" idx="5"/>
          </p:nvPr>
        </p:nvSpPr>
        <p:spPr/>
        <p:txBody>
          <a:bodyPr/>
          <a:lstStyle/>
          <a:p>
            <a:fld id="{9421A668-2B14-4E37-B22A-F96D3B8A6342}" type="slidenum">
              <a:rPr lang="en-GB" smtClean="0"/>
              <a:t>117</a:t>
            </a:fld>
            <a:endParaRPr lang="en-GB"/>
          </a:p>
        </p:txBody>
      </p:sp>
    </p:spTree>
    <p:extLst>
      <p:ext uri="{BB962C8B-B14F-4D97-AF65-F5344CB8AC3E}">
        <p14:creationId xmlns:p14="http://schemas.microsoft.com/office/powerpoint/2010/main" val="33992049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11A0C-036C-171D-866F-5B83E7FDA1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6DEF38-44CD-8F46-B173-9AC2061D5F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2E5CD0-C4F4-0F67-717F-4D52661CBA4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4AD7D8FA-61DA-DA35-93AC-A766FDF9EB9E}"/>
              </a:ext>
            </a:extLst>
          </p:cNvPr>
          <p:cNvSpPr>
            <a:spLocks noGrp="1"/>
          </p:cNvSpPr>
          <p:nvPr>
            <p:ph type="sldNum" sz="quarter" idx="5"/>
          </p:nvPr>
        </p:nvSpPr>
        <p:spPr/>
        <p:txBody>
          <a:bodyPr/>
          <a:lstStyle/>
          <a:p>
            <a:fld id="{9421A668-2B14-4E37-B22A-F96D3B8A6342}" type="slidenum">
              <a:rPr lang="en-GB" smtClean="0"/>
              <a:t>118</a:t>
            </a:fld>
            <a:endParaRPr lang="en-GB"/>
          </a:p>
        </p:txBody>
      </p:sp>
    </p:spTree>
    <p:extLst>
      <p:ext uri="{BB962C8B-B14F-4D97-AF65-F5344CB8AC3E}">
        <p14:creationId xmlns:p14="http://schemas.microsoft.com/office/powerpoint/2010/main" val="13186788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4FD95-9261-5B25-208C-053246A9CC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442667-7FAA-A12E-3675-ECB4D8BFE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216407-28FD-E690-A8B8-0DA64737B33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EBCE2799-D95E-AB9C-71C3-577EC79C0E8B}"/>
              </a:ext>
            </a:extLst>
          </p:cNvPr>
          <p:cNvSpPr>
            <a:spLocks noGrp="1"/>
          </p:cNvSpPr>
          <p:nvPr>
            <p:ph type="sldNum" sz="quarter" idx="5"/>
          </p:nvPr>
        </p:nvSpPr>
        <p:spPr/>
        <p:txBody>
          <a:bodyPr/>
          <a:lstStyle/>
          <a:p>
            <a:fld id="{9421A668-2B14-4E37-B22A-F96D3B8A6342}" type="slidenum">
              <a:rPr lang="en-GB" smtClean="0"/>
              <a:t>119</a:t>
            </a:fld>
            <a:endParaRPr lang="en-GB"/>
          </a:p>
        </p:txBody>
      </p:sp>
    </p:spTree>
    <p:extLst>
      <p:ext uri="{BB962C8B-B14F-4D97-AF65-F5344CB8AC3E}">
        <p14:creationId xmlns:p14="http://schemas.microsoft.com/office/powerpoint/2010/main" val="16678208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6245A-EA44-94E0-9101-276E99530D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68FB18-FBF3-E01B-F24F-CF9EA64A1B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02D269-D5D4-DAF0-D44F-8159A2B7EF4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520D53AB-15FE-07BB-9E0A-DE530BBBBA92}"/>
              </a:ext>
            </a:extLst>
          </p:cNvPr>
          <p:cNvSpPr>
            <a:spLocks noGrp="1"/>
          </p:cNvSpPr>
          <p:nvPr>
            <p:ph type="sldNum" sz="quarter" idx="5"/>
          </p:nvPr>
        </p:nvSpPr>
        <p:spPr/>
        <p:txBody>
          <a:bodyPr/>
          <a:lstStyle/>
          <a:p>
            <a:fld id="{9421A668-2B14-4E37-B22A-F96D3B8A6342}" type="slidenum">
              <a:rPr lang="en-GB" smtClean="0"/>
              <a:t>120</a:t>
            </a:fld>
            <a:endParaRPr lang="en-GB"/>
          </a:p>
        </p:txBody>
      </p:sp>
    </p:spTree>
    <p:extLst>
      <p:ext uri="{BB962C8B-B14F-4D97-AF65-F5344CB8AC3E}">
        <p14:creationId xmlns:p14="http://schemas.microsoft.com/office/powerpoint/2010/main" val="35126885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64252-4B58-AAD7-E65E-9E636848AD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2D06D6-DDE6-DB23-0C31-BDC2D23555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11F6E5-9C4F-72F0-DF5A-723B7FF71F7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051CE879-D5AF-F119-8EDD-E3FF6BAFB4FE}"/>
              </a:ext>
            </a:extLst>
          </p:cNvPr>
          <p:cNvSpPr>
            <a:spLocks noGrp="1"/>
          </p:cNvSpPr>
          <p:nvPr>
            <p:ph type="sldNum" sz="quarter" idx="5"/>
          </p:nvPr>
        </p:nvSpPr>
        <p:spPr/>
        <p:txBody>
          <a:bodyPr/>
          <a:lstStyle/>
          <a:p>
            <a:fld id="{9421A668-2B14-4E37-B22A-F96D3B8A6342}" type="slidenum">
              <a:rPr lang="en-GB" smtClean="0"/>
              <a:t>121</a:t>
            </a:fld>
            <a:endParaRPr lang="en-GB"/>
          </a:p>
        </p:txBody>
      </p:sp>
    </p:spTree>
    <p:extLst>
      <p:ext uri="{BB962C8B-B14F-4D97-AF65-F5344CB8AC3E}">
        <p14:creationId xmlns:p14="http://schemas.microsoft.com/office/powerpoint/2010/main" val="24720016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8A059-359E-FC42-4E7F-383CF3B168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BD0BD6-12A8-733A-102B-41BEB0C265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359F04-8692-D741-174B-EE7F913AE026}"/>
              </a:ext>
            </a:extLst>
          </p:cNvPr>
          <p:cNvSpPr>
            <a:spLocks noGrp="1"/>
          </p:cNvSpPr>
          <p:nvPr>
            <p:ph type="body" idx="1"/>
          </p:nvPr>
        </p:nvSpPr>
        <p:spPr/>
        <p:txBody>
          <a:bodyPr/>
          <a:lstStyle/>
          <a:p>
            <a:pPr marL="228600" indent="-228600">
              <a:lnSpc>
                <a:spcPct val="90000"/>
              </a:lnSpc>
              <a:spcBef>
                <a:spcPts val="1000"/>
              </a:spcBef>
              <a:buClr>
                <a:prstClr val="black"/>
              </a:buClr>
              <a:buFont typeface="Wingdings" panose="05000000000000000000" pitchFamily="2" charset="2"/>
              <a:buChar char="§"/>
              <a:defRPr/>
            </a:pPr>
            <a:endParaRPr lang="en-US" sz="1200" dirty="0"/>
          </a:p>
        </p:txBody>
      </p:sp>
      <p:sp>
        <p:nvSpPr>
          <p:cNvPr id="4" name="Slide Number Placeholder 3">
            <a:extLst>
              <a:ext uri="{FF2B5EF4-FFF2-40B4-BE49-F238E27FC236}">
                <a16:creationId xmlns:a16="http://schemas.microsoft.com/office/drawing/2014/main" id="{82FC9B4B-28DB-9537-3D9C-B61CC444A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1A668-2B14-4E37-B22A-F96D3B8A634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44785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DA3FF-8F09-BDC9-C6FF-EF3A239A12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C6DCB3-C2D1-431A-DEFE-F788A5DFA8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873477-C0BC-5ECF-E752-8226A89457F8}"/>
              </a:ext>
            </a:extLst>
          </p:cNvPr>
          <p:cNvSpPr>
            <a:spLocks noGrp="1"/>
          </p:cNvSpPr>
          <p:nvPr>
            <p:ph type="body" idx="1"/>
          </p:nvPr>
        </p:nvSpPr>
        <p:spPr/>
        <p:txBody>
          <a:bodyPr/>
          <a:lstStyle/>
          <a:p>
            <a:pPr marL="228600" indent="-228600">
              <a:lnSpc>
                <a:spcPct val="90000"/>
              </a:lnSpc>
              <a:spcBef>
                <a:spcPts val="1000"/>
              </a:spcBef>
              <a:buClr>
                <a:prstClr val="black"/>
              </a:buClr>
              <a:buFont typeface="Wingdings" panose="05000000000000000000" pitchFamily="2" charset="2"/>
              <a:buChar char="§"/>
              <a:defRPr/>
            </a:pPr>
            <a:endParaRPr lang="en-US" sz="1200" dirty="0"/>
          </a:p>
        </p:txBody>
      </p:sp>
      <p:sp>
        <p:nvSpPr>
          <p:cNvPr id="4" name="Slide Number Placeholder 3">
            <a:extLst>
              <a:ext uri="{FF2B5EF4-FFF2-40B4-BE49-F238E27FC236}">
                <a16:creationId xmlns:a16="http://schemas.microsoft.com/office/drawing/2014/main" id="{FD1A1D5C-CBA7-D724-381E-06355BA76F29}"/>
              </a:ext>
            </a:extLst>
          </p:cNvPr>
          <p:cNvSpPr>
            <a:spLocks noGrp="1"/>
          </p:cNvSpPr>
          <p:nvPr>
            <p:ph type="sldNum" sz="quarter" idx="5"/>
          </p:nvPr>
        </p:nvSpPr>
        <p:spPr/>
        <p:txBody>
          <a:bodyPr/>
          <a:lstStyle/>
          <a:p>
            <a:fld id="{9421A668-2B14-4E37-B22A-F96D3B8A6342}" type="slidenum">
              <a:rPr lang="en-GB" smtClean="0"/>
              <a:t>28</a:t>
            </a:fld>
            <a:endParaRPr lang="en-GB"/>
          </a:p>
        </p:txBody>
      </p:sp>
    </p:spTree>
    <p:extLst>
      <p:ext uri="{BB962C8B-B14F-4D97-AF65-F5344CB8AC3E}">
        <p14:creationId xmlns:p14="http://schemas.microsoft.com/office/powerpoint/2010/main" val="31828409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AFEBE-359E-2692-293D-21E311B503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E7EC48-D7D8-4B10-41A8-BD65459C5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F18A3F-0B3B-C1CF-FDCA-F8E6B22AD9A3}"/>
              </a:ext>
            </a:extLst>
          </p:cNvPr>
          <p:cNvSpPr>
            <a:spLocks noGrp="1"/>
          </p:cNvSpPr>
          <p:nvPr>
            <p:ph type="body" idx="1"/>
          </p:nvPr>
        </p:nvSpPr>
        <p:spPr/>
        <p:txBody>
          <a:bodyPr/>
          <a:lstStyle/>
          <a:p>
            <a:pPr marL="0" indent="0">
              <a:lnSpc>
                <a:spcPct val="90000"/>
              </a:lnSpc>
              <a:spcBef>
                <a:spcPts val="1000"/>
              </a:spcBef>
              <a:buClr>
                <a:prstClr val="black"/>
              </a:buClr>
              <a:buFont typeface="Wingdings" panose="05000000000000000000" pitchFamily="2" charset="2"/>
              <a:buNone/>
              <a:defRPr/>
            </a:pPr>
            <a:endParaRPr lang="en-US" sz="1200" dirty="0"/>
          </a:p>
        </p:txBody>
      </p:sp>
      <p:sp>
        <p:nvSpPr>
          <p:cNvPr id="4" name="Slide Number Placeholder 3">
            <a:extLst>
              <a:ext uri="{FF2B5EF4-FFF2-40B4-BE49-F238E27FC236}">
                <a16:creationId xmlns:a16="http://schemas.microsoft.com/office/drawing/2014/main" id="{F32DB1E5-212E-C599-0287-E827C85C33D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1A668-2B14-4E37-B22A-F96D3B8A634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739918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2F8B6-F3E0-DF59-25E2-8AD45B7DC0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5899AC-D472-65BB-9C95-073432F6B1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672DA8-7DAA-3F9A-F490-C76936A1706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C362884F-5850-8C3B-9303-BFB3C42EA3A6}"/>
              </a:ext>
            </a:extLst>
          </p:cNvPr>
          <p:cNvSpPr>
            <a:spLocks noGrp="1"/>
          </p:cNvSpPr>
          <p:nvPr>
            <p:ph type="sldNum" sz="quarter" idx="5"/>
          </p:nvPr>
        </p:nvSpPr>
        <p:spPr/>
        <p:txBody>
          <a:bodyPr/>
          <a:lstStyle/>
          <a:p>
            <a:fld id="{9421A668-2B14-4E37-B22A-F96D3B8A6342}" type="slidenum">
              <a:rPr lang="en-GB" smtClean="0"/>
              <a:t>124</a:t>
            </a:fld>
            <a:endParaRPr lang="en-GB"/>
          </a:p>
        </p:txBody>
      </p:sp>
    </p:spTree>
    <p:extLst>
      <p:ext uri="{BB962C8B-B14F-4D97-AF65-F5344CB8AC3E}">
        <p14:creationId xmlns:p14="http://schemas.microsoft.com/office/powerpoint/2010/main" val="5057384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2C3D7-D891-C51F-F9C4-ECFB33EAA7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E93A6C-712B-32CF-31A1-FAB1145F9E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A63A82-3FD3-C350-4E1F-3C4394DC8D3C}"/>
              </a:ext>
            </a:extLst>
          </p:cNvPr>
          <p:cNvSpPr>
            <a:spLocks noGrp="1"/>
          </p:cNvSpPr>
          <p:nvPr>
            <p:ph type="body" idx="1"/>
          </p:nvPr>
        </p:nvSpPr>
        <p:spPr/>
        <p:txBody>
          <a:bodyPr/>
          <a:lstStyle/>
          <a:p>
            <a:pPr marL="0" indent="0">
              <a:lnSpc>
                <a:spcPct val="90000"/>
              </a:lnSpc>
              <a:spcBef>
                <a:spcPts val="1000"/>
              </a:spcBef>
              <a:buClr>
                <a:prstClr val="black"/>
              </a:buClr>
              <a:buFont typeface="Wingdings" panose="05000000000000000000" pitchFamily="2" charset="2"/>
              <a:buNone/>
              <a:defRPr/>
            </a:pPr>
            <a:endParaRPr lang="en-US" sz="1200" dirty="0"/>
          </a:p>
        </p:txBody>
      </p:sp>
      <p:sp>
        <p:nvSpPr>
          <p:cNvPr id="4" name="Slide Number Placeholder 3">
            <a:extLst>
              <a:ext uri="{FF2B5EF4-FFF2-40B4-BE49-F238E27FC236}">
                <a16:creationId xmlns:a16="http://schemas.microsoft.com/office/drawing/2014/main" id="{67AE9486-32DD-2282-D743-4B48FA324F0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1A668-2B14-4E37-B22A-F96D3B8A634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911016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41959-2C5D-64FE-0C94-CBB3EF484A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46B936-0EF8-F6B0-3C64-E78EF46C2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1FE3C3-A158-F291-B077-7A453E91210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63F77FB1-0576-786A-BFB7-5CBC49A077A2}"/>
              </a:ext>
            </a:extLst>
          </p:cNvPr>
          <p:cNvSpPr>
            <a:spLocks noGrp="1"/>
          </p:cNvSpPr>
          <p:nvPr>
            <p:ph type="sldNum" sz="quarter" idx="5"/>
          </p:nvPr>
        </p:nvSpPr>
        <p:spPr/>
        <p:txBody>
          <a:bodyPr/>
          <a:lstStyle/>
          <a:p>
            <a:fld id="{9421A668-2B14-4E37-B22A-F96D3B8A6342}" type="slidenum">
              <a:rPr lang="en-GB" smtClean="0"/>
              <a:t>126</a:t>
            </a:fld>
            <a:endParaRPr lang="en-GB"/>
          </a:p>
        </p:txBody>
      </p:sp>
    </p:spTree>
    <p:extLst>
      <p:ext uri="{BB962C8B-B14F-4D97-AF65-F5344CB8AC3E}">
        <p14:creationId xmlns:p14="http://schemas.microsoft.com/office/powerpoint/2010/main" val="18249233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30AD2-65F2-7A9C-4B02-779555B071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6A90B2-59E4-549F-1655-0D751F5D86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D3A1CA-BF70-A6F8-7B56-309B2453DD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97544011-0796-DA0B-E263-D7B7A3F30677}"/>
              </a:ext>
            </a:extLst>
          </p:cNvPr>
          <p:cNvSpPr>
            <a:spLocks noGrp="1"/>
          </p:cNvSpPr>
          <p:nvPr>
            <p:ph type="sldNum" sz="quarter" idx="5"/>
          </p:nvPr>
        </p:nvSpPr>
        <p:spPr/>
        <p:txBody>
          <a:bodyPr/>
          <a:lstStyle/>
          <a:p>
            <a:fld id="{9421A668-2B14-4E37-B22A-F96D3B8A6342}" type="slidenum">
              <a:rPr lang="en-GB" smtClean="0"/>
              <a:t>132</a:t>
            </a:fld>
            <a:endParaRPr lang="en-GB"/>
          </a:p>
        </p:txBody>
      </p:sp>
    </p:spTree>
    <p:extLst>
      <p:ext uri="{BB962C8B-B14F-4D97-AF65-F5344CB8AC3E}">
        <p14:creationId xmlns:p14="http://schemas.microsoft.com/office/powerpoint/2010/main" val="11250231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0A877-CA8C-AD87-F824-44B385A9E2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CD87F5-05AA-34D1-D36A-7B4F0C15F2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5038FE-BB4C-5D13-2770-CE2650FB930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47E3B18B-AA64-FE42-1C7A-B2F0CA53C120}"/>
              </a:ext>
            </a:extLst>
          </p:cNvPr>
          <p:cNvSpPr>
            <a:spLocks noGrp="1"/>
          </p:cNvSpPr>
          <p:nvPr>
            <p:ph type="sldNum" sz="quarter" idx="5"/>
          </p:nvPr>
        </p:nvSpPr>
        <p:spPr/>
        <p:txBody>
          <a:bodyPr/>
          <a:lstStyle/>
          <a:p>
            <a:fld id="{9421A668-2B14-4E37-B22A-F96D3B8A6342}" type="slidenum">
              <a:rPr lang="en-GB" smtClean="0"/>
              <a:t>139</a:t>
            </a:fld>
            <a:endParaRPr lang="en-GB"/>
          </a:p>
        </p:txBody>
      </p:sp>
    </p:spTree>
    <p:extLst>
      <p:ext uri="{BB962C8B-B14F-4D97-AF65-F5344CB8AC3E}">
        <p14:creationId xmlns:p14="http://schemas.microsoft.com/office/powerpoint/2010/main" val="35764330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6E45D-E87F-124E-DF5D-75AEC70DD9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0840BF-D604-7991-5B55-3958F690E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24B820-2D7C-671C-D67F-4F735B6E969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B41319FE-D48A-3494-693E-C7ADDD174624}"/>
              </a:ext>
            </a:extLst>
          </p:cNvPr>
          <p:cNvSpPr>
            <a:spLocks noGrp="1"/>
          </p:cNvSpPr>
          <p:nvPr>
            <p:ph type="sldNum" sz="quarter" idx="5"/>
          </p:nvPr>
        </p:nvSpPr>
        <p:spPr/>
        <p:txBody>
          <a:bodyPr/>
          <a:lstStyle/>
          <a:p>
            <a:fld id="{9421A668-2B14-4E37-B22A-F96D3B8A6342}" type="slidenum">
              <a:rPr lang="en-GB" smtClean="0"/>
              <a:t>145</a:t>
            </a:fld>
            <a:endParaRPr lang="en-GB"/>
          </a:p>
        </p:txBody>
      </p:sp>
    </p:spTree>
    <p:extLst>
      <p:ext uri="{BB962C8B-B14F-4D97-AF65-F5344CB8AC3E}">
        <p14:creationId xmlns:p14="http://schemas.microsoft.com/office/powerpoint/2010/main" val="32110867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E50BB-0165-D430-9F8C-1ED5CC8588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1019AE-8184-B8C8-5994-D3F525C841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A6D766-F982-500D-EE7D-DC7050B2CE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its figurative sense, ‘to cultivate’ means developing qualities, relationships, skills or interests.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other way around, the specific characteristics of artefacts provide cultural media that engender subjective possibilities and objective opportunities for the formation of the self and the development of social systems.4</a:t>
            </a:r>
            <a:endParaRPr lang="en-GB" sz="120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transactions between individuals, social groups and culture are thus facilitated by ‘purposively created objects, settings and other components of the culturally structured environment.’5</a:t>
            </a:r>
            <a:endParaRPr lang="en-GB" dirty="0"/>
          </a:p>
        </p:txBody>
      </p:sp>
      <p:sp>
        <p:nvSpPr>
          <p:cNvPr id="4" name="Slide Number Placeholder 3">
            <a:extLst>
              <a:ext uri="{FF2B5EF4-FFF2-40B4-BE49-F238E27FC236}">
                <a16:creationId xmlns:a16="http://schemas.microsoft.com/office/drawing/2014/main" id="{EA5D938E-CC2A-47CD-5FA0-55963F8D23F5}"/>
              </a:ext>
            </a:extLst>
          </p:cNvPr>
          <p:cNvSpPr>
            <a:spLocks noGrp="1"/>
          </p:cNvSpPr>
          <p:nvPr>
            <p:ph type="sldNum" sz="quarter" idx="5"/>
          </p:nvPr>
        </p:nvSpPr>
        <p:spPr/>
        <p:txBody>
          <a:bodyPr/>
          <a:lstStyle/>
          <a:p>
            <a:fld id="{9421A668-2B14-4E37-B22A-F96D3B8A6342}" type="slidenum">
              <a:rPr lang="en-GB" smtClean="0"/>
              <a:t>146</a:t>
            </a:fld>
            <a:endParaRPr lang="en-GB"/>
          </a:p>
        </p:txBody>
      </p:sp>
    </p:spTree>
    <p:extLst>
      <p:ext uri="{BB962C8B-B14F-4D97-AF65-F5344CB8AC3E}">
        <p14:creationId xmlns:p14="http://schemas.microsoft.com/office/powerpoint/2010/main" val="9611940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90466-818B-6349-6503-958D23F547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BDE63F-351F-4E88-8477-AA554C3ED6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8421C7-11C7-7F82-6217-E6606325FA66}"/>
              </a:ext>
            </a:extLst>
          </p:cNvPr>
          <p:cNvSpPr>
            <a:spLocks noGrp="1"/>
          </p:cNvSpPr>
          <p:nvPr>
            <p:ph type="body" idx="1"/>
          </p:nvPr>
        </p:nvSpPr>
        <p:spPr/>
        <p:txBody>
          <a:bodyPr/>
          <a:lstStyle/>
          <a:p>
            <a:pPr lvl="1">
              <a:buClr>
                <a:schemeClr val="tx1"/>
              </a:buClr>
              <a:buFont typeface="Wingdings" panose="05000000000000000000" pitchFamily="2" charset="2"/>
              <a:buChar char="§"/>
              <a:defRPr/>
            </a:pPr>
            <a:r>
              <a:rPr lang="en-US" sz="1600" dirty="0"/>
              <a:t>We should not misconceive the development of an innovation culture as a one-way street where employees are expected to unquestioningly adopt the values and goals of their </a:t>
            </a:r>
            <a:r>
              <a:rPr lang="en-US" sz="1600" dirty="0" err="1"/>
              <a:t>organisation</a:t>
            </a:r>
            <a:r>
              <a:rPr lang="en-US" sz="1600" dirty="0"/>
              <a:t>. We are considering reciprocal transactions between an </a:t>
            </a:r>
            <a:r>
              <a:rPr lang="en-US" sz="1600" dirty="0" err="1"/>
              <a:t>organisation’s</a:t>
            </a:r>
            <a:r>
              <a:rPr lang="en-US" sz="1600" dirty="0"/>
              <a:t> members and how individuals actively interpret, negotiate and sometimes challenge cultural values, practices and artefacts. </a:t>
            </a:r>
          </a:p>
          <a:p>
            <a:pPr lvl="1">
              <a:buClr>
                <a:schemeClr val="tx1"/>
              </a:buClr>
              <a:buFont typeface="Wingdings" panose="05000000000000000000" pitchFamily="2" charset="2"/>
              <a:buChar char="§"/>
              <a:defRPr/>
            </a:pPr>
            <a:r>
              <a:rPr lang="en-US" sz="1600" dirty="0"/>
              <a:t>Cultivating sustainable innovation requires the introduction of supportive artefacts, such as documents, templates, tools and changes to the physical environment. The repeated interaction by employees with these artefacts helps them refine their understanding and application, , as well as adapt them to suit their own skills, needs and preferences.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9FEB0864-7929-91E1-6F7C-88D05D8762DE}"/>
              </a:ext>
            </a:extLst>
          </p:cNvPr>
          <p:cNvSpPr>
            <a:spLocks noGrp="1"/>
          </p:cNvSpPr>
          <p:nvPr>
            <p:ph type="sldNum" sz="quarter" idx="5"/>
          </p:nvPr>
        </p:nvSpPr>
        <p:spPr/>
        <p:txBody>
          <a:bodyPr/>
          <a:lstStyle/>
          <a:p>
            <a:fld id="{9421A668-2B14-4E37-B22A-F96D3B8A6342}" type="slidenum">
              <a:rPr lang="en-GB" smtClean="0"/>
              <a:t>147</a:t>
            </a:fld>
            <a:endParaRPr lang="en-GB"/>
          </a:p>
        </p:txBody>
      </p:sp>
    </p:spTree>
    <p:extLst>
      <p:ext uri="{BB962C8B-B14F-4D97-AF65-F5344CB8AC3E}">
        <p14:creationId xmlns:p14="http://schemas.microsoft.com/office/powerpoint/2010/main" val="25277359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0BC92-1BC5-0A30-3401-BD42D37225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27BE74-507A-47DF-60EA-E7F38FDEBF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4B1FD4-2180-2400-E42F-121FE3244265}"/>
              </a:ext>
            </a:extLst>
          </p:cNvPr>
          <p:cNvSpPr>
            <a:spLocks noGrp="1"/>
          </p:cNvSpPr>
          <p:nvPr>
            <p:ph type="body" idx="1"/>
          </p:nvPr>
        </p:nvSpPr>
        <p:spPr/>
        <p:txBody>
          <a:bodyPr/>
          <a:lstStyle/>
          <a:p>
            <a:pPr lvl="1">
              <a:buClr>
                <a:schemeClr val="tx1"/>
              </a:buClr>
              <a:buFont typeface="Wingdings" panose="05000000000000000000" pitchFamily="2" charset="2"/>
              <a:buChar char="§"/>
              <a:defRPr/>
            </a:pPr>
            <a:r>
              <a:rPr lang="en-US" sz="1600" dirty="0"/>
              <a:t>We should not misconceive the development of an innovation culture as a one-way street where employees are expected to unquestioningly adopt the values and goals of their </a:t>
            </a:r>
            <a:r>
              <a:rPr lang="en-US" sz="1600" dirty="0" err="1"/>
              <a:t>organisation</a:t>
            </a:r>
            <a:r>
              <a:rPr lang="en-US" sz="1600" dirty="0"/>
              <a:t>. We are considering reciprocal transactions between an </a:t>
            </a:r>
            <a:r>
              <a:rPr lang="en-US" sz="1600" dirty="0" err="1"/>
              <a:t>organisation’s</a:t>
            </a:r>
            <a:r>
              <a:rPr lang="en-US" sz="1600" dirty="0"/>
              <a:t> members and how individuals actively interpret, negotiate and sometimes challenge cultural values, practices and artefacts. </a:t>
            </a:r>
          </a:p>
          <a:p>
            <a:pPr lvl="1">
              <a:buClr>
                <a:schemeClr val="tx1"/>
              </a:buClr>
              <a:buFont typeface="Wingdings" panose="05000000000000000000" pitchFamily="2" charset="2"/>
              <a:buChar char="§"/>
              <a:defRPr/>
            </a:pPr>
            <a:r>
              <a:rPr lang="en-US" sz="1600" dirty="0"/>
              <a:t>Cultivating sustainable innovation requires the introduction of supportive artefacts, such as documents, templates, tools and changes to the physical environment. The repeated interaction by employees with these artefacts helps them refine their understanding and application, , as well as adapt them to suit their own skills, needs and preferences.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60F5CA72-EEA1-4066-518A-943BADB6259A}"/>
              </a:ext>
            </a:extLst>
          </p:cNvPr>
          <p:cNvSpPr>
            <a:spLocks noGrp="1"/>
          </p:cNvSpPr>
          <p:nvPr>
            <p:ph type="sldNum" sz="quarter" idx="5"/>
          </p:nvPr>
        </p:nvSpPr>
        <p:spPr/>
        <p:txBody>
          <a:bodyPr/>
          <a:lstStyle/>
          <a:p>
            <a:fld id="{9421A668-2B14-4E37-B22A-F96D3B8A6342}" type="slidenum">
              <a:rPr lang="en-GB" smtClean="0"/>
              <a:t>148</a:t>
            </a:fld>
            <a:endParaRPr lang="en-GB"/>
          </a:p>
        </p:txBody>
      </p:sp>
    </p:spTree>
    <p:extLst>
      <p:ext uri="{BB962C8B-B14F-4D97-AF65-F5344CB8AC3E}">
        <p14:creationId xmlns:p14="http://schemas.microsoft.com/office/powerpoint/2010/main" val="3196643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D9457-EFF5-3CBE-C0F8-21F67F75C9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C27408-55D6-F03D-4BF1-E7D40FA2C1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80B69B-3179-FA43-55C6-F0968286F97B}"/>
              </a:ext>
            </a:extLst>
          </p:cNvPr>
          <p:cNvSpPr>
            <a:spLocks noGrp="1"/>
          </p:cNvSpPr>
          <p:nvPr>
            <p:ph type="body" idx="1"/>
          </p:nvPr>
        </p:nvSpPr>
        <p:spPr/>
        <p:txBody>
          <a:bodyPr/>
          <a:lstStyle/>
          <a:p>
            <a:pPr marL="228600" indent="-228600">
              <a:lnSpc>
                <a:spcPct val="90000"/>
              </a:lnSpc>
              <a:spcBef>
                <a:spcPts val="1000"/>
              </a:spcBef>
              <a:buClr>
                <a:prstClr val="black"/>
              </a:buClr>
              <a:buFont typeface="Wingdings" panose="05000000000000000000" pitchFamily="2" charset="2"/>
              <a:buChar char="§"/>
              <a:defRPr/>
            </a:pPr>
            <a:r>
              <a:rPr lang="en-US" sz="1200" dirty="0"/>
              <a:t>Artefacts are human-made objects like official statements, documents, reports, software tools, physical environments and other material media. They reflect written or unwritten values and can facilitate or limit their translation into practices.</a:t>
            </a:r>
          </a:p>
        </p:txBody>
      </p:sp>
      <p:sp>
        <p:nvSpPr>
          <p:cNvPr id="4" name="Slide Number Placeholder 3">
            <a:extLst>
              <a:ext uri="{FF2B5EF4-FFF2-40B4-BE49-F238E27FC236}">
                <a16:creationId xmlns:a16="http://schemas.microsoft.com/office/drawing/2014/main" id="{6ADC00A3-5EAA-5233-B486-774933C37C3F}"/>
              </a:ext>
            </a:extLst>
          </p:cNvPr>
          <p:cNvSpPr>
            <a:spLocks noGrp="1"/>
          </p:cNvSpPr>
          <p:nvPr>
            <p:ph type="sldNum" sz="quarter" idx="5"/>
          </p:nvPr>
        </p:nvSpPr>
        <p:spPr/>
        <p:txBody>
          <a:bodyPr/>
          <a:lstStyle/>
          <a:p>
            <a:fld id="{9421A668-2B14-4E37-B22A-F96D3B8A6342}" type="slidenum">
              <a:rPr lang="en-GB" smtClean="0"/>
              <a:t>29</a:t>
            </a:fld>
            <a:endParaRPr lang="en-GB"/>
          </a:p>
        </p:txBody>
      </p:sp>
    </p:spTree>
    <p:extLst>
      <p:ext uri="{BB962C8B-B14F-4D97-AF65-F5344CB8AC3E}">
        <p14:creationId xmlns:p14="http://schemas.microsoft.com/office/powerpoint/2010/main" val="3408201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5CCF2-798C-A491-3BEF-D5F91299B8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04E399-7A78-3BBE-B228-81D1FC9558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E81F89-54D1-A9AC-1376-9993C6004838}"/>
              </a:ext>
            </a:extLst>
          </p:cNvPr>
          <p:cNvSpPr>
            <a:spLocks noGrp="1"/>
          </p:cNvSpPr>
          <p:nvPr>
            <p:ph type="body" idx="1"/>
          </p:nvPr>
        </p:nvSpPr>
        <p:spPr/>
        <p:txBody>
          <a:bodyPr/>
          <a:lstStyle/>
          <a:p>
            <a:pPr marL="0" indent="0">
              <a:lnSpc>
                <a:spcPct val="90000"/>
              </a:lnSpc>
              <a:spcBef>
                <a:spcPts val="1000"/>
              </a:spcBef>
              <a:buClr>
                <a:prstClr val="black"/>
              </a:buClr>
              <a:buFont typeface="Wingdings" panose="05000000000000000000" pitchFamily="2" charset="2"/>
              <a:buNone/>
              <a:defRPr/>
            </a:pPr>
            <a:r>
              <a:rPr lang="en-US" dirty="0"/>
              <a:t>Repeated communication, workshops and retrospectives revealed insights about where the system needed adjustments – prompting the fine-tuning of workflows and reporting templates to match evolving requirements, such as team-specific metrics, DB’s internal sustainability ambitions, changes in the regulatory landscape and the growing demand for data-driven </a:t>
            </a:r>
            <a:r>
              <a:rPr lang="en-US" dirty="0" err="1"/>
              <a:t>sustaina</a:t>
            </a:r>
            <a:r>
              <a:rPr lang="en-US" dirty="0"/>
              <a:t> </a:t>
            </a:r>
            <a:r>
              <a:rPr lang="en-US" dirty="0" err="1"/>
              <a:t>bility</a:t>
            </a:r>
            <a:r>
              <a:rPr lang="en-US" dirty="0"/>
              <a:t> management. </a:t>
            </a:r>
            <a:endParaRPr lang="en-US" sz="1200" dirty="0"/>
          </a:p>
        </p:txBody>
      </p:sp>
      <p:sp>
        <p:nvSpPr>
          <p:cNvPr id="4" name="Slide Number Placeholder 3">
            <a:extLst>
              <a:ext uri="{FF2B5EF4-FFF2-40B4-BE49-F238E27FC236}">
                <a16:creationId xmlns:a16="http://schemas.microsoft.com/office/drawing/2014/main" id="{3EDEF7A7-FABB-4A5C-A5BC-C9CA4513B1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1A668-2B14-4E37-B22A-F96D3B8A634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978313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E334A-B907-CDFD-5D09-55F7290514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5B3D3E-B173-E19F-C636-E80969996C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1704DD-B0D5-4224-7FB1-135D23F5924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2CFB3D47-02FA-AB6D-AB75-A59C65BE7A8B}"/>
              </a:ext>
            </a:extLst>
          </p:cNvPr>
          <p:cNvSpPr>
            <a:spLocks noGrp="1"/>
          </p:cNvSpPr>
          <p:nvPr>
            <p:ph type="sldNum" sz="quarter" idx="5"/>
          </p:nvPr>
        </p:nvSpPr>
        <p:spPr/>
        <p:txBody>
          <a:bodyPr/>
          <a:lstStyle/>
          <a:p>
            <a:fld id="{9421A668-2B14-4E37-B22A-F96D3B8A6342}" type="slidenum">
              <a:rPr lang="en-GB" smtClean="0"/>
              <a:t>150</a:t>
            </a:fld>
            <a:endParaRPr lang="en-GB"/>
          </a:p>
        </p:txBody>
      </p:sp>
    </p:spTree>
    <p:extLst>
      <p:ext uri="{BB962C8B-B14F-4D97-AF65-F5344CB8AC3E}">
        <p14:creationId xmlns:p14="http://schemas.microsoft.com/office/powerpoint/2010/main" val="200368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D134C-F605-068B-7EA6-215D5B7A1A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7DF32-9681-C4BE-0E3E-10D5DAA197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325743-49C9-785B-5940-F67C31DECB6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A9F0179A-F15B-4AF8-04E3-34545D9A6E88}"/>
              </a:ext>
            </a:extLst>
          </p:cNvPr>
          <p:cNvSpPr>
            <a:spLocks noGrp="1"/>
          </p:cNvSpPr>
          <p:nvPr>
            <p:ph type="sldNum" sz="quarter" idx="5"/>
          </p:nvPr>
        </p:nvSpPr>
        <p:spPr/>
        <p:txBody>
          <a:bodyPr/>
          <a:lstStyle/>
          <a:p>
            <a:fld id="{9421A668-2B14-4E37-B22A-F96D3B8A6342}" type="slidenum">
              <a:rPr lang="en-GB" smtClean="0"/>
              <a:t>151</a:t>
            </a:fld>
            <a:endParaRPr lang="en-GB"/>
          </a:p>
        </p:txBody>
      </p:sp>
    </p:spTree>
    <p:extLst>
      <p:ext uri="{BB962C8B-B14F-4D97-AF65-F5344CB8AC3E}">
        <p14:creationId xmlns:p14="http://schemas.microsoft.com/office/powerpoint/2010/main" val="50666687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D393C-8887-394A-DC8C-B38F2EF77F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4B267F-2859-BA39-BD81-D4A52CF473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820414-AEDE-AC2B-437D-E1DE274D7BD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3D9292A3-E9B9-2D5F-68E5-09D963120400}"/>
              </a:ext>
            </a:extLst>
          </p:cNvPr>
          <p:cNvSpPr>
            <a:spLocks noGrp="1"/>
          </p:cNvSpPr>
          <p:nvPr>
            <p:ph type="sldNum" sz="quarter" idx="5"/>
          </p:nvPr>
        </p:nvSpPr>
        <p:spPr/>
        <p:txBody>
          <a:bodyPr/>
          <a:lstStyle/>
          <a:p>
            <a:fld id="{9421A668-2B14-4E37-B22A-F96D3B8A6342}" type="slidenum">
              <a:rPr lang="en-GB" smtClean="0"/>
              <a:t>152</a:t>
            </a:fld>
            <a:endParaRPr lang="en-GB"/>
          </a:p>
        </p:txBody>
      </p:sp>
    </p:spTree>
    <p:extLst>
      <p:ext uri="{BB962C8B-B14F-4D97-AF65-F5344CB8AC3E}">
        <p14:creationId xmlns:p14="http://schemas.microsoft.com/office/powerpoint/2010/main" val="22541252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EE40D-337B-B2D1-155B-D11526F4AE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8BEAAC-93A7-ADF4-3B8F-33D548A8AE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3476DA-E591-04F9-EAC4-27CD85F686DB}"/>
              </a:ext>
            </a:extLst>
          </p:cNvPr>
          <p:cNvSpPr>
            <a:spLocks noGrp="1"/>
          </p:cNvSpPr>
          <p:nvPr>
            <p:ph type="body" idx="1"/>
          </p:nvPr>
        </p:nvSpPr>
        <p:spPr/>
        <p:txBody>
          <a:bodyPr/>
          <a:lstStyle/>
          <a:p>
            <a:pPr marL="228600" indent="-228600">
              <a:lnSpc>
                <a:spcPct val="90000"/>
              </a:lnSpc>
              <a:spcBef>
                <a:spcPts val="1000"/>
              </a:spcBef>
              <a:buClr>
                <a:prstClr val="black"/>
              </a:buClr>
              <a:buFont typeface="Wingdings" panose="05000000000000000000" pitchFamily="2" charset="2"/>
              <a:buChar char="§"/>
              <a:defRPr/>
            </a:pPr>
            <a:endParaRPr lang="en-US" sz="1200" dirty="0"/>
          </a:p>
        </p:txBody>
      </p:sp>
      <p:sp>
        <p:nvSpPr>
          <p:cNvPr id="4" name="Slide Number Placeholder 3">
            <a:extLst>
              <a:ext uri="{FF2B5EF4-FFF2-40B4-BE49-F238E27FC236}">
                <a16:creationId xmlns:a16="http://schemas.microsoft.com/office/drawing/2014/main" id="{126278E2-97AC-536D-8406-EFBC6FD169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1A668-2B14-4E37-B22A-F96D3B8A634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2090486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D1DB8-9847-CBC4-EC3C-1DAA1AF04B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01FBFB-C57A-0DB3-C1BC-CA2B0BEBBA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0AD111-9286-CE74-E2C7-E8EBECA2C68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894A31D1-0218-ADC7-0940-4788826A24FA}"/>
              </a:ext>
            </a:extLst>
          </p:cNvPr>
          <p:cNvSpPr>
            <a:spLocks noGrp="1"/>
          </p:cNvSpPr>
          <p:nvPr>
            <p:ph type="sldNum" sz="quarter" idx="5"/>
          </p:nvPr>
        </p:nvSpPr>
        <p:spPr/>
        <p:txBody>
          <a:bodyPr/>
          <a:lstStyle/>
          <a:p>
            <a:fld id="{9421A668-2B14-4E37-B22A-F96D3B8A6342}" type="slidenum">
              <a:rPr lang="en-GB" smtClean="0"/>
              <a:t>154</a:t>
            </a:fld>
            <a:endParaRPr lang="en-GB"/>
          </a:p>
        </p:txBody>
      </p:sp>
    </p:spTree>
    <p:extLst>
      <p:ext uri="{BB962C8B-B14F-4D97-AF65-F5344CB8AC3E}">
        <p14:creationId xmlns:p14="http://schemas.microsoft.com/office/powerpoint/2010/main" val="36050406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CEFCE-4816-9ADC-B402-04F42577BA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292CDF-3428-16FA-AC89-8C9E0C156D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CDF9D7-C4CF-01A6-F9C0-13152C9D5A2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322C8265-FA35-0597-1516-54C91190EAD6}"/>
              </a:ext>
            </a:extLst>
          </p:cNvPr>
          <p:cNvSpPr>
            <a:spLocks noGrp="1"/>
          </p:cNvSpPr>
          <p:nvPr>
            <p:ph type="sldNum" sz="quarter" idx="5"/>
          </p:nvPr>
        </p:nvSpPr>
        <p:spPr/>
        <p:txBody>
          <a:bodyPr/>
          <a:lstStyle/>
          <a:p>
            <a:fld id="{9421A668-2B14-4E37-B22A-F96D3B8A6342}" type="slidenum">
              <a:rPr lang="en-GB" smtClean="0"/>
              <a:t>155</a:t>
            </a:fld>
            <a:endParaRPr lang="en-GB"/>
          </a:p>
        </p:txBody>
      </p:sp>
    </p:spTree>
    <p:extLst>
      <p:ext uri="{BB962C8B-B14F-4D97-AF65-F5344CB8AC3E}">
        <p14:creationId xmlns:p14="http://schemas.microsoft.com/office/powerpoint/2010/main" val="33215706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4EFB2-8DE0-D644-C52B-A7FFC06D10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D9F837-1D4E-10E9-C731-43FE6B3C0C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F32109-FF0B-4558-4832-37DD24B1DFA9}"/>
              </a:ext>
            </a:extLst>
          </p:cNvPr>
          <p:cNvSpPr>
            <a:spLocks noGrp="1"/>
          </p:cNvSpPr>
          <p:nvPr>
            <p:ph type="body" idx="1"/>
          </p:nvPr>
        </p:nvSpPr>
        <p:spPr/>
        <p:txBody>
          <a:bodyPr/>
          <a:lstStyle/>
          <a:p>
            <a:pPr marL="228600" indent="-228600">
              <a:lnSpc>
                <a:spcPct val="90000"/>
              </a:lnSpc>
              <a:spcBef>
                <a:spcPts val="1000"/>
              </a:spcBef>
              <a:buClr>
                <a:prstClr val="black"/>
              </a:buClr>
              <a:buFont typeface="Wingdings" panose="05000000000000000000" pitchFamily="2" charset="2"/>
              <a:buChar char="§"/>
              <a:defRPr/>
            </a:pPr>
            <a:endParaRPr lang="en-US" sz="1200" dirty="0"/>
          </a:p>
        </p:txBody>
      </p:sp>
      <p:sp>
        <p:nvSpPr>
          <p:cNvPr id="4" name="Slide Number Placeholder 3">
            <a:extLst>
              <a:ext uri="{FF2B5EF4-FFF2-40B4-BE49-F238E27FC236}">
                <a16:creationId xmlns:a16="http://schemas.microsoft.com/office/drawing/2014/main" id="{EDF5BD01-FA7C-6559-6413-3B68DFD8190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1A668-2B14-4E37-B22A-F96D3B8A634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519805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314F4-E31D-10F2-BC9F-FAE04D64D1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253D13-DF23-DA7E-8B07-5727D59169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95AC6D-30FD-A33F-55FC-45BF17D2973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3A09D000-2FEE-E049-5DDE-D146047854E9}"/>
              </a:ext>
            </a:extLst>
          </p:cNvPr>
          <p:cNvSpPr>
            <a:spLocks noGrp="1"/>
          </p:cNvSpPr>
          <p:nvPr>
            <p:ph type="sldNum" sz="quarter" idx="5"/>
          </p:nvPr>
        </p:nvSpPr>
        <p:spPr/>
        <p:txBody>
          <a:bodyPr/>
          <a:lstStyle/>
          <a:p>
            <a:fld id="{9421A668-2B14-4E37-B22A-F96D3B8A6342}" type="slidenum">
              <a:rPr lang="en-GB" smtClean="0"/>
              <a:t>157</a:t>
            </a:fld>
            <a:endParaRPr lang="en-GB"/>
          </a:p>
        </p:txBody>
      </p:sp>
    </p:spTree>
    <p:extLst>
      <p:ext uri="{BB962C8B-B14F-4D97-AF65-F5344CB8AC3E}">
        <p14:creationId xmlns:p14="http://schemas.microsoft.com/office/powerpoint/2010/main" val="285554462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5AA83-3781-F1AE-D623-BEE715802A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B93CBC-2B1B-25A9-536C-D653C4EA90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E1627F-6C17-FA24-0826-306A072DBA0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548A0CD3-679E-50D9-0748-DD5EDEDA7F63}"/>
              </a:ext>
            </a:extLst>
          </p:cNvPr>
          <p:cNvSpPr>
            <a:spLocks noGrp="1"/>
          </p:cNvSpPr>
          <p:nvPr>
            <p:ph type="sldNum" sz="quarter" idx="5"/>
          </p:nvPr>
        </p:nvSpPr>
        <p:spPr/>
        <p:txBody>
          <a:bodyPr/>
          <a:lstStyle/>
          <a:p>
            <a:fld id="{9421A668-2B14-4E37-B22A-F96D3B8A6342}" type="slidenum">
              <a:rPr lang="en-GB" smtClean="0"/>
              <a:t>158</a:t>
            </a:fld>
            <a:endParaRPr lang="en-GB"/>
          </a:p>
        </p:txBody>
      </p:sp>
    </p:spTree>
    <p:extLst>
      <p:ext uri="{BB962C8B-B14F-4D97-AF65-F5344CB8AC3E}">
        <p14:creationId xmlns:p14="http://schemas.microsoft.com/office/powerpoint/2010/main" val="919970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95D6A-6980-F2E0-9250-99FF4B28DB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BE41EB-B21D-533B-7935-6796400592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ED6A0-0997-ACD9-0389-F54E83C1BEDE}"/>
              </a:ext>
            </a:extLst>
          </p:cNvPr>
          <p:cNvSpPr>
            <a:spLocks noGrp="1"/>
          </p:cNvSpPr>
          <p:nvPr>
            <p:ph type="body" idx="1"/>
          </p:nvPr>
        </p:nvSpPr>
        <p:spPr/>
        <p:txBody>
          <a:bodyPr/>
          <a:lstStyle/>
          <a:p>
            <a:pPr marL="228600" indent="-228600">
              <a:lnSpc>
                <a:spcPct val="90000"/>
              </a:lnSpc>
              <a:spcBef>
                <a:spcPts val="1000"/>
              </a:spcBef>
              <a:buClr>
                <a:prstClr val="black"/>
              </a:buClr>
              <a:buFont typeface="Wingdings" panose="05000000000000000000" pitchFamily="2" charset="2"/>
              <a:buChar char="§"/>
              <a:defRPr/>
            </a:pPr>
            <a:r>
              <a:rPr lang="en-US" sz="1200" dirty="0"/>
              <a:t>Artefacts are human-made objects like official statements, documents, reports, software tools, physical environments and other material media. They reflect written or unwritten values and can facilitate or limit their translation into practices.</a:t>
            </a:r>
          </a:p>
        </p:txBody>
      </p:sp>
      <p:sp>
        <p:nvSpPr>
          <p:cNvPr id="4" name="Slide Number Placeholder 3">
            <a:extLst>
              <a:ext uri="{FF2B5EF4-FFF2-40B4-BE49-F238E27FC236}">
                <a16:creationId xmlns:a16="http://schemas.microsoft.com/office/drawing/2014/main" id="{B25E8A9C-1283-A75C-53D6-02A517C20D30}"/>
              </a:ext>
            </a:extLst>
          </p:cNvPr>
          <p:cNvSpPr>
            <a:spLocks noGrp="1"/>
          </p:cNvSpPr>
          <p:nvPr>
            <p:ph type="sldNum" sz="quarter" idx="5"/>
          </p:nvPr>
        </p:nvSpPr>
        <p:spPr/>
        <p:txBody>
          <a:bodyPr/>
          <a:lstStyle/>
          <a:p>
            <a:fld id="{9421A668-2B14-4E37-B22A-F96D3B8A6342}" type="slidenum">
              <a:rPr lang="en-GB" smtClean="0"/>
              <a:t>30</a:t>
            </a:fld>
            <a:endParaRPr lang="en-GB"/>
          </a:p>
        </p:txBody>
      </p:sp>
    </p:spTree>
    <p:extLst>
      <p:ext uri="{BB962C8B-B14F-4D97-AF65-F5344CB8AC3E}">
        <p14:creationId xmlns:p14="http://schemas.microsoft.com/office/powerpoint/2010/main" val="400583141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6B665-C273-8FD6-6D80-8079559017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91D4D-DE3F-2047-B259-D2985DF580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40FC2C-A933-6A3B-52F7-CCD2DF294DD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5E5BB5DF-B108-CF6F-138D-E33A8681209F}"/>
              </a:ext>
            </a:extLst>
          </p:cNvPr>
          <p:cNvSpPr>
            <a:spLocks noGrp="1"/>
          </p:cNvSpPr>
          <p:nvPr>
            <p:ph type="sldNum" sz="quarter" idx="5"/>
          </p:nvPr>
        </p:nvSpPr>
        <p:spPr/>
        <p:txBody>
          <a:bodyPr/>
          <a:lstStyle/>
          <a:p>
            <a:fld id="{9421A668-2B14-4E37-B22A-F96D3B8A6342}" type="slidenum">
              <a:rPr lang="en-GB" smtClean="0"/>
              <a:t>159</a:t>
            </a:fld>
            <a:endParaRPr lang="en-GB"/>
          </a:p>
        </p:txBody>
      </p:sp>
    </p:spTree>
    <p:extLst>
      <p:ext uri="{BB962C8B-B14F-4D97-AF65-F5344CB8AC3E}">
        <p14:creationId xmlns:p14="http://schemas.microsoft.com/office/powerpoint/2010/main" val="289632026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74D2D-FBF4-E64A-7CEC-9C527FA577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32F293-FC07-86BF-01DE-488A8DD382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A1567C-2D5F-A183-34E0-4726BBACF72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D00779BA-8BDD-B7D9-CE52-EAEA2D96D53A}"/>
              </a:ext>
            </a:extLst>
          </p:cNvPr>
          <p:cNvSpPr>
            <a:spLocks noGrp="1"/>
          </p:cNvSpPr>
          <p:nvPr>
            <p:ph type="sldNum" sz="quarter" idx="5"/>
          </p:nvPr>
        </p:nvSpPr>
        <p:spPr/>
        <p:txBody>
          <a:bodyPr/>
          <a:lstStyle/>
          <a:p>
            <a:fld id="{9421A668-2B14-4E37-B22A-F96D3B8A6342}" type="slidenum">
              <a:rPr lang="en-GB" smtClean="0"/>
              <a:t>160</a:t>
            </a:fld>
            <a:endParaRPr lang="en-GB"/>
          </a:p>
        </p:txBody>
      </p:sp>
    </p:spTree>
    <p:extLst>
      <p:ext uri="{BB962C8B-B14F-4D97-AF65-F5344CB8AC3E}">
        <p14:creationId xmlns:p14="http://schemas.microsoft.com/office/powerpoint/2010/main" val="39967952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5B124-128A-FC0F-1FA0-051312DC12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44CCD1-831A-DC1A-F0EF-9F84F69642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22C755-84B9-ECB4-E454-A8869B71C65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C0D3C4AF-2616-88DE-D8FC-56060F5890FD}"/>
              </a:ext>
            </a:extLst>
          </p:cNvPr>
          <p:cNvSpPr>
            <a:spLocks noGrp="1"/>
          </p:cNvSpPr>
          <p:nvPr>
            <p:ph type="sldNum" sz="quarter" idx="5"/>
          </p:nvPr>
        </p:nvSpPr>
        <p:spPr/>
        <p:txBody>
          <a:bodyPr/>
          <a:lstStyle/>
          <a:p>
            <a:fld id="{9421A668-2B14-4E37-B22A-F96D3B8A6342}" type="slidenum">
              <a:rPr lang="en-GB" smtClean="0"/>
              <a:t>161</a:t>
            </a:fld>
            <a:endParaRPr lang="en-GB"/>
          </a:p>
        </p:txBody>
      </p:sp>
    </p:spTree>
    <p:extLst>
      <p:ext uri="{BB962C8B-B14F-4D97-AF65-F5344CB8AC3E}">
        <p14:creationId xmlns:p14="http://schemas.microsoft.com/office/powerpoint/2010/main" val="80175627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00666-89FD-52AA-E2D4-FE9D32376F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7F9210-B553-1A03-5817-E9C07F160E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6BE2A0-8C9C-FC25-A766-7F5FA5236E7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63FF9C6B-E8CB-3412-894E-2AAF1A56503E}"/>
              </a:ext>
            </a:extLst>
          </p:cNvPr>
          <p:cNvSpPr>
            <a:spLocks noGrp="1"/>
          </p:cNvSpPr>
          <p:nvPr>
            <p:ph type="sldNum" sz="quarter" idx="5"/>
          </p:nvPr>
        </p:nvSpPr>
        <p:spPr/>
        <p:txBody>
          <a:bodyPr/>
          <a:lstStyle/>
          <a:p>
            <a:fld id="{9421A668-2B14-4E37-B22A-F96D3B8A6342}" type="slidenum">
              <a:rPr lang="en-GB" smtClean="0"/>
              <a:t>171</a:t>
            </a:fld>
            <a:endParaRPr lang="en-GB"/>
          </a:p>
        </p:txBody>
      </p:sp>
    </p:spTree>
    <p:extLst>
      <p:ext uri="{BB962C8B-B14F-4D97-AF65-F5344CB8AC3E}">
        <p14:creationId xmlns:p14="http://schemas.microsoft.com/office/powerpoint/2010/main" val="106524802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92F03-F455-6718-91BD-5565FC1541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8D29D2-2606-0304-284F-B85225C3E1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824700-B592-EFAA-DEEB-729CCA0A441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E4A11819-AFC8-FDB9-B711-693BA66388FA}"/>
              </a:ext>
            </a:extLst>
          </p:cNvPr>
          <p:cNvSpPr>
            <a:spLocks noGrp="1"/>
          </p:cNvSpPr>
          <p:nvPr>
            <p:ph type="sldNum" sz="quarter" idx="5"/>
          </p:nvPr>
        </p:nvSpPr>
        <p:spPr/>
        <p:txBody>
          <a:bodyPr/>
          <a:lstStyle/>
          <a:p>
            <a:fld id="{9421A668-2B14-4E37-B22A-F96D3B8A6342}" type="slidenum">
              <a:rPr lang="en-GB" smtClean="0"/>
              <a:t>177</a:t>
            </a:fld>
            <a:endParaRPr lang="en-GB"/>
          </a:p>
        </p:txBody>
      </p:sp>
    </p:spTree>
    <p:extLst>
      <p:ext uri="{BB962C8B-B14F-4D97-AF65-F5344CB8AC3E}">
        <p14:creationId xmlns:p14="http://schemas.microsoft.com/office/powerpoint/2010/main" val="42421783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21A668-2B14-4E37-B22A-F96D3B8A6342}" type="slidenum">
              <a:rPr lang="en-GB" smtClean="0"/>
              <a:t>189</a:t>
            </a:fld>
            <a:endParaRPr lang="en-GB"/>
          </a:p>
        </p:txBody>
      </p:sp>
    </p:spTree>
    <p:extLst>
      <p:ext uri="{BB962C8B-B14F-4D97-AF65-F5344CB8AC3E}">
        <p14:creationId xmlns:p14="http://schemas.microsoft.com/office/powerpoint/2010/main" val="59411320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89AF9-BA01-8EC4-4187-289148B2C8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E3233F-3082-ED8F-95D6-CE1BB79950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33FA59-F0B8-F81D-6D8E-20AFB041BB3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42A476-CB6F-E4E7-4B01-343A3A2BA9BC}"/>
              </a:ext>
            </a:extLst>
          </p:cNvPr>
          <p:cNvSpPr>
            <a:spLocks noGrp="1"/>
          </p:cNvSpPr>
          <p:nvPr>
            <p:ph type="sldNum" sz="quarter" idx="5"/>
          </p:nvPr>
        </p:nvSpPr>
        <p:spPr/>
        <p:txBody>
          <a:bodyPr/>
          <a:lstStyle/>
          <a:p>
            <a:fld id="{9421A668-2B14-4E37-B22A-F96D3B8A6342}" type="slidenum">
              <a:rPr lang="en-GB" smtClean="0"/>
              <a:t>190</a:t>
            </a:fld>
            <a:endParaRPr lang="en-GB"/>
          </a:p>
        </p:txBody>
      </p:sp>
    </p:spTree>
    <p:extLst>
      <p:ext uri="{BB962C8B-B14F-4D97-AF65-F5344CB8AC3E}">
        <p14:creationId xmlns:p14="http://schemas.microsoft.com/office/powerpoint/2010/main" val="10965899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F446B-2E53-0275-CF43-F6D2D3F7EF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44D18F-1349-CACE-BE0B-545B6868AB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C631C9-30E6-5D95-322D-12E21D727BA5}"/>
              </a:ext>
            </a:extLst>
          </p:cNvPr>
          <p:cNvSpPr>
            <a:spLocks noGrp="1"/>
          </p:cNvSpPr>
          <p:nvPr>
            <p:ph type="body" idx="1"/>
          </p:nvPr>
        </p:nvSpPr>
        <p:spPr/>
        <p:txBody>
          <a:bodyPr/>
          <a:lstStyle/>
          <a:p>
            <a:pPr marL="0" indent="0">
              <a:lnSpc>
                <a:spcPct val="90000"/>
              </a:lnSpc>
              <a:spcBef>
                <a:spcPts val="1000"/>
              </a:spcBef>
              <a:buClr>
                <a:prstClr val="black"/>
              </a:buClr>
              <a:buFont typeface="Wingdings" panose="05000000000000000000" pitchFamily="2" charset="2"/>
              <a:buNone/>
              <a:defRPr/>
            </a:pPr>
            <a:endParaRPr lang="en-US" sz="1200" dirty="0"/>
          </a:p>
        </p:txBody>
      </p:sp>
      <p:sp>
        <p:nvSpPr>
          <p:cNvPr id="4" name="Slide Number Placeholder 3">
            <a:extLst>
              <a:ext uri="{FF2B5EF4-FFF2-40B4-BE49-F238E27FC236}">
                <a16:creationId xmlns:a16="http://schemas.microsoft.com/office/drawing/2014/main" id="{938AF3D7-834D-3D60-1B45-EB3F66A954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1A668-2B14-4E37-B22A-F96D3B8A634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1924426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9F713-F53B-D0D3-5781-66BBD44F0B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1A791A-4B1B-5EFE-6808-AC8D5071C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8AC45C-5CA8-6CB6-1129-28FD0109E8E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0FB4B6-BD39-E205-7DDC-E003F5EA3EB0}"/>
              </a:ext>
            </a:extLst>
          </p:cNvPr>
          <p:cNvSpPr>
            <a:spLocks noGrp="1"/>
          </p:cNvSpPr>
          <p:nvPr>
            <p:ph type="sldNum" sz="quarter" idx="5"/>
          </p:nvPr>
        </p:nvSpPr>
        <p:spPr/>
        <p:txBody>
          <a:bodyPr/>
          <a:lstStyle/>
          <a:p>
            <a:fld id="{9421A668-2B14-4E37-B22A-F96D3B8A6342}" type="slidenum">
              <a:rPr lang="en-GB" smtClean="0"/>
              <a:t>194</a:t>
            </a:fld>
            <a:endParaRPr lang="en-GB"/>
          </a:p>
        </p:txBody>
      </p:sp>
    </p:spTree>
    <p:extLst>
      <p:ext uri="{BB962C8B-B14F-4D97-AF65-F5344CB8AC3E}">
        <p14:creationId xmlns:p14="http://schemas.microsoft.com/office/powerpoint/2010/main" val="25630274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E50BB-0165-D430-9F8C-1ED5CC8588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1019AE-8184-B8C8-5994-D3F525C841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A6D766-F982-500D-EE7D-DC7050B2CE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EA5D938E-CC2A-47CD-5FA0-55963F8D23F5}"/>
              </a:ext>
            </a:extLst>
          </p:cNvPr>
          <p:cNvSpPr>
            <a:spLocks noGrp="1"/>
          </p:cNvSpPr>
          <p:nvPr>
            <p:ph type="sldNum" sz="quarter" idx="5"/>
          </p:nvPr>
        </p:nvSpPr>
        <p:spPr/>
        <p:txBody>
          <a:bodyPr/>
          <a:lstStyle/>
          <a:p>
            <a:fld id="{9421A668-2B14-4E37-B22A-F96D3B8A6342}" type="slidenum">
              <a:rPr lang="en-GB" smtClean="0"/>
              <a:t>195</a:t>
            </a:fld>
            <a:endParaRPr lang="en-GB"/>
          </a:p>
        </p:txBody>
      </p:sp>
    </p:spTree>
    <p:extLst>
      <p:ext uri="{BB962C8B-B14F-4D97-AF65-F5344CB8AC3E}">
        <p14:creationId xmlns:p14="http://schemas.microsoft.com/office/powerpoint/2010/main" val="816332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A94C6-B517-706D-6E13-B15606AEEB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B7AA67-F5F6-49BD-AF2A-01DC241FB0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113D9A-C8D8-4E9F-A91F-08461A6ED21E}"/>
              </a:ext>
            </a:extLst>
          </p:cNvPr>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
                <a:prstClr val="black"/>
              </a:buClr>
              <a:buSzTx/>
              <a:buFont typeface="Wingdings" panose="05000000000000000000" pitchFamily="2" charset="2"/>
              <a:buChar char="§"/>
              <a:tabLst/>
              <a:defRPr/>
            </a:pPr>
            <a:r>
              <a:rPr lang="en-US" sz="1200" dirty="0"/>
              <a:t>They seek challenges to sustainability as opportunities for innovation – novel processes, products, services and business models that disrupt business as usual. </a:t>
            </a:r>
          </a:p>
          <a:p>
            <a:pPr marL="228600" indent="-228600">
              <a:lnSpc>
                <a:spcPct val="90000"/>
              </a:lnSpc>
              <a:spcBef>
                <a:spcPts val="1000"/>
              </a:spcBef>
              <a:buClr>
                <a:prstClr val="black"/>
              </a:buClr>
              <a:buFont typeface="Wingdings" panose="05000000000000000000" pitchFamily="2" charset="2"/>
              <a:buChar char="§"/>
              <a:defRPr/>
            </a:pPr>
            <a:endParaRPr lang="en-US" sz="1200" dirty="0"/>
          </a:p>
        </p:txBody>
      </p:sp>
      <p:sp>
        <p:nvSpPr>
          <p:cNvPr id="4" name="Slide Number Placeholder 3">
            <a:extLst>
              <a:ext uri="{FF2B5EF4-FFF2-40B4-BE49-F238E27FC236}">
                <a16:creationId xmlns:a16="http://schemas.microsoft.com/office/drawing/2014/main" id="{3FEF9457-2A4B-2700-9C43-A743D5427B3F}"/>
              </a:ext>
            </a:extLst>
          </p:cNvPr>
          <p:cNvSpPr>
            <a:spLocks noGrp="1"/>
          </p:cNvSpPr>
          <p:nvPr>
            <p:ph type="sldNum" sz="quarter" idx="5"/>
          </p:nvPr>
        </p:nvSpPr>
        <p:spPr/>
        <p:txBody>
          <a:bodyPr/>
          <a:lstStyle/>
          <a:p>
            <a:fld id="{9421A668-2B14-4E37-B22A-F96D3B8A6342}" type="slidenum">
              <a:rPr lang="en-GB" smtClean="0"/>
              <a:t>31</a:t>
            </a:fld>
            <a:endParaRPr lang="en-GB"/>
          </a:p>
        </p:txBody>
      </p:sp>
    </p:spTree>
    <p:extLst>
      <p:ext uri="{BB962C8B-B14F-4D97-AF65-F5344CB8AC3E}">
        <p14:creationId xmlns:p14="http://schemas.microsoft.com/office/powerpoint/2010/main" val="145983832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E50BB-0165-D430-9F8C-1ED5CC8588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1019AE-8184-B8C8-5994-D3F525C841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A6D766-F982-500D-EE7D-DC7050B2CE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EA5D938E-CC2A-47CD-5FA0-55963F8D23F5}"/>
              </a:ext>
            </a:extLst>
          </p:cNvPr>
          <p:cNvSpPr>
            <a:spLocks noGrp="1"/>
          </p:cNvSpPr>
          <p:nvPr>
            <p:ph type="sldNum" sz="quarter" idx="5"/>
          </p:nvPr>
        </p:nvSpPr>
        <p:spPr/>
        <p:txBody>
          <a:bodyPr/>
          <a:lstStyle/>
          <a:p>
            <a:fld id="{9421A668-2B14-4E37-B22A-F96D3B8A6342}" type="slidenum">
              <a:rPr lang="en-GB" smtClean="0"/>
              <a:t>196</a:t>
            </a:fld>
            <a:endParaRPr lang="en-GB"/>
          </a:p>
        </p:txBody>
      </p:sp>
    </p:spTree>
    <p:extLst>
      <p:ext uri="{BB962C8B-B14F-4D97-AF65-F5344CB8AC3E}">
        <p14:creationId xmlns:p14="http://schemas.microsoft.com/office/powerpoint/2010/main" val="46405648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E50BB-0165-D430-9F8C-1ED5CC8588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1019AE-8184-B8C8-5994-D3F525C841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A6D766-F982-500D-EE7D-DC7050B2CE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EA5D938E-CC2A-47CD-5FA0-55963F8D23F5}"/>
              </a:ext>
            </a:extLst>
          </p:cNvPr>
          <p:cNvSpPr>
            <a:spLocks noGrp="1"/>
          </p:cNvSpPr>
          <p:nvPr>
            <p:ph type="sldNum" sz="quarter" idx="5"/>
          </p:nvPr>
        </p:nvSpPr>
        <p:spPr/>
        <p:txBody>
          <a:bodyPr/>
          <a:lstStyle/>
          <a:p>
            <a:fld id="{9421A668-2B14-4E37-B22A-F96D3B8A6342}" type="slidenum">
              <a:rPr lang="en-GB" smtClean="0"/>
              <a:t>197</a:t>
            </a:fld>
            <a:endParaRPr lang="en-GB"/>
          </a:p>
        </p:txBody>
      </p:sp>
    </p:spTree>
    <p:extLst>
      <p:ext uri="{BB962C8B-B14F-4D97-AF65-F5344CB8AC3E}">
        <p14:creationId xmlns:p14="http://schemas.microsoft.com/office/powerpoint/2010/main" val="336033208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E50BB-0165-D430-9F8C-1ED5CC8588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1019AE-8184-B8C8-5994-D3F525C841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A6D766-F982-500D-EE7D-DC7050B2CE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EA5D938E-CC2A-47CD-5FA0-55963F8D23F5}"/>
              </a:ext>
            </a:extLst>
          </p:cNvPr>
          <p:cNvSpPr>
            <a:spLocks noGrp="1"/>
          </p:cNvSpPr>
          <p:nvPr>
            <p:ph type="sldNum" sz="quarter" idx="5"/>
          </p:nvPr>
        </p:nvSpPr>
        <p:spPr/>
        <p:txBody>
          <a:bodyPr/>
          <a:lstStyle/>
          <a:p>
            <a:fld id="{9421A668-2B14-4E37-B22A-F96D3B8A6342}" type="slidenum">
              <a:rPr lang="en-GB" smtClean="0"/>
              <a:t>198</a:t>
            </a:fld>
            <a:endParaRPr lang="en-GB"/>
          </a:p>
        </p:txBody>
      </p:sp>
    </p:spTree>
    <p:extLst>
      <p:ext uri="{BB962C8B-B14F-4D97-AF65-F5344CB8AC3E}">
        <p14:creationId xmlns:p14="http://schemas.microsoft.com/office/powerpoint/2010/main" val="41768991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B9063-61BE-A587-A13E-2FCD40D12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7680EA-06FA-C23C-7EC2-7C58284C40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2C1900-990E-D823-48F5-073BC602801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C69489D-319E-2903-07CA-07A0F44CA6C3}"/>
              </a:ext>
            </a:extLst>
          </p:cNvPr>
          <p:cNvSpPr>
            <a:spLocks noGrp="1"/>
          </p:cNvSpPr>
          <p:nvPr>
            <p:ph type="sldNum" sz="quarter" idx="5"/>
          </p:nvPr>
        </p:nvSpPr>
        <p:spPr/>
        <p:txBody>
          <a:bodyPr/>
          <a:lstStyle/>
          <a:p>
            <a:fld id="{9421A668-2B14-4E37-B22A-F96D3B8A6342}" type="slidenum">
              <a:rPr lang="en-GB" smtClean="0"/>
              <a:t>201</a:t>
            </a:fld>
            <a:endParaRPr lang="en-GB"/>
          </a:p>
        </p:txBody>
      </p:sp>
    </p:spTree>
    <p:extLst>
      <p:ext uri="{BB962C8B-B14F-4D97-AF65-F5344CB8AC3E}">
        <p14:creationId xmlns:p14="http://schemas.microsoft.com/office/powerpoint/2010/main" val="225947745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2AEB1-EE6C-B2D2-9ED2-134E9157B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5E3622-B19A-4151-A322-20945D9FC7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4F899F-A71A-FE11-3F2E-F8BBB862733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D010F5-7CCC-ADA9-EDD9-D3F56435C3D1}"/>
              </a:ext>
            </a:extLst>
          </p:cNvPr>
          <p:cNvSpPr>
            <a:spLocks noGrp="1"/>
          </p:cNvSpPr>
          <p:nvPr>
            <p:ph type="sldNum" sz="quarter" idx="5"/>
          </p:nvPr>
        </p:nvSpPr>
        <p:spPr/>
        <p:txBody>
          <a:bodyPr/>
          <a:lstStyle/>
          <a:p>
            <a:fld id="{9421A668-2B14-4E37-B22A-F96D3B8A6342}" type="slidenum">
              <a:rPr lang="en-GB" smtClean="0"/>
              <a:t>202</a:t>
            </a:fld>
            <a:endParaRPr lang="en-GB"/>
          </a:p>
        </p:txBody>
      </p:sp>
    </p:spTree>
    <p:extLst>
      <p:ext uri="{BB962C8B-B14F-4D97-AF65-F5344CB8AC3E}">
        <p14:creationId xmlns:p14="http://schemas.microsoft.com/office/powerpoint/2010/main" val="30344203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55673-4D30-D607-1C10-BD48666C95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2EF079-2E34-EB83-5AA4-EB5F06B67D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8A05EC-7CF4-44EB-3A66-70469B0C7C5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CDF526-ADE3-3111-DD58-EDE9A95314A4}"/>
              </a:ext>
            </a:extLst>
          </p:cNvPr>
          <p:cNvSpPr>
            <a:spLocks noGrp="1"/>
          </p:cNvSpPr>
          <p:nvPr>
            <p:ph type="sldNum" sz="quarter" idx="5"/>
          </p:nvPr>
        </p:nvSpPr>
        <p:spPr/>
        <p:txBody>
          <a:bodyPr/>
          <a:lstStyle/>
          <a:p>
            <a:fld id="{9421A668-2B14-4E37-B22A-F96D3B8A6342}" type="slidenum">
              <a:rPr lang="en-GB" smtClean="0"/>
              <a:t>203</a:t>
            </a:fld>
            <a:endParaRPr lang="en-GB"/>
          </a:p>
        </p:txBody>
      </p:sp>
    </p:spTree>
    <p:extLst>
      <p:ext uri="{BB962C8B-B14F-4D97-AF65-F5344CB8AC3E}">
        <p14:creationId xmlns:p14="http://schemas.microsoft.com/office/powerpoint/2010/main" val="65856237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6D437-E04F-B573-05A5-41525DE956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8F2211-D0F5-DD43-9F0D-9FCE7E5CA7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C9C092-AF57-0DA7-D366-532D525D81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47DD8DC-28E3-EDC2-E6AA-0F0CACC6CF15}"/>
              </a:ext>
            </a:extLst>
          </p:cNvPr>
          <p:cNvSpPr>
            <a:spLocks noGrp="1"/>
          </p:cNvSpPr>
          <p:nvPr>
            <p:ph type="sldNum" sz="quarter" idx="5"/>
          </p:nvPr>
        </p:nvSpPr>
        <p:spPr/>
        <p:txBody>
          <a:bodyPr/>
          <a:lstStyle/>
          <a:p>
            <a:fld id="{9421A668-2B14-4E37-B22A-F96D3B8A6342}" type="slidenum">
              <a:rPr lang="en-GB" smtClean="0"/>
              <a:t>204</a:t>
            </a:fld>
            <a:endParaRPr lang="en-GB"/>
          </a:p>
        </p:txBody>
      </p:sp>
    </p:spTree>
    <p:extLst>
      <p:ext uri="{BB962C8B-B14F-4D97-AF65-F5344CB8AC3E}">
        <p14:creationId xmlns:p14="http://schemas.microsoft.com/office/powerpoint/2010/main" val="244971624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AFE8B-A779-3366-478B-8643FC38B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B00A97-CBAA-DBC2-1A66-805199A180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C30124-04D7-37DB-F007-A73E60C6388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C7B529F-003E-F9B3-2596-EEADD31179A4}"/>
              </a:ext>
            </a:extLst>
          </p:cNvPr>
          <p:cNvSpPr>
            <a:spLocks noGrp="1"/>
          </p:cNvSpPr>
          <p:nvPr>
            <p:ph type="sldNum" sz="quarter" idx="5"/>
          </p:nvPr>
        </p:nvSpPr>
        <p:spPr/>
        <p:txBody>
          <a:bodyPr/>
          <a:lstStyle/>
          <a:p>
            <a:fld id="{9421A668-2B14-4E37-B22A-F96D3B8A6342}" type="slidenum">
              <a:rPr lang="en-GB" smtClean="0"/>
              <a:t>207</a:t>
            </a:fld>
            <a:endParaRPr lang="en-GB"/>
          </a:p>
        </p:txBody>
      </p:sp>
    </p:spTree>
    <p:extLst>
      <p:ext uri="{BB962C8B-B14F-4D97-AF65-F5344CB8AC3E}">
        <p14:creationId xmlns:p14="http://schemas.microsoft.com/office/powerpoint/2010/main" val="94003875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E50BB-0165-D430-9F8C-1ED5CC8588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1019AE-8184-B8C8-5994-D3F525C841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A6D766-F982-500D-EE7D-DC7050B2CE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EA5D938E-CC2A-47CD-5FA0-55963F8D23F5}"/>
              </a:ext>
            </a:extLst>
          </p:cNvPr>
          <p:cNvSpPr>
            <a:spLocks noGrp="1"/>
          </p:cNvSpPr>
          <p:nvPr>
            <p:ph type="sldNum" sz="quarter" idx="5"/>
          </p:nvPr>
        </p:nvSpPr>
        <p:spPr/>
        <p:txBody>
          <a:bodyPr/>
          <a:lstStyle/>
          <a:p>
            <a:fld id="{9421A668-2B14-4E37-B22A-F96D3B8A6342}" type="slidenum">
              <a:rPr lang="en-GB" smtClean="0"/>
              <a:t>208</a:t>
            </a:fld>
            <a:endParaRPr lang="en-GB"/>
          </a:p>
        </p:txBody>
      </p:sp>
    </p:spTree>
    <p:extLst>
      <p:ext uri="{BB962C8B-B14F-4D97-AF65-F5344CB8AC3E}">
        <p14:creationId xmlns:p14="http://schemas.microsoft.com/office/powerpoint/2010/main" val="81633283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E50BB-0165-D430-9F8C-1ED5CC8588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1019AE-8184-B8C8-5994-D3F525C841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A6D766-F982-500D-EE7D-DC7050B2CE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EA5D938E-CC2A-47CD-5FA0-55963F8D23F5}"/>
              </a:ext>
            </a:extLst>
          </p:cNvPr>
          <p:cNvSpPr>
            <a:spLocks noGrp="1"/>
          </p:cNvSpPr>
          <p:nvPr>
            <p:ph type="sldNum" sz="quarter" idx="5"/>
          </p:nvPr>
        </p:nvSpPr>
        <p:spPr/>
        <p:txBody>
          <a:bodyPr/>
          <a:lstStyle/>
          <a:p>
            <a:fld id="{9421A668-2B14-4E37-B22A-F96D3B8A6342}" type="slidenum">
              <a:rPr lang="en-GB" smtClean="0"/>
              <a:t>209</a:t>
            </a:fld>
            <a:endParaRPr lang="en-GB"/>
          </a:p>
        </p:txBody>
      </p:sp>
    </p:spTree>
    <p:extLst>
      <p:ext uri="{BB962C8B-B14F-4D97-AF65-F5344CB8AC3E}">
        <p14:creationId xmlns:p14="http://schemas.microsoft.com/office/powerpoint/2010/main" val="1762757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4F2C4-A928-3EB9-1811-03F2A20056E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de-DE" dirty="0"/>
          </a:p>
        </p:txBody>
      </p:sp>
      <p:sp>
        <p:nvSpPr>
          <p:cNvPr id="3" name="Subtitle 2">
            <a:extLst>
              <a:ext uri="{FF2B5EF4-FFF2-40B4-BE49-F238E27FC236}">
                <a16:creationId xmlns:a16="http://schemas.microsoft.com/office/drawing/2014/main" id="{26161187-DBCF-E3B6-32BF-434D64B38C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sp>
        <p:nvSpPr>
          <p:cNvPr id="6" name="Slide Number Placeholder 5">
            <a:extLst>
              <a:ext uri="{FF2B5EF4-FFF2-40B4-BE49-F238E27FC236}">
                <a16:creationId xmlns:a16="http://schemas.microsoft.com/office/drawing/2014/main" id="{2FB066F1-4BA6-23E8-80C3-58B76E6FE12C}"/>
              </a:ext>
            </a:extLst>
          </p:cNvPr>
          <p:cNvSpPr>
            <a:spLocks noGrp="1"/>
          </p:cNvSpPr>
          <p:nvPr>
            <p:ph type="sldNum" sz="quarter" idx="12"/>
          </p:nvPr>
        </p:nvSpPr>
        <p:spPr/>
        <p:txBody>
          <a:bodyPr/>
          <a:lstStyle/>
          <a:p>
            <a:fld id="{3956045D-9102-456A-A452-B8024B51FE1A}" type="slidenum">
              <a:rPr lang="de-DE" smtClean="0"/>
              <a:t>‹Nr.›</a:t>
            </a:fld>
            <a:endParaRPr lang="de-DE"/>
          </a:p>
        </p:txBody>
      </p:sp>
    </p:spTree>
    <p:extLst>
      <p:ext uri="{BB962C8B-B14F-4D97-AF65-F5344CB8AC3E}">
        <p14:creationId xmlns:p14="http://schemas.microsoft.com/office/powerpoint/2010/main" val="858728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BBF63-FC95-9309-2BD1-BD40F576A1DD}"/>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F2ADCF48-7908-9BBF-2C2D-80097C7804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Slide Number Placeholder 5">
            <a:extLst>
              <a:ext uri="{FF2B5EF4-FFF2-40B4-BE49-F238E27FC236}">
                <a16:creationId xmlns:a16="http://schemas.microsoft.com/office/drawing/2014/main" id="{E63AD2F2-9490-E0A5-351B-FA491FEF46C6}"/>
              </a:ext>
            </a:extLst>
          </p:cNvPr>
          <p:cNvSpPr>
            <a:spLocks noGrp="1"/>
          </p:cNvSpPr>
          <p:nvPr>
            <p:ph type="sldNum" sz="quarter" idx="12"/>
          </p:nvPr>
        </p:nvSpPr>
        <p:spPr/>
        <p:txBody>
          <a:bodyPr/>
          <a:lstStyle/>
          <a:p>
            <a:fld id="{3956045D-9102-456A-A452-B8024B51FE1A}" type="slidenum">
              <a:rPr lang="de-DE" smtClean="0"/>
              <a:t>‹Nr.›</a:t>
            </a:fld>
            <a:endParaRPr lang="de-DE"/>
          </a:p>
        </p:txBody>
      </p:sp>
      <p:sp>
        <p:nvSpPr>
          <p:cNvPr id="7" name="Footer Placeholder 4">
            <a:extLst>
              <a:ext uri="{FF2B5EF4-FFF2-40B4-BE49-F238E27FC236}">
                <a16:creationId xmlns:a16="http://schemas.microsoft.com/office/drawing/2014/main" id="{10646F18-BFC1-D03D-4352-AD97C40091EB}"/>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000">
                <a:solidFill>
                  <a:schemeClr val="tx1">
                    <a:tint val="82000"/>
                  </a:schemeClr>
                </a:solidFill>
                <a:latin typeface="IBM Plex Sans" panose="020B0503050203000203" pitchFamily="34" charset="0"/>
              </a:defRPr>
            </a:lvl1pPr>
          </a:lstStyle>
          <a:p>
            <a:r>
              <a:rPr lang="en-US" dirty="0"/>
              <a:t>Slides by Breuer H. &amp; Ivanov K. (2026)</a:t>
            </a:r>
            <a:endParaRPr lang="de-DE" sz="1000" dirty="0"/>
          </a:p>
        </p:txBody>
      </p:sp>
    </p:spTree>
    <p:extLst>
      <p:ext uri="{BB962C8B-B14F-4D97-AF65-F5344CB8AC3E}">
        <p14:creationId xmlns:p14="http://schemas.microsoft.com/office/powerpoint/2010/main" val="800005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1F2121-6203-4040-5AB6-AB79ED23B9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505D15B6-258B-3F9A-A7B9-52CA167045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Slide Number Placeholder 5">
            <a:extLst>
              <a:ext uri="{FF2B5EF4-FFF2-40B4-BE49-F238E27FC236}">
                <a16:creationId xmlns:a16="http://schemas.microsoft.com/office/drawing/2014/main" id="{987BC9F7-48C9-980A-CD34-7BC54D5DE054}"/>
              </a:ext>
            </a:extLst>
          </p:cNvPr>
          <p:cNvSpPr>
            <a:spLocks noGrp="1"/>
          </p:cNvSpPr>
          <p:nvPr>
            <p:ph type="sldNum" sz="quarter" idx="12"/>
          </p:nvPr>
        </p:nvSpPr>
        <p:spPr/>
        <p:txBody>
          <a:bodyPr/>
          <a:lstStyle/>
          <a:p>
            <a:fld id="{3956045D-9102-456A-A452-B8024B51FE1A}" type="slidenum">
              <a:rPr lang="de-DE" smtClean="0"/>
              <a:t>‹Nr.›</a:t>
            </a:fld>
            <a:endParaRPr lang="de-DE"/>
          </a:p>
        </p:txBody>
      </p:sp>
      <p:sp>
        <p:nvSpPr>
          <p:cNvPr id="7" name="Footer Placeholder 4">
            <a:extLst>
              <a:ext uri="{FF2B5EF4-FFF2-40B4-BE49-F238E27FC236}">
                <a16:creationId xmlns:a16="http://schemas.microsoft.com/office/drawing/2014/main" id="{8FB99A52-9B92-5422-E95F-AC90E55E65B0}"/>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000">
                <a:solidFill>
                  <a:schemeClr val="tx1">
                    <a:tint val="82000"/>
                  </a:schemeClr>
                </a:solidFill>
                <a:latin typeface="IBM Plex Sans" panose="020B0503050203000203" pitchFamily="34" charset="0"/>
              </a:defRPr>
            </a:lvl1pPr>
          </a:lstStyle>
          <a:p>
            <a:r>
              <a:rPr lang="en-US" dirty="0"/>
              <a:t>Slides by Breuer H. &amp; Ivanov K. (2026)</a:t>
            </a:r>
            <a:endParaRPr lang="de-DE" sz="1000" dirty="0"/>
          </a:p>
        </p:txBody>
      </p:sp>
    </p:spTree>
    <p:extLst>
      <p:ext uri="{BB962C8B-B14F-4D97-AF65-F5344CB8AC3E}">
        <p14:creationId xmlns:p14="http://schemas.microsoft.com/office/powerpoint/2010/main" val="2918987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A5F4C-DF27-7ECF-E3A3-474A73556D4C}"/>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de-DE"/>
          </a:p>
        </p:txBody>
      </p:sp>
      <p:sp>
        <p:nvSpPr>
          <p:cNvPr id="3" name="Subtitle 2">
            <a:extLst>
              <a:ext uri="{FF2B5EF4-FFF2-40B4-BE49-F238E27FC236}">
                <a16:creationId xmlns:a16="http://schemas.microsoft.com/office/drawing/2014/main" id="{BDD0A162-4F3D-20C1-C749-8E2D61BAFD90}"/>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de-DE"/>
          </a:p>
        </p:txBody>
      </p:sp>
      <p:sp>
        <p:nvSpPr>
          <p:cNvPr id="6" name="Slide Number Placeholder 5">
            <a:extLst>
              <a:ext uri="{FF2B5EF4-FFF2-40B4-BE49-F238E27FC236}">
                <a16:creationId xmlns:a16="http://schemas.microsoft.com/office/drawing/2014/main" id="{1BD1BB4E-225D-2CB4-DC42-A278322944A3}"/>
              </a:ext>
            </a:extLst>
          </p:cNvPr>
          <p:cNvSpPr txBox="1">
            <a:spLocks noGrp="1"/>
          </p:cNvSpPr>
          <p:nvPr>
            <p:ph type="sldNum" sz="quarter" idx="8"/>
          </p:nvPr>
        </p:nvSpPr>
        <p:spPr/>
        <p:txBody>
          <a:bodyPr/>
          <a:lstStyle>
            <a:lvl1pPr>
              <a:defRPr/>
            </a:lvl1pPr>
          </a:lstStyle>
          <a:p>
            <a:pPr lvl="0"/>
            <a:fld id="{7886B9AF-6740-4AA0-9E34-5AA8BC002FF9}" type="slidenum">
              <a:t>‹Nr.›</a:t>
            </a:fld>
            <a:endParaRPr lang="de-DE"/>
          </a:p>
        </p:txBody>
      </p:sp>
    </p:spTree>
    <p:extLst>
      <p:ext uri="{BB962C8B-B14F-4D97-AF65-F5344CB8AC3E}">
        <p14:creationId xmlns:p14="http://schemas.microsoft.com/office/powerpoint/2010/main" val="877781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D139F-5B7F-6AA8-A1BD-DACD158B4511}"/>
              </a:ext>
            </a:extLst>
          </p:cNvPr>
          <p:cNvSpPr txBox="1">
            <a:spLocks noGrp="1"/>
          </p:cNvSpPr>
          <p:nvPr>
            <p:ph type="title"/>
          </p:nvPr>
        </p:nvSpPr>
        <p:spPr/>
        <p:txBody>
          <a:bodyPr/>
          <a:lstStyle>
            <a:lvl1pPr>
              <a:defRPr/>
            </a:lvl1pPr>
          </a:lstStyle>
          <a:p>
            <a:pPr lvl="0"/>
            <a:r>
              <a:rPr lang="en-US"/>
              <a:t>Click to edit Master title style</a:t>
            </a:r>
            <a:endParaRPr lang="de-DE"/>
          </a:p>
        </p:txBody>
      </p:sp>
      <p:sp>
        <p:nvSpPr>
          <p:cNvPr id="3" name="Content Placeholder 2">
            <a:extLst>
              <a:ext uri="{FF2B5EF4-FFF2-40B4-BE49-F238E27FC236}">
                <a16:creationId xmlns:a16="http://schemas.microsoft.com/office/drawing/2014/main" id="{1C03345B-6C18-B41D-EA81-CD5A7A1642D4}"/>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Slide Number Placeholder 5">
            <a:extLst>
              <a:ext uri="{FF2B5EF4-FFF2-40B4-BE49-F238E27FC236}">
                <a16:creationId xmlns:a16="http://schemas.microsoft.com/office/drawing/2014/main" id="{DFC2ABCB-6E5A-6F08-C0D8-81D92C40FC4E}"/>
              </a:ext>
            </a:extLst>
          </p:cNvPr>
          <p:cNvSpPr txBox="1">
            <a:spLocks noGrp="1"/>
          </p:cNvSpPr>
          <p:nvPr>
            <p:ph type="sldNum" sz="quarter" idx="8"/>
          </p:nvPr>
        </p:nvSpPr>
        <p:spPr/>
        <p:txBody>
          <a:bodyPr/>
          <a:lstStyle>
            <a:lvl1pPr>
              <a:defRPr/>
            </a:lvl1pPr>
          </a:lstStyle>
          <a:p>
            <a:pPr lvl="0"/>
            <a:fld id="{33162CBB-5704-4BC3-9660-E536650F55B5}" type="slidenum">
              <a:t>‹Nr.›</a:t>
            </a:fld>
            <a:endParaRPr lang="de-DE"/>
          </a:p>
        </p:txBody>
      </p:sp>
      <p:sp>
        <p:nvSpPr>
          <p:cNvPr id="8" name="Footer Placeholder 4">
            <a:extLst>
              <a:ext uri="{FF2B5EF4-FFF2-40B4-BE49-F238E27FC236}">
                <a16:creationId xmlns:a16="http://schemas.microsoft.com/office/drawing/2014/main" id="{0E9683B5-DB72-8D1B-9B15-85B1B6784E4D}"/>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000">
                <a:solidFill>
                  <a:schemeClr val="tx1">
                    <a:tint val="82000"/>
                  </a:schemeClr>
                </a:solidFill>
                <a:latin typeface="IBM Plex Sans" panose="020B0503050203000203" pitchFamily="34" charset="0"/>
              </a:defRPr>
            </a:lvl1pPr>
          </a:lstStyle>
          <a:p>
            <a:r>
              <a:rPr lang="en-US" dirty="0"/>
              <a:t>Slides by Breuer H. &amp; Ivanov K. (2026)</a:t>
            </a:r>
            <a:endParaRPr lang="de-DE" sz="1000" dirty="0"/>
          </a:p>
        </p:txBody>
      </p:sp>
    </p:spTree>
    <p:extLst>
      <p:ext uri="{BB962C8B-B14F-4D97-AF65-F5344CB8AC3E}">
        <p14:creationId xmlns:p14="http://schemas.microsoft.com/office/powerpoint/2010/main" val="235634153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F3D2E-D29B-AC4A-5EA6-8DDEBDE0FF3D}"/>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de-DE"/>
          </a:p>
        </p:txBody>
      </p:sp>
      <p:sp>
        <p:nvSpPr>
          <p:cNvPr id="3" name="Text Placeholder 2">
            <a:extLst>
              <a:ext uri="{FF2B5EF4-FFF2-40B4-BE49-F238E27FC236}">
                <a16:creationId xmlns:a16="http://schemas.microsoft.com/office/drawing/2014/main" id="{FCBC29AD-1C1D-9FDB-2996-7DCA0C6B2671}"/>
              </a:ext>
            </a:extLst>
          </p:cNvPr>
          <p:cNvSpPr txBox="1">
            <a:spLocks noGrp="1"/>
          </p:cNvSpPr>
          <p:nvPr>
            <p:ph type="body" idx="1"/>
          </p:nvPr>
        </p:nvSpPr>
        <p:spPr>
          <a:xfrm>
            <a:off x="831847" y="4589465"/>
            <a:ext cx="10515600" cy="1500182"/>
          </a:xfrm>
        </p:spPr>
        <p:txBody>
          <a:bodyPr/>
          <a:lstStyle>
            <a:lvl1pPr marL="0" indent="0">
              <a:buNone/>
              <a:defRPr sz="2400">
                <a:solidFill>
                  <a:srgbClr val="767676"/>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D50513E1-B468-C439-497D-500A46495157}"/>
              </a:ext>
            </a:extLst>
          </p:cNvPr>
          <p:cNvSpPr txBox="1">
            <a:spLocks noGrp="1"/>
          </p:cNvSpPr>
          <p:nvPr>
            <p:ph type="sldNum" sz="quarter" idx="8"/>
          </p:nvPr>
        </p:nvSpPr>
        <p:spPr/>
        <p:txBody>
          <a:bodyPr/>
          <a:lstStyle>
            <a:lvl1pPr>
              <a:defRPr/>
            </a:lvl1pPr>
          </a:lstStyle>
          <a:p>
            <a:pPr lvl="0"/>
            <a:fld id="{9D1DA03B-17D4-4096-8F44-32A08078C3BC}" type="slidenum">
              <a:t>‹Nr.›</a:t>
            </a:fld>
            <a:endParaRPr lang="de-DE"/>
          </a:p>
        </p:txBody>
      </p:sp>
      <p:sp>
        <p:nvSpPr>
          <p:cNvPr id="7" name="Footer Placeholder 4">
            <a:extLst>
              <a:ext uri="{FF2B5EF4-FFF2-40B4-BE49-F238E27FC236}">
                <a16:creationId xmlns:a16="http://schemas.microsoft.com/office/drawing/2014/main" id="{2E91BDD6-9A12-7861-3EE1-92E75A91A5A4}"/>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000">
                <a:solidFill>
                  <a:schemeClr val="tx1">
                    <a:tint val="82000"/>
                  </a:schemeClr>
                </a:solidFill>
                <a:latin typeface="IBM Plex Sans" panose="020B0503050203000203" pitchFamily="34" charset="0"/>
              </a:defRPr>
            </a:lvl1pPr>
          </a:lstStyle>
          <a:p>
            <a:r>
              <a:rPr lang="en-US" dirty="0"/>
              <a:t>Slides by Breuer H. &amp; Ivanov K. (2026)</a:t>
            </a:r>
            <a:endParaRPr lang="de-DE" sz="1000" dirty="0"/>
          </a:p>
        </p:txBody>
      </p:sp>
    </p:spTree>
    <p:extLst>
      <p:ext uri="{BB962C8B-B14F-4D97-AF65-F5344CB8AC3E}">
        <p14:creationId xmlns:p14="http://schemas.microsoft.com/office/powerpoint/2010/main" val="3403015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0B675-F250-31B5-E51B-59FCDEFBF4F5}"/>
              </a:ext>
            </a:extLst>
          </p:cNvPr>
          <p:cNvSpPr txBox="1">
            <a:spLocks noGrp="1"/>
          </p:cNvSpPr>
          <p:nvPr>
            <p:ph type="title"/>
          </p:nvPr>
        </p:nvSpPr>
        <p:spPr/>
        <p:txBody>
          <a:bodyPr/>
          <a:lstStyle>
            <a:lvl1pPr>
              <a:defRPr/>
            </a:lvl1pPr>
          </a:lstStyle>
          <a:p>
            <a:pPr lvl="0"/>
            <a:r>
              <a:rPr lang="en-US"/>
              <a:t>Click to edit Master title style</a:t>
            </a:r>
            <a:endParaRPr lang="de-DE"/>
          </a:p>
        </p:txBody>
      </p:sp>
      <p:sp>
        <p:nvSpPr>
          <p:cNvPr id="3" name="Content Placeholder 2">
            <a:extLst>
              <a:ext uri="{FF2B5EF4-FFF2-40B4-BE49-F238E27FC236}">
                <a16:creationId xmlns:a16="http://schemas.microsoft.com/office/drawing/2014/main" id="{51E436F6-5D72-01AF-3F75-B2C36D9F6EF6}"/>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FB4C7651-8B36-698F-16F1-31CB04F1AF0C}"/>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Slide Number Placeholder 6">
            <a:extLst>
              <a:ext uri="{FF2B5EF4-FFF2-40B4-BE49-F238E27FC236}">
                <a16:creationId xmlns:a16="http://schemas.microsoft.com/office/drawing/2014/main" id="{61645D7E-A1CC-1042-53FF-9D5848AD797F}"/>
              </a:ext>
            </a:extLst>
          </p:cNvPr>
          <p:cNvSpPr txBox="1">
            <a:spLocks noGrp="1"/>
          </p:cNvSpPr>
          <p:nvPr>
            <p:ph type="sldNum" sz="quarter" idx="8"/>
          </p:nvPr>
        </p:nvSpPr>
        <p:spPr/>
        <p:txBody>
          <a:bodyPr/>
          <a:lstStyle>
            <a:lvl1pPr>
              <a:defRPr/>
            </a:lvl1pPr>
          </a:lstStyle>
          <a:p>
            <a:pPr lvl="0"/>
            <a:fld id="{3776CDB4-D296-4A9D-B841-7E79D01EA7BA}" type="slidenum">
              <a:t>‹Nr.›</a:t>
            </a:fld>
            <a:endParaRPr lang="de-DE"/>
          </a:p>
        </p:txBody>
      </p:sp>
      <p:sp>
        <p:nvSpPr>
          <p:cNvPr id="8" name="Footer Placeholder 4">
            <a:extLst>
              <a:ext uri="{FF2B5EF4-FFF2-40B4-BE49-F238E27FC236}">
                <a16:creationId xmlns:a16="http://schemas.microsoft.com/office/drawing/2014/main" id="{5F50CE08-0510-7C69-ACB7-F8B63B208B3F}"/>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000">
                <a:solidFill>
                  <a:schemeClr val="tx1">
                    <a:tint val="82000"/>
                  </a:schemeClr>
                </a:solidFill>
                <a:latin typeface="IBM Plex Sans" panose="020B0503050203000203" pitchFamily="34" charset="0"/>
              </a:defRPr>
            </a:lvl1pPr>
          </a:lstStyle>
          <a:p>
            <a:r>
              <a:rPr lang="en-US" dirty="0"/>
              <a:t>Slides by Breuer H. &amp; Ivanov K. (2026)</a:t>
            </a:r>
            <a:endParaRPr lang="de-DE" sz="1000" dirty="0"/>
          </a:p>
        </p:txBody>
      </p:sp>
    </p:spTree>
    <p:extLst>
      <p:ext uri="{BB962C8B-B14F-4D97-AF65-F5344CB8AC3E}">
        <p14:creationId xmlns:p14="http://schemas.microsoft.com/office/powerpoint/2010/main" val="431415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27B28-2D5B-EEDD-C070-4E5917621F5E}"/>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de-DE"/>
          </a:p>
        </p:txBody>
      </p:sp>
      <p:sp>
        <p:nvSpPr>
          <p:cNvPr id="3" name="Text Placeholder 2">
            <a:extLst>
              <a:ext uri="{FF2B5EF4-FFF2-40B4-BE49-F238E27FC236}">
                <a16:creationId xmlns:a16="http://schemas.microsoft.com/office/drawing/2014/main" id="{09106539-4EBD-2DAA-88F9-E679C2819BD9}"/>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007A5B49-0764-63C5-E505-B8AC32E973CE}"/>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987A3CE9-881C-ED61-6153-92D2CA967DE0}"/>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A4942531-A235-2D52-FE71-09FD63B167CB}"/>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9" name="Slide Number Placeholder 8">
            <a:extLst>
              <a:ext uri="{FF2B5EF4-FFF2-40B4-BE49-F238E27FC236}">
                <a16:creationId xmlns:a16="http://schemas.microsoft.com/office/drawing/2014/main" id="{B2FB68A4-8FBF-89F0-B452-C5DA530D9AB8}"/>
              </a:ext>
            </a:extLst>
          </p:cNvPr>
          <p:cNvSpPr txBox="1">
            <a:spLocks noGrp="1"/>
          </p:cNvSpPr>
          <p:nvPr>
            <p:ph type="sldNum" sz="quarter" idx="8"/>
          </p:nvPr>
        </p:nvSpPr>
        <p:spPr/>
        <p:txBody>
          <a:bodyPr/>
          <a:lstStyle>
            <a:lvl1pPr>
              <a:defRPr/>
            </a:lvl1pPr>
          </a:lstStyle>
          <a:p>
            <a:pPr lvl="0"/>
            <a:fld id="{34FC3FB1-2B0E-4193-9C70-2964016D65CF}" type="slidenum">
              <a:t>‹Nr.›</a:t>
            </a:fld>
            <a:endParaRPr lang="de-DE"/>
          </a:p>
        </p:txBody>
      </p:sp>
      <p:sp>
        <p:nvSpPr>
          <p:cNvPr id="10" name="Footer Placeholder 4">
            <a:extLst>
              <a:ext uri="{FF2B5EF4-FFF2-40B4-BE49-F238E27FC236}">
                <a16:creationId xmlns:a16="http://schemas.microsoft.com/office/drawing/2014/main" id="{72164B29-B643-04F9-795B-57474BA7537D}"/>
              </a:ext>
            </a:extLst>
          </p:cNvPr>
          <p:cNvSpPr>
            <a:spLocks noGrp="1"/>
          </p:cNvSpPr>
          <p:nvPr>
            <p:ph type="ftr" sz="quarter" idx="10"/>
          </p:nvPr>
        </p:nvSpPr>
        <p:spPr>
          <a:xfrm>
            <a:off x="832155" y="6356350"/>
            <a:ext cx="4114800" cy="365125"/>
          </a:xfrm>
          <a:prstGeom prst="rect">
            <a:avLst/>
          </a:prstGeom>
        </p:spPr>
        <p:txBody>
          <a:bodyPr vert="horz" lIns="91440" tIns="45720" rIns="91440" bIns="45720" rtlCol="0" anchor="ctr"/>
          <a:lstStyle>
            <a:lvl1pPr algn="l">
              <a:defRPr sz="1000">
                <a:solidFill>
                  <a:schemeClr val="tx1">
                    <a:tint val="82000"/>
                  </a:schemeClr>
                </a:solidFill>
                <a:latin typeface="IBM Plex Sans" panose="020B0503050203000203" pitchFamily="34" charset="0"/>
              </a:defRPr>
            </a:lvl1pPr>
          </a:lstStyle>
          <a:p>
            <a:r>
              <a:rPr lang="en-US" dirty="0"/>
              <a:t>Slides by Breuer H. &amp; Ivanov K. (2026)</a:t>
            </a:r>
            <a:endParaRPr lang="de-DE" sz="1000" dirty="0"/>
          </a:p>
        </p:txBody>
      </p:sp>
    </p:spTree>
    <p:extLst>
      <p:ext uri="{BB962C8B-B14F-4D97-AF65-F5344CB8AC3E}">
        <p14:creationId xmlns:p14="http://schemas.microsoft.com/office/powerpoint/2010/main" val="2781997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8583F-6F00-A0E4-ADA3-0F990D6CF05C}"/>
              </a:ext>
            </a:extLst>
          </p:cNvPr>
          <p:cNvSpPr txBox="1">
            <a:spLocks noGrp="1"/>
          </p:cNvSpPr>
          <p:nvPr>
            <p:ph type="title"/>
          </p:nvPr>
        </p:nvSpPr>
        <p:spPr/>
        <p:txBody>
          <a:bodyPr/>
          <a:lstStyle>
            <a:lvl1pPr>
              <a:defRPr/>
            </a:lvl1pPr>
          </a:lstStyle>
          <a:p>
            <a:pPr lvl="0"/>
            <a:r>
              <a:rPr lang="en-US"/>
              <a:t>Click to edit Master title style</a:t>
            </a:r>
            <a:endParaRPr lang="de-DE"/>
          </a:p>
        </p:txBody>
      </p:sp>
      <p:sp>
        <p:nvSpPr>
          <p:cNvPr id="5" name="Slide Number Placeholder 4">
            <a:extLst>
              <a:ext uri="{FF2B5EF4-FFF2-40B4-BE49-F238E27FC236}">
                <a16:creationId xmlns:a16="http://schemas.microsoft.com/office/drawing/2014/main" id="{F332A1C2-E928-CEA8-E854-0EC719FA40D1}"/>
              </a:ext>
            </a:extLst>
          </p:cNvPr>
          <p:cNvSpPr txBox="1">
            <a:spLocks noGrp="1"/>
          </p:cNvSpPr>
          <p:nvPr>
            <p:ph type="sldNum" sz="quarter" idx="8"/>
          </p:nvPr>
        </p:nvSpPr>
        <p:spPr/>
        <p:txBody>
          <a:bodyPr/>
          <a:lstStyle>
            <a:lvl1pPr>
              <a:defRPr/>
            </a:lvl1pPr>
          </a:lstStyle>
          <a:p>
            <a:pPr lvl="0"/>
            <a:fld id="{6647E88F-39AE-46FD-90CD-99FE32E707EC}" type="slidenum">
              <a:t>‹Nr.›</a:t>
            </a:fld>
            <a:endParaRPr lang="de-DE"/>
          </a:p>
        </p:txBody>
      </p:sp>
      <p:sp>
        <p:nvSpPr>
          <p:cNvPr id="6" name="Footer Placeholder 4">
            <a:extLst>
              <a:ext uri="{FF2B5EF4-FFF2-40B4-BE49-F238E27FC236}">
                <a16:creationId xmlns:a16="http://schemas.microsoft.com/office/drawing/2014/main" id="{BE323677-A5B9-7AF6-8E7D-2E68003756EC}"/>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000">
                <a:solidFill>
                  <a:schemeClr val="tx1">
                    <a:tint val="82000"/>
                  </a:schemeClr>
                </a:solidFill>
                <a:latin typeface="IBM Plex Sans" panose="020B0503050203000203" pitchFamily="34" charset="0"/>
              </a:defRPr>
            </a:lvl1pPr>
          </a:lstStyle>
          <a:p>
            <a:r>
              <a:rPr lang="en-US" dirty="0"/>
              <a:t>Slides by Breuer H. &amp; Ivanov K. (2026)</a:t>
            </a:r>
            <a:endParaRPr lang="de-DE" sz="1000" dirty="0"/>
          </a:p>
        </p:txBody>
      </p:sp>
    </p:spTree>
    <p:extLst>
      <p:ext uri="{BB962C8B-B14F-4D97-AF65-F5344CB8AC3E}">
        <p14:creationId xmlns:p14="http://schemas.microsoft.com/office/powerpoint/2010/main" val="4180241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53DC3F-BE0E-26E9-2C09-0A88BACEFC90}"/>
              </a:ext>
            </a:extLst>
          </p:cNvPr>
          <p:cNvSpPr txBox="1">
            <a:spLocks noGrp="1"/>
          </p:cNvSpPr>
          <p:nvPr>
            <p:ph type="sldNum" sz="quarter" idx="8"/>
          </p:nvPr>
        </p:nvSpPr>
        <p:spPr/>
        <p:txBody>
          <a:bodyPr/>
          <a:lstStyle>
            <a:lvl1pPr>
              <a:defRPr/>
            </a:lvl1pPr>
          </a:lstStyle>
          <a:p>
            <a:pPr lvl="0"/>
            <a:fld id="{B2799D8B-84F9-4D2F-92F2-093EC45152CA}" type="slidenum">
              <a:t>‹Nr.›</a:t>
            </a:fld>
            <a:endParaRPr lang="de-DE"/>
          </a:p>
        </p:txBody>
      </p:sp>
      <p:sp>
        <p:nvSpPr>
          <p:cNvPr id="5" name="Footer Placeholder 4">
            <a:extLst>
              <a:ext uri="{FF2B5EF4-FFF2-40B4-BE49-F238E27FC236}">
                <a16:creationId xmlns:a16="http://schemas.microsoft.com/office/drawing/2014/main" id="{F569F6EF-A047-B80B-0FB7-D4E2F8426A1C}"/>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000">
                <a:solidFill>
                  <a:schemeClr val="tx1">
                    <a:tint val="82000"/>
                  </a:schemeClr>
                </a:solidFill>
                <a:latin typeface="IBM Plex Sans" panose="020B0503050203000203" pitchFamily="34" charset="0"/>
              </a:defRPr>
            </a:lvl1pPr>
          </a:lstStyle>
          <a:p>
            <a:r>
              <a:rPr lang="en-US" dirty="0"/>
              <a:t>Slides by Breuer H. &amp; Ivanov K. (2026)</a:t>
            </a:r>
            <a:endParaRPr lang="de-DE" sz="1000" dirty="0"/>
          </a:p>
        </p:txBody>
      </p:sp>
    </p:spTree>
    <p:extLst>
      <p:ext uri="{BB962C8B-B14F-4D97-AF65-F5344CB8AC3E}">
        <p14:creationId xmlns:p14="http://schemas.microsoft.com/office/powerpoint/2010/main" val="2368065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CB518-3BD0-974F-9C80-D1C686C75279}"/>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de-DE"/>
          </a:p>
        </p:txBody>
      </p:sp>
      <p:sp>
        <p:nvSpPr>
          <p:cNvPr id="3" name="Content Placeholder 2">
            <a:extLst>
              <a:ext uri="{FF2B5EF4-FFF2-40B4-BE49-F238E27FC236}">
                <a16:creationId xmlns:a16="http://schemas.microsoft.com/office/drawing/2014/main" id="{419AFF30-28FC-CD53-5B40-6927F283C470}"/>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6C060D1C-9C33-DEBD-59D9-D017A3D00437}"/>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7" name="Slide Number Placeholder 6">
            <a:extLst>
              <a:ext uri="{FF2B5EF4-FFF2-40B4-BE49-F238E27FC236}">
                <a16:creationId xmlns:a16="http://schemas.microsoft.com/office/drawing/2014/main" id="{AACA7E17-20BA-7D4E-EEC2-6AD338FFD9D9}"/>
              </a:ext>
            </a:extLst>
          </p:cNvPr>
          <p:cNvSpPr txBox="1">
            <a:spLocks noGrp="1"/>
          </p:cNvSpPr>
          <p:nvPr>
            <p:ph type="sldNum" sz="quarter" idx="8"/>
          </p:nvPr>
        </p:nvSpPr>
        <p:spPr/>
        <p:txBody>
          <a:bodyPr/>
          <a:lstStyle>
            <a:lvl1pPr>
              <a:defRPr/>
            </a:lvl1pPr>
          </a:lstStyle>
          <a:p>
            <a:pPr lvl="0"/>
            <a:fld id="{B153B56E-461B-43D6-8E2A-CF90E0E94C78}" type="slidenum">
              <a:t>‹Nr.›</a:t>
            </a:fld>
            <a:endParaRPr lang="de-DE"/>
          </a:p>
        </p:txBody>
      </p:sp>
      <p:sp>
        <p:nvSpPr>
          <p:cNvPr id="8" name="Footer Placeholder 4">
            <a:extLst>
              <a:ext uri="{FF2B5EF4-FFF2-40B4-BE49-F238E27FC236}">
                <a16:creationId xmlns:a16="http://schemas.microsoft.com/office/drawing/2014/main" id="{87737922-16F3-A217-194F-0CA94220DF85}"/>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000">
                <a:solidFill>
                  <a:schemeClr val="tx1">
                    <a:tint val="82000"/>
                  </a:schemeClr>
                </a:solidFill>
                <a:latin typeface="IBM Plex Sans" panose="020B0503050203000203" pitchFamily="34" charset="0"/>
              </a:defRPr>
            </a:lvl1pPr>
          </a:lstStyle>
          <a:p>
            <a:r>
              <a:rPr lang="en-US" dirty="0"/>
              <a:t>Slides by Breuer H. &amp; Ivanov K. (2026)</a:t>
            </a:r>
            <a:endParaRPr lang="de-DE" sz="1000" dirty="0"/>
          </a:p>
        </p:txBody>
      </p:sp>
    </p:spTree>
    <p:extLst>
      <p:ext uri="{BB962C8B-B14F-4D97-AF65-F5344CB8AC3E}">
        <p14:creationId xmlns:p14="http://schemas.microsoft.com/office/powerpoint/2010/main" val="1973970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8D068-D66F-826C-513B-513CD3CEDA90}"/>
              </a:ext>
            </a:extLst>
          </p:cNvPr>
          <p:cNvSpPr>
            <a:spLocks noGrp="1"/>
          </p:cNvSpPr>
          <p:nvPr>
            <p:ph type="title"/>
          </p:nvPr>
        </p:nvSpPr>
        <p:spPr/>
        <p:txBody>
          <a:bodyPr/>
          <a:lstStyle>
            <a:lvl1pPr>
              <a:defRPr>
                <a:latin typeface="IBM Plex Sans" panose="020B0503050203000203" pitchFamily="34" charset="0"/>
              </a:defRPr>
            </a:lvl1pPr>
          </a:lstStyle>
          <a:p>
            <a:r>
              <a:rPr lang="en-US" dirty="0"/>
              <a:t>Click to edit Master title style</a:t>
            </a:r>
            <a:endParaRPr lang="de-DE" dirty="0"/>
          </a:p>
        </p:txBody>
      </p:sp>
      <p:sp>
        <p:nvSpPr>
          <p:cNvPr id="3" name="Content Placeholder 2">
            <a:extLst>
              <a:ext uri="{FF2B5EF4-FFF2-40B4-BE49-F238E27FC236}">
                <a16:creationId xmlns:a16="http://schemas.microsoft.com/office/drawing/2014/main" id="{38BAFFB1-AFAA-1FF2-0BFA-78B41FAED57A}"/>
              </a:ext>
            </a:extLst>
          </p:cNvPr>
          <p:cNvSpPr>
            <a:spLocks noGrp="1"/>
          </p:cNvSpPr>
          <p:nvPr>
            <p:ph idx="1"/>
          </p:nvPr>
        </p:nvSpPr>
        <p:spPr/>
        <p:txBody>
          <a:bodyPr/>
          <a:lstStyle>
            <a:lvl1pPr>
              <a:defRPr>
                <a:latin typeface="IBM Plex Sans" panose="020B0503050203000203" pitchFamily="34" charset="0"/>
                <a:cs typeface="Helvetica" panose="020B0604020202020204" pitchFamily="34" charset="0"/>
              </a:defRPr>
            </a:lvl1pPr>
            <a:lvl2pPr>
              <a:defRPr>
                <a:latin typeface="IBM Plex Sans" panose="020B0503050203000203" pitchFamily="34" charset="0"/>
                <a:cs typeface="Helvetica" panose="020B0604020202020204" pitchFamily="34" charset="0"/>
              </a:defRPr>
            </a:lvl2pPr>
            <a:lvl3pPr>
              <a:defRPr>
                <a:latin typeface="IBM Plex Sans" panose="020B0503050203000203" pitchFamily="34" charset="0"/>
                <a:cs typeface="Helvetica" panose="020B0604020202020204" pitchFamily="34" charset="0"/>
              </a:defRPr>
            </a:lvl3pPr>
            <a:lvl4pPr>
              <a:defRPr>
                <a:latin typeface="IBM Plex Sans" panose="020B0503050203000203" pitchFamily="34" charset="0"/>
                <a:cs typeface="Helvetica" panose="020B0604020202020204" pitchFamily="34" charset="0"/>
              </a:defRPr>
            </a:lvl4pPr>
            <a:lvl5pPr>
              <a:defRPr>
                <a:latin typeface="IBM Plex Sans" panose="020B0503050203000203"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6" name="Slide Number Placeholder 5">
            <a:extLst>
              <a:ext uri="{FF2B5EF4-FFF2-40B4-BE49-F238E27FC236}">
                <a16:creationId xmlns:a16="http://schemas.microsoft.com/office/drawing/2014/main" id="{F528F757-2D21-0CC5-4FAE-13D380B36E51}"/>
              </a:ext>
            </a:extLst>
          </p:cNvPr>
          <p:cNvSpPr>
            <a:spLocks noGrp="1"/>
          </p:cNvSpPr>
          <p:nvPr>
            <p:ph type="sldNum" sz="quarter" idx="12"/>
          </p:nvPr>
        </p:nvSpPr>
        <p:spPr/>
        <p:txBody>
          <a:bodyPr/>
          <a:lstStyle>
            <a:lvl1pPr>
              <a:defRPr>
                <a:latin typeface="IBM Plex Sans" panose="020B0503050203000203" pitchFamily="34" charset="0"/>
              </a:defRPr>
            </a:lvl1pPr>
          </a:lstStyle>
          <a:p>
            <a:fld id="{3956045D-9102-456A-A452-B8024B51FE1A}" type="slidenum">
              <a:rPr lang="de-DE" smtClean="0"/>
              <a:pPr/>
              <a:t>‹Nr.›</a:t>
            </a:fld>
            <a:endParaRPr lang="de-DE"/>
          </a:p>
        </p:txBody>
      </p:sp>
      <p:sp>
        <p:nvSpPr>
          <p:cNvPr id="7" name="Footer Placeholder 4">
            <a:extLst>
              <a:ext uri="{FF2B5EF4-FFF2-40B4-BE49-F238E27FC236}">
                <a16:creationId xmlns:a16="http://schemas.microsoft.com/office/drawing/2014/main" id="{D517FCC2-E944-39E8-860A-8F351F187B07}"/>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000">
                <a:solidFill>
                  <a:schemeClr val="tx1">
                    <a:tint val="82000"/>
                  </a:schemeClr>
                </a:solidFill>
                <a:latin typeface="IBM Plex Sans" panose="020B0503050203000203" pitchFamily="34" charset="0"/>
              </a:defRPr>
            </a:lvl1pPr>
          </a:lstStyle>
          <a:p>
            <a:r>
              <a:rPr lang="en-US" dirty="0"/>
              <a:t>Slides by Breuer H. &amp; Ivanov K. (2026)</a:t>
            </a:r>
            <a:endParaRPr lang="de-DE" sz="1000" dirty="0"/>
          </a:p>
        </p:txBody>
      </p:sp>
    </p:spTree>
    <p:extLst>
      <p:ext uri="{BB962C8B-B14F-4D97-AF65-F5344CB8AC3E}">
        <p14:creationId xmlns:p14="http://schemas.microsoft.com/office/powerpoint/2010/main" val="3308675002"/>
      </p:ext>
    </p:extLst>
  </p:cSld>
  <p:clrMapOvr>
    <a:masterClrMapping/>
  </p:clrMapOvr>
  <p:hf hd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09667-7601-F0FB-A000-D101A82B82F3}"/>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de-DE"/>
          </a:p>
        </p:txBody>
      </p:sp>
      <p:sp>
        <p:nvSpPr>
          <p:cNvPr id="3" name="Picture Placeholder 2">
            <a:extLst>
              <a:ext uri="{FF2B5EF4-FFF2-40B4-BE49-F238E27FC236}">
                <a16:creationId xmlns:a16="http://schemas.microsoft.com/office/drawing/2014/main" id="{705648FE-3E99-3805-EFF2-81E99908F6EA}"/>
              </a:ext>
            </a:extLst>
          </p:cNvPr>
          <p:cNvSpPr txBox="1">
            <a:spLocks noGrp="1"/>
          </p:cNvSpPr>
          <p:nvPr>
            <p:ph type="pic" idx="1"/>
          </p:nvPr>
        </p:nvSpPr>
        <p:spPr>
          <a:xfrm>
            <a:off x="5183184" y="987423"/>
            <a:ext cx="6172200" cy="4873623"/>
          </a:xfrm>
        </p:spPr>
        <p:txBody>
          <a:bodyPr/>
          <a:lstStyle>
            <a:lvl1pPr marL="0" indent="0">
              <a:buNone/>
              <a:defRPr lang="de-DE" sz="3200"/>
            </a:lvl1pPr>
          </a:lstStyle>
          <a:p>
            <a:pPr lvl="0"/>
            <a:endParaRPr lang="de-DE"/>
          </a:p>
        </p:txBody>
      </p:sp>
      <p:sp>
        <p:nvSpPr>
          <p:cNvPr id="4" name="Text Placeholder 3">
            <a:extLst>
              <a:ext uri="{FF2B5EF4-FFF2-40B4-BE49-F238E27FC236}">
                <a16:creationId xmlns:a16="http://schemas.microsoft.com/office/drawing/2014/main" id="{06C25E3E-5A82-43F2-828F-83B2D92456F4}"/>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7" name="Slide Number Placeholder 6">
            <a:extLst>
              <a:ext uri="{FF2B5EF4-FFF2-40B4-BE49-F238E27FC236}">
                <a16:creationId xmlns:a16="http://schemas.microsoft.com/office/drawing/2014/main" id="{7820305A-0F20-A3FF-8340-DD8987BDD607}"/>
              </a:ext>
            </a:extLst>
          </p:cNvPr>
          <p:cNvSpPr txBox="1">
            <a:spLocks noGrp="1"/>
          </p:cNvSpPr>
          <p:nvPr>
            <p:ph type="sldNum" sz="quarter" idx="8"/>
          </p:nvPr>
        </p:nvSpPr>
        <p:spPr/>
        <p:txBody>
          <a:bodyPr/>
          <a:lstStyle>
            <a:lvl1pPr>
              <a:defRPr/>
            </a:lvl1pPr>
          </a:lstStyle>
          <a:p>
            <a:pPr lvl="0"/>
            <a:fld id="{A2AF075C-E66B-468E-B9D3-40A280A7B4A3}" type="slidenum">
              <a:t>‹Nr.›</a:t>
            </a:fld>
            <a:endParaRPr lang="de-DE"/>
          </a:p>
        </p:txBody>
      </p:sp>
      <p:sp>
        <p:nvSpPr>
          <p:cNvPr id="8" name="Footer Placeholder 4">
            <a:extLst>
              <a:ext uri="{FF2B5EF4-FFF2-40B4-BE49-F238E27FC236}">
                <a16:creationId xmlns:a16="http://schemas.microsoft.com/office/drawing/2014/main" id="{921347DD-4E37-240F-6A7C-052F1F95948B}"/>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000">
                <a:solidFill>
                  <a:schemeClr val="tx1">
                    <a:tint val="82000"/>
                  </a:schemeClr>
                </a:solidFill>
                <a:latin typeface="IBM Plex Sans" panose="020B0503050203000203" pitchFamily="34" charset="0"/>
              </a:defRPr>
            </a:lvl1pPr>
          </a:lstStyle>
          <a:p>
            <a:r>
              <a:rPr lang="en-US" dirty="0"/>
              <a:t>Slides by Breuer H. &amp; Ivanov K. (2026)</a:t>
            </a:r>
            <a:endParaRPr lang="de-DE" sz="1000" dirty="0"/>
          </a:p>
        </p:txBody>
      </p:sp>
    </p:spTree>
    <p:extLst>
      <p:ext uri="{BB962C8B-B14F-4D97-AF65-F5344CB8AC3E}">
        <p14:creationId xmlns:p14="http://schemas.microsoft.com/office/powerpoint/2010/main" val="2108378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B74E1-BF92-A0C8-3912-F4F83F94F68F}"/>
              </a:ext>
            </a:extLst>
          </p:cNvPr>
          <p:cNvSpPr txBox="1">
            <a:spLocks noGrp="1"/>
          </p:cNvSpPr>
          <p:nvPr>
            <p:ph type="title"/>
          </p:nvPr>
        </p:nvSpPr>
        <p:spPr/>
        <p:txBody>
          <a:bodyPr/>
          <a:lstStyle>
            <a:lvl1pPr>
              <a:defRPr/>
            </a:lvl1pPr>
          </a:lstStyle>
          <a:p>
            <a:pPr lvl="0"/>
            <a:r>
              <a:rPr lang="en-US"/>
              <a:t>Click to edit Master title style</a:t>
            </a:r>
            <a:endParaRPr lang="de-DE"/>
          </a:p>
        </p:txBody>
      </p:sp>
      <p:sp>
        <p:nvSpPr>
          <p:cNvPr id="3" name="Vertical Text Placeholder 2">
            <a:extLst>
              <a:ext uri="{FF2B5EF4-FFF2-40B4-BE49-F238E27FC236}">
                <a16:creationId xmlns:a16="http://schemas.microsoft.com/office/drawing/2014/main" id="{57079730-4E83-540E-8691-BC0AF90D460F}"/>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Slide Number Placeholder 5">
            <a:extLst>
              <a:ext uri="{FF2B5EF4-FFF2-40B4-BE49-F238E27FC236}">
                <a16:creationId xmlns:a16="http://schemas.microsoft.com/office/drawing/2014/main" id="{BBF5BA71-CFB6-CC5A-1E9F-03FD0DEE12F1}"/>
              </a:ext>
            </a:extLst>
          </p:cNvPr>
          <p:cNvSpPr txBox="1">
            <a:spLocks noGrp="1"/>
          </p:cNvSpPr>
          <p:nvPr>
            <p:ph type="sldNum" sz="quarter" idx="8"/>
          </p:nvPr>
        </p:nvSpPr>
        <p:spPr/>
        <p:txBody>
          <a:bodyPr/>
          <a:lstStyle>
            <a:lvl1pPr>
              <a:defRPr/>
            </a:lvl1pPr>
          </a:lstStyle>
          <a:p>
            <a:pPr lvl="0"/>
            <a:fld id="{437DA61D-DD5B-4F79-AB23-FE33BA8E31A4}" type="slidenum">
              <a:t>‹Nr.›</a:t>
            </a:fld>
            <a:endParaRPr lang="de-DE"/>
          </a:p>
        </p:txBody>
      </p:sp>
      <p:sp>
        <p:nvSpPr>
          <p:cNvPr id="7" name="Footer Placeholder 4">
            <a:extLst>
              <a:ext uri="{FF2B5EF4-FFF2-40B4-BE49-F238E27FC236}">
                <a16:creationId xmlns:a16="http://schemas.microsoft.com/office/drawing/2014/main" id="{8792BD18-E4DD-4F57-5A83-1E2BFD458357}"/>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000">
                <a:solidFill>
                  <a:schemeClr val="tx1">
                    <a:tint val="82000"/>
                  </a:schemeClr>
                </a:solidFill>
                <a:latin typeface="IBM Plex Sans" panose="020B0503050203000203" pitchFamily="34" charset="0"/>
              </a:defRPr>
            </a:lvl1pPr>
          </a:lstStyle>
          <a:p>
            <a:r>
              <a:rPr lang="en-US" dirty="0"/>
              <a:t>Slides by Breuer H. &amp; Ivanov K. (2026)</a:t>
            </a:r>
            <a:endParaRPr lang="de-DE" sz="1000" dirty="0"/>
          </a:p>
        </p:txBody>
      </p:sp>
    </p:spTree>
    <p:extLst>
      <p:ext uri="{BB962C8B-B14F-4D97-AF65-F5344CB8AC3E}">
        <p14:creationId xmlns:p14="http://schemas.microsoft.com/office/powerpoint/2010/main" val="468853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CEF672-0C50-82D3-8245-D90B683E428B}"/>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de-DE"/>
          </a:p>
        </p:txBody>
      </p:sp>
      <p:sp>
        <p:nvSpPr>
          <p:cNvPr id="3" name="Vertical Text Placeholder 2">
            <a:extLst>
              <a:ext uri="{FF2B5EF4-FFF2-40B4-BE49-F238E27FC236}">
                <a16:creationId xmlns:a16="http://schemas.microsoft.com/office/drawing/2014/main" id="{CB0599A4-8C1C-6BE1-570F-AC5EF9801F8C}"/>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Slide Number Placeholder 5">
            <a:extLst>
              <a:ext uri="{FF2B5EF4-FFF2-40B4-BE49-F238E27FC236}">
                <a16:creationId xmlns:a16="http://schemas.microsoft.com/office/drawing/2014/main" id="{E7B23771-975A-DB05-D95D-5224209B7C4D}"/>
              </a:ext>
            </a:extLst>
          </p:cNvPr>
          <p:cNvSpPr txBox="1">
            <a:spLocks noGrp="1"/>
          </p:cNvSpPr>
          <p:nvPr>
            <p:ph type="sldNum" sz="quarter" idx="8"/>
          </p:nvPr>
        </p:nvSpPr>
        <p:spPr/>
        <p:txBody>
          <a:bodyPr/>
          <a:lstStyle>
            <a:lvl1pPr>
              <a:defRPr/>
            </a:lvl1pPr>
          </a:lstStyle>
          <a:p>
            <a:pPr lvl="0"/>
            <a:fld id="{5B007560-24BD-498A-8A9B-AE23A165B34B}" type="slidenum">
              <a:t>‹Nr.›</a:t>
            </a:fld>
            <a:endParaRPr lang="de-DE"/>
          </a:p>
        </p:txBody>
      </p:sp>
      <p:sp>
        <p:nvSpPr>
          <p:cNvPr id="7" name="Footer Placeholder 4">
            <a:extLst>
              <a:ext uri="{FF2B5EF4-FFF2-40B4-BE49-F238E27FC236}">
                <a16:creationId xmlns:a16="http://schemas.microsoft.com/office/drawing/2014/main" id="{C30F72D3-25EE-E05E-82A3-B5D8A85E3941}"/>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000">
                <a:solidFill>
                  <a:schemeClr val="tx1">
                    <a:tint val="82000"/>
                  </a:schemeClr>
                </a:solidFill>
                <a:latin typeface="IBM Plex Sans" panose="020B0503050203000203" pitchFamily="34" charset="0"/>
              </a:defRPr>
            </a:lvl1pPr>
          </a:lstStyle>
          <a:p>
            <a:r>
              <a:rPr lang="en-US" dirty="0"/>
              <a:t>Slides by Breuer H. &amp; Ivanov K. (2026)</a:t>
            </a:r>
            <a:endParaRPr lang="de-DE" sz="1000" dirty="0"/>
          </a:p>
        </p:txBody>
      </p:sp>
    </p:spTree>
    <p:extLst>
      <p:ext uri="{BB962C8B-B14F-4D97-AF65-F5344CB8AC3E}">
        <p14:creationId xmlns:p14="http://schemas.microsoft.com/office/powerpoint/2010/main" val="506068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F938C-0D48-3B8E-D652-F4F655AAAA62}"/>
              </a:ext>
            </a:extLst>
          </p:cNvPr>
          <p:cNvSpPr>
            <a:spLocks noGrp="1"/>
          </p:cNvSpPr>
          <p:nvPr>
            <p:ph type="title"/>
          </p:nvPr>
        </p:nvSpPr>
        <p:spPr>
          <a:xfrm>
            <a:off x="831850" y="1709738"/>
            <a:ext cx="10515600" cy="2852737"/>
          </a:xfrm>
        </p:spPr>
        <p:txBody>
          <a:bodyPr anchor="b"/>
          <a:lstStyle>
            <a:lvl1pPr>
              <a:defRPr sz="6000">
                <a:latin typeface="IBM Plex Sans" panose="020B0503050203000203" pitchFamily="34" charset="0"/>
              </a:defRPr>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7331DD14-1047-31A3-D9B4-98284365F5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latin typeface="IBM Plex Sans" panose="020B0503050203000203"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0E398030-7B63-EEB9-0F93-C7165F1FC1C8}"/>
              </a:ext>
            </a:extLst>
          </p:cNvPr>
          <p:cNvSpPr>
            <a:spLocks noGrp="1"/>
          </p:cNvSpPr>
          <p:nvPr>
            <p:ph type="sldNum" sz="quarter" idx="12"/>
          </p:nvPr>
        </p:nvSpPr>
        <p:spPr/>
        <p:txBody>
          <a:bodyPr/>
          <a:lstStyle>
            <a:lvl1pPr>
              <a:defRPr>
                <a:latin typeface="IBM Plex Sans" panose="020B0503050203000203" pitchFamily="34" charset="0"/>
              </a:defRPr>
            </a:lvl1pPr>
          </a:lstStyle>
          <a:p>
            <a:fld id="{3956045D-9102-456A-A452-B8024B51FE1A}" type="slidenum">
              <a:rPr lang="de-DE" smtClean="0"/>
              <a:pPr/>
              <a:t>‹Nr.›</a:t>
            </a:fld>
            <a:endParaRPr lang="de-DE">
              <a:latin typeface="IBM Plex Sans" panose="020B0503050203000203" pitchFamily="34" charset="0"/>
            </a:endParaRPr>
          </a:p>
        </p:txBody>
      </p:sp>
      <p:sp>
        <p:nvSpPr>
          <p:cNvPr id="7" name="Footer Placeholder 4">
            <a:extLst>
              <a:ext uri="{FF2B5EF4-FFF2-40B4-BE49-F238E27FC236}">
                <a16:creationId xmlns:a16="http://schemas.microsoft.com/office/drawing/2014/main" id="{A4762551-86A8-607E-B71F-353FD413242C}"/>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000">
                <a:solidFill>
                  <a:schemeClr val="tx1">
                    <a:tint val="82000"/>
                  </a:schemeClr>
                </a:solidFill>
                <a:latin typeface="IBM Plex Sans" panose="020B0503050203000203" pitchFamily="34" charset="0"/>
              </a:defRPr>
            </a:lvl1pPr>
          </a:lstStyle>
          <a:p>
            <a:r>
              <a:rPr lang="en-US" dirty="0"/>
              <a:t>Slides by Breuer H. &amp; Ivanov K. (2026)</a:t>
            </a:r>
            <a:endParaRPr lang="de-DE" sz="1000" dirty="0"/>
          </a:p>
        </p:txBody>
      </p:sp>
    </p:spTree>
    <p:extLst>
      <p:ext uri="{BB962C8B-B14F-4D97-AF65-F5344CB8AC3E}">
        <p14:creationId xmlns:p14="http://schemas.microsoft.com/office/powerpoint/2010/main" val="3147063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6EDEC-38BC-CE53-7A76-BD5F6046DC4D}"/>
              </a:ext>
            </a:extLst>
          </p:cNvPr>
          <p:cNvSpPr>
            <a:spLocks noGrp="1"/>
          </p:cNvSpPr>
          <p:nvPr>
            <p:ph type="title"/>
          </p:nvPr>
        </p:nvSpPr>
        <p:spPr/>
        <p:txBody>
          <a:bodyPr/>
          <a:lstStyle>
            <a:lvl1pPr>
              <a:defRPr>
                <a:latin typeface="IBM Plex Sans" panose="020B0503050203000203" pitchFamily="34" charset="0"/>
              </a:defRPr>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69DB0AA9-4842-66B0-1C9C-33BBDDFEC69C}"/>
              </a:ext>
            </a:extLst>
          </p:cNvPr>
          <p:cNvSpPr>
            <a:spLocks noGrp="1"/>
          </p:cNvSpPr>
          <p:nvPr>
            <p:ph sz="half" idx="1"/>
          </p:nvPr>
        </p:nvSpPr>
        <p:spPr>
          <a:xfrm>
            <a:off x="838200" y="1825625"/>
            <a:ext cx="5181600" cy="4351338"/>
          </a:xfrm>
        </p:spPr>
        <p:txBody>
          <a:bodyPr/>
          <a:lstStyle>
            <a:lvl1pPr>
              <a:defRPr>
                <a:latin typeface="IBM Plex Sans" panose="020B0503050203000203" pitchFamily="34" charset="0"/>
              </a:defRPr>
            </a:lvl1pPr>
            <a:lvl2pPr>
              <a:defRPr>
                <a:latin typeface="IBM Plex Sans" panose="020B0503050203000203" pitchFamily="34" charset="0"/>
              </a:defRPr>
            </a:lvl2pPr>
            <a:lvl3pPr>
              <a:defRPr>
                <a:latin typeface="IBM Plex Sans" panose="020B0503050203000203" pitchFamily="34" charset="0"/>
              </a:defRPr>
            </a:lvl3pPr>
            <a:lvl4pPr>
              <a:defRPr>
                <a:latin typeface="IBM Plex Sans" panose="020B0503050203000203" pitchFamily="34" charset="0"/>
              </a:defRPr>
            </a:lvl4pPr>
            <a:lvl5pPr>
              <a:defRPr>
                <a:latin typeface="IBM Plex Sans" panose="020B050305020300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4" name="Content Placeholder 3">
            <a:extLst>
              <a:ext uri="{FF2B5EF4-FFF2-40B4-BE49-F238E27FC236}">
                <a16:creationId xmlns:a16="http://schemas.microsoft.com/office/drawing/2014/main" id="{40C56EF5-BA99-D92C-E963-F3FDB2F03792}"/>
              </a:ext>
            </a:extLst>
          </p:cNvPr>
          <p:cNvSpPr>
            <a:spLocks noGrp="1"/>
          </p:cNvSpPr>
          <p:nvPr>
            <p:ph sz="half" idx="2"/>
          </p:nvPr>
        </p:nvSpPr>
        <p:spPr>
          <a:xfrm>
            <a:off x="6172200" y="1825625"/>
            <a:ext cx="5181600" cy="4351338"/>
          </a:xfrm>
        </p:spPr>
        <p:txBody>
          <a:bodyPr/>
          <a:lstStyle>
            <a:lvl1pPr>
              <a:defRPr>
                <a:latin typeface="IBM Plex Sans" panose="020B0503050203000203" pitchFamily="34" charset="0"/>
              </a:defRPr>
            </a:lvl1pPr>
            <a:lvl2pPr>
              <a:defRPr>
                <a:latin typeface="IBM Plex Sans" panose="020B0503050203000203" pitchFamily="34" charset="0"/>
              </a:defRPr>
            </a:lvl2pPr>
            <a:lvl3pPr>
              <a:defRPr>
                <a:latin typeface="IBM Plex Sans" panose="020B0503050203000203" pitchFamily="34" charset="0"/>
              </a:defRPr>
            </a:lvl3pPr>
            <a:lvl4pPr>
              <a:defRPr>
                <a:latin typeface="IBM Plex Sans" panose="020B0503050203000203" pitchFamily="34" charset="0"/>
              </a:defRPr>
            </a:lvl4pPr>
            <a:lvl5pPr>
              <a:defRPr>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Slide Number Placeholder 6">
            <a:extLst>
              <a:ext uri="{FF2B5EF4-FFF2-40B4-BE49-F238E27FC236}">
                <a16:creationId xmlns:a16="http://schemas.microsoft.com/office/drawing/2014/main" id="{6FFD2B44-C4C6-533A-4EBD-54627DFBD382}"/>
              </a:ext>
            </a:extLst>
          </p:cNvPr>
          <p:cNvSpPr>
            <a:spLocks noGrp="1"/>
          </p:cNvSpPr>
          <p:nvPr>
            <p:ph type="sldNum" sz="quarter" idx="12"/>
          </p:nvPr>
        </p:nvSpPr>
        <p:spPr/>
        <p:txBody>
          <a:bodyPr/>
          <a:lstStyle>
            <a:lvl1pPr>
              <a:defRPr>
                <a:latin typeface="IBM Plex Sans" panose="020B0503050203000203" pitchFamily="34" charset="0"/>
              </a:defRPr>
            </a:lvl1pPr>
          </a:lstStyle>
          <a:p>
            <a:fld id="{3956045D-9102-456A-A452-B8024B51FE1A}" type="slidenum">
              <a:rPr lang="de-DE" smtClean="0"/>
              <a:pPr/>
              <a:t>‹Nr.›</a:t>
            </a:fld>
            <a:endParaRPr lang="de-DE">
              <a:latin typeface="IBM Plex Sans" panose="020B0503050203000203" pitchFamily="34" charset="0"/>
            </a:endParaRPr>
          </a:p>
        </p:txBody>
      </p:sp>
      <p:sp>
        <p:nvSpPr>
          <p:cNvPr id="8" name="Footer Placeholder 4">
            <a:extLst>
              <a:ext uri="{FF2B5EF4-FFF2-40B4-BE49-F238E27FC236}">
                <a16:creationId xmlns:a16="http://schemas.microsoft.com/office/drawing/2014/main" id="{C56E8BC8-6A3B-55F8-74D0-D20C7FD0EF80}"/>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000">
                <a:solidFill>
                  <a:schemeClr val="tx1">
                    <a:tint val="82000"/>
                  </a:schemeClr>
                </a:solidFill>
                <a:latin typeface="IBM Plex Sans" panose="020B0503050203000203" pitchFamily="34" charset="0"/>
              </a:defRPr>
            </a:lvl1pPr>
          </a:lstStyle>
          <a:p>
            <a:r>
              <a:rPr lang="en-US" dirty="0"/>
              <a:t>Slides by Breuer H. &amp; Ivanov K. (2026)</a:t>
            </a:r>
            <a:endParaRPr lang="de-DE" sz="1000" dirty="0"/>
          </a:p>
        </p:txBody>
      </p:sp>
    </p:spTree>
    <p:extLst>
      <p:ext uri="{BB962C8B-B14F-4D97-AF65-F5344CB8AC3E}">
        <p14:creationId xmlns:p14="http://schemas.microsoft.com/office/powerpoint/2010/main" val="426547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992DC-6857-F4DC-3C9A-40D6C7701FA9}"/>
              </a:ext>
            </a:extLst>
          </p:cNvPr>
          <p:cNvSpPr>
            <a:spLocks noGrp="1"/>
          </p:cNvSpPr>
          <p:nvPr>
            <p:ph type="title"/>
          </p:nvPr>
        </p:nvSpPr>
        <p:spPr>
          <a:xfrm>
            <a:off x="839788" y="365125"/>
            <a:ext cx="10515600" cy="1325563"/>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D1AF3C62-2C49-5645-04D4-087B36BC4D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C5CA47-9DFC-5C3F-59BD-81A75C3CDB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31B6AB30-0709-4DEF-8F2C-DBBC8CC775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31EE62-CECE-8EC7-8289-88C5E6EB15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9" name="Slide Number Placeholder 8">
            <a:extLst>
              <a:ext uri="{FF2B5EF4-FFF2-40B4-BE49-F238E27FC236}">
                <a16:creationId xmlns:a16="http://schemas.microsoft.com/office/drawing/2014/main" id="{123E6072-472C-827C-C930-2D3F3A71DAAC}"/>
              </a:ext>
            </a:extLst>
          </p:cNvPr>
          <p:cNvSpPr>
            <a:spLocks noGrp="1"/>
          </p:cNvSpPr>
          <p:nvPr>
            <p:ph type="sldNum" sz="quarter" idx="12"/>
          </p:nvPr>
        </p:nvSpPr>
        <p:spPr/>
        <p:txBody>
          <a:bodyPr/>
          <a:lstStyle/>
          <a:p>
            <a:fld id="{3956045D-9102-456A-A452-B8024B51FE1A}" type="slidenum">
              <a:rPr lang="de-DE" smtClean="0"/>
              <a:t>‹Nr.›</a:t>
            </a:fld>
            <a:endParaRPr lang="de-DE"/>
          </a:p>
        </p:txBody>
      </p:sp>
      <p:sp>
        <p:nvSpPr>
          <p:cNvPr id="10" name="Footer Placeholder 4">
            <a:extLst>
              <a:ext uri="{FF2B5EF4-FFF2-40B4-BE49-F238E27FC236}">
                <a16:creationId xmlns:a16="http://schemas.microsoft.com/office/drawing/2014/main" id="{D92FE201-3256-689D-BEF6-7AC820F35700}"/>
              </a:ext>
            </a:extLst>
          </p:cNvPr>
          <p:cNvSpPr>
            <a:spLocks noGrp="1"/>
          </p:cNvSpPr>
          <p:nvPr>
            <p:ph type="ftr" sz="quarter" idx="13"/>
          </p:nvPr>
        </p:nvSpPr>
        <p:spPr>
          <a:xfrm>
            <a:off x="832155" y="6356350"/>
            <a:ext cx="4114800" cy="365125"/>
          </a:xfrm>
          <a:prstGeom prst="rect">
            <a:avLst/>
          </a:prstGeom>
        </p:spPr>
        <p:txBody>
          <a:bodyPr vert="horz" lIns="91440" tIns="45720" rIns="91440" bIns="45720" rtlCol="0" anchor="ctr"/>
          <a:lstStyle>
            <a:lvl1pPr algn="l">
              <a:defRPr sz="1000">
                <a:solidFill>
                  <a:schemeClr val="tx1">
                    <a:tint val="82000"/>
                  </a:schemeClr>
                </a:solidFill>
                <a:latin typeface="IBM Plex Sans" panose="020B0503050203000203" pitchFamily="34" charset="0"/>
              </a:defRPr>
            </a:lvl1pPr>
          </a:lstStyle>
          <a:p>
            <a:r>
              <a:rPr lang="en-US" dirty="0"/>
              <a:t>Slides by Breuer H. &amp; Ivanov K. (2026)</a:t>
            </a:r>
            <a:endParaRPr lang="de-DE" sz="1000" dirty="0"/>
          </a:p>
        </p:txBody>
      </p:sp>
    </p:spTree>
    <p:extLst>
      <p:ext uri="{BB962C8B-B14F-4D97-AF65-F5344CB8AC3E}">
        <p14:creationId xmlns:p14="http://schemas.microsoft.com/office/powerpoint/2010/main" val="3367229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32E7-3E21-89E3-0E85-92A11E9B4C8A}"/>
              </a:ext>
            </a:extLst>
          </p:cNvPr>
          <p:cNvSpPr>
            <a:spLocks noGrp="1"/>
          </p:cNvSpPr>
          <p:nvPr>
            <p:ph type="title"/>
          </p:nvPr>
        </p:nvSpPr>
        <p:spPr/>
        <p:txBody>
          <a:bodyPr/>
          <a:lstStyle/>
          <a:p>
            <a:r>
              <a:rPr lang="en-US"/>
              <a:t>Click to edit Master title style</a:t>
            </a:r>
            <a:endParaRPr lang="de-DE"/>
          </a:p>
        </p:txBody>
      </p:sp>
      <p:sp>
        <p:nvSpPr>
          <p:cNvPr id="5" name="Slide Number Placeholder 4">
            <a:extLst>
              <a:ext uri="{FF2B5EF4-FFF2-40B4-BE49-F238E27FC236}">
                <a16:creationId xmlns:a16="http://schemas.microsoft.com/office/drawing/2014/main" id="{510DF998-A307-8648-8AE1-880FF5BB943C}"/>
              </a:ext>
            </a:extLst>
          </p:cNvPr>
          <p:cNvSpPr>
            <a:spLocks noGrp="1"/>
          </p:cNvSpPr>
          <p:nvPr>
            <p:ph type="sldNum" sz="quarter" idx="12"/>
          </p:nvPr>
        </p:nvSpPr>
        <p:spPr/>
        <p:txBody>
          <a:bodyPr/>
          <a:lstStyle/>
          <a:p>
            <a:fld id="{3956045D-9102-456A-A452-B8024B51FE1A}" type="slidenum">
              <a:rPr lang="de-DE" smtClean="0"/>
              <a:t>‹Nr.›</a:t>
            </a:fld>
            <a:endParaRPr lang="de-DE"/>
          </a:p>
        </p:txBody>
      </p:sp>
      <p:sp>
        <p:nvSpPr>
          <p:cNvPr id="6" name="Footer Placeholder 4">
            <a:extLst>
              <a:ext uri="{FF2B5EF4-FFF2-40B4-BE49-F238E27FC236}">
                <a16:creationId xmlns:a16="http://schemas.microsoft.com/office/drawing/2014/main" id="{974569BB-4461-F0E1-5E2A-4AD24A1BBEBF}"/>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000">
                <a:solidFill>
                  <a:schemeClr val="tx1">
                    <a:tint val="82000"/>
                  </a:schemeClr>
                </a:solidFill>
                <a:latin typeface="IBM Plex Sans" panose="020B0503050203000203" pitchFamily="34" charset="0"/>
              </a:defRPr>
            </a:lvl1pPr>
          </a:lstStyle>
          <a:p>
            <a:r>
              <a:rPr lang="en-US" dirty="0"/>
              <a:t>Slides by Breuer H. &amp; Ivanov K. (2026)</a:t>
            </a:r>
            <a:endParaRPr lang="de-DE" sz="1000" dirty="0"/>
          </a:p>
        </p:txBody>
      </p:sp>
    </p:spTree>
    <p:extLst>
      <p:ext uri="{BB962C8B-B14F-4D97-AF65-F5344CB8AC3E}">
        <p14:creationId xmlns:p14="http://schemas.microsoft.com/office/powerpoint/2010/main" val="1362940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D09BBA-712B-ECA9-9DCB-C1E44FAD6CC6}"/>
              </a:ext>
            </a:extLst>
          </p:cNvPr>
          <p:cNvSpPr>
            <a:spLocks noGrp="1"/>
          </p:cNvSpPr>
          <p:nvPr>
            <p:ph type="sldNum" sz="quarter" idx="12"/>
          </p:nvPr>
        </p:nvSpPr>
        <p:spPr/>
        <p:txBody>
          <a:bodyPr/>
          <a:lstStyle/>
          <a:p>
            <a:fld id="{3956045D-9102-456A-A452-B8024B51FE1A}" type="slidenum">
              <a:rPr lang="de-DE" smtClean="0"/>
              <a:t>‹Nr.›</a:t>
            </a:fld>
            <a:endParaRPr lang="de-DE"/>
          </a:p>
        </p:txBody>
      </p:sp>
      <p:sp>
        <p:nvSpPr>
          <p:cNvPr id="5" name="Footer Placeholder 4">
            <a:extLst>
              <a:ext uri="{FF2B5EF4-FFF2-40B4-BE49-F238E27FC236}">
                <a16:creationId xmlns:a16="http://schemas.microsoft.com/office/drawing/2014/main" id="{CFD785D9-EBB1-0F38-201F-8C7C56ED79D7}"/>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000">
                <a:solidFill>
                  <a:schemeClr val="tx1">
                    <a:tint val="82000"/>
                  </a:schemeClr>
                </a:solidFill>
                <a:latin typeface="IBM Plex Sans" panose="020B0503050203000203" pitchFamily="34" charset="0"/>
              </a:defRPr>
            </a:lvl1pPr>
          </a:lstStyle>
          <a:p>
            <a:r>
              <a:rPr lang="en-US" dirty="0"/>
              <a:t>Slides by Breuer H. &amp; Ivanov K. (2026)</a:t>
            </a:r>
            <a:endParaRPr lang="de-DE" sz="1000" dirty="0"/>
          </a:p>
        </p:txBody>
      </p:sp>
    </p:spTree>
    <p:extLst>
      <p:ext uri="{BB962C8B-B14F-4D97-AF65-F5344CB8AC3E}">
        <p14:creationId xmlns:p14="http://schemas.microsoft.com/office/powerpoint/2010/main" val="1960930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7616D-0699-CC11-47D3-C7256F3839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AEA062BB-B514-5CD4-70F6-6CD4E71AB9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A5948DBD-6378-78FF-3DB8-EAAB0ED83E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C89EB678-2ACE-CCF4-1E35-5F9487526F2B}"/>
              </a:ext>
            </a:extLst>
          </p:cNvPr>
          <p:cNvSpPr>
            <a:spLocks noGrp="1"/>
          </p:cNvSpPr>
          <p:nvPr>
            <p:ph type="sldNum" sz="quarter" idx="12"/>
          </p:nvPr>
        </p:nvSpPr>
        <p:spPr/>
        <p:txBody>
          <a:bodyPr/>
          <a:lstStyle/>
          <a:p>
            <a:fld id="{3956045D-9102-456A-A452-B8024B51FE1A}" type="slidenum">
              <a:rPr lang="de-DE" smtClean="0"/>
              <a:t>‹Nr.›</a:t>
            </a:fld>
            <a:endParaRPr lang="de-DE"/>
          </a:p>
        </p:txBody>
      </p:sp>
      <p:sp>
        <p:nvSpPr>
          <p:cNvPr id="8" name="Footer Placeholder 4">
            <a:extLst>
              <a:ext uri="{FF2B5EF4-FFF2-40B4-BE49-F238E27FC236}">
                <a16:creationId xmlns:a16="http://schemas.microsoft.com/office/drawing/2014/main" id="{A4B09220-52E1-B88F-AB0C-F718B938977B}"/>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000">
                <a:solidFill>
                  <a:schemeClr val="tx1">
                    <a:tint val="82000"/>
                  </a:schemeClr>
                </a:solidFill>
                <a:latin typeface="IBM Plex Sans" panose="020B0503050203000203" pitchFamily="34" charset="0"/>
              </a:defRPr>
            </a:lvl1pPr>
          </a:lstStyle>
          <a:p>
            <a:r>
              <a:rPr lang="en-US" dirty="0"/>
              <a:t>Slides by Breuer H. &amp; Ivanov K. (2026)</a:t>
            </a:r>
            <a:endParaRPr lang="de-DE" sz="1000" dirty="0"/>
          </a:p>
        </p:txBody>
      </p:sp>
    </p:spTree>
    <p:extLst>
      <p:ext uri="{BB962C8B-B14F-4D97-AF65-F5344CB8AC3E}">
        <p14:creationId xmlns:p14="http://schemas.microsoft.com/office/powerpoint/2010/main" val="1581920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71A76-7CBF-C649-FE52-10FF5C80FB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AE071279-8C5B-0ABE-C88D-CFBFCC5A4D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a:extLst>
              <a:ext uri="{FF2B5EF4-FFF2-40B4-BE49-F238E27FC236}">
                <a16:creationId xmlns:a16="http://schemas.microsoft.com/office/drawing/2014/main" id="{6EE51552-EC35-08E0-AE58-63DDD8C4A7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0AB7606-3A0D-BB0A-F9F8-CCB328C2A4A2}"/>
              </a:ext>
            </a:extLst>
          </p:cNvPr>
          <p:cNvSpPr>
            <a:spLocks noGrp="1"/>
          </p:cNvSpPr>
          <p:nvPr>
            <p:ph type="sldNum" sz="quarter" idx="12"/>
          </p:nvPr>
        </p:nvSpPr>
        <p:spPr/>
        <p:txBody>
          <a:bodyPr/>
          <a:lstStyle/>
          <a:p>
            <a:fld id="{3956045D-9102-456A-A452-B8024B51FE1A}" type="slidenum">
              <a:rPr lang="de-DE" smtClean="0"/>
              <a:t>‹Nr.›</a:t>
            </a:fld>
            <a:endParaRPr lang="de-DE"/>
          </a:p>
        </p:txBody>
      </p:sp>
      <p:sp>
        <p:nvSpPr>
          <p:cNvPr id="8" name="Footer Placeholder 4">
            <a:extLst>
              <a:ext uri="{FF2B5EF4-FFF2-40B4-BE49-F238E27FC236}">
                <a16:creationId xmlns:a16="http://schemas.microsoft.com/office/drawing/2014/main" id="{67D88B02-921D-16DB-7C4D-62646635099E}"/>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000">
                <a:solidFill>
                  <a:schemeClr val="tx1">
                    <a:tint val="82000"/>
                  </a:schemeClr>
                </a:solidFill>
                <a:latin typeface="IBM Plex Sans" panose="020B0503050203000203" pitchFamily="34" charset="0"/>
              </a:defRPr>
            </a:lvl1pPr>
          </a:lstStyle>
          <a:p>
            <a:r>
              <a:rPr lang="en-US" dirty="0"/>
              <a:t>Slides by Breuer H. &amp; Ivanov K. (2026)</a:t>
            </a:r>
            <a:endParaRPr lang="de-DE" sz="1000" dirty="0"/>
          </a:p>
        </p:txBody>
      </p:sp>
    </p:spTree>
    <p:extLst>
      <p:ext uri="{BB962C8B-B14F-4D97-AF65-F5344CB8AC3E}">
        <p14:creationId xmlns:p14="http://schemas.microsoft.com/office/powerpoint/2010/main" val="1359647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CAE8AC-71ED-36C5-8B47-38EEAB4612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de-DE" dirty="0"/>
          </a:p>
        </p:txBody>
      </p:sp>
      <p:sp>
        <p:nvSpPr>
          <p:cNvPr id="3" name="Text Placeholder 2">
            <a:extLst>
              <a:ext uri="{FF2B5EF4-FFF2-40B4-BE49-F238E27FC236}">
                <a16:creationId xmlns:a16="http://schemas.microsoft.com/office/drawing/2014/main" id="{5570DDAD-7EAE-F0F2-53AD-8C82A11E0D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5" name="Footer Placeholder 4">
            <a:extLst>
              <a:ext uri="{FF2B5EF4-FFF2-40B4-BE49-F238E27FC236}">
                <a16:creationId xmlns:a16="http://schemas.microsoft.com/office/drawing/2014/main" id="{E8B48800-5F45-600D-53FA-B2669EC825F8}"/>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000">
                <a:solidFill>
                  <a:schemeClr val="tx1">
                    <a:tint val="82000"/>
                  </a:schemeClr>
                </a:solidFill>
                <a:latin typeface="IBM Plex Sans" panose="020B0503050203000203" pitchFamily="34" charset="0"/>
              </a:defRPr>
            </a:lvl1pPr>
          </a:lstStyle>
          <a:p>
            <a:r>
              <a:rPr lang="en-US" dirty="0"/>
              <a:t>Slides by Breuer H. &amp; Ivanov K. (2026)</a:t>
            </a:r>
            <a:endParaRPr lang="de-DE" sz="1000" dirty="0"/>
          </a:p>
        </p:txBody>
      </p:sp>
      <p:sp>
        <p:nvSpPr>
          <p:cNvPr id="6" name="Slide Number Placeholder 5">
            <a:extLst>
              <a:ext uri="{FF2B5EF4-FFF2-40B4-BE49-F238E27FC236}">
                <a16:creationId xmlns:a16="http://schemas.microsoft.com/office/drawing/2014/main" id="{7E3A355D-7CF0-CC7F-224A-461C5D06BB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IBM Plex Sans" panose="020B0503050203000203" pitchFamily="34" charset="0"/>
              </a:defRPr>
            </a:lvl1pPr>
          </a:lstStyle>
          <a:p>
            <a:fld id="{3956045D-9102-456A-A452-B8024B51FE1A}" type="slidenum">
              <a:rPr lang="de-DE" smtClean="0"/>
              <a:pPr/>
              <a:t>‹Nr.›</a:t>
            </a:fld>
            <a:endParaRPr lang="de-DE"/>
          </a:p>
        </p:txBody>
      </p:sp>
    </p:spTree>
    <p:extLst>
      <p:ext uri="{BB962C8B-B14F-4D97-AF65-F5344CB8AC3E}">
        <p14:creationId xmlns:p14="http://schemas.microsoft.com/office/powerpoint/2010/main" val="2121403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IBM Plex Sans" panose="020B0503050203000203" pitchFamily="34"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BM Plex Sans" panose="020B0503050203000203"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BM Plex Sans" panose="020B0503050203000203"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BM Plex Sans" panose="020B0503050203000203"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ans" panose="020B0503050203000203"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ans" panose="020B0503050203000203"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26D64B-FDF4-8462-B9F1-FAD0A7C2E011}"/>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de-DE"/>
          </a:p>
        </p:txBody>
      </p:sp>
      <p:sp>
        <p:nvSpPr>
          <p:cNvPr id="3" name="Text Placeholder 2">
            <a:extLst>
              <a:ext uri="{FF2B5EF4-FFF2-40B4-BE49-F238E27FC236}">
                <a16:creationId xmlns:a16="http://schemas.microsoft.com/office/drawing/2014/main" id="{8A8475AC-AE86-25B7-0E30-EA03A09EC8FC}"/>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Slide Number Placeholder 5">
            <a:extLst>
              <a:ext uri="{FF2B5EF4-FFF2-40B4-BE49-F238E27FC236}">
                <a16:creationId xmlns:a16="http://schemas.microsoft.com/office/drawing/2014/main" id="{A5FECA5F-3FDF-99CA-5596-0FFE034F2A6D}"/>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de-DE" sz="1200" b="0" i="0" u="none" strike="noStrike" kern="1200" cap="none" spc="0" baseline="0">
                <a:solidFill>
                  <a:srgbClr val="767676"/>
                </a:solidFill>
                <a:uFillTx/>
                <a:latin typeface="IBM Plex Sans" pitchFamily="34"/>
              </a:defRPr>
            </a:lvl1pPr>
          </a:lstStyle>
          <a:p>
            <a:pPr lvl="0"/>
            <a:fld id="{4BB4F2A4-DC20-431E-947C-975AFB97E9FA}" type="slidenum">
              <a:t>‹Nr.›</a:t>
            </a:fld>
            <a:endParaRPr lang="de-DE"/>
          </a:p>
        </p:txBody>
      </p:sp>
      <p:sp>
        <p:nvSpPr>
          <p:cNvPr id="7" name="Footer Placeholder 4">
            <a:extLst>
              <a:ext uri="{FF2B5EF4-FFF2-40B4-BE49-F238E27FC236}">
                <a16:creationId xmlns:a16="http://schemas.microsoft.com/office/drawing/2014/main" id="{902EA745-CBB8-E710-9BBE-B3E433BB61F3}"/>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000">
                <a:solidFill>
                  <a:schemeClr val="tx1">
                    <a:tint val="82000"/>
                  </a:schemeClr>
                </a:solidFill>
                <a:latin typeface="IBM Plex Sans" panose="020B0503050203000203" pitchFamily="34" charset="0"/>
              </a:defRPr>
            </a:lvl1pPr>
          </a:lstStyle>
          <a:p>
            <a:r>
              <a:rPr lang="en-US" dirty="0"/>
              <a:t>Slides by Breuer H. &amp; Ivanov K. (2026)</a:t>
            </a:r>
            <a:endParaRPr lang="de-DE" sz="1000" dirty="0"/>
          </a:p>
        </p:txBody>
      </p:sp>
    </p:spTree>
    <p:extLst>
      <p:ext uri="{BB962C8B-B14F-4D97-AF65-F5344CB8AC3E}">
        <p14:creationId xmlns:p14="http://schemas.microsoft.com/office/powerpoint/2010/main" val="3042845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IBM Plex Sans" pitchFamily="34"/>
          <a:cs typeface="Helvetica" pitchFamily="34"/>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IBM Plex Sans" pitchFamily="34"/>
          <a:cs typeface="Helvetica" pitchFamily="34"/>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IBM Plex Sans" pitchFamily="34"/>
          <a:cs typeface="Helvetica" pitchFamily="34"/>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IBM Plex Sans" pitchFamily="34"/>
          <a:cs typeface="Helvetica" pitchFamily="34"/>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IBM Plex Sans" pitchFamily="34"/>
          <a:cs typeface="Helvetica" pitchFamily="34"/>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IBM Plex Sans" pitchFamily="34"/>
          <a:cs typeface="Helvetica"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xberlin.com/podcast-sustainable-innovation-cultures/" TargetMode="External"/><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uxberlin.com/podcast-sustainable-innovation-cultures/" TargetMode="External"/><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1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105.jpeg"/><Relationship Id="rId4" Type="http://schemas.openxmlformats.org/officeDocument/2006/relationships/image" Target="../media/image72.png"/></Relationships>
</file>

<file path=ppt/slides/_rels/slide1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1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slide" Target="slide46.xml"/></Relationships>
</file>

<file path=ppt/slides/_rels/slide1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slide" Target="slide46.xml"/></Relationships>
</file>

<file path=ppt/slides/_rels/slide1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jpeg"/></Relationships>
</file>

<file path=ppt/slides/_rels/slide1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hyperlink" Target="https://www.uxberlin.com/wp-content/uploads/2024/09/2024_Tensions_and_Values_Action_Gaps_in_SOIC_AUTHOR_COPY.pdf" TargetMode="External"/><Relationship Id="rId4" Type="http://schemas.openxmlformats.org/officeDocument/2006/relationships/hyperlink" Target="https://dx.doi.org/10.1142/S136391962450005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hyperlink" Target="https://www.uxberlin.com/wp-content/uploads/2024/09/2024_Tensions_and_Values_Action_Gaps_in_SOIC_AUTHOR_COPY.pdf" TargetMode="External"/><Relationship Id="rId4" Type="http://schemas.openxmlformats.org/officeDocument/2006/relationships/hyperlink" Target="https://dx.doi.org/10.1142/S1363919624500051" TargetMode="External"/></Relationships>
</file>

<file path=ppt/slides/_rels/slide1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44.png"/></Relationships>
</file>

<file path=ppt/slides/_rels/slide19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46.png"/></Relationships>
</file>

<file path=ppt/slides/_rels/slide1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www.degruyterbrill.com/document/doi/10.1515/9783111375700/html" TargetMode="External"/><Relationship Id="rId4" Type="http://schemas.openxmlformats.org/officeDocument/2006/relationships/hyperlink" Target="http://www.uxberlin.com/sustainable-innovation-culture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148.png"/></Relationships>
</file>

<file path=ppt/slides/_rels/slide2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148.png"/></Relationships>
</file>

<file path=ppt/slides/_rels/slide20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2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152.png"/></Relationships>
</file>

<file path=ppt/slides/_rels/slide2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153.png"/></Relationships>
</file>

<file path=ppt/slides/_rels/slide2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154.png"/></Relationships>
</file>

<file path=ppt/slides/_rels/slide2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155.jpeg"/></Relationships>
</file>

<file path=ppt/slides/_rels/slide2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156.jpeg"/></Relationships>
</file>

<file path=ppt/slides/_rels/slide23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46.xml.rels><?xml version="1.0" encoding="UTF-8" standalone="yes"?>
<Relationships xmlns="http://schemas.openxmlformats.org/package/2006/relationships"><Relationship Id="rId3" Type="http://schemas.openxmlformats.org/officeDocument/2006/relationships/hyperlink" Target="https://www.researchgate.net/publication/335673285_Values-Based_Stakeholder_Management_Concepts_and_Methods" TargetMode="Externa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48.xml.rels><?xml version="1.0" encoding="UTF-8" standalone="yes"?>
<Relationships xmlns="http://schemas.openxmlformats.org/package/2006/relationships"><Relationship Id="rId3" Type="http://schemas.openxmlformats.org/officeDocument/2006/relationships/hyperlink" Target="https://www.springer.com/de/book/9783319735023" TargetMode="Externa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49.xml.rels><?xml version="1.0" encoding="UTF-8" standalone="yes"?>
<Relationships xmlns="http://schemas.openxmlformats.org/package/2006/relationships"><Relationship Id="rId3" Type="http://schemas.openxmlformats.org/officeDocument/2006/relationships/hyperlink" Target="https://www.uxberlin.com/wp-content/uploads/2024/04/2023_Sustainability_Foresight_ISPIM.pdf" TargetMode="Externa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degruyterbrill.com/document/doi/10.1515/9783111375700/html" TargetMode="External"/><Relationship Id="rId5" Type="http://schemas.openxmlformats.org/officeDocument/2006/relationships/image" Target="../media/image157.png"/><Relationship Id="rId4" Type="http://schemas.openxmlformats.org/officeDocument/2006/relationships/hyperlink" Target="http://www.uxberlin.com/sustainable-innovation-culture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8" Type="http://schemas.openxmlformats.org/officeDocument/2006/relationships/slide" Target="slide73.xml"/><Relationship Id="rId13" Type="http://schemas.openxmlformats.org/officeDocument/2006/relationships/slide" Target="slide192.xml"/><Relationship Id="rId18" Type="http://schemas.openxmlformats.org/officeDocument/2006/relationships/slide" Target="slide222.xml"/><Relationship Id="rId3" Type="http://schemas.openxmlformats.org/officeDocument/2006/relationships/slide" Target="slide8.xml"/><Relationship Id="rId21" Type="http://schemas.openxmlformats.org/officeDocument/2006/relationships/slide" Target="slide236.xml"/><Relationship Id="rId7" Type="http://schemas.openxmlformats.org/officeDocument/2006/relationships/slide" Target="slide69.xml"/><Relationship Id="rId12" Type="http://schemas.openxmlformats.org/officeDocument/2006/relationships/slide" Target="slide187.xml"/><Relationship Id="rId17" Type="http://schemas.openxmlformats.org/officeDocument/2006/relationships/slide" Target="slide202.xml"/><Relationship Id="rId2" Type="http://schemas.openxmlformats.org/officeDocument/2006/relationships/image" Target="../media/image4.png"/><Relationship Id="rId16" Type="http://schemas.openxmlformats.org/officeDocument/2006/relationships/slide" Target="slide215.xml"/><Relationship Id="rId20" Type="http://schemas.openxmlformats.org/officeDocument/2006/relationships/slide" Target="slide234.xml"/><Relationship Id="rId1" Type="http://schemas.openxmlformats.org/officeDocument/2006/relationships/slideLayout" Target="../slideLayouts/slideLayout2.xml"/><Relationship Id="rId6" Type="http://schemas.openxmlformats.org/officeDocument/2006/relationships/slide" Target="slide61.xml"/><Relationship Id="rId11" Type="http://schemas.openxmlformats.org/officeDocument/2006/relationships/slide" Target="slide186.xml"/><Relationship Id="rId5" Type="http://schemas.openxmlformats.org/officeDocument/2006/relationships/slide" Target="slide43.xml"/><Relationship Id="rId15" Type="http://schemas.openxmlformats.org/officeDocument/2006/relationships/slide" Target="slide198.xml"/><Relationship Id="rId23" Type="http://schemas.openxmlformats.org/officeDocument/2006/relationships/slide" Target="slide241.xml"/><Relationship Id="rId10" Type="http://schemas.openxmlformats.org/officeDocument/2006/relationships/slide" Target="slide144.xml"/><Relationship Id="rId19" Type="http://schemas.openxmlformats.org/officeDocument/2006/relationships/slide" Target="slide232.xml"/><Relationship Id="rId4" Type="http://schemas.openxmlformats.org/officeDocument/2006/relationships/slide" Target="slide38.xml"/><Relationship Id="rId9" Type="http://schemas.openxmlformats.org/officeDocument/2006/relationships/slide" Target="slide114.xml"/><Relationship Id="rId14" Type="http://schemas.openxmlformats.org/officeDocument/2006/relationships/slide" Target="slide195.xml"/><Relationship Id="rId22" Type="http://schemas.openxmlformats.org/officeDocument/2006/relationships/slide" Target="slide239.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png"/></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123.xml"/><Relationship Id="rId18" Type="http://schemas.openxmlformats.org/officeDocument/2006/relationships/slide" Target="slide225.xml"/><Relationship Id="rId3" Type="http://schemas.openxmlformats.org/officeDocument/2006/relationships/slide" Target="slide57.xml"/><Relationship Id="rId7" Type="http://schemas.openxmlformats.org/officeDocument/2006/relationships/slide" Target="slide44.xml"/><Relationship Id="rId12" Type="http://schemas.openxmlformats.org/officeDocument/2006/relationships/slide" Target="slide116.xml"/><Relationship Id="rId17" Type="http://schemas.openxmlformats.org/officeDocument/2006/relationships/slide" Target="slide156.xml"/><Relationship Id="rId2" Type="http://schemas.openxmlformats.org/officeDocument/2006/relationships/image" Target="../media/image4.png"/><Relationship Id="rId16" Type="http://schemas.openxmlformats.org/officeDocument/2006/relationships/slide" Target="slide153.xml"/><Relationship Id="rId20" Type="http://schemas.openxmlformats.org/officeDocument/2006/relationships/slide" Target="slide231.xml"/><Relationship Id="rId1" Type="http://schemas.openxmlformats.org/officeDocument/2006/relationships/slideLayout" Target="../slideLayouts/slideLayout2.xml"/><Relationship Id="rId6" Type="http://schemas.openxmlformats.org/officeDocument/2006/relationships/slide" Target="slide66.xml"/><Relationship Id="rId11" Type="http://schemas.openxmlformats.org/officeDocument/2006/relationships/slide" Target="slide82.xml"/><Relationship Id="rId5" Type="http://schemas.openxmlformats.org/officeDocument/2006/relationships/slide" Target="slide65.xml"/><Relationship Id="rId15" Type="http://schemas.openxmlformats.org/officeDocument/2006/relationships/slide" Target="slide149.xml"/><Relationship Id="rId10" Type="http://schemas.openxmlformats.org/officeDocument/2006/relationships/slide" Target="slide81.xml"/><Relationship Id="rId19" Type="http://schemas.openxmlformats.org/officeDocument/2006/relationships/slide" Target="slide230.xml"/><Relationship Id="rId4" Type="http://schemas.openxmlformats.org/officeDocument/2006/relationships/slide" Target="slide64.xml"/><Relationship Id="rId9" Type="http://schemas.openxmlformats.org/officeDocument/2006/relationships/slide" Target="slide50.xml"/><Relationship Id="rId14" Type="http://schemas.openxmlformats.org/officeDocument/2006/relationships/slide" Target="slide125.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jpe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22.xml"/><Relationship Id="rId3" Type="http://schemas.openxmlformats.org/officeDocument/2006/relationships/slide" Target="slide40.xml"/><Relationship Id="rId7" Type="http://schemas.openxmlformats.org/officeDocument/2006/relationships/slide" Target="slide9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 Target="slide89.xml"/><Relationship Id="rId11" Type="http://schemas.openxmlformats.org/officeDocument/2006/relationships/slide" Target="slide228.xml"/><Relationship Id="rId5" Type="http://schemas.openxmlformats.org/officeDocument/2006/relationships/slide" Target="slide79.xml"/><Relationship Id="rId10" Type="http://schemas.openxmlformats.org/officeDocument/2006/relationships/slide" Target="slide227.xml"/><Relationship Id="rId4" Type="http://schemas.openxmlformats.org/officeDocument/2006/relationships/slide" Target="slide77.xml"/><Relationship Id="rId9" Type="http://schemas.openxmlformats.org/officeDocument/2006/relationships/slide" Target="slide191.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uxberlin.com/wp-content/uploads/2025/02/2024_Sustainable-Innovation-Culture-at-Work.pdf" TargetMode="External"/><Relationship Id="rId4" Type="http://schemas.openxmlformats.org/officeDocument/2006/relationships/image" Target="../media/image72.png"/></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9" Type="http://schemas.openxmlformats.org/officeDocument/2006/relationships/image" Target="../media/image41.png"/><Relationship Id="rId21" Type="http://schemas.openxmlformats.org/officeDocument/2006/relationships/image" Target="../media/image23.png"/><Relationship Id="rId34" Type="http://schemas.openxmlformats.org/officeDocument/2006/relationships/image" Target="../media/image36.png"/><Relationship Id="rId42" Type="http://schemas.openxmlformats.org/officeDocument/2006/relationships/image" Target="../media/image44.png"/><Relationship Id="rId47" Type="http://schemas.openxmlformats.org/officeDocument/2006/relationships/image" Target="../media/image49.png"/><Relationship Id="rId50" Type="http://schemas.openxmlformats.org/officeDocument/2006/relationships/image" Target="../media/image52.png"/><Relationship Id="rId55" Type="http://schemas.openxmlformats.org/officeDocument/2006/relationships/image" Target="../media/image57.png"/><Relationship Id="rId7" Type="http://schemas.openxmlformats.org/officeDocument/2006/relationships/image" Target="../media/image9.png"/><Relationship Id="rId2" Type="http://schemas.openxmlformats.org/officeDocument/2006/relationships/notesSlide" Target="../notesSlides/notesSlide1.xml"/><Relationship Id="rId16" Type="http://schemas.openxmlformats.org/officeDocument/2006/relationships/image" Target="../media/image18.png"/><Relationship Id="rId29" Type="http://schemas.openxmlformats.org/officeDocument/2006/relationships/image" Target="../media/image31.pn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37" Type="http://schemas.openxmlformats.org/officeDocument/2006/relationships/image" Target="../media/image39.png"/><Relationship Id="rId40" Type="http://schemas.openxmlformats.org/officeDocument/2006/relationships/image" Target="../media/image42.png"/><Relationship Id="rId45" Type="http://schemas.openxmlformats.org/officeDocument/2006/relationships/image" Target="../media/image47.png"/><Relationship Id="rId53" Type="http://schemas.openxmlformats.org/officeDocument/2006/relationships/image" Target="../media/image55.png"/><Relationship Id="rId58" Type="http://schemas.openxmlformats.org/officeDocument/2006/relationships/image" Target="../media/image60.png"/><Relationship Id="rId5" Type="http://schemas.openxmlformats.org/officeDocument/2006/relationships/image" Target="../media/image7.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 Id="rId35" Type="http://schemas.openxmlformats.org/officeDocument/2006/relationships/image" Target="../media/image37.png"/><Relationship Id="rId43" Type="http://schemas.openxmlformats.org/officeDocument/2006/relationships/image" Target="../media/image45.png"/><Relationship Id="rId48" Type="http://schemas.openxmlformats.org/officeDocument/2006/relationships/image" Target="../media/image50.png"/><Relationship Id="rId56" Type="http://schemas.openxmlformats.org/officeDocument/2006/relationships/image" Target="../media/image58.png"/><Relationship Id="rId8" Type="http://schemas.openxmlformats.org/officeDocument/2006/relationships/image" Target="../media/image10.png"/><Relationship Id="rId51" Type="http://schemas.openxmlformats.org/officeDocument/2006/relationships/image" Target="../media/image53.png"/><Relationship Id="rId3" Type="http://schemas.openxmlformats.org/officeDocument/2006/relationships/image" Target="../media/image5.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5.png"/><Relationship Id="rId38" Type="http://schemas.openxmlformats.org/officeDocument/2006/relationships/image" Target="../media/image40.png"/><Relationship Id="rId46" Type="http://schemas.openxmlformats.org/officeDocument/2006/relationships/image" Target="../media/image48.png"/><Relationship Id="rId59" Type="http://schemas.openxmlformats.org/officeDocument/2006/relationships/image" Target="../media/image61.png"/><Relationship Id="rId20" Type="http://schemas.openxmlformats.org/officeDocument/2006/relationships/image" Target="../media/image22.png"/><Relationship Id="rId41" Type="http://schemas.openxmlformats.org/officeDocument/2006/relationships/image" Target="../media/image43.png"/><Relationship Id="rId54"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8.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36" Type="http://schemas.openxmlformats.org/officeDocument/2006/relationships/image" Target="../media/image38.png"/><Relationship Id="rId49" Type="http://schemas.openxmlformats.org/officeDocument/2006/relationships/image" Target="../media/image51.png"/><Relationship Id="rId57" Type="http://schemas.openxmlformats.org/officeDocument/2006/relationships/image" Target="../media/image59.png"/><Relationship Id="rId10" Type="http://schemas.openxmlformats.org/officeDocument/2006/relationships/image" Target="../media/image12.png"/><Relationship Id="rId31" Type="http://schemas.openxmlformats.org/officeDocument/2006/relationships/image" Target="../media/image33.png"/><Relationship Id="rId44" Type="http://schemas.openxmlformats.org/officeDocument/2006/relationships/image" Target="../media/image46.png"/><Relationship Id="rId52" Type="http://schemas.openxmlformats.org/officeDocument/2006/relationships/image" Target="../media/image54.png"/></Relationships>
</file>

<file path=ppt/slides/_rels/slide6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72.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9" Type="http://schemas.openxmlformats.org/officeDocument/2006/relationships/image" Target="../media/image41.png"/><Relationship Id="rId21" Type="http://schemas.openxmlformats.org/officeDocument/2006/relationships/image" Target="../media/image23.png"/><Relationship Id="rId34" Type="http://schemas.openxmlformats.org/officeDocument/2006/relationships/image" Target="../media/image36.png"/><Relationship Id="rId42" Type="http://schemas.openxmlformats.org/officeDocument/2006/relationships/image" Target="../media/image44.png"/><Relationship Id="rId47" Type="http://schemas.openxmlformats.org/officeDocument/2006/relationships/image" Target="../media/image49.png"/><Relationship Id="rId50" Type="http://schemas.openxmlformats.org/officeDocument/2006/relationships/image" Target="../media/image52.png"/><Relationship Id="rId55" Type="http://schemas.openxmlformats.org/officeDocument/2006/relationships/image" Target="../media/image57.png"/><Relationship Id="rId7" Type="http://schemas.openxmlformats.org/officeDocument/2006/relationships/image" Target="../media/image9.png"/><Relationship Id="rId2" Type="http://schemas.openxmlformats.org/officeDocument/2006/relationships/notesSlide" Target="../notesSlides/notesSlide27.xml"/><Relationship Id="rId16" Type="http://schemas.openxmlformats.org/officeDocument/2006/relationships/image" Target="../media/image18.png"/><Relationship Id="rId29" Type="http://schemas.openxmlformats.org/officeDocument/2006/relationships/image" Target="../media/image31.pn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37" Type="http://schemas.openxmlformats.org/officeDocument/2006/relationships/image" Target="../media/image39.png"/><Relationship Id="rId40" Type="http://schemas.openxmlformats.org/officeDocument/2006/relationships/image" Target="../media/image42.png"/><Relationship Id="rId45" Type="http://schemas.openxmlformats.org/officeDocument/2006/relationships/image" Target="../media/image47.png"/><Relationship Id="rId53" Type="http://schemas.openxmlformats.org/officeDocument/2006/relationships/image" Target="../media/image55.png"/><Relationship Id="rId58" Type="http://schemas.openxmlformats.org/officeDocument/2006/relationships/image" Target="../media/image60.png"/><Relationship Id="rId5" Type="http://schemas.openxmlformats.org/officeDocument/2006/relationships/image" Target="../media/image7.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 Id="rId35" Type="http://schemas.openxmlformats.org/officeDocument/2006/relationships/image" Target="../media/image37.png"/><Relationship Id="rId43" Type="http://schemas.openxmlformats.org/officeDocument/2006/relationships/image" Target="../media/image45.png"/><Relationship Id="rId48" Type="http://schemas.openxmlformats.org/officeDocument/2006/relationships/image" Target="../media/image50.png"/><Relationship Id="rId56" Type="http://schemas.openxmlformats.org/officeDocument/2006/relationships/image" Target="../media/image58.png"/><Relationship Id="rId8" Type="http://schemas.openxmlformats.org/officeDocument/2006/relationships/image" Target="../media/image10.png"/><Relationship Id="rId51" Type="http://schemas.openxmlformats.org/officeDocument/2006/relationships/image" Target="../media/image53.png"/><Relationship Id="rId3" Type="http://schemas.openxmlformats.org/officeDocument/2006/relationships/image" Target="../media/image5.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5.png"/><Relationship Id="rId38" Type="http://schemas.openxmlformats.org/officeDocument/2006/relationships/image" Target="../media/image40.png"/><Relationship Id="rId46" Type="http://schemas.openxmlformats.org/officeDocument/2006/relationships/image" Target="../media/image48.png"/><Relationship Id="rId59" Type="http://schemas.openxmlformats.org/officeDocument/2006/relationships/image" Target="../media/image61.png"/><Relationship Id="rId20" Type="http://schemas.openxmlformats.org/officeDocument/2006/relationships/image" Target="../media/image22.png"/><Relationship Id="rId41" Type="http://schemas.openxmlformats.org/officeDocument/2006/relationships/image" Target="../media/image43.png"/><Relationship Id="rId54"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8.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36" Type="http://schemas.openxmlformats.org/officeDocument/2006/relationships/image" Target="../media/image38.png"/><Relationship Id="rId49" Type="http://schemas.openxmlformats.org/officeDocument/2006/relationships/image" Target="../media/image51.png"/><Relationship Id="rId57" Type="http://schemas.openxmlformats.org/officeDocument/2006/relationships/image" Target="../media/image59.png"/><Relationship Id="rId10" Type="http://schemas.openxmlformats.org/officeDocument/2006/relationships/image" Target="../media/image12.png"/><Relationship Id="rId31" Type="http://schemas.openxmlformats.org/officeDocument/2006/relationships/image" Target="../media/image33.png"/><Relationship Id="rId44" Type="http://schemas.openxmlformats.org/officeDocument/2006/relationships/image" Target="../media/image46.png"/><Relationship Id="rId52" Type="http://schemas.openxmlformats.org/officeDocument/2006/relationships/image" Target="../media/image54.png"/></Relationships>
</file>

<file path=ppt/slides/_rels/slide7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png"/><Relationship Id="rId7" Type="http://schemas.openxmlformats.org/officeDocument/2006/relationships/image" Target="../media/image50.png"/><Relationship Id="rId12"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16.png"/><Relationship Id="rId5" Type="http://schemas.openxmlformats.org/officeDocument/2006/relationships/image" Target="../media/image40.png"/><Relationship Id="rId10" Type="http://schemas.openxmlformats.org/officeDocument/2006/relationships/image" Target="../media/image34.png"/><Relationship Id="rId4" Type="http://schemas.openxmlformats.org/officeDocument/2006/relationships/image" Target="../media/image15.png"/><Relationship Id="rId9" Type="http://schemas.openxmlformats.org/officeDocument/2006/relationships/image" Target="../media/image29.png"/></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image" Target="../media/image82.png"/><Relationship Id="rId4" Type="http://schemas.openxmlformats.org/officeDocument/2006/relationships/image" Target="../media/image81.png"/></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85.svg"/><Relationship Id="rId4" Type="http://schemas.openxmlformats.org/officeDocument/2006/relationships/image" Target="../media/image84.png"/></Relationships>
</file>

<file path=ppt/slides/_rels/slide9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9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9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9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EFF8C"/>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2EEEC3-E93D-A018-9ACD-C89E897187B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1" y="271427"/>
            <a:ext cx="11797365" cy="4096774"/>
          </a:xfrm>
          <a:prstGeom prst="rect">
            <a:avLst/>
          </a:prstGeom>
        </p:spPr>
      </p:pic>
      <p:sp>
        <p:nvSpPr>
          <p:cNvPr id="7" name="TextBox 6">
            <a:extLst>
              <a:ext uri="{FF2B5EF4-FFF2-40B4-BE49-F238E27FC236}">
                <a16:creationId xmlns:a16="http://schemas.microsoft.com/office/drawing/2014/main" id="{C230086D-15A2-C616-D7D4-87BBF7C8C54F}"/>
              </a:ext>
            </a:extLst>
          </p:cNvPr>
          <p:cNvSpPr txBox="1"/>
          <p:nvPr/>
        </p:nvSpPr>
        <p:spPr>
          <a:xfrm>
            <a:off x="829170" y="3272057"/>
            <a:ext cx="8242641" cy="2739211"/>
          </a:xfrm>
          <a:prstGeom prst="rect">
            <a:avLst/>
          </a:prstGeom>
          <a:solidFill>
            <a:srgbClr val="BEFF8C"/>
          </a:solidFill>
        </p:spPr>
        <p:txBody>
          <a:bodyPr wrap="square">
            <a:spAutoFit/>
          </a:bodyPr>
          <a:lstStyle/>
          <a:p>
            <a:r>
              <a:rPr lang="en-GB" sz="3600" b="1" i="0" noProof="0" dirty="0">
                <a:solidFill>
                  <a:srgbClr val="0517B5"/>
                </a:solidFill>
                <a:effectLst/>
                <a:latin typeface="IBM Plex Sans" panose="020B0503050203000203" pitchFamily="34" charset="0"/>
                <a:cs typeface="Helvetica" panose="020B0604020202020204" pitchFamily="34" charset="0"/>
              </a:rPr>
              <a:t>68</a:t>
            </a:r>
            <a:r>
              <a:rPr lang="en-GB" sz="3200" i="0" noProof="0" dirty="0">
                <a:solidFill>
                  <a:srgbClr val="0517B5"/>
                </a:solidFill>
                <a:effectLst/>
                <a:latin typeface="IBM Plex Sans" panose="020B0503050203000203" pitchFamily="34" charset="0"/>
                <a:cs typeface="Helvetica" panose="020B0604020202020204" pitchFamily="34" charset="0"/>
              </a:rPr>
              <a:t> practices and methods for gaining competitive edge and impact</a:t>
            </a:r>
          </a:p>
          <a:p>
            <a:endParaRPr lang="en-GB" sz="3200" i="0" noProof="0" dirty="0">
              <a:solidFill>
                <a:srgbClr val="0517B5"/>
              </a:solidFill>
              <a:effectLst/>
              <a:latin typeface="IBM Plex Sans" panose="020B0503050203000203" pitchFamily="34" charset="0"/>
              <a:cs typeface="Helvetica" panose="020B0604020202020204" pitchFamily="34" charset="0"/>
            </a:endParaRPr>
          </a:p>
          <a:p>
            <a:endParaRPr lang="en-GB" sz="3200" i="0" noProof="0" dirty="0">
              <a:solidFill>
                <a:srgbClr val="0517B5"/>
              </a:solidFill>
              <a:effectLst/>
              <a:latin typeface="IBM Plex Sans" panose="020B0503050203000203" pitchFamily="34" charset="0"/>
              <a:cs typeface="Helvetica" panose="020B0604020202020204" pitchFamily="34" charset="0"/>
            </a:endParaRPr>
          </a:p>
          <a:p>
            <a:r>
              <a:rPr lang="en-GB" sz="2000" noProof="0" dirty="0">
                <a:solidFill>
                  <a:srgbClr val="0517B5"/>
                </a:solidFill>
                <a:latin typeface="IBM Plex Sans" panose="020B0503050203000203" pitchFamily="34" charset="0"/>
                <a:cs typeface="Helvetica" panose="020B0604020202020204" pitchFamily="34" charset="0"/>
              </a:rPr>
              <a:t>Henning Breuer</a:t>
            </a:r>
          </a:p>
          <a:p>
            <a:r>
              <a:rPr lang="en-GB" sz="2000" noProof="0" dirty="0">
                <a:solidFill>
                  <a:srgbClr val="0517B5"/>
                </a:solidFill>
                <a:latin typeface="IBM Plex Sans" panose="020B0503050203000203" pitchFamily="34" charset="0"/>
                <a:cs typeface="Helvetica" panose="020B0604020202020204" pitchFamily="34" charset="0"/>
              </a:rPr>
              <a:t>Kiril Ivanov</a:t>
            </a:r>
          </a:p>
        </p:txBody>
      </p:sp>
      <p:pic>
        <p:nvPicPr>
          <p:cNvPr id="12" name="Picture 11">
            <a:extLst>
              <a:ext uri="{FF2B5EF4-FFF2-40B4-BE49-F238E27FC236}">
                <a16:creationId xmlns:a16="http://schemas.microsoft.com/office/drawing/2014/main" id="{ABA27295-30EF-CAE8-A689-9F7A5E8E4C5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48673" y="4283860"/>
            <a:ext cx="1801372" cy="1801372"/>
          </a:xfrm>
          <a:prstGeom prst="rect">
            <a:avLst/>
          </a:prstGeom>
        </p:spPr>
      </p:pic>
    </p:spTree>
    <p:extLst>
      <p:ext uri="{BB962C8B-B14F-4D97-AF65-F5344CB8AC3E}">
        <p14:creationId xmlns:p14="http://schemas.microsoft.com/office/powerpoint/2010/main" val="3781421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71CF12-F1DE-79E5-5F26-242D2F836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7BDFA894-0C90-534C-5F96-E07F31D9A9EE}"/>
              </a:ext>
            </a:extLst>
          </p:cNvPr>
          <p:cNvSpPr>
            <a:spLocks noGrp="1"/>
          </p:cNvSpPr>
          <p:nvPr>
            <p:ph type="title"/>
          </p:nvPr>
        </p:nvSpPr>
        <p:spPr/>
        <p:txBody>
          <a:bodyPr>
            <a:normAutofit/>
          </a:bodyPr>
          <a:lstStyle/>
          <a:p>
            <a:r>
              <a:rPr lang="en-GB" sz="1800" b="1" noProof="0" dirty="0">
                <a:solidFill>
                  <a:srgbClr val="0517B5"/>
                </a:solidFill>
                <a:latin typeface="IBM Plex Sans" panose="020B0503050203000203" pitchFamily="34" charset="0"/>
              </a:rPr>
              <a:t>Chapter 1 / It Takes a Whole Culture</a:t>
            </a:r>
            <a:br>
              <a:rPr lang="en-GB" sz="3600" noProof="0" dirty="0">
                <a:solidFill>
                  <a:srgbClr val="0517B5"/>
                </a:solidFill>
                <a:latin typeface="IBM Plex Sans" panose="020B0503050203000203" pitchFamily="34" charset="0"/>
              </a:rPr>
            </a:br>
            <a:r>
              <a:rPr lang="en-GB" sz="3600" noProof="0" dirty="0">
                <a:solidFill>
                  <a:srgbClr val="0517B5"/>
                </a:solidFill>
                <a:latin typeface="IBM Plex Sans" panose="020B0503050203000203" pitchFamily="34" charset="0"/>
              </a:rPr>
              <a:t>Basic concepts</a:t>
            </a:r>
          </a:p>
        </p:txBody>
      </p:sp>
      <p:sp>
        <p:nvSpPr>
          <p:cNvPr id="3" name="Content Placeholder 2">
            <a:extLst>
              <a:ext uri="{FF2B5EF4-FFF2-40B4-BE49-F238E27FC236}">
                <a16:creationId xmlns:a16="http://schemas.microsoft.com/office/drawing/2014/main" id="{BF4CA893-2A39-88E5-49B9-2A8AAA6047E6}"/>
              </a:ext>
            </a:extLst>
          </p:cNvPr>
          <p:cNvSpPr>
            <a:spLocks noGrp="1"/>
          </p:cNvSpPr>
          <p:nvPr>
            <p:ph idx="1"/>
          </p:nvPr>
        </p:nvSpPr>
        <p:spPr/>
        <p:txBody>
          <a:bodyPr>
            <a:normAutofit/>
          </a:bodyPr>
          <a:lstStyle/>
          <a:p>
            <a:pPr>
              <a:buClr>
                <a:schemeClr val="tx1">
                  <a:lumMod val="95000"/>
                  <a:lumOff val="5000"/>
                </a:schemeClr>
              </a:buClr>
              <a:buFont typeface="Wingdings" panose="05000000000000000000" pitchFamily="2" charset="2"/>
              <a:buChar char="§"/>
            </a:pPr>
            <a:r>
              <a:rPr lang="en-GB" sz="2000" b="1" noProof="0" dirty="0">
                <a:latin typeface="IBM Plex Sans" panose="020B0503050203000203" pitchFamily="34" charset="0"/>
              </a:rPr>
              <a:t>Culture</a:t>
            </a:r>
            <a:r>
              <a:rPr lang="en-GB" sz="2000" noProof="0" dirty="0">
                <a:latin typeface="IBM Plex Sans" panose="020B0503050203000203" pitchFamily="34" charset="0"/>
              </a:rPr>
              <a:t> plays the decisive role in enabling sustainability and innovation strategies to succeed. Therefore, this is about the generative aspects of culture.</a:t>
            </a:r>
          </a:p>
          <a:p>
            <a:pPr>
              <a:buClr>
                <a:schemeClr val="tx1">
                  <a:lumMod val="95000"/>
                  <a:lumOff val="5000"/>
                </a:schemeClr>
              </a:buClr>
              <a:buFont typeface="Wingdings" panose="05000000000000000000" pitchFamily="2" charset="2"/>
              <a:buChar char="§"/>
            </a:pPr>
            <a:r>
              <a:rPr lang="en-GB" sz="2000" b="1" noProof="0" dirty="0">
                <a:latin typeface="IBM Plex Sans" panose="020B0503050203000203" pitchFamily="34" charset="0"/>
              </a:rPr>
              <a:t>Innovation</a:t>
            </a:r>
            <a:r>
              <a:rPr lang="en-GB" sz="2000" noProof="0" dirty="0">
                <a:latin typeface="IBM Plex Sans" panose="020B0503050203000203" pitchFamily="34" charset="0"/>
              </a:rPr>
              <a:t> and its management generate novel outcomes that are environmentally, socially and economically valuable.</a:t>
            </a:r>
          </a:p>
          <a:p>
            <a:pPr>
              <a:buClr>
                <a:schemeClr val="tx1">
                  <a:lumMod val="95000"/>
                  <a:lumOff val="5000"/>
                </a:schemeClr>
              </a:buClr>
              <a:buFont typeface="Wingdings" panose="05000000000000000000" pitchFamily="2" charset="2"/>
              <a:buChar char="§"/>
            </a:pPr>
            <a:r>
              <a:rPr lang="en-GB" sz="2000" noProof="0" dirty="0">
                <a:latin typeface="IBM Plex Sans" panose="020B0503050203000203" pitchFamily="34" charset="0"/>
              </a:rPr>
              <a:t>Ambitious approaches to </a:t>
            </a:r>
            <a:r>
              <a:rPr lang="en-GB" sz="2000" b="1" noProof="0" dirty="0">
                <a:latin typeface="IBM Plex Sans" panose="020B0503050203000203" pitchFamily="34" charset="0"/>
              </a:rPr>
              <a:t>organisational sustainability </a:t>
            </a:r>
            <a:r>
              <a:rPr lang="en-GB" sz="2000" noProof="0" dirty="0">
                <a:latin typeface="IBM Plex Sans" panose="020B0503050203000203" pitchFamily="34" charset="0"/>
              </a:rPr>
              <a:t>address sustainability-related challenges and promote competitiveness in the long, mid and short-term.</a:t>
            </a:r>
          </a:p>
          <a:p>
            <a:pPr>
              <a:buClr>
                <a:schemeClr val="tx1">
                  <a:lumMod val="95000"/>
                  <a:lumOff val="5000"/>
                </a:schemeClr>
              </a:buClr>
              <a:buFont typeface="Wingdings" panose="05000000000000000000" pitchFamily="2" charset="2"/>
              <a:buChar char="§"/>
            </a:pPr>
            <a:endParaRPr lang="en-GB" sz="2000" b="1" noProof="0" dirty="0">
              <a:latin typeface="IBM Plex Sans" panose="020B0503050203000203" pitchFamily="34" charset="0"/>
            </a:endParaRPr>
          </a:p>
        </p:txBody>
      </p:sp>
      <p:sp>
        <p:nvSpPr>
          <p:cNvPr id="5" name="Slide Number Placeholder 4">
            <a:extLst>
              <a:ext uri="{FF2B5EF4-FFF2-40B4-BE49-F238E27FC236}">
                <a16:creationId xmlns:a16="http://schemas.microsoft.com/office/drawing/2014/main" id="{9C48D01F-2A25-104F-04DD-F2046CDD2BEF}"/>
              </a:ext>
            </a:extLst>
          </p:cNvPr>
          <p:cNvSpPr>
            <a:spLocks noGrp="1"/>
          </p:cNvSpPr>
          <p:nvPr>
            <p:ph type="sldNum" sz="quarter" idx="12"/>
          </p:nvPr>
        </p:nvSpPr>
        <p:spPr>
          <a:xfrm>
            <a:off x="8610600" y="6356350"/>
            <a:ext cx="2743200" cy="365125"/>
          </a:xfrm>
        </p:spPr>
        <p:txBody>
          <a:bodyPr/>
          <a:lstStyle/>
          <a:p>
            <a:fld id="{3956045D-9102-456A-A452-B8024B51FE1A}" type="slidenum">
              <a:rPr lang="en-GB" noProof="0" smtClean="0">
                <a:latin typeface="IBM Plex Sans" panose="020B0503050203000203" pitchFamily="34" charset="0"/>
              </a:rPr>
              <a:t>10</a:t>
            </a:fld>
            <a:endParaRPr lang="en-GB" noProof="0" dirty="0">
              <a:latin typeface="IBM Plex Sans" panose="020B0503050203000203" pitchFamily="34" charset="0"/>
            </a:endParaRPr>
          </a:p>
        </p:txBody>
      </p:sp>
      <p:sp>
        <p:nvSpPr>
          <p:cNvPr id="6" name="Footer Placeholder 4">
            <a:extLst>
              <a:ext uri="{FF2B5EF4-FFF2-40B4-BE49-F238E27FC236}">
                <a16:creationId xmlns:a16="http://schemas.microsoft.com/office/drawing/2014/main" id="{F3A72040-2986-310B-2B26-FAEA5988D336}"/>
              </a:ext>
            </a:extLst>
          </p:cNvPr>
          <p:cNvSpPr>
            <a:spLocks noGrp="1"/>
          </p:cNvSpPr>
          <p:nvPr>
            <p:ph type="ftr" sz="quarter" idx="3"/>
          </p:nvPr>
        </p:nvSpPr>
        <p:spPr>
          <a:xfrm>
            <a:off x="832155" y="6356350"/>
            <a:ext cx="7182292"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r>
              <a:rPr lang="en-US" sz="1000" dirty="0"/>
              <a:t>Slides by Breuer H. &amp; Ivanov K. (2026), </a:t>
            </a:r>
            <a:r>
              <a:rPr lang="de-DE" sz="1000" dirty="0">
                <a:hlinkClick r:id="rId3"/>
              </a:rPr>
              <a:t>Podcast: </a:t>
            </a:r>
            <a:r>
              <a:rPr lang="de-DE" sz="1000" dirty="0" err="1">
                <a:hlinkClick r:id="rId3"/>
              </a:rPr>
              <a:t>Sustainable</a:t>
            </a:r>
            <a:r>
              <a:rPr lang="de-DE" sz="1000" dirty="0">
                <a:hlinkClick r:id="rId3"/>
              </a:rPr>
              <a:t> Innovation Cultures – UXBerlin – Innovation Consulting</a:t>
            </a:r>
            <a:endParaRPr lang="de-DE" sz="1000" dirty="0"/>
          </a:p>
        </p:txBody>
      </p:sp>
    </p:spTree>
    <p:extLst>
      <p:ext uri="{BB962C8B-B14F-4D97-AF65-F5344CB8AC3E}">
        <p14:creationId xmlns:p14="http://schemas.microsoft.com/office/powerpoint/2010/main" val="74110073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BEF50-5B3C-9BB3-8283-50A1D5433B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1CB408-431B-ED29-7D0D-9D2E7E7387AA}"/>
              </a:ext>
            </a:extLst>
          </p:cNvPr>
          <p:cNvSpPr>
            <a:spLocks noGrp="1"/>
          </p:cNvSpPr>
          <p:nvPr>
            <p:ph type="title"/>
          </p:nvPr>
        </p:nvSpPr>
        <p:spPr>
          <a:xfrm>
            <a:off x="838200" y="553385"/>
            <a:ext cx="10515600" cy="1456486"/>
          </a:xfrm>
        </p:spPr>
        <p:txBody>
          <a:bodyPr>
            <a:normAutofit/>
          </a:bodyPr>
          <a:lstStyle/>
          <a:p>
            <a:r>
              <a:rPr lang="en-GB" sz="1800" b="1" dirty="0">
                <a:solidFill>
                  <a:srgbClr val="0517B5"/>
                </a:solidFill>
              </a:rPr>
              <a:t>Chapter 4 / Conceiving Innovation Cultures</a:t>
            </a:r>
            <a:br>
              <a:rPr lang="en-GB" sz="2000" b="1" dirty="0">
                <a:solidFill>
                  <a:srgbClr val="0517B5"/>
                </a:solidFill>
              </a:rPr>
            </a:br>
            <a:r>
              <a:rPr lang="en-US" sz="3600" dirty="0">
                <a:solidFill>
                  <a:srgbClr val="0517B5"/>
                </a:solidFill>
              </a:rPr>
              <a:t>Practices and Methods: </a:t>
            </a:r>
            <a:br>
              <a:rPr lang="en-US" sz="3600" dirty="0">
                <a:solidFill>
                  <a:srgbClr val="0517B5"/>
                </a:solidFill>
              </a:rPr>
            </a:br>
            <a:r>
              <a:rPr lang="en-US" sz="3600" i="1" dirty="0">
                <a:solidFill>
                  <a:srgbClr val="0517B5"/>
                </a:solidFill>
              </a:rPr>
              <a:t>20. Focus Groups</a:t>
            </a:r>
            <a:r>
              <a:rPr lang="en-US" sz="3600" i="1" baseline="30000" dirty="0">
                <a:solidFill>
                  <a:srgbClr val="0517B5"/>
                </a:solidFill>
              </a:rPr>
              <a:t>13</a:t>
            </a:r>
            <a:endParaRPr lang="en-GB" sz="3600" i="1" baseline="30000" dirty="0">
              <a:solidFill>
                <a:srgbClr val="0517B5"/>
              </a:solidFill>
            </a:endParaRPr>
          </a:p>
        </p:txBody>
      </p:sp>
      <p:sp>
        <p:nvSpPr>
          <p:cNvPr id="5" name="Slide Number Placeholder 4">
            <a:extLst>
              <a:ext uri="{FF2B5EF4-FFF2-40B4-BE49-F238E27FC236}">
                <a16:creationId xmlns:a16="http://schemas.microsoft.com/office/drawing/2014/main" id="{8F417C01-3B8C-8BA2-22A7-892C7F2B16C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F2C83C8E-3EB7-59B9-573F-2D47A3E7792B}"/>
              </a:ext>
            </a:extLst>
          </p:cNvPr>
          <p:cNvSpPr>
            <a:spLocks noGrp="1"/>
          </p:cNvSpPr>
          <p:nvPr>
            <p:ph idx="1"/>
          </p:nvPr>
        </p:nvSpPr>
        <p:spPr>
          <a:xfrm>
            <a:off x="3406581" y="2081119"/>
            <a:ext cx="7945632"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reveal implicit assumptions, subjective meanings, group dynamics and shared interpretations when studying </a:t>
            </a:r>
            <a:r>
              <a:rPr lang="en-US" sz="2000" i="1" dirty="0" err="1"/>
              <a:t>organisational</a:t>
            </a:r>
            <a:r>
              <a:rPr lang="en-US" sz="2000" i="1" dirty="0"/>
              <a:t> culture?   </a:t>
            </a:r>
          </a:p>
          <a:p>
            <a:pPr marL="0" indent="0">
              <a:buClr>
                <a:schemeClr val="tx1"/>
              </a:buClr>
              <a:buNone/>
              <a:defRPr/>
            </a:pPr>
            <a:r>
              <a:rPr lang="en-US" sz="1600" b="1" dirty="0">
                <a:solidFill>
                  <a:srgbClr val="0517B5"/>
                </a:solidFill>
              </a:rPr>
              <a:t>APPROACH: </a:t>
            </a:r>
            <a:r>
              <a:rPr lang="en-US" sz="2000" dirty="0"/>
              <a:t>Stage social interactions, collaborative reflections and group dynamics to reveal where participants share common ground or differ in their viewpoints and clarify vague notions or implicit meanings.    </a:t>
            </a:r>
          </a:p>
          <a:p>
            <a:pPr marL="0" indent="0">
              <a:buClr>
                <a:schemeClr val="tx1"/>
              </a:buClr>
              <a:buNone/>
              <a:defRPr/>
            </a:pPr>
            <a:r>
              <a:rPr lang="en-US" sz="1600" b="1" dirty="0">
                <a:solidFill>
                  <a:srgbClr val="0517B5"/>
                </a:solidFill>
              </a:rPr>
              <a:t>EXAMPLE: </a:t>
            </a:r>
            <a:r>
              <a:rPr lang="en-US" sz="2000" dirty="0"/>
              <a:t>The </a:t>
            </a:r>
            <a:r>
              <a:rPr lang="en-US" sz="2000" dirty="0" err="1"/>
              <a:t>Ploutos</a:t>
            </a:r>
            <a:r>
              <a:rPr lang="en-US" sz="2000" dirty="0"/>
              <a:t> H2020 project facilitated focus groups to identify values, enablers and obstacles for sustainable innovation in the agri-food sector. Participants discussed sustainable innovation scenarios dominated by conflicting values and multi-actor alliances based on shared values.</a:t>
            </a:r>
            <a:endParaRPr lang="en-GB" sz="2000" dirty="0"/>
          </a:p>
        </p:txBody>
      </p:sp>
      <p:sp>
        <p:nvSpPr>
          <p:cNvPr id="3" name="Footer Placeholder 4">
            <a:extLst>
              <a:ext uri="{FF2B5EF4-FFF2-40B4-BE49-F238E27FC236}">
                <a16:creationId xmlns:a16="http://schemas.microsoft.com/office/drawing/2014/main" id="{FB48040D-7EE3-FC93-D523-1FFAF56527E3}"/>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6">
            <a:extLst>
              <a:ext uri="{FF2B5EF4-FFF2-40B4-BE49-F238E27FC236}">
                <a16:creationId xmlns:a16="http://schemas.microsoft.com/office/drawing/2014/main" id="{F23CBFC4-9C8A-0E5A-269A-D95C72E5E3D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4673" y="2077105"/>
            <a:ext cx="2120400" cy="2120400"/>
          </a:xfrm>
          <a:prstGeom prst="rect">
            <a:avLst/>
          </a:prstGeom>
        </p:spPr>
      </p:pic>
      <p:pic>
        <p:nvPicPr>
          <p:cNvPr id="4" name="Picture 7">
            <a:extLst>
              <a:ext uri="{FF2B5EF4-FFF2-40B4-BE49-F238E27FC236}">
                <a16:creationId xmlns:a16="http://schemas.microsoft.com/office/drawing/2014/main" id="{7DCCB13A-A777-E61A-0001-6E290F470E9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26217137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DF9DC-E0D5-00EC-1CF8-B272CA2078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337AB5-629C-6136-C018-C69A03A8C1C5}"/>
              </a:ext>
            </a:extLst>
          </p:cNvPr>
          <p:cNvSpPr>
            <a:spLocks noGrp="1"/>
          </p:cNvSpPr>
          <p:nvPr>
            <p:ph type="title"/>
          </p:nvPr>
        </p:nvSpPr>
        <p:spPr>
          <a:xfrm>
            <a:off x="838200" y="506324"/>
            <a:ext cx="10515600" cy="1544357"/>
          </a:xfrm>
        </p:spPr>
        <p:txBody>
          <a:bodyPr>
            <a:normAutofit/>
          </a:bodyPr>
          <a:lstStyle/>
          <a:p>
            <a:r>
              <a:rPr lang="en-GB" sz="1800" b="1" dirty="0">
                <a:solidFill>
                  <a:srgbClr val="0517B5"/>
                </a:solidFill>
              </a:rPr>
              <a:t>Chapter 4 / Conceiving Innovation Cultures</a:t>
            </a:r>
            <a:br>
              <a:rPr lang="en-GB" sz="2000" b="1" dirty="0">
                <a:solidFill>
                  <a:srgbClr val="0517B5"/>
                </a:solidFill>
              </a:rPr>
            </a:br>
            <a:r>
              <a:rPr lang="en-US" sz="3600" dirty="0">
                <a:solidFill>
                  <a:srgbClr val="0517B5"/>
                </a:solidFill>
              </a:rPr>
              <a:t>Practices and Methods: </a:t>
            </a:r>
            <a:br>
              <a:rPr lang="en-US" sz="3600" dirty="0">
                <a:solidFill>
                  <a:srgbClr val="0517B5"/>
                </a:solidFill>
              </a:rPr>
            </a:br>
            <a:r>
              <a:rPr lang="en-US" sz="3600" i="1" dirty="0">
                <a:solidFill>
                  <a:srgbClr val="0517B5"/>
                </a:solidFill>
              </a:rPr>
              <a:t>21. Sensemaking</a:t>
            </a:r>
            <a:r>
              <a:rPr lang="en-US" sz="3600" i="1" baseline="30000" dirty="0">
                <a:solidFill>
                  <a:srgbClr val="0517B5"/>
                </a:solidFill>
              </a:rPr>
              <a:t>14</a:t>
            </a:r>
            <a:endParaRPr lang="en-GB" sz="3600" i="1" baseline="30000" dirty="0">
              <a:solidFill>
                <a:srgbClr val="0517B5"/>
              </a:solidFill>
            </a:endParaRPr>
          </a:p>
        </p:txBody>
      </p:sp>
      <p:sp>
        <p:nvSpPr>
          <p:cNvPr id="5" name="Slide Number Placeholder 4">
            <a:extLst>
              <a:ext uri="{FF2B5EF4-FFF2-40B4-BE49-F238E27FC236}">
                <a16:creationId xmlns:a16="http://schemas.microsoft.com/office/drawing/2014/main" id="{FF12C6BA-9AF8-EF8F-297F-453503DF2BD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EA57D409-A17B-7B9E-F9AB-6B97B884202D}"/>
              </a:ext>
            </a:extLst>
          </p:cNvPr>
          <p:cNvSpPr>
            <a:spLocks noGrp="1"/>
          </p:cNvSpPr>
          <p:nvPr>
            <p:ph idx="1"/>
          </p:nvPr>
        </p:nvSpPr>
        <p:spPr>
          <a:xfrm>
            <a:off x="3413308" y="2067681"/>
            <a:ext cx="7938905"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understand sustainability-related cultural notions, practices, artefacts and their alignment?</a:t>
            </a:r>
          </a:p>
          <a:p>
            <a:pPr marL="0" indent="0">
              <a:buClr>
                <a:schemeClr val="tx1"/>
              </a:buClr>
              <a:buNone/>
              <a:defRPr/>
            </a:pPr>
            <a:r>
              <a:rPr lang="en-US" sz="1600" b="1" dirty="0">
                <a:solidFill>
                  <a:srgbClr val="0517B5"/>
                </a:solidFill>
              </a:rPr>
              <a:t>APPROACH: </a:t>
            </a:r>
            <a:r>
              <a:rPr lang="en-US" sz="2000" dirty="0"/>
              <a:t>Engage stakeholders in deliberation on subjective experiences, interpretations of critical incidents and meanings of values, practices and artefacts to reveal tensions, values-action gaps and misleading communication. Understand how individuals and groups interpret sustainability-related notions, values, narratives, practices, artefacts and events in the </a:t>
            </a:r>
            <a:r>
              <a:rPr lang="en-US" sz="2000" dirty="0" err="1"/>
              <a:t>organisation</a:t>
            </a:r>
            <a:r>
              <a:rPr lang="en-US" sz="2000" dirty="0"/>
              <a:t> to derive targeted interventions.     </a:t>
            </a:r>
          </a:p>
          <a:p>
            <a:pPr marL="0" indent="0">
              <a:buClr>
                <a:schemeClr val="tx1"/>
              </a:buClr>
              <a:buNone/>
              <a:defRPr/>
            </a:pPr>
            <a:r>
              <a:rPr lang="en-US" sz="1600" b="1" dirty="0">
                <a:solidFill>
                  <a:srgbClr val="0517B5"/>
                </a:solidFill>
              </a:rPr>
              <a:t>EXAMPLE: </a:t>
            </a:r>
            <a:r>
              <a:rPr lang="en-US" sz="2000" dirty="0"/>
              <a:t>In a Finnish financial firm and an energy company, different sensemaking frames revealed how employees’ views on sustainability reporting were shaped during their companies’ transformations. </a:t>
            </a:r>
            <a:endParaRPr lang="en-GB" sz="2000" dirty="0"/>
          </a:p>
        </p:txBody>
      </p:sp>
      <p:sp>
        <p:nvSpPr>
          <p:cNvPr id="3" name="Footer Placeholder 4">
            <a:extLst>
              <a:ext uri="{FF2B5EF4-FFF2-40B4-BE49-F238E27FC236}">
                <a16:creationId xmlns:a16="http://schemas.microsoft.com/office/drawing/2014/main" id="{464E053B-7F68-3EE7-018D-CE42BEB45EE7}"/>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8">
            <a:extLst>
              <a:ext uri="{FF2B5EF4-FFF2-40B4-BE49-F238E27FC236}">
                <a16:creationId xmlns:a16="http://schemas.microsoft.com/office/drawing/2014/main" id="{3D0254A4-D4C7-7312-4E79-5E0BA573249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4673" y="2070391"/>
            <a:ext cx="2120400" cy="2120400"/>
          </a:xfrm>
          <a:prstGeom prst="rect">
            <a:avLst/>
          </a:prstGeom>
        </p:spPr>
      </p:pic>
      <p:pic>
        <p:nvPicPr>
          <p:cNvPr id="4" name="Picture 7">
            <a:extLst>
              <a:ext uri="{FF2B5EF4-FFF2-40B4-BE49-F238E27FC236}">
                <a16:creationId xmlns:a16="http://schemas.microsoft.com/office/drawing/2014/main" id="{DA74164C-CFFB-569C-DDB7-AAAEBF42275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28164500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98E5A-2AAC-D975-1C89-99BF84008C6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3BAA43FA-C847-D11C-AE76-C024303BE44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FC4438DF-5EA9-2325-3E96-2D50EC03FA18}"/>
              </a:ext>
            </a:extLst>
          </p:cNvPr>
          <p:cNvSpPr>
            <a:spLocks noGrp="1"/>
          </p:cNvSpPr>
          <p:nvPr>
            <p:ph type="title"/>
          </p:nvPr>
        </p:nvSpPr>
        <p:spPr>
          <a:xfrm>
            <a:off x="838200" y="613903"/>
            <a:ext cx="10515600" cy="1325563"/>
          </a:xfrm>
        </p:spPr>
        <p:txBody>
          <a:bodyPr>
            <a:normAutofit fontScale="90000"/>
          </a:bodyPr>
          <a:lstStyle/>
          <a:p>
            <a:r>
              <a:rPr lang="en-GB" sz="2000" b="1" dirty="0">
                <a:solidFill>
                  <a:srgbClr val="0517B5"/>
                </a:solidFill>
              </a:rPr>
              <a:t>Chapter 4 / Conceiving Innovation Cultures</a:t>
            </a:r>
            <a:br>
              <a:rPr lang="en-GB" sz="1800" b="1" dirty="0">
                <a:solidFill>
                  <a:srgbClr val="0517B5"/>
                </a:solidFill>
              </a:rPr>
            </a:br>
            <a:r>
              <a:rPr lang="en-US" sz="4000" dirty="0">
                <a:solidFill>
                  <a:srgbClr val="0517B5"/>
                </a:solidFill>
              </a:rPr>
              <a:t>Practices and Methods: Reviewing Practices and</a:t>
            </a:r>
            <a:br>
              <a:rPr lang="en-US" sz="4000" dirty="0">
                <a:solidFill>
                  <a:srgbClr val="0517B5"/>
                </a:solidFill>
              </a:rPr>
            </a:br>
            <a:r>
              <a:rPr lang="en-US" sz="4000" dirty="0">
                <a:solidFill>
                  <a:srgbClr val="0517B5"/>
                </a:solidFill>
              </a:rPr>
              <a:t>Challenges</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E8BEE93E-8614-D80B-CEC6-D280CDC292D8}"/>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7CE9FB81-17AA-7DF9-45DF-97C20F94B4AB}"/>
              </a:ext>
            </a:extLst>
          </p:cNvPr>
          <p:cNvSpPr>
            <a:spLocks noGrp="1"/>
          </p:cNvSpPr>
          <p:nvPr>
            <p:ph idx="1"/>
          </p:nvPr>
        </p:nvSpPr>
        <p:spPr>
          <a:xfrm>
            <a:off x="838200" y="2074403"/>
            <a:ext cx="10515600" cy="4351338"/>
          </a:xfrm>
        </p:spPr>
        <p:txBody>
          <a:bodyPr>
            <a:normAutofit/>
          </a:bodyPr>
          <a:lstStyle/>
          <a:p>
            <a:pPr marL="0" indent="0">
              <a:buClr>
                <a:srgbClr val="0517B5"/>
              </a:buClr>
              <a:buNone/>
              <a:defRPr/>
            </a:pPr>
            <a:r>
              <a:rPr lang="en-US" sz="2000" dirty="0"/>
              <a:t>The second set of practices and related methods enhances understanding of an innovation culture by engaging employees in structured and collaborative reflection. This approach encourages them to adopt a mindset of managing risks and learning from failure. The guiding question: </a:t>
            </a:r>
            <a:endParaRPr lang="en-US" sz="2000" dirty="0">
              <a:solidFill>
                <a:srgbClr val="0517B5"/>
              </a:solidFill>
            </a:endParaRPr>
          </a:p>
          <a:p>
            <a:pPr>
              <a:buClr>
                <a:srgbClr val="0517B5"/>
              </a:buClr>
              <a:buFont typeface="Helvetica" panose="020B0604020202020204" pitchFamily="34" charset="0"/>
              <a:buChar char="│"/>
              <a:defRPr/>
            </a:pPr>
            <a:r>
              <a:rPr lang="en-US" sz="2000" dirty="0">
                <a:solidFill>
                  <a:srgbClr val="0517B5"/>
                </a:solidFill>
              </a:rPr>
              <a:t>How can we reflect on and become more sensitive to proven practices and recurring challenges?</a:t>
            </a:r>
            <a:endParaRPr lang="en-GB" sz="2000" dirty="0">
              <a:solidFill>
                <a:srgbClr val="0517B5"/>
              </a:solidFill>
            </a:endParaRPr>
          </a:p>
        </p:txBody>
      </p:sp>
      <p:sp>
        <p:nvSpPr>
          <p:cNvPr id="3" name="Footer Placeholder 4">
            <a:extLst>
              <a:ext uri="{FF2B5EF4-FFF2-40B4-BE49-F238E27FC236}">
                <a16:creationId xmlns:a16="http://schemas.microsoft.com/office/drawing/2014/main" id="{43DE7182-7326-3D1D-9F6F-20CA16935ACB}"/>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11818427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69E4D-B344-6EDB-615D-0230867F37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FD77E6-AEBC-8831-2404-7D1356022A86}"/>
              </a:ext>
            </a:extLst>
          </p:cNvPr>
          <p:cNvSpPr>
            <a:spLocks noGrp="1"/>
          </p:cNvSpPr>
          <p:nvPr>
            <p:ph type="title"/>
          </p:nvPr>
        </p:nvSpPr>
        <p:spPr>
          <a:xfrm>
            <a:off x="838200" y="613905"/>
            <a:ext cx="10515600" cy="1325563"/>
          </a:xfrm>
        </p:spPr>
        <p:txBody>
          <a:bodyPr>
            <a:normAutofit fontScale="90000"/>
          </a:bodyPr>
          <a:lstStyle/>
          <a:p>
            <a:r>
              <a:rPr lang="en-GB" sz="2000" b="1" dirty="0">
                <a:solidFill>
                  <a:srgbClr val="0517B5"/>
                </a:solidFill>
              </a:rPr>
              <a:t>Chapter 4 / Conceiving Innovation Cultures</a:t>
            </a:r>
            <a:br>
              <a:rPr lang="en-GB" sz="20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22. From Failure to Success</a:t>
            </a:r>
            <a:r>
              <a:rPr lang="en-US" sz="4000" i="1" baseline="30000" dirty="0">
                <a:solidFill>
                  <a:srgbClr val="0517B5"/>
                </a:solidFill>
              </a:rPr>
              <a:t>15</a:t>
            </a:r>
            <a:endParaRPr lang="en-GB" sz="4000" i="1" baseline="30000" dirty="0">
              <a:solidFill>
                <a:srgbClr val="0517B5"/>
              </a:solidFill>
            </a:endParaRPr>
          </a:p>
        </p:txBody>
      </p:sp>
      <p:sp>
        <p:nvSpPr>
          <p:cNvPr id="5" name="Slide Number Placeholder 4">
            <a:extLst>
              <a:ext uri="{FF2B5EF4-FFF2-40B4-BE49-F238E27FC236}">
                <a16:creationId xmlns:a16="http://schemas.microsoft.com/office/drawing/2014/main" id="{B8FC288B-5E30-B08E-984C-533C47C7E56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5BCB4862-A93B-E9AB-9FA2-F2991FEA3901}"/>
              </a:ext>
            </a:extLst>
          </p:cNvPr>
          <p:cNvSpPr>
            <a:spLocks noGrp="1"/>
          </p:cNvSpPr>
          <p:nvPr>
            <p:ph idx="1"/>
          </p:nvPr>
        </p:nvSpPr>
        <p:spPr>
          <a:xfrm>
            <a:off x="3406589" y="2074405"/>
            <a:ext cx="7947211"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facilitate </a:t>
            </a:r>
            <a:r>
              <a:rPr lang="en-US" sz="2000" i="1" dirty="0" err="1"/>
              <a:t>organisational</a:t>
            </a:r>
            <a:r>
              <a:rPr lang="en-US" sz="2000" i="1" dirty="0"/>
              <a:t> and individual learning from experiences in sustainable innovation management? </a:t>
            </a:r>
          </a:p>
          <a:p>
            <a:pPr marL="0" indent="0">
              <a:buClr>
                <a:schemeClr val="tx1"/>
              </a:buClr>
              <a:buNone/>
              <a:defRPr/>
            </a:pPr>
            <a:r>
              <a:rPr lang="en-US" sz="1600" b="1" dirty="0">
                <a:solidFill>
                  <a:srgbClr val="0517B5"/>
                </a:solidFill>
              </a:rPr>
              <a:t>APPROACH: </a:t>
            </a:r>
            <a:r>
              <a:rPr lang="en-US" sz="2000" dirty="0"/>
              <a:t>Have employees draw on institutional knowledge and their own experiences in order to learn from failure and build on past achievements. Individuals who contribute to sustainable innovation are given both formal and informal recognition for their efforts.      </a:t>
            </a:r>
          </a:p>
          <a:p>
            <a:pPr marL="0" indent="0">
              <a:buClr>
                <a:schemeClr val="tx1"/>
              </a:buClr>
              <a:buNone/>
              <a:defRPr/>
            </a:pPr>
            <a:r>
              <a:rPr lang="en-US" sz="1600" b="1" dirty="0">
                <a:solidFill>
                  <a:srgbClr val="0517B5"/>
                </a:solidFill>
              </a:rPr>
              <a:t>RELATED METHODS: </a:t>
            </a:r>
            <a:r>
              <a:rPr lang="en-US" sz="2000" i="1" dirty="0"/>
              <a:t>Awareness Raising, Appreciative Inquiry, Dilemma Games, </a:t>
            </a:r>
            <a:r>
              <a:rPr lang="en-US" sz="2000" i="1" dirty="0" err="1"/>
              <a:t>Empathising</a:t>
            </a:r>
            <a:endParaRPr lang="en-GB" sz="2000" i="1" dirty="0"/>
          </a:p>
        </p:txBody>
      </p:sp>
      <p:sp>
        <p:nvSpPr>
          <p:cNvPr id="3" name="Footer Placeholder 4">
            <a:extLst>
              <a:ext uri="{FF2B5EF4-FFF2-40B4-BE49-F238E27FC236}">
                <a16:creationId xmlns:a16="http://schemas.microsoft.com/office/drawing/2014/main" id="{9020E7FA-448A-5B70-B297-4B0C11C68F82}"/>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6">
            <a:extLst>
              <a:ext uri="{FF2B5EF4-FFF2-40B4-BE49-F238E27FC236}">
                <a16:creationId xmlns:a16="http://schemas.microsoft.com/office/drawing/2014/main" id="{1BC2F20C-B645-D9B2-D8BB-BF48212C4B8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4673" y="2070391"/>
            <a:ext cx="2119865" cy="2119865"/>
          </a:xfrm>
          <a:prstGeom prst="rect">
            <a:avLst/>
          </a:prstGeom>
        </p:spPr>
      </p:pic>
      <p:pic>
        <p:nvPicPr>
          <p:cNvPr id="4" name="Picture 7">
            <a:extLst>
              <a:ext uri="{FF2B5EF4-FFF2-40B4-BE49-F238E27FC236}">
                <a16:creationId xmlns:a16="http://schemas.microsoft.com/office/drawing/2014/main" id="{344664E6-1CBE-C413-50FC-FA015A6D67E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8342579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F437F-8CB1-1792-64AF-0E4378766A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F43EFE-D94E-C941-CCFD-156282F172CD}"/>
              </a:ext>
            </a:extLst>
          </p:cNvPr>
          <p:cNvSpPr>
            <a:spLocks noGrp="1"/>
          </p:cNvSpPr>
          <p:nvPr>
            <p:ph type="title"/>
          </p:nvPr>
        </p:nvSpPr>
        <p:spPr>
          <a:xfrm>
            <a:off x="838200" y="613897"/>
            <a:ext cx="10515600" cy="1325563"/>
          </a:xfrm>
        </p:spPr>
        <p:txBody>
          <a:bodyPr>
            <a:normAutofit fontScale="90000"/>
          </a:bodyPr>
          <a:lstStyle/>
          <a:p>
            <a:r>
              <a:rPr lang="en-GB" sz="2000" b="1" dirty="0">
                <a:solidFill>
                  <a:srgbClr val="0517B5"/>
                </a:solidFill>
              </a:rPr>
              <a:t>Chapter 4 / Conceiving Innovation Cultures</a:t>
            </a:r>
            <a:br>
              <a:rPr lang="en-GB" sz="20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23. Awareness Raising</a:t>
            </a:r>
            <a:r>
              <a:rPr lang="en-US" sz="4000" i="1" baseline="30000" dirty="0">
                <a:solidFill>
                  <a:srgbClr val="0517B5"/>
                </a:solidFill>
              </a:rPr>
              <a:t>16</a:t>
            </a:r>
            <a:endParaRPr lang="en-GB" sz="4000" i="1" baseline="30000" dirty="0">
              <a:solidFill>
                <a:srgbClr val="0517B5"/>
              </a:solidFill>
            </a:endParaRPr>
          </a:p>
        </p:txBody>
      </p:sp>
      <p:sp>
        <p:nvSpPr>
          <p:cNvPr id="5" name="Slide Number Placeholder 4">
            <a:extLst>
              <a:ext uri="{FF2B5EF4-FFF2-40B4-BE49-F238E27FC236}">
                <a16:creationId xmlns:a16="http://schemas.microsoft.com/office/drawing/2014/main" id="{ACE9A083-EC40-0C5D-623E-46887C6DE9CD}"/>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48E64EA3-336A-4387-F134-2C5A6BF1894F}"/>
              </a:ext>
            </a:extLst>
          </p:cNvPr>
          <p:cNvSpPr>
            <a:spLocks noGrp="1"/>
          </p:cNvSpPr>
          <p:nvPr>
            <p:ph idx="1"/>
          </p:nvPr>
        </p:nvSpPr>
        <p:spPr>
          <a:xfrm>
            <a:off x="3406594" y="2081121"/>
            <a:ext cx="7947206"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values be filled with life to better convey their meaning and relevance?</a:t>
            </a:r>
          </a:p>
          <a:p>
            <a:pPr marL="0" indent="0">
              <a:buClr>
                <a:schemeClr val="tx1"/>
              </a:buClr>
              <a:buNone/>
              <a:defRPr/>
            </a:pPr>
            <a:r>
              <a:rPr lang="en-US" sz="1600" b="1" dirty="0">
                <a:solidFill>
                  <a:srgbClr val="0517B5"/>
                </a:solidFill>
              </a:rPr>
              <a:t>APPROACH: </a:t>
            </a:r>
            <a:r>
              <a:rPr lang="en-US" sz="2000" dirty="0"/>
              <a:t>Raise awareness about values in strategies, policies and practices in experiential workshops, events and routines such as ‘moments of truth’. They allow employees to experience, apply, interpret and reflect on the implications and importance of values.      </a:t>
            </a:r>
          </a:p>
          <a:p>
            <a:pPr marL="0" indent="0">
              <a:buClr>
                <a:schemeClr val="tx1"/>
              </a:buClr>
              <a:buNone/>
              <a:defRPr/>
            </a:pPr>
            <a:r>
              <a:rPr lang="en-US" sz="1600" b="1" dirty="0">
                <a:solidFill>
                  <a:srgbClr val="0517B5"/>
                </a:solidFill>
              </a:rPr>
              <a:t>EXAMPLE: </a:t>
            </a:r>
            <a:r>
              <a:rPr lang="en-US" sz="2000" dirty="0"/>
              <a:t>A large German inspection company is fostering sustainable innovation through experimentation and risk-taking. To achieve this, the company hosts events that encourage employees to learn from failure and develop a risk-bearing mindset. </a:t>
            </a:r>
            <a:endParaRPr lang="en-GB" sz="2000" i="1" dirty="0"/>
          </a:p>
        </p:txBody>
      </p:sp>
      <p:sp>
        <p:nvSpPr>
          <p:cNvPr id="3" name="Footer Placeholder 4">
            <a:extLst>
              <a:ext uri="{FF2B5EF4-FFF2-40B4-BE49-F238E27FC236}">
                <a16:creationId xmlns:a16="http://schemas.microsoft.com/office/drawing/2014/main" id="{7E7A0B28-8D45-A1AE-8590-F126D9AB2AA3}"/>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8">
            <a:extLst>
              <a:ext uri="{FF2B5EF4-FFF2-40B4-BE49-F238E27FC236}">
                <a16:creationId xmlns:a16="http://schemas.microsoft.com/office/drawing/2014/main" id="{60D49554-EF98-995C-7D2F-4A75AA01177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6291" y="2081121"/>
            <a:ext cx="2119865" cy="2119865"/>
          </a:xfrm>
          <a:prstGeom prst="rect">
            <a:avLst/>
          </a:prstGeom>
        </p:spPr>
      </p:pic>
      <p:pic>
        <p:nvPicPr>
          <p:cNvPr id="4" name="Picture 7">
            <a:extLst>
              <a:ext uri="{FF2B5EF4-FFF2-40B4-BE49-F238E27FC236}">
                <a16:creationId xmlns:a16="http://schemas.microsoft.com/office/drawing/2014/main" id="{88ABDEF3-200E-D38B-B4A6-4B503FD6727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35066948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9800F-AB4B-D467-6358-802DEACA50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33F36A-B78B-94A6-3CDE-83B0CDA06D27}"/>
              </a:ext>
            </a:extLst>
          </p:cNvPr>
          <p:cNvSpPr>
            <a:spLocks noGrp="1"/>
          </p:cNvSpPr>
          <p:nvPr>
            <p:ph type="title"/>
          </p:nvPr>
        </p:nvSpPr>
        <p:spPr>
          <a:xfrm>
            <a:off x="838200" y="613895"/>
            <a:ext cx="10515600" cy="1325563"/>
          </a:xfrm>
        </p:spPr>
        <p:txBody>
          <a:bodyPr>
            <a:normAutofit fontScale="90000"/>
          </a:bodyPr>
          <a:lstStyle/>
          <a:p>
            <a:r>
              <a:rPr lang="en-GB" sz="2000" b="1" dirty="0">
                <a:solidFill>
                  <a:srgbClr val="0517B5"/>
                </a:solidFill>
              </a:rPr>
              <a:t>Chapter 4 / Conceiving Innovation Cultures</a:t>
            </a:r>
            <a:br>
              <a:rPr lang="en-GB" sz="20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24. Appreciative Inquiry</a:t>
            </a:r>
            <a:r>
              <a:rPr lang="en-US" sz="4000" i="1" baseline="30000" dirty="0">
                <a:solidFill>
                  <a:srgbClr val="0517B5"/>
                </a:solidFill>
              </a:rPr>
              <a:t>17</a:t>
            </a:r>
            <a:endParaRPr lang="en-GB" sz="4000" i="1" baseline="30000" dirty="0">
              <a:solidFill>
                <a:srgbClr val="0517B5"/>
              </a:solidFill>
            </a:endParaRPr>
          </a:p>
        </p:txBody>
      </p:sp>
      <p:sp>
        <p:nvSpPr>
          <p:cNvPr id="5" name="Slide Number Placeholder 4">
            <a:extLst>
              <a:ext uri="{FF2B5EF4-FFF2-40B4-BE49-F238E27FC236}">
                <a16:creationId xmlns:a16="http://schemas.microsoft.com/office/drawing/2014/main" id="{56FA6C92-EC36-B54D-08FF-A423C21C8674}"/>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3A5A8AF7-C70B-E4B0-4048-7B107F8CBA5A}"/>
              </a:ext>
            </a:extLst>
          </p:cNvPr>
          <p:cNvSpPr>
            <a:spLocks noGrp="1"/>
          </p:cNvSpPr>
          <p:nvPr>
            <p:ph idx="1"/>
          </p:nvPr>
        </p:nvSpPr>
        <p:spPr>
          <a:xfrm>
            <a:off x="3406593" y="2074395"/>
            <a:ext cx="8194288"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identify cultural strengths and create a positive outlook?</a:t>
            </a:r>
          </a:p>
          <a:p>
            <a:pPr marL="0" indent="0">
              <a:buClr>
                <a:schemeClr val="tx1"/>
              </a:buClr>
              <a:buNone/>
              <a:defRPr/>
            </a:pPr>
            <a:r>
              <a:rPr lang="en-US" sz="1600" b="1" dirty="0">
                <a:solidFill>
                  <a:srgbClr val="0517B5"/>
                </a:solidFill>
              </a:rPr>
              <a:t>APPROACH: </a:t>
            </a:r>
            <a:r>
              <a:rPr lang="en-US" sz="2000" dirty="0"/>
              <a:t>Use </a:t>
            </a:r>
            <a:r>
              <a:rPr lang="en-US" sz="2000" i="1" dirty="0"/>
              <a:t>Appreciative Inquiry</a:t>
            </a:r>
            <a:r>
              <a:rPr lang="en-US" sz="2000" dirty="0"/>
              <a:t> together with problem-solving approaches to pose positive, open-ended questions and co-create a desired future culture based on the culture’s existing strengths.      </a:t>
            </a:r>
          </a:p>
          <a:p>
            <a:pPr marL="0" indent="0">
              <a:buClr>
                <a:schemeClr val="tx1"/>
              </a:buClr>
              <a:buNone/>
              <a:defRPr/>
            </a:pPr>
            <a:r>
              <a:rPr lang="en-US" sz="1600" b="1" dirty="0">
                <a:solidFill>
                  <a:srgbClr val="0517B5"/>
                </a:solidFill>
              </a:rPr>
              <a:t>EXAMPLE: </a:t>
            </a:r>
            <a:r>
              <a:rPr lang="en-US" sz="2000" dirty="0"/>
              <a:t>Dairy Management and the mining firm, Fairmount Minerals, used </a:t>
            </a:r>
            <a:r>
              <a:rPr lang="en-US" sz="2000" i="1" dirty="0"/>
              <a:t>Appreciative Inquiry </a:t>
            </a:r>
            <a:r>
              <a:rPr lang="en-US" sz="2000" dirty="0"/>
              <a:t>summits to engage a large number of employees in aligning their cultural strengths and co-creating coherent, system-wide strategies and rapid prototypes for sustainable innovation.</a:t>
            </a:r>
            <a:endParaRPr lang="en-GB" sz="2000" i="1" dirty="0"/>
          </a:p>
        </p:txBody>
      </p:sp>
      <p:sp>
        <p:nvSpPr>
          <p:cNvPr id="3" name="Footer Placeholder 4">
            <a:extLst>
              <a:ext uri="{FF2B5EF4-FFF2-40B4-BE49-F238E27FC236}">
                <a16:creationId xmlns:a16="http://schemas.microsoft.com/office/drawing/2014/main" id="{39C4364E-5AB1-1B93-2795-E5AAC6B4CDB7}"/>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6">
            <a:extLst>
              <a:ext uri="{FF2B5EF4-FFF2-40B4-BE49-F238E27FC236}">
                <a16:creationId xmlns:a16="http://schemas.microsoft.com/office/drawing/2014/main" id="{0DB17435-38F8-062E-7534-E54DE1DC39F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4673" y="2074395"/>
            <a:ext cx="2119865" cy="2119865"/>
          </a:xfrm>
          <a:prstGeom prst="rect">
            <a:avLst/>
          </a:prstGeom>
        </p:spPr>
      </p:pic>
      <p:pic>
        <p:nvPicPr>
          <p:cNvPr id="4" name="Picture 7">
            <a:extLst>
              <a:ext uri="{FF2B5EF4-FFF2-40B4-BE49-F238E27FC236}">
                <a16:creationId xmlns:a16="http://schemas.microsoft.com/office/drawing/2014/main" id="{78EECED6-7479-7F2D-3278-7FDDE275A37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358503800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72086-26F1-F26D-DD79-654812E53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51FCAF-59AE-F766-ED8C-3F17AE77C63E}"/>
              </a:ext>
            </a:extLst>
          </p:cNvPr>
          <p:cNvSpPr>
            <a:spLocks noGrp="1"/>
          </p:cNvSpPr>
          <p:nvPr>
            <p:ph type="title"/>
          </p:nvPr>
        </p:nvSpPr>
        <p:spPr>
          <a:xfrm>
            <a:off x="838200" y="546661"/>
            <a:ext cx="10515600" cy="1460500"/>
          </a:xfrm>
        </p:spPr>
        <p:txBody>
          <a:bodyPr>
            <a:normAutofit/>
          </a:bodyPr>
          <a:lstStyle/>
          <a:p>
            <a:r>
              <a:rPr lang="en-GB" sz="1800" b="1" dirty="0">
                <a:solidFill>
                  <a:srgbClr val="0517B5"/>
                </a:solidFill>
              </a:rPr>
              <a:t>Chapter 4 / Conceiving Innovation Cultures</a:t>
            </a:r>
            <a:br>
              <a:rPr lang="en-GB" sz="2000" b="1" dirty="0">
                <a:solidFill>
                  <a:srgbClr val="0517B5"/>
                </a:solidFill>
              </a:rPr>
            </a:br>
            <a:r>
              <a:rPr lang="en-US" sz="3600" dirty="0">
                <a:solidFill>
                  <a:srgbClr val="0517B5"/>
                </a:solidFill>
              </a:rPr>
              <a:t>Practices and Methods: </a:t>
            </a:r>
            <a:br>
              <a:rPr lang="en-US" sz="3600" dirty="0">
                <a:solidFill>
                  <a:srgbClr val="0517B5"/>
                </a:solidFill>
              </a:rPr>
            </a:br>
            <a:r>
              <a:rPr lang="en-US" sz="3600" i="1" dirty="0">
                <a:solidFill>
                  <a:srgbClr val="0517B5"/>
                </a:solidFill>
              </a:rPr>
              <a:t>25. Dilemma Games</a:t>
            </a:r>
            <a:r>
              <a:rPr lang="en-US" sz="3600" i="1" baseline="30000" dirty="0">
                <a:solidFill>
                  <a:srgbClr val="0517B5"/>
                </a:solidFill>
              </a:rPr>
              <a:t>16</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5B737C97-495A-F3AD-B816-AA93B8D29943}"/>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6BB0549D-3DAD-BF89-0A8A-FE64D0FB8627}"/>
              </a:ext>
            </a:extLst>
          </p:cNvPr>
          <p:cNvSpPr>
            <a:spLocks noGrp="1"/>
          </p:cNvSpPr>
          <p:nvPr>
            <p:ph idx="1"/>
          </p:nvPr>
        </p:nvSpPr>
        <p:spPr>
          <a:xfrm>
            <a:off x="3406591" y="2081124"/>
            <a:ext cx="7947209"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turn abstract </a:t>
            </a:r>
            <a:r>
              <a:rPr lang="en-US" sz="2000" i="1" dirty="0" err="1"/>
              <a:t>organisational</a:t>
            </a:r>
            <a:r>
              <a:rPr lang="en-US" sz="2000" i="1" dirty="0"/>
              <a:t> values into actionable heuristics?</a:t>
            </a:r>
          </a:p>
          <a:p>
            <a:pPr marL="0" indent="0">
              <a:buClr>
                <a:schemeClr val="tx1"/>
              </a:buClr>
              <a:buNone/>
              <a:defRPr/>
            </a:pPr>
            <a:r>
              <a:rPr lang="en-US" sz="1600" b="1" dirty="0">
                <a:solidFill>
                  <a:srgbClr val="0517B5"/>
                </a:solidFill>
              </a:rPr>
              <a:t>APPROACH: </a:t>
            </a:r>
            <a:r>
              <a:rPr lang="en-US" sz="2000" dirty="0"/>
              <a:t>Prompt employees to interpret and apply values through direct interaction in </a:t>
            </a:r>
            <a:r>
              <a:rPr lang="en-US" sz="2000" i="1" dirty="0"/>
              <a:t>Dilemma Games</a:t>
            </a:r>
            <a:r>
              <a:rPr lang="en-US" sz="2000" dirty="0"/>
              <a:t>. Clarify employee notions, beliefs, attitudes and intentions to align individual and </a:t>
            </a:r>
            <a:r>
              <a:rPr lang="en-US" sz="2000" dirty="0" err="1"/>
              <a:t>organisational</a:t>
            </a:r>
            <a:r>
              <a:rPr lang="en-US" sz="2000" dirty="0"/>
              <a:t> values, </a:t>
            </a:r>
            <a:r>
              <a:rPr lang="en-US" sz="2000" dirty="0" err="1"/>
              <a:t>sensitising</a:t>
            </a:r>
            <a:r>
              <a:rPr lang="en-US" sz="2000" dirty="0"/>
              <a:t> individuals to potential conflicts.      </a:t>
            </a:r>
          </a:p>
          <a:p>
            <a:pPr marL="0" indent="0">
              <a:buClr>
                <a:schemeClr val="tx1"/>
              </a:buClr>
              <a:buNone/>
              <a:defRPr/>
            </a:pPr>
            <a:r>
              <a:rPr lang="en-US" sz="1600" b="1" dirty="0">
                <a:solidFill>
                  <a:srgbClr val="0517B5"/>
                </a:solidFill>
              </a:rPr>
              <a:t>EXAMPLE: </a:t>
            </a:r>
            <a:r>
              <a:rPr lang="en-US" sz="2000" dirty="0"/>
              <a:t>The CSI game developed for Deutsche Telekom confronts players with dilemmas in corporate sustainability and values-based challenges that the players address, turning them into seeds for innovation.</a:t>
            </a:r>
            <a:endParaRPr lang="en-GB" sz="2000" i="1" dirty="0"/>
          </a:p>
        </p:txBody>
      </p:sp>
      <p:sp>
        <p:nvSpPr>
          <p:cNvPr id="3" name="Footer Placeholder 4">
            <a:extLst>
              <a:ext uri="{FF2B5EF4-FFF2-40B4-BE49-F238E27FC236}">
                <a16:creationId xmlns:a16="http://schemas.microsoft.com/office/drawing/2014/main" id="{802AE42B-CBEA-70A2-E1B5-89A7C4853F41}"/>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8">
            <a:extLst>
              <a:ext uri="{FF2B5EF4-FFF2-40B4-BE49-F238E27FC236}">
                <a16:creationId xmlns:a16="http://schemas.microsoft.com/office/drawing/2014/main" id="{CBA6DBD8-4AEB-F8B0-FA7D-E5854D26A97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4673" y="2081124"/>
            <a:ext cx="2119865" cy="2119865"/>
          </a:xfrm>
          <a:prstGeom prst="rect">
            <a:avLst/>
          </a:prstGeom>
        </p:spPr>
      </p:pic>
      <p:pic>
        <p:nvPicPr>
          <p:cNvPr id="4" name="Picture 7">
            <a:extLst>
              <a:ext uri="{FF2B5EF4-FFF2-40B4-BE49-F238E27FC236}">
                <a16:creationId xmlns:a16="http://schemas.microsoft.com/office/drawing/2014/main" id="{C83826A4-7C73-D887-827B-64FF88D6648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2091773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D9211-0711-28B5-591F-3033F2F2C6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BD8A58-3907-7A41-5BEE-96DAEEF2F31B}"/>
              </a:ext>
            </a:extLst>
          </p:cNvPr>
          <p:cNvSpPr>
            <a:spLocks noGrp="1"/>
          </p:cNvSpPr>
          <p:nvPr>
            <p:ph type="title"/>
          </p:nvPr>
        </p:nvSpPr>
        <p:spPr>
          <a:xfrm>
            <a:off x="838200" y="553392"/>
            <a:ext cx="10515600" cy="1460500"/>
          </a:xfrm>
        </p:spPr>
        <p:txBody>
          <a:bodyPr>
            <a:normAutofit/>
          </a:bodyPr>
          <a:lstStyle/>
          <a:p>
            <a:r>
              <a:rPr lang="en-GB" sz="1800" b="1" dirty="0">
                <a:solidFill>
                  <a:srgbClr val="0517B5"/>
                </a:solidFill>
              </a:rPr>
              <a:t>Chapter 4 / Conceiving Innovation Cultures</a:t>
            </a:r>
            <a:br>
              <a:rPr lang="en-GB" sz="2000" b="1" dirty="0">
                <a:solidFill>
                  <a:srgbClr val="0517B5"/>
                </a:solidFill>
              </a:rPr>
            </a:br>
            <a:r>
              <a:rPr lang="en-US" sz="3600" dirty="0">
                <a:solidFill>
                  <a:srgbClr val="0517B5"/>
                </a:solidFill>
              </a:rPr>
              <a:t>Practices and Methods: </a:t>
            </a:r>
            <a:br>
              <a:rPr lang="en-US" sz="3600" dirty="0">
                <a:solidFill>
                  <a:srgbClr val="0517B5"/>
                </a:solidFill>
              </a:rPr>
            </a:br>
            <a:r>
              <a:rPr lang="en-US" sz="3600" i="1" dirty="0">
                <a:solidFill>
                  <a:srgbClr val="0517B5"/>
                </a:solidFill>
              </a:rPr>
              <a:t>26. Empathising</a:t>
            </a:r>
            <a:r>
              <a:rPr lang="en-US" sz="3600" i="1" baseline="30000" dirty="0">
                <a:solidFill>
                  <a:srgbClr val="0517B5"/>
                </a:solidFill>
              </a:rPr>
              <a:t>18</a:t>
            </a:r>
            <a:endParaRPr lang="en-GB" sz="3600" i="1" baseline="30000" dirty="0">
              <a:solidFill>
                <a:srgbClr val="0517B5"/>
              </a:solidFill>
            </a:endParaRPr>
          </a:p>
        </p:txBody>
      </p:sp>
      <p:sp>
        <p:nvSpPr>
          <p:cNvPr id="5" name="Slide Number Placeholder 4">
            <a:extLst>
              <a:ext uri="{FF2B5EF4-FFF2-40B4-BE49-F238E27FC236}">
                <a16:creationId xmlns:a16="http://schemas.microsoft.com/office/drawing/2014/main" id="{FA475FF8-5160-D2F9-D898-E7C94B0C132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932B1492-378A-A4BC-D5E6-5C896167D565}"/>
              </a:ext>
            </a:extLst>
          </p:cNvPr>
          <p:cNvSpPr>
            <a:spLocks noGrp="1"/>
          </p:cNvSpPr>
          <p:nvPr>
            <p:ph idx="1"/>
          </p:nvPr>
        </p:nvSpPr>
        <p:spPr>
          <a:xfrm>
            <a:off x="3406589" y="2074397"/>
            <a:ext cx="7945624"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tap differences and conflicts between stake holders as sources for innovation?</a:t>
            </a:r>
          </a:p>
          <a:p>
            <a:pPr marL="0" indent="0">
              <a:buClr>
                <a:schemeClr val="tx1"/>
              </a:buClr>
              <a:buNone/>
              <a:defRPr/>
            </a:pPr>
            <a:r>
              <a:rPr lang="en-US" sz="1600" b="1" dirty="0">
                <a:solidFill>
                  <a:srgbClr val="0517B5"/>
                </a:solidFill>
              </a:rPr>
              <a:t>APPROACH: </a:t>
            </a:r>
            <a:r>
              <a:rPr lang="en-US" sz="2000" dirty="0"/>
              <a:t>Encourage stakeholders to see their differences not as conflicts that require a middle-ground compromise, but as something to be harnessed to ideate solutions from a more holistic perspective.      </a:t>
            </a:r>
          </a:p>
          <a:p>
            <a:pPr marL="0" indent="0">
              <a:buClr>
                <a:schemeClr val="tx1"/>
              </a:buClr>
              <a:buNone/>
              <a:defRPr/>
            </a:pPr>
            <a:r>
              <a:rPr lang="en-US" sz="1600" b="1" dirty="0">
                <a:solidFill>
                  <a:srgbClr val="0517B5"/>
                </a:solidFill>
              </a:rPr>
              <a:t>EXAMPLE: </a:t>
            </a:r>
            <a:r>
              <a:rPr lang="en-US" sz="2000" dirty="0"/>
              <a:t>Non-profit and for-profit firms are driven by different cultures comprising different sets of values. </a:t>
            </a:r>
            <a:r>
              <a:rPr lang="en-US" sz="2000" i="1" dirty="0" err="1"/>
              <a:t>Empathising</a:t>
            </a:r>
            <a:r>
              <a:rPr lang="en-US" sz="2000" dirty="0"/>
              <a:t> was used in eight cases of corporate and non-profit </a:t>
            </a:r>
            <a:r>
              <a:rPr lang="en-US" sz="2000" dirty="0" err="1"/>
              <a:t>organisations</a:t>
            </a:r>
            <a:r>
              <a:rPr lang="en-US" sz="2000" dirty="0"/>
              <a:t> partnering in the UK, resulting in sustainable innovation outcomes.</a:t>
            </a:r>
            <a:endParaRPr lang="en-GB" sz="2000" i="1" dirty="0"/>
          </a:p>
        </p:txBody>
      </p:sp>
      <p:sp>
        <p:nvSpPr>
          <p:cNvPr id="3" name="Footer Placeholder 4">
            <a:extLst>
              <a:ext uri="{FF2B5EF4-FFF2-40B4-BE49-F238E27FC236}">
                <a16:creationId xmlns:a16="http://schemas.microsoft.com/office/drawing/2014/main" id="{75B55661-B2DA-9EF4-6D23-8032D6E60FAC}"/>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6">
            <a:extLst>
              <a:ext uri="{FF2B5EF4-FFF2-40B4-BE49-F238E27FC236}">
                <a16:creationId xmlns:a16="http://schemas.microsoft.com/office/drawing/2014/main" id="{EC8981FA-482F-A46B-8B2E-985B966B1D7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0368" y="2074397"/>
            <a:ext cx="2119865" cy="2119865"/>
          </a:xfrm>
          <a:prstGeom prst="rect">
            <a:avLst/>
          </a:prstGeom>
        </p:spPr>
      </p:pic>
      <p:pic>
        <p:nvPicPr>
          <p:cNvPr id="4" name="Picture 7">
            <a:extLst>
              <a:ext uri="{FF2B5EF4-FFF2-40B4-BE49-F238E27FC236}">
                <a16:creationId xmlns:a16="http://schemas.microsoft.com/office/drawing/2014/main" id="{9CC9C956-9ADC-B719-B23C-DCA5E526DEA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11102065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9C1EE-8BAE-E44F-0FD4-AD55BFDF23D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8BDA515-CB4B-9971-2599-D8249D1F40C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80528B3B-073B-9B31-2103-548057B35981}"/>
              </a:ext>
            </a:extLst>
          </p:cNvPr>
          <p:cNvSpPr>
            <a:spLocks noGrp="1"/>
          </p:cNvSpPr>
          <p:nvPr>
            <p:ph type="title"/>
          </p:nvPr>
        </p:nvSpPr>
        <p:spPr>
          <a:xfrm>
            <a:off x="838200" y="613897"/>
            <a:ext cx="10515600" cy="1325563"/>
          </a:xfrm>
        </p:spPr>
        <p:txBody>
          <a:bodyPr>
            <a:normAutofit fontScale="90000"/>
          </a:bodyPr>
          <a:lstStyle/>
          <a:p>
            <a:r>
              <a:rPr lang="en-GB" sz="2000" b="1" dirty="0">
                <a:solidFill>
                  <a:srgbClr val="0517B5"/>
                </a:solidFill>
              </a:rPr>
              <a:t>Chapter 4 / Conceiving Innovation Cultures</a:t>
            </a:r>
            <a:br>
              <a:rPr lang="en-GB" sz="1800" b="1" dirty="0">
                <a:solidFill>
                  <a:srgbClr val="0517B5"/>
                </a:solidFill>
              </a:rPr>
            </a:br>
            <a:r>
              <a:rPr lang="en-US" sz="4000" dirty="0">
                <a:solidFill>
                  <a:srgbClr val="0517B5"/>
                </a:solidFill>
              </a:rPr>
              <a:t>Practices and Methods: Revisiting Values and</a:t>
            </a:r>
            <a:br>
              <a:rPr lang="en-US" sz="4000" dirty="0">
                <a:solidFill>
                  <a:srgbClr val="0517B5"/>
                </a:solidFill>
              </a:rPr>
            </a:br>
            <a:r>
              <a:rPr lang="en-US" sz="4000" dirty="0">
                <a:solidFill>
                  <a:srgbClr val="0517B5"/>
                </a:solidFill>
              </a:rPr>
              <a:t>Integrating Stakeholders </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5F31E3B9-D3AA-DCFC-535B-2FE06A15AAE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00DCD30A-598A-A562-4C31-5426A12A6F3C}"/>
              </a:ext>
            </a:extLst>
          </p:cNvPr>
          <p:cNvSpPr>
            <a:spLocks noGrp="1"/>
          </p:cNvSpPr>
          <p:nvPr>
            <p:ph idx="1"/>
          </p:nvPr>
        </p:nvSpPr>
        <p:spPr>
          <a:xfrm>
            <a:off x="838200" y="2074397"/>
            <a:ext cx="10515600" cy="4351338"/>
          </a:xfrm>
        </p:spPr>
        <p:txBody>
          <a:bodyPr>
            <a:normAutofit/>
          </a:bodyPr>
          <a:lstStyle/>
          <a:p>
            <a:pPr marL="0" indent="0">
              <a:buClr>
                <a:srgbClr val="0517B5"/>
              </a:buClr>
              <a:buNone/>
              <a:defRPr/>
            </a:pPr>
            <a:r>
              <a:rPr lang="en-US" sz="2000" dirty="0"/>
              <a:t>The third set of practices and methods examines the ethical and normative foundations of the </a:t>
            </a:r>
            <a:r>
              <a:rPr lang="en-US" sz="2000" dirty="0" err="1"/>
              <a:t>organisation</a:t>
            </a:r>
            <a:r>
              <a:rPr lang="en-US" sz="2000" dirty="0"/>
              <a:t> to advance its dynamic capabilities of learning and adaptation. This set addresses the question:  </a:t>
            </a:r>
            <a:endParaRPr lang="en-US" sz="2000" dirty="0">
              <a:solidFill>
                <a:srgbClr val="0517B5"/>
              </a:solidFill>
            </a:endParaRPr>
          </a:p>
          <a:p>
            <a:pPr>
              <a:buClr>
                <a:srgbClr val="0517B5"/>
              </a:buClr>
              <a:buFont typeface="Helvetica" panose="020B0604020202020204" pitchFamily="34" charset="0"/>
              <a:buChar char="│"/>
              <a:defRPr/>
            </a:pPr>
            <a:r>
              <a:rPr lang="en-US" sz="2000" dirty="0">
                <a:solidFill>
                  <a:srgbClr val="0517B5"/>
                </a:solidFill>
              </a:rPr>
              <a:t>How can we review our values to better align them with changing stakeholder priorities and emerging sustainability challenges?</a:t>
            </a:r>
            <a:endParaRPr lang="en-GB" sz="2000" dirty="0">
              <a:solidFill>
                <a:srgbClr val="0517B5"/>
              </a:solidFill>
            </a:endParaRPr>
          </a:p>
        </p:txBody>
      </p:sp>
      <p:sp>
        <p:nvSpPr>
          <p:cNvPr id="3" name="Footer Placeholder 4">
            <a:extLst>
              <a:ext uri="{FF2B5EF4-FFF2-40B4-BE49-F238E27FC236}">
                <a16:creationId xmlns:a16="http://schemas.microsoft.com/office/drawing/2014/main" id="{6DAAA74B-6C17-71B8-DD16-E1FA42054164}"/>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419983135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B53C0-CA40-1066-7328-8CE5C8CDC1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1334B5-2EB0-D7B5-5C75-F9F60AD4A98A}"/>
              </a:ext>
            </a:extLst>
          </p:cNvPr>
          <p:cNvSpPr>
            <a:spLocks noGrp="1"/>
          </p:cNvSpPr>
          <p:nvPr>
            <p:ph type="title"/>
          </p:nvPr>
        </p:nvSpPr>
        <p:spPr>
          <a:xfrm>
            <a:off x="838200" y="613895"/>
            <a:ext cx="10515600" cy="1325563"/>
          </a:xfrm>
        </p:spPr>
        <p:txBody>
          <a:bodyPr>
            <a:normAutofit fontScale="90000"/>
          </a:bodyPr>
          <a:lstStyle/>
          <a:p>
            <a:r>
              <a:rPr lang="en-GB" sz="2000" b="1" dirty="0">
                <a:solidFill>
                  <a:srgbClr val="0517B5"/>
                </a:solidFill>
              </a:rPr>
              <a:t>Chapter 4 / Conceiving Innovation Cultures</a:t>
            </a:r>
            <a:br>
              <a:rPr lang="en-GB" sz="20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27. Stakeholder Values Integration</a:t>
            </a:r>
            <a:r>
              <a:rPr lang="en-US" sz="4000" i="1" baseline="30000" dirty="0">
                <a:solidFill>
                  <a:srgbClr val="0517B5"/>
                </a:solidFill>
              </a:rPr>
              <a:t>19</a:t>
            </a:r>
            <a:endParaRPr lang="en-GB" sz="4000" i="1" baseline="30000" dirty="0">
              <a:solidFill>
                <a:srgbClr val="0517B5"/>
              </a:solidFill>
            </a:endParaRPr>
          </a:p>
        </p:txBody>
      </p:sp>
      <p:sp>
        <p:nvSpPr>
          <p:cNvPr id="5" name="Slide Number Placeholder 4">
            <a:extLst>
              <a:ext uri="{FF2B5EF4-FFF2-40B4-BE49-F238E27FC236}">
                <a16:creationId xmlns:a16="http://schemas.microsoft.com/office/drawing/2014/main" id="{7D63A57C-A4E7-0734-E2DF-B7BCBA8C6A50}"/>
              </a:ext>
            </a:extLst>
          </p:cNvPr>
          <p:cNvSpPr>
            <a:spLocks noGrp="1"/>
          </p:cNvSpPr>
          <p:nvPr>
            <p:ph type="sldNum" sz="quarter" idx="12"/>
          </p:nvPr>
        </p:nvSpPr>
        <p:spPr>
          <a:xfrm>
            <a:off x="10219764" y="6356350"/>
            <a:ext cx="113403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0265CAEA-60E9-071B-D00B-3EA938CB126C}"/>
              </a:ext>
            </a:extLst>
          </p:cNvPr>
          <p:cNvSpPr>
            <a:spLocks noGrp="1"/>
          </p:cNvSpPr>
          <p:nvPr>
            <p:ph idx="1"/>
          </p:nvPr>
        </p:nvSpPr>
        <p:spPr>
          <a:xfrm>
            <a:off x="3413308" y="2074395"/>
            <a:ext cx="7940492"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stakeholders be actively involved in transforming our </a:t>
            </a:r>
            <a:r>
              <a:rPr lang="en-US" sz="2000" i="1" dirty="0" err="1"/>
              <a:t>organisational</a:t>
            </a:r>
            <a:r>
              <a:rPr lang="en-US" sz="2000" i="1" dirty="0"/>
              <a:t> innovation culture? </a:t>
            </a:r>
          </a:p>
          <a:p>
            <a:pPr marL="0" indent="0">
              <a:buClr>
                <a:schemeClr val="tx1"/>
              </a:buClr>
              <a:buNone/>
              <a:defRPr/>
            </a:pPr>
            <a:r>
              <a:rPr lang="en-US" sz="1600" b="1" dirty="0">
                <a:solidFill>
                  <a:srgbClr val="0517B5"/>
                </a:solidFill>
              </a:rPr>
              <a:t>APPROACH: </a:t>
            </a:r>
            <a:r>
              <a:rPr lang="en-US" sz="2000" dirty="0"/>
              <a:t>Monitor stakeholders’ </a:t>
            </a:r>
            <a:r>
              <a:rPr lang="en-US" sz="2000" dirty="0" err="1"/>
              <a:t>behaviours</a:t>
            </a:r>
            <a:r>
              <a:rPr lang="en-US" sz="2000" dirty="0"/>
              <a:t> and viewpoints to better understand and integrate their values into the </a:t>
            </a:r>
            <a:r>
              <a:rPr lang="en-US" sz="2000" dirty="0" err="1"/>
              <a:t>organisation’s</a:t>
            </a:r>
            <a:r>
              <a:rPr lang="en-US" sz="2000" dirty="0"/>
              <a:t> guiding principles, policies and innovation strategy.      </a:t>
            </a:r>
          </a:p>
          <a:p>
            <a:pPr marL="0" indent="0">
              <a:buClr>
                <a:schemeClr val="tx1"/>
              </a:buClr>
              <a:buNone/>
              <a:defRPr/>
            </a:pPr>
            <a:r>
              <a:rPr lang="en-US" sz="1600" b="1" dirty="0">
                <a:solidFill>
                  <a:srgbClr val="0517B5"/>
                </a:solidFill>
              </a:rPr>
              <a:t>RELATED METHODS: </a:t>
            </a:r>
            <a:r>
              <a:rPr lang="en-US" sz="2000" i="1" dirty="0"/>
              <a:t>Co-construction, Values Jams</a:t>
            </a:r>
            <a:endParaRPr lang="en-GB" sz="2000" i="1" dirty="0"/>
          </a:p>
        </p:txBody>
      </p:sp>
      <p:sp>
        <p:nvSpPr>
          <p:cNvPr id="3" name="Footer Placeholder 4">
            <a:extLst>
              <a:ext uri="{FF2B5EF4-FFF2-40B4-BE49-F238E27FC236}">
                <a16:creationId xmlns:a16="http://schemas.microsoft.com/office/drawing/2014/main" id="{BAC470F9-603C-8CDD-2B39-DF86A06E1E85}"/>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8">
            <a:extLst>
              <a:ext uri="{FF2B5EF4-FFF2-40B4-BE49-F238E27FC236}">
                <a16:creationId xmlns:a16="http://schemas.microsoft.com/office/drawing/2014/main" id="{65CF5982-068B-861A-27FE-742F2C31110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4673" y="2077105"/>
            <a:ext cx="2119865" cy="2119865"/>
          </a:xfrm>
          <a:prstGeom prst="rect">
            <a:avLst/>
          </a:prstGeom>
        </p:spPr>
      </p:pic>
      <p:pic>
        <p:nvPicPr>
          <p:cNvPr id="4" name="Picture 7">
            <a:extLst>
              <a:ext uri="{FF2B5EF4-FFF2-40B4-BE49-F238E27FC236}">
                <a16:creationId xmlns:a16="http://schemas.microsoft.com/office/drawing/2014/main" id="{046306AB-E21E-AC17-321C-7DC8A180E1D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2965910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41A0B-71F2-CB27-5C34-6432CE1A444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20B7CE6-DBC5-FBE6-1D57-C761DC27F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2903B1C1-D51F-B396-5FCA-491A9F815336}"/>
              </a:ext>
            </a:extLst>
          </p:cNvPr>
          <p:cNvSpPr>
            <a:spLocks noGrp="1"/>
          </p:cNvSpPr>
          <p:nvPr>
            <p:ph type="title"/>
          </p:nvPr>
        </p:nvSpPr>
        <p:spPr/>
        <p:txBody>
          <a:bodyPr>
            <a:normAutofit/>
          </a:bodyPr>
          <a:lstStyle/>
          <a:p>
            <a:r>
              <a:rPr kumimoji="0" lang="en-GB" sz="1800" b="1" i="0" u="none" strike="noStrike" kern="1200" cap="none" spc="0" normalizeH="0" baseline="0" noProof="0" dirty="0">
                <a:ln>
                  <a:noFill/>
                </a:ln>
                <a:solidFill>
                  <a:srgbClr val="0517B5"/>
                </a:solidFill>
                <a:effectLst/>
                <a:uLnTx/>
                <a:uFillTx/>
                <a:latin typeface="IBM Plex Sans" panose="020B0503050203000203" pitchFamily="34" charset="0"/>
              </a:rPr>
              <a:t>Chapter 1 / It Takes a Whole Culture</a:t>
            </a:r>
            <a:br>
              <a:rPr lang="en-GB" sz="1800" noProof="0" dirty="0">
                <a:solidFill>
                  <a:srgbClr val="0517B5"/>
                </a:solidFill>
                <a:latin typeface="IBM Plex Sans" panose="020B0503050203000203" pitchFamily="34" charset="0"/>
              </a:rPr>
            </a:br>
            <a:r>
              <a:rPr lang="en-GB" sz="3600" noProof="0" dirty="0">
                <a:solidFill>
                  <a:srgbClr val="0517B5"/>
                </a:solidFill>
                <a:latin typeface="IBM Plex Sans" panose="020B0503050203000203" pitchFamily="34" charset="0"/>
              </a:rPr>
              <a:t>Basic concepts</a:t>
            </a:r>
          </a:p>
        </p:txBody>
      </p:sp>
      <p:sp>
        <p:nvSpPr>
          <p:cNvPr id="3" name="Content Placeholder 2">
            <a:extLst>
              <a:ext uri="{FF2B5EF4-FFF2-40B4-BE49-F238E27FC236}">
                <a16:creationId xmlns:a16="http://schemas.microsoft.com/office/drawing/2014/main" id="{6ED2027E-95E8-3497-C8D2-1A57189D4E68}"/>
              </a:ext>
            </a:extLst>
          </p:cNvPr>
          <p:cNvSpPr>
            <a:spLocks noGrp="1"/>
          </p:cNvSpPr>
          <p:nvPr>
            <p:ph idx="1"/>
          </p:nvPr>
        </p:nvSpPr>
        <p:spPr/>
        <p:txBody>
          <a:bodyPr>
            <a:normAutofit/>
          </a:bodyPr>
          <a:lstStyle/>
          <a:p>
            <a:pPr>
              <a:buClr>
                <a:schemeClr val="tx1"/>
              </a:buClr>
              <a:buFont typeface="Wingdings" panose="05000000000000000000" pitchFamily="2" charset="2"/>
              <a:buChar char="§"/>
            </a:pPr>
            <a:r>
              <a:rPr lang="en-GB" sz="2000" b="1" noProof="0" dirty="0">
                <a:latin typeface="IBM Plex Sans" panose="020B0503050203000203" pitchFamily="34" charset="0"/>
              </a:rPr>
              <a:t>Sustainable innovation culture</a:t>
            </a:r>
            <a:r>
              <a:rPr lang="en-GB" sz="2000" noProof="0" dirty="0">
                <a:latin typeface="IBM Plex Sans" panose="020B0503050203000203" pitchFamily="34" charset="0"/>
              </a:rPr>
              <a:t> is a dynamic configuration of values, practices and artefacts that generate environmentally, socially and economically valuable outcomes. Culture translates values into added value.</a:t>
            </a:r>
          </a:p>
          <a:p>
            <a:pPr>
              <a:buClr>
                <a:schemeClr val="tx1"/>
              </a:buClr>
              <a:buFont typeface="Wingdings" panose="05000000000000000000" pitchFamily="2" charset="2"/>
              <a:buChar char="§"/>
            </a:pPr>
            <a:r>
              <a:rPr lang="en-GB" sz="2000" noProof="0" dirty="0">
                <a:latin typeface="IBM Plex Sans" panose="020B0503050203000203" pitchFamily="34" charset="0"/>
              </a:rPr>
              <a:t>It requires a company to align its values, practices and artefacts.</a:t>
            </a:r>
          </a:p>
        </p:txBody>
      </p:sp>
      <p:sp>
        <p:nvSpPr>
          <p:cNvPr id="5" name="Slide Number Placeholder 4">
            <a:extLst>
              <a:ext uri="{FF2B5EF4-FFF2-40B4-BE49-F238E27FC236}">
                <a16:creationId xmlns:a16="http://schemas.microsoft.com/office/drawing/2014/main" id="{B1FD0DD0-1D7D-219F-ABF8-A6CCD559A38F}"/>
              </a:ext>
            </a:extLst>
          </p:cNvPr>
          <p:cNvSpPr>
            <a:spLocks noGrp="1"/>
          </p:cNvSpPr>
          <p:nvPr>
            <p:ph type="sldNum" sz="quarter" idx="12"/>
          </p:nvPr>
        </p:nvSpPr>
        <p:spPr>
          <a:xfrm>
            <a:off x="8610600" y="6356350"/>
            <a:ext cx="2743200" cy="365125"/>
          </a:xfrm>
        </p:spPr>
        <p:txBody>
          <a:bodyPr/>
          <a:lstStyle/>
          <a:p>
            <a:fld id="{3956045D-9102-456A-A452-B8024B51FE1A}" type="slidenum">
              <a:rPr lang="en-GB" noProof="0" smtClean="0">
                <a:latin typeface="IBM Plex Sans" panose="020B0503050203000203" pitchFamily="34" charset="0"/>
              </a:rPr>
              <a:t>11</a:t>
            </a:fld>
            <a:endParaRPr lang="en-GB" noProof="0" dirty="0">
              <a:latin typeface="IBM Plex Sans" panose="020B0503050203000203" pitchFamily="34" charset="0"/>
            </a:endParaRPr>
          </a:p>
        </p:txBody>
      </p:sp>
      <p:sp>
        <p:nvSpPr>
          <p:cNvPr id="8" name="Footer Placeholder 4">
            <a:extLst>
              <a:ext uri="{FF2B5EF4-FFF2-40B4-BE49-F238E27FC236}">
                <a16:creationId xmlns:a16="http://schemas.microsoft.com/office/drawing/2014/main" id="{F3DEB85E-0B76-A6A4-EDB2-80864AB0CB6C}"/>
              </a:ext>
            </a:extLst>
          </p:cNvPr>
          <p:cNvSpPr>
            <a:spLocks noGrp="1"/>
          </p:cNvSpPr>
          <p:nvPr>
            <p:ph type="ftr" sz="quarter" idx="3"/>
          </p:nvPr>
        </p:nvSpPr>
        <p:spPr>
          <a:xfrm>
            <a:off x="832155" y="6356350"/>
            <a:ext cx="7182292"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r>
              <a:rPr lang="en-US" sz="1000" dirty="0"/>
              <a:t>Slides by Breuer H. &amp; Ivanov K. (2026), </a:t>
            </a:r>
            <a:r>
              <a:rPr lang="de-DE" sz="1000" dirty="0">
                <a:hlinkClick r:id="rId3"/>
              </a:rPr>
              <a:t>Podcast: </a:t>
            </a:r>
            <a:r>
              <a:rPr lang="de-DE" sz="1000" dirty="0" err="1">
                <a:hlinkClick r:id="rId3"/>
              </a:rPr>
              <a:t>Sustainable</a:t>
            </a:r>
            <a:r>
              <a:rPr lang="de-DE" sz="1000" dirty="0">
                <a:hlinkClick r:id="rId3"/>
              </a:rPr>
              <a:t> Innovation Cultures – UXBerlin – Innovation Consulting</a:t>
            </a:r>
            <a:endParaRPr lang="de-DE" sz="1000" dirty="0"/>
          </a:p>
        </p:txBody>
      </p:sp>
    </p:spTree>
    <p:extLst>
      <p:ext uri="{BB962C8B-B14F-4D97-AF65-F5344CB8AC3E}">
        <p14:creationId xmlns:p14="http://schemas.microsoft.com/office/powerpoint/2010/main" val="7382938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DB0AE-CE84-4101-9AAC-AF51FD1A86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C227E8-E7EA-9847-3AB3-33FFC439AF9E}"/>
              </a:ext>
            </a:extLst>
          </p:cNvPr>
          <p:cNvSpPr>
            <a:spLocks noGrp="1"/>
          </p:cNvSpPr>
          <p:nvPr>
            <p:ph type="title"/>
          </p:nvPr>
        </p:nvSpPr>
        <p:spPr>
          <a:xfrm>
            <a:off x="838200" y="546667"/>
            <a:ext cx="10515600" cy="1460500"/>
          </a:xfrm>
        </p:spPr>
        <p:txBody>
          <a:bodyPr>
            <a:normAutofit/>
          </a:bodyPr>
          <a:lstStyle/>
          <a:p>
            <a:r>
              <a:rPr lang="en-GB" sz="1800" b="1" dirty="0">
                <a:solidFill>
                  <a:srgbClr val="0517B5"/>
                </a:solidFill>
              </a:rPr>
              <a:t>Chapter 4 / Conceiving Innovation Cultures</a:t>
            </a:r>
            <a:br>
              <a:rPr lang="en-GB" sz="2000" b="1" dirty="0">
                <a:solidFill>
                  <a:srgbClr val="0517B5"/>
                </a:solidFill>
              </a:rPr>
            </a:br>
            <a:r>
              <a:rPr lang="en-US" sz="3600" dirty="0">
                <a:solidFill>
                  <a:srgbClr val="0517B5"/>
                </a:solidFill>
              </a:rPr>
              <a:t>Practices and Methods: </a:t>
            </a:r>
            <a:br>
              <a:rPr lang="en-US" sz="3600" dirty="0">
                <a:solidFill>
                  <a:srgbClr val="0517B5"/>
                </a:solidFill>
              </a:rPr>
            </a:br>
            <a:r>
              <a:rPr lang="en-US" sz="3600" i="1" dirty="0">
                <a:solidFill>
                  <a:srgbClr val="0517B5"/>
                </a:solidFill>
              </a:rPr>
              <a:t>28. Co-construction</a:t>
            </a:r>
            <a:r>
              <a:rPr lang="en-US" sz="3600" i="1" baseline="30000" dirty="0">
                <a:solidFill>
                  <a:srgbClr val="0517B5"/>
                </a:solidFill>
              </a:rPr>
              <a:t>20</a:t>
            </a:r>
            <a:endParaRPr lang="en-GB" sz="3600" i="1" baseline="30000" dirty="0">
              <a:solidFill>
                <a:srgbClr val="0517B5"/>
              </a:solidFill>
            </a:endParaRPr>
          </a:p>
        </p:txBody>
      </p:sp>
      <p:sp>
        <p:nvSpPr>
          <p:cNvPr id="5" name="Slide Number Placeholder 4">
            <a:extLst>
              <a:ext uri="{FF2B5EF4-FFF2-40B4-BE49-F238E27FC236}">
                <a16:creationId xmlns:a16="http://schemas.microsoft.com/office/drawing/2014/main" id="{4CE5EF33-A653-5F94-D5D1-9A84755AA38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6AAAD52F-BD9C-B37F-0C02-20B2CCF080AF}"/>
              </a:ext>
            </a:extLst>
          </p:cNvPr>
          <p:cNvSpPr>
            <a:spLocks noGrp="1"/>
          </p:cNvSpPr>
          <p:nvPr>
            <p:ph idx="1"/>
          </p:nvPr>
        </p:nvSpPr>
        <p:spPr>
          <a:xfrm>
            <a:off x="3413308" y="2067679"/>
            <a:ext cx="7940492"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facilitate constructive debate and negotiation among stakeholders to ensure our values remain relevant?</a:t>
            </a:r>
          </a:p>
          <a:p>
            <a:pPr marL="0" indent="0">
              <a:buClr>
                <a:schemeClr val="tx1"/>
              </a:buClr>
              <a:buNone/>
              <a:defRPr/>
            </a:pPr>
            <a:r>
              <a:rPr lang="en-US" sz="1600" b="1" dirty="0">
                <a:solidFill>
                  <a:srgbClr val="0517B5"/>
                </a:solidFill>
              </a:rPr>
              <a:t>APPROACH: </a:t>
            </a:r>
            <a:r>
              <a:rPr lang="en-US" sz="2000" dirty="0"/>
              <a:t>Enhance reflexive processes among various stakeholders through constructive de bate, negotiation and learning activities.      </a:t>
            </a:r>
          </a:p>
          <a:p>
            <a:pPr marL="0" indent="0">
              <a:buClr>
                <a:schemeClr val="tx1"/>
              </a:buClr>
              <a:buNone/>
              <a:defRPr/>
            </a:pPr>
            <a:r>
              <a:rPr lang="en-US" sz="1600" b="1" dirty="0">
                <a:solidFill>
                  <a:srgbClr val="0517B5"/>
                </a:solidFill>
              </a:rPr>
              <a:t>EXAMPLE: </a:t>
            </a:r>
            <a:r>
              <a:rPr lang="en-US" sz="2000" dirty="0"/>
              <a:t>The European </a:t>
            </a:r>
            <a:r>
              <a:rPr lang="en-US" sz="2000" dirty="0" err="1"/>
              <a:t>ResAGorA</a:t>
            </a:r>
            <a:r>
              <a:rPr lang="en-US" sz="2000" dirty="0"/>
              <a:t> project involved 80 stakeholders from industry, civil society, policy-making and academia in five </a:t>
            </a:r>
            <a:r>
              <a:rPr lang="en-US" sz="2000" i="1" dirty="0"/>
              <a:t>Co-construction</a:t>
            </a:r>
            <a:r>
              <a:rPr lang="en-US" sz="2000" dirty="0"/>
              <a:t> workshops to test and refine a governance framework for responsible innovation. The workshops aimed to clarify and </a:t>
            </a:r>
            <a:r>
              <a:rPr lang="en-US" sz="2000" dirty="0" err="1"/>
              <a:t>recognise</a:t>
            </a:r>
            <a:r>
              <a:rPr lang="en-US" sz="2000" dirty="0"/>
              <a:t> the varying perceptions of responsibility across different stakeholder groups.</a:t>
            </a:r>
            <a:endParaRPr lang="en-GB" sz="2000" i="1" dirty="0"/>
          </a:p>
        </p:txBody>
      </p:sp>
      <p:sp>
        <p:nvSpPr>
          <p:cNvPr id="3" name="Footer Placeholder 4">
            <a:extLst>
              <a:ext uri="{FF2B5EF4-FFF2-40B4-BE49-F238E27FC236}">
                <a16:creationId xmlns:a16="http://schemas.microsoft.com/office/drawing/2014/main" id="{8A61C812-A52E-50A2-3F5E-FFB297B75A74}"/>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8">
            <a:extLst>
              <a:ext uri="{FF2B5EF4-FFF2-40B4-BE49-F238E27FC236}">
                <a16:creationId xmlns:a16="http://schemas.microsoft.com/office/drawing/2014/main" id="{068C5219-6B66-1B54-EDA2-B35984C26AE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4673" y="2067679"/>
            <a:ext cx="2119866" cy="2119866"/>
          </a:xfrm>
          <a:prstGeom prst="rect">
            <a:avLst/>
          </a:prstGeom>
        </p:spPr>
      </p:pic>
      <p:pic>
        <p:nvPicPr>
          <p:cNvPr id="4" name="Picture 7">
            <a:extLst>
              <a:ext uri="{FF2B5EF4-FFF2-40B4-BE49-F238E27FC236}">
                <a16:creationId xmlns:a16="http://schemas.microsoft.com/office/drawing/2014/main" id="{8860DE00-A9B6-7E89-6267-CB0B987177F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42035288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67EB6-C850-5020-D105-5252D327D0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723CC1-6084-F6BF-C452-763477B29D6D}"/>
              </a:ext>
            </a:extLst>
          </p:cNvPr>
          <p:cNvSpPr>
            <a:spLocks noGrp="1"/>
          </p:cNvSpPr>
          <p:nvPr>
            <p:ph type="title"/>
          </p:nvPr>
        </p:nvSpPr>
        <p:spPr>
          <a:xfrm>
            <a:off x="838200" y="519771"/>
            <a:ext cx="10515600" cy="1517463"/>
          </a:xfrm>
        </p:spPr>
        <p:txBody>
          <a:bodyPr>
            <a:normAutofit/>
          </a:bodyPr>
          <a:lstStyle/>
          <a:p>
            <a:r>
              <a:rPr lang="en-GB" sz="1800" b="1" dirty="0">
                <a:solidFill>
                  <a:srgbClr val="0517B5"/>
                </a:solidFill>
              </a:rPr>
              <a:t>Chapter 4 / Conceiving Innovation Cultures</a:t>
            </a:r>
            <a:br>
              <a:rPr lang="en-GB" sz="2000" b="1" dirty="0">
                <a:solidFill>
                  <a:srgbClr val="0517B5"/>
                </a:solidFill>
              </a:rPr>
            </a:br>
            <a:r>
              <a:rPr lang="en-US" sz="3600" dirty="0">
                <a:solidFill>
                  <a:srgbClr val="0517B5"/>
                </a:solidFill>
              </a:rPr>
              <a:t>Practices and Methods: </a:t>
            </a:r>
            <a:br>
              <a:rPr lang="en-US" sz="3600" dirty="0">
                <a:solidFill>
                  <a:srgbClr val="0517B5"/>
                </a:solidFill>
              </a:rPr>
            </a:br>
            <a:r>
              <a:rPr lang="en-US" sz="3600" i="1" dirty="0">
                <a:solidFill>
                  <a:srgbClr val="0517B5"/>
                </a:solidFill>
              </a:rPr>
              <a:t>29. Values Jam</a:t>
            </a:r>
            <a:r>
              <a:rPr lang="en-US" sz="3600" i="1" baseline="30000" dirty="0">
                <a:solidFill>
                  <a:srgbClr val="0517B5"/>
                </a:solidFill>
              </a:rPr>
              <a:t>21</a:t>
            </a:r>
            <a:endParaRPr lang="en-GB" sz="3600" i="1" baseline="30000" dirty="0">
              <a:solidFill>
                <a:srgbClr val="0517B5"/>
              </a:solidFill>
            </a:endParaRPr>
          </a:p>
        </p:txBody>
      </p:sp>
      <p:sp>
        <p:nvSpPr>
          <p:cNvPr id="5" name="Slide Number Placeholder 4">
            <a:extLst>
              <a:ext uri="{FF2B5EF4-FFF2-40B4-BE49-F238E27FC236}">
                <a16:creationId xmlns:a16="http://schemas.microsoft.com/office/drawing/2014/main" id="{18527E02-CFE6-FABB-A7AF-2166147F2B58}"/>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EA08D92C-BE4C-375D-FB68-CC3C9ACE7828}"/>
              </a:ext>
            </a:extLst>
          </p:cNvPr>
          <p:cNvSpPr>
            <a:spLocks noGrp="1"/>
          </p:cNvSpPr>
          <p:nvPr>
            <p:ph idx="1"/>
          </p:nvPr>
        </p:nvSpPr>
        <p:spPr>
          <a:xfrm>
            <a:off x="3413306" y="2067677"/>
            <a:ext cx="7940494"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an </a:t>
            </a:r>
            <a:r>
              <a:rPr lang="en-US" sz="2000" i="1" dirty="0" err="1"/>
              <a:t>organisation’s</a:t>
            </a:r>
            <a:r>
              <a:rPr lang="en-US" sz="2000" i="1" dirty="0"/>
              <a:t> values for innovation be collaboratively revised and broadly communicated, even across countries and time zones?</a:t>
            </a:r>
          </a:p>
          <a:p>
            <a:pPr marL="0" indent="0">
              <a:buClr>
                <a:schemeClr val="tx1"/>
              </a:buClr>
              <a:buNone/>
              <a:defRPr/>
            </a:pPr>
            <a:r>
              <a:rPr lang="en-US" sz="1600" b="1" dirty="0">
                <a:solidFill>
                  <a:srgbClr val="0517B5"/>
                </a:solidFill>
              </a:rPr>
              <a:t>APPROACH: </a:t>
            </a:r>
            <a:r>
              <a:rPr lang="en-US" sz="2000" dirty="0"/>
              <a:t>Engage employees in an open online communication format, a ‘jam’, to review and redefine values that guide innovation activities. A </a:t>
            </a:r>
            <a:r>
              <a:rPr lang="en-US" sz="2000" i="1" dirty="0"/>
              <a:t>Values Jam</a:t>
            </a:r>
            <a:r>
              <a:rPr lang="en-US" sz="2000" dirty="0"/>
              <a:t> involves extensive preparation and requires that top management follows up on its results.      </a:t>
            </a:r>
          </a:p>
          <a:p>
            <a:pPr marL="0" indent="0">
              <a:buClr>
                <a:schemeClr val="tx1"/>
              </a:buClr>
              <a:buNone/>
              <a:defRPr/>
            </a:pPr>
            <a:r>
              <a:rPr lang="en-US" sz="1600" b="1" dirty="0">
                <a:solidFill>
                  <a:srgbClr val="0517B5"/>
                </a:solidFill>
              </a:rPr>
              <a:t>EXAMPLE: </a:t>
            </a:r>
            <a:r>
              <a:rPr lang="en-US" sz="2000" dirty="0"/>
              <a:t>IBM held a 72-hour values jam in 2003 with 50,000 employees participating with the goal of redefining values that would provide future direction for the company’s process, service and business model innovation for the following decades.</a:t>
            </a:r>
            <a:endParaRPr lang="en-GB" sz="2000" i="1" dirty="0"/>
          </a:p>
        </p:txBody>
      </p:sp>
      <p:sp>
        <p:nvSpPr>
          <p:cNvPr id="3" name="Footer Placeholder 4">
            <a:extLst>
              <a:ext uri="{FF2B5EF4-FFF2-40B4-BE49-F238E27FC236}">
                <a16:creationId xmlns:a16="http://schemas.microsoft.com/office/drawing/2014/main" id="{17A98764-1BD5-D22A-FA07-5D4685D1E889}"/>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6">
            <a:extLst>
              <a:ext uri="{FF2B5EF4-FFF2-40B4-BE49-F238E27FC236}">
                <a16:creationId xmlns:a16="http://schemas.microsoft.com/office/drawing/2014/main" id="{19D375AC-01FB-E6A0-9714-2AAD27FF24A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4673" y="2070387"/>
            <a:ext cx="2119866" cy="2119866"/>
          </a:xfrm>
          <a:prstGeom prst="rect">
            <a:avLst/>
          </a:prstGeom>
        </p:spPr>
      </p:pic>
      <p:pic>
        <p:nvPicPr>
          <p:cNvPr id="4" name="Picture 7">
            <a:extLst>
              <a:ext uri="{FF2B5EF4-FFF2-40B4-BE49-F238E27FC236}">
                <a16:creationId xmlns:a16="http://schemas.microsoft.com/office/drawing/2014/main" id="{AA6741F3-8D57-A18C-55B6-DA94CE7EA45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287085851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FD818-95FA-B302-7CBE-81303184FC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AD304B-C22F-4E5B-1EC8-EB5DEDB083B8}"/>
              </a:ext>
            </a:extLst>
          </p:cNvPr>
          <p:cNvSpPr>
            <a:spLocks noGrp="1"/>
          </p:cNvSpPr>
          <p:nvPr>
            <p:ph type="title"/>
          </p:nvPr>
        </p:nvSpPr>
        <p:spPr>
          <a:xfrm>
            <a:off x="838200" y="613903"/>
            <a:ext cx="10515600" cy="1325563"/>
          </a:xfrm>
        </p:spPr>
        <p:txBody>
          <a:bodyPr>
            <a:normAutofit fontScale="90000"/>
          </a:bodyPr>
          <a:lstStyle/>
          <a:p>
            <a:r>
              <a:rPr lang="en-GB" sz="2000" b="1" dirty="0">
                <a:solidFill>
                  <a:srgbClr val="0517B5"/>
                </a:solidFill>
              </a:rPr>
              <a:t>Chapter 4 / Conceiving Innovation Cultures</a:t>
            </a:r>
            <a:br>
              <a:rPr lang="en-GB" sz="20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30. Identity and Policy Review</a:t>
            </a:r>
            <a:r>
              <a:rPr lang="en-US" sz="4000" i="1" baseline="30000" dirty="0">
                <a:solidFill>
                  <a:srgbClr val="0517B5"/>
                </a:solidFill>
              </a:rPr>
              <a:t>22</a:t>
            </a:r>
            <a:endParaRPr lang="en-GB" sz="4000" i="1" baseline="30000" dirty="0">
              <a:solidFill>
                <a:srgbClr val="0517B5"/>
              </a:solidFill>
            </a:endParaRPr>
          </a:p>
        </p:txBody>
      </p:sp>
      <p:sp>
        <p:nvSpPr>
          <p:cNvPr id="5" name="Slide Number Placeholder 4">
            <a:extLst>
              <a:ext uri="{FF2B5EF4-FFF2-40B4-BE49-F238E27FC236}">
                <a16:creationId xmlns:a16="http://schemas.microsoft.com/office/drawing/2014/main" id="{51D7CDCE-89E8-69A5-715A-DC4AFFFAE2F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B2F98077-13AD-E328-8D6C-C060BD075FC3}"/>
              </a:ext>
            </a:extLst>
          </p:cNvPr>
          <p:cNvSpPr>
            <a:spLocks noGrp="1"/>
          </p:cNvSpPr>
          <p:nvPr>
            <p:ph idx="1"/>
          </p:nvPr>
        </p:nvSpPr>
        <p:spPr>
          <a:xfrm>
            <a:off x="3413306" y="2074403"/>
            <a:ext cx="7940494"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review and develop our </a:t>
            </a:r>
            <a:r>
              <a:rPr lang="en-US" sz="2000" i="1" dirty="0" err="1"/>
              <a:t>organisational</a:t>
            </a:r>
            <a:r>
              <a:rPr lang="en-US" sz="2000" i="1" dirty="0"/>
              <a:t> identity and policies? </a:t>
            </a:r>
          </a:p>
          <a:p>
            <a:pPr marL="0" indent="0">
              <a:buClr>
                <a:schemeClr val="tx1"/>
              </a:buClr>
              <a:buNone/>
              <a:defRPr/>
            </a:pPr>
            <a:r>
              <a:rPr lang="en-US" sz="1600" b="1" dirty="0">
                <a:solidFill>
                  <a:srgbClr val="0517B5"/>
                </a:solidFill>
              </a:rPr>
              <a:t>APPROACH: </a:t>
            </a:r>
            <a:r>
              <a:rPr lang="en-US" sz="2000" dirty="0"/>
              <a:t>Have the leadership regularly review and, if necessary, revise the </a:t>
            </a:r>
            <a:r>
              <a:rPr lang="en-US" sz="2000" dirty="0" err="1"/>
              <a:t>organisation’s</a:t>
            </a:r>
            <a:r>
              <a:rPr lang="en-US" sz="2000" dirty="0"/>
              <a:t> guiding principles in response to changing stakeholder expectations and market conditions. Regular reviews ensure that policies are both structured and adaptable – they translate guiding principles into action while staying aligned to support an evolving identity.      </a:t>
            </a:r>
          </a:p>
          <a:p>
            <a:pPr marL="0" indent="0">
              <a:buClr>
                <a:schemeClr val="tx1"/>
              </a:buClr>
              <a:buNone/>
              <a:defRPr/>
            </a:pPr>
            <a:r>
              <a:rPr lang="en-US" sz="1600" b="1" dirty="0">
                <a:solidFill>
                  <a:srgbClr val="0517B5"/>
                </a:solidFill>
              </a:rPr>
              <a:t>RELATED METHODS: </a:t>
            </a:r>
            <a:r>
              <a:rPr lang="en-US" sz="2000" i="1" dirty="0"/>
              <a:t>Guiding Principles Review </a:t>
            </a:r>
            <a:endParaRPr lang="en-GB" sz="2000" i="1" dirty="0"/>
          </a:p>
        </p:txBody>
      </p:sp>
      <p:sp>
        <p:nvSpPr>
          <p:cNvPr id="3" name="Footer Placeholder 4">
            <a:extLst>
              <a:ext uri="{FF2B5EF4-FFF2-40B4-BE49-F238E27FC236}">
                <a16:creationId xmlns:a16="http://schemas.microsoft.com/office/drawing/2014/main" id="{DEFAB9E7-B545-5A01-ED8B-2D85FC682085}"/>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6">
            <a:extLst>
              <a:ext uri="{FF2B5EF4-FFF2-40B4-BE49-F238E27FC236}">
                <a16:creationId xmlns:a16="http://schemas.microsoft.com/office/drawing/2014/main" id="{C0F12BE4-879F-08A1-487B-288A3BEBD08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4673" y="2074403"/>
            <a:ext cx="2119865" cy="2119865"/>
          </a:xfrm>
          <a:prstGeom prst="rect">
            <a:avLst/>
          </a:prstGeom>
        </p:spPr>
      </p:pic>
      <p:pic>
        <p:nvPicPr>
          <p:cNvPr id="4" name="Picture 7">
            <a:extLst>
              <a:ext uri="{FF2B5EF4-FFF2-40B4-BE49-F238E27FC236}">
                <a16:creationId xmlns:a16="http://schemas.microsoft.com/office/drawing/2014/main" id="{F97A950F-73E6-8406-D6F3-3A187DCADB9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38967686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93134-397C-C042-F9F2-3444474FB05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A99C43C-1389-0DED-6221-64FDE3B6E57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
        <p:nvSpPr>
          <p:cNvPr id="2" name="Title 1">
            <a:extLst>
              <a:ext uri="{FF2B5EF4-FFF2-40B4-BE49-F238E27FC236}">
                <a16:creationId xmlns:a16="http://schemas.microsoft.com/office/drawing/2014/main" id="{619699B5-F7C8-27EF-BEB8-51CAE94C36AC}"/>
              </a:ext>
            </a:extLst>
          </p:cNvPr>
          <p:cNvSpPr>
            <a:spLocks noGrp="1"/>
          </p:cNvSpPr>
          <p:nvPr>
            <p:ph type="title"/>
          </p:nvPr>
        </p:nvSpPr>
        <p:spPr>
          <a:xfrm>
            <a:off x="838200" y="620625"/>
            <a:ext cx="10515600" cy="1325563"/>
          </a:xfrm>
        </p:spPr>
        <p:txBody>
          <a:bodyPr>
            <a:normAutofit fontScale="90000"/>
          </a:bodyPr>
          <a:lstStyle/>
          <a:p>
            <a:r>
              <a:rPr lang="en-GB" sz="2000" b="1" dirty="0">
                <a:solidFill>
                  <a:srgbClr val="0517B5"/>
                </a:solidFill>
              </a:rPr>
              <a:t>Chapter 4 / Conceiving Innovation Cultures</a:t>
            </a:r>
            <a:br>
              <a:rPr lang="en-GB" sz="20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31. Guiding Principles Review</a:t>
            </a:r>
            <a:r>
              <a:rPr lang="en-US" sz="3600" i="1" baseline="30000" dirty="0">
                <a:solidFill>
                  <a:srgbClr val="0517B5"/>
                </a:solidFill>
              </a:rPr>
              <a:t>21</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EBA77256-5EAE-E0A6-6442-8859F07D2563}"/>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1CAC679D-389C-D125-31FF-C4015B28AF5E}"/>
              </a:ext>
            </a:extLst>
          </p:cNvPr>
          <p:cNvSpPr>
            <a:spLocks noGrp="1"/>
          </p:cNvSpPr>
          <p:nvPr>
            <p:ph idx="1"/>
          </p:nvPr>
        </p:nvSpPr>
        <p:spPr>
          <a:xfrm>
            <a:off x="3406589" y="2081125"/>
            <a:ext cx="7947211"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consolidate and align our guiding principles with sustainable innovation?</a:t>
            </a:r>
          </a:p>
          <a:p>
            <a:pPr marL="0" indent="0">
              <a:buClr>
                <a:schemeClr val="tx1"/>
              </a:buClr>
              <a:buNone/>
              <a:defRPr/>
            </a:pPr>
            <a:r>
              <a:rPr lang="en-US" sz="1600" b="1" dirty="0">
                <a:solidFill>
                  <a:srgbClr val="0517B5"/>
                </a:solidFill>
              </a:rPr>
              <a:t>APPROACH: </a:t>
            </a:r>
            <a:r>
              <a:rPr lang="en-US" sz="2000" dirty="0"/>
              <a:t>Review collaboratively and, if needed, redefine values, purpose, mission or vision statements serve to consolidate the guiding principles and </a:t>
            </a:r>
            <a:r>
              <a:rPr lang="en-US" sz="2000" dirty="0" err="1"/>
              <a:t>prioritise</a:t>
            </a:r>
            <a:r>
              <a:rPr lang="en-US" sz="2000" dirty="0"/>
              <a:t> values of sustainability.       </a:t>
            </a:r>
          </a:p>
          <a:p>
            <a:pPr marL="0" indent="0">
              <a:buClr>
                <a:schemeClr val="tx1"/>
              </a:buClr>
              <a:buNone/>
              <a:defRPr/>
            </a:pPr>
            <a:r>
              <a:rPr lang="en-US" sz="1600" b="1" dirty="0">
                <a:solidFill>
                  <a:srgbClr val="0517B5"/>
                </a:solidFill>
              </a:rPr>
              <a:t>EXAMPLE: </a:t>
            </a:r>
            <a:r>
              <a:rPr lang="en-US" sz="2000" dirty="0"/>
              <a:t>Aravind’s founder articulated a mission to ‘eradicate needless blindness’, which aligned the entire </a:t>
            </a:r>
            <a:r>
              <a:rPr lang="en-US" sz="2000" dirty="0" err="1"/>
              <a:t>organisation</a:t>
            </a:r>
            <a:r>
              <a:rPr lang="en-US" sz="2000" dirty="0"/>
              <a:t> around making eye care highly efficient, inclusive and scalable. Operations are performed on a freemium basis by well trained medical staff.</a:t>
            </a:r>
            <a:endParaRPr lang="en-GB" sz="2000" i="1" dirty="0"/>
          </a:p>
        </p:txBody>
      </p:sp>
      <p:sp>
        <p:nvSpPr>
          <p:cNvPr id="3" name="Footer Placeholder 4">
            <a:extLst>
              <a:ext uri="{FF2B5EF4-FFF2-40B4-BE49-F238E27FC236}">
                <a16:creationId xmlns:a16="http://schemas.microsoft.com/office/drawing/2014/main" id="{66E01B41-C512-B431-38A8-69C30C61AFC3}"/>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8">
            <a:extLst>
              <a:ext uri="{FF2B5EF4-FFF2-40B4-BE49-F238E27FC236}">
                <a16:creationId xmlns:a16="http://schemas.microsoft.com/office/drawing/2014/main" id="{C6B151F4-B145-D932-259C-5B9F11F9ABC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4673" y="2077111"/>
            <a:ext cx="2119865" cy="2119865"/>
          </a:xfrm>
          <a:prstGeom prst="rect">
            <a:avLst/>
          </a:prstGeom>
        </p:spPr>
      </p:pic>
    </p:spTree>
    <p:extLst>
      <p:ext uri="{BB962C8B-B14F-4D97-AF65-F5344CB8AC3E}">
        <p14:creationId xmlns:p14="http://schemas.microsoft.com/office/powerpoint/2010/main" val="34610695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E904A-26AD-5571-9570-FBDFA126C2A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471AD11-298C-6EBD-74E7-79BCB668FF9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8232055-EE5D-D41F-FF4C-EFECD4B20061}"/>
              </a:ext>
            </a:extLst>
          </p:cNvPr>
          <p:cNvSpPr>
            <a:spLocks noGrp="1"/>
          </p:cNvSpPr>
          <p:nvPr>
            <p:ph type="title"/>
          </p:nvPr>
        </p:nvSpPr>
        <p:spPr>
          <a:xfrm>
            <a:off x="838200" y="385297"/>
            <a:ext cx="10515600" cy="1325563"/>
          </a:xfrm>
        </p:spPr>
        <p:txBody>
          <a:bodyPr>
            <a:normAutofit/>
          </a:bodyPr>
          <a:lstStyle/>
          <a:p>
            <a:r>
              <a:rPr lang="en-GB" sz="3600" b="1" noProof="0" dirty="0">
                <a:solidFill>
                  <a:schemeClr val="bg1"/>
                </a:solidFill>
                <a:latin typeface="IBM Plex Sans" panose="020B0503050203000203" pitchFamily="34" charset="0"/>
                <a:ea typeface="+mn-ea"/>
              </a:rPr>
              <a:t>Chapter 5</a:t>
            </a:r>
            <a:br>
              <a:rPr lang="en-GB" sz="3600" b="1" noProof="0" dirty="0">
                <a:solidFill>
                  <a:schemeClr val="bg1"/>
                </a:solidFill>
                <a:latin typeface="IBM Plex Sans" panose="020B0503050203000203" pitchFamily="34" charset="0"/>
                <a:ea typeface="+mn-ea"/>
              </a:rPr>
            </a:br>
            <a:r>
              <a:rPr lang="en-GB" sz="3600" noProof="0" dirty="0">
                <a:solidFill>
                  <a:schemeClr val="bg1"/>
                </a:solidFill>
                <a:latin typeface="IBM Plex Sans" panose="020B0503050203000203" pitchFamily="34" charset="0"/>
              </a:rPr>
              <a:t>Co-creating Targeted Interventions</a:t>
            </a:r>
            <a:endParaRPr lang="en-GB" sz="3600" noProof="0" dirty="0">
              <a:solidFill>
                <a:schemeClr val="bg1"/>
              </a:solidFill>
              <a:latin typeface="IBM Plex Sans" panose="020B0503050203000203" pitchFamily="34" charset="0"/>
              <a:ea typeface="+mn-ea"/>
            </a:endParaRPr>
          </a:p>
        </p:txBody>
      </p:sp>
      <p:sp>
        <p:nvSpPr>
          <p:cNvPr id="7" name="Slide Number Placeholder 6">
            <a:extLst>
              <a:ext uri="{FF2B5EF4-FFF2-40B4-BE49-F238E27FC236}">
                <a16:creationId xmlns:a16="http://schemas.microsoft.com/office/drawing/2014/main" id="{547B6FAA-83F3-9942-7C18-F8EE7EF6D4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Tree>
    <p:extLst>
      <p:ext uri="{BB962C8B-B14F-4D97-AF65-F5344CB8AC3E}">
        <p14:creationId xmlns:p14="http://schemas.microsoft.com/office/powerpoint/2010/main" val="5904905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9E77B-1D45-3E4E-D161-EB6A0ED1AB9D}"/>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249BBB6C-0302-F984-914B-F2F67CE108B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4AF397DC-ACC4-4C22-A08C-17EE41619323}"/>
              </a:ext>
            </a:extLst>
          </p:cNvPr>
          <p:cNvSpPr>
            <a:spLocks noGrp="1"/>
          </p:cNvSpPr>
          <p:nvPr>
            <p:ph type="title"/>
          </p:nvPr>
        </p:nvSpPr>
        <p:spPr/>
        <p:txBody>
          <a:bodyPr>
            <a:normAutofit/>
          </a:bodyPr>
          <a:lstStyle/>
          <a:p>
            <a:r>
              <a:rPr lang="en-GB" sz="1800" b="1" dirty="0">
                <a:solidFill>
                  <a:srgbClr val="0517B5"/>
                </a:solidFill>
              </a:rPr>
              <a:t>Chapter 5 / Co-creating Targeted Interventions</a:t>
            </a:r>
            <a:br>
              <a:rPr lang="en-GB" sz="1800" b="1" dirty="0">
                <a:solidFill>
                  <a:srgbClr val="0517B5"/>
                </a:solidFill>
              </a:rPr>
            </a:br>
            <a:r>
              <a:rPr lang="en-US" sz="3600" dirty="0">
                <a:solidFill>
                  <a:srgbClr val="0517B5"/>
                </a:solidFill>
              </a:rPr>
              <a:t>Co-creating for Impact </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FAC575C3-66C7-BF34-996D-B43A8C5EE4F6}"/>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0CE8F9C3-EA94-8C4F-0F3C-7714654CA217}"/>
              </a:ext>
            </a:extLst>
          </p:cNvPr>
          <p:cNvSpPr>
            <a:spLocks noGrp="1"/>
          </p:cNvSpPr>
          <p:nvPr>
            <p:ph idx="1"/>
          </p:nvPr>
        </p:nvSpPr>
        <p:spPr>
          <a:xfrm>
            <a:off x="838200" y="1825625"/>
            <a:ext cx="10515600" cy="4351338"/>
          </a:xfrm>
        </p:spPr>
        <p:txBody>
          <a:bodyPr>
            <a:normAutofit/>
          </a:bodyPr>
          <a:lstStyle/>
          <a:p>
            <a:pPr>
              <a:buClr>
                <a:srgbClr val="0517B5"/>
              </a:buClr>
              <a:buFont typeface="Helvetica" panose="020B0604020202020204" pitchFamily="34" charset="0"/>
              <a:buChar char="│"/>
              <a:defRPr/>
            </a:pPr>
            <a:r>
              <a:rPr lang="en-US" sz="2000" dirty="0">
                <a:solidFill>
                  <a:srgbClr val="0517B5"/>
                </a:solidFill>
              </a:rPr>
              <a:t>Co-creating is not just an ideation method – it is an overarching approach to address cultural challenges and explore sustainable innovation practices and methods.</a:t>
            </a:r>
          </a:p>
          <a:p>
            <a:pPr marL="0" marR="0" lvl="0" indent="0" algn="l" defTabSz="914400" rtl="0" eaLnBrk="1" fontAlgn="auto" latinLnBrk="0" hangingPunct="1">
              <a:lnSpc>
                <a:spcPct val="90000"/>
              </a:lnSpc>
              <a:spcBef>
                <a:spcPts val="1000"/>
              </a:spcBef>
              <a:spcAft>
                <a:spcPts val="0"/>
              </a:spcAft>
              <a:buClr>
                <a:schemeClr val="tx1"/>
              </a:buClr>
              <a:buSzTx/>
              <a:buNone/>
              <a:tabLst/>
              <a:defRPr/>
            </a:pP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Compared with the top-down approach, co-creating formats come with several benefits for cultural development. They can: </a:t>
            </a:r>
          </a:p>
          <a:p>
            <a:pPr lvl="1">
              <a:spcBef>
                <a:spcPts val="1000"/>
              </a:spcBef>
              <a:buClr>
                <a:schemeClr val="tx1"/>
              </a:buClr>
              <a:buFont typeface="Wingdings" panose="05000000000000000000" pitchFamily="2" charset="2"/>
              <a:buChar char="§"/>
              <a:defRPr/>
            </a:pPr>
            <a:r>
              <a:rPr kumimoji="0" lang="en-US" sz="16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leverage experience-based knowledge that is widely distributed inside and outside the </a:t>
            </a:r>
            <a:r>
              <a:rPr kumimoji="0" lang="en-US" sz="1600" b="0" i="0" u="none" strike="noStrike" kern="1200" cap="none" spc="0" normalizeH="0" baseline="0" noProof="0" dirty="0" err="1">
                <a:ln>
                  <a:noFill/>
                </a:ln>
                <a:solidFill>
                  <a:prstClr val="black"/>
                </a:solidFill>
                <a:effectLst/>
                <a:uLnTx/>
                <a:uFillTx/>
                <a:latin typeface="IBM Plex Sans" panose="020B0503050203000203" pitchFamily="34" charset="0"/>
                <a:ea typeface="+mn-ea"/>
                <a:cs typeface="Helvetica" panose="020B0604020202020204" pitchFamily="34" charset="0"/>
              </a:rPr>
              <a:t>organisation</a:t>
            </a:r>
            <a:r>
              <a:rPr kumimoji="0" lang="en-US" sz="16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 </a:t>
            </a:r>
          </a:p>
          <a:p>
            <a:pPr lvl="1">
              <a:spcBef>
                <a:spcPts val="1000"/>
              </a:spcBef>
              <a:buClr>
                <a:schemeClr val="tx1"/>
              </a:buClr>
              <a:buFont typeface="Wingdings" panose="05000000000000000000" pitchFamily="2" charset="2"/>
              <a:buChar char="§"/>
              <a:defRPr/>
            </a:pPr>
            <a:r>
              <a:rPr kumimoji="0" lang="en-US" sz="16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spur creativity through the mindful configuration and collaboration of diverse participants </a:t>
            </a:r>
          </a:p>
          <a:p>
            <a:pPr lvl="1">
              <a:spcBef>
                <a:spcPts val="1000"/>
              </a:spcBef>
              <a:buClr>
                <a:schemeClr val="tx1"/>
              </a:buClr>
              <a:buFont typeface="Wingdings" panose="05000000000000000000" pitchFamily="2" charset="2"/>
              <a:buChar char="§"/>
              <a:defRPr/>
            </a:pPr>
            <a:r>
              <a:rPr kumimoji="0" lang="en-US" sz="16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flexibly integrate different stakeholders in preparation for events and discussion of results through online or offline interaction formats </a:t>
            </a:r>
          </a:p>
          <a:p>
            <a:pPr lvl="1">
              <a:spcBef>
                <a:spcPts val="1000"/>
              </a:spcBef>
              <a:buClr>
                <a:schemeClr val="tx1"/>
              </a:buClr>
              <a:buFont typeface="Wingdings" panose="05000000000000000000" pitchFamily="2" charset="2"/>
              <a:buChar char="§"/>
              <a:defRPr/>
            </a:pPr>
            <a:r>
              <a:rPr kumimoji="0" lang="en-US" sz="16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ensure commitment and ownership through participation </a:t>
            </a:r>
          </a:p>
          <a:p>
            <a:pPr lvl="1">
              <a:spcBef>
                <a:spcPts val="1000"/>
              </a:spcBef>
              <a:buClr>
                <a:schemeClr val="tx1"/>
              </a:buClr>
              <a:buFont typeface="Wingdings" panose="05000000000000000000" pitchFamily="2" charset="2"/>
              <a:buChar char="§"/>
              <a:defRPr/>
            </a:pPr>
            <a:r>
              <a:rPr kumimoji="0" lang="en-US" sz="16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help to spread the word across different participant communities</a:t>
            </a:r>
            <a:endParaRPr kumimoji="0" lang="en-US" sz="1600" b="0" i="0" u="none" strike="noStrike" kern="1200" cap="none" spc="0" normalizeH="0" baseline="0" noProof="0" dirty="0">
              <a:ln>
                <a:noFill/>
              </a:ln>
              <a:solidFill>
                <a:srgbClr val="0517B5"/>
              </a:solidFill>
              <a:effectLst/>
              <a:uLnTx/>
              <a:uFillTx/>
              <a:latin typeface="IBM Plex Sans" panose="020B0503050203000203" pitchFamily="34" charset="0"/>
              <a:ea typeface="+mn-ea"/>
              <a:cs typeface="Helvetica" panose="020B0604020202020204" pitchFamily="34" charset="0"/>
            </a:endParaRPr>
          </a:p>
          <a:p>
            <a:pPr>
              <a:buClr>
                <a:srgbClr val="0517B5"/>
              </a:buClr>
              <a:buFont typeface="Helvetica" panose="020B0604020202020204" pitchFamily="34" charset="0"/>
              <a:buChar char="│"/>
              <a:defRPr/>
            </a:pPr>
            <a:endParaRPr lang="en-GB" sz="2000" dirty="0">
              <a:solidFill>
                <a:srgbClr val="0517B5"/>
              </a:solidFill>
            </a:endParaRPr>
          </a:p>
        </p:txBody>
      </p:sp>
      <p:sp>
        <p:nvSpPr>
          <p:cNvPr id="3" name="Footer Placeholder 4">
            <a:extLst>
              <a:ext uri="{FF2B5EF4-FFF2-40B4-BE49-F238E27FC236}">
                <a16:creationId xmlns:a16="http://schemas.microsoft.com/office/drawing/2014/main" id="{E6BD0229-CC49-73A9-8A9A-0F17F405EA1C}"/>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17896129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BEFF8C"/>
        </a:solidFill>
        <a:effectLst/>
      </p:bgPr>
    </p:bg>
    <p:spTree>
      <p:nvGrpSpPr>
        <p:cNvPr id="1" name="">
          <a:extLst>
            <a:ext uri="{FF2B5EF4-FFF2-40B4-BE49-F238E27FC236}">
              <a16:creationId xmlns:a16="http://schemas.microsoft.com/office/drawing/2014/main" id="{837937C2-365A-93DC-811E-885FD6377A6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2731C70-6BCE-AADC-6622-E333F0CB6F5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BAAB4ECB-6468-81E0-E711-3DD9491FDCA3}"/>
              </a:ext>
            </a:extLst>
          </p:cNvPr>
          <p:cNvSpPr>
            <a:spLocks noGrp="1"/>
          </p:cNvSpPr>
          <p:nvPr>
            <p:ph type="title"/>
          </p:nvPr>
        </p:nvSpPr>
        <p:spPr>
          <a:xfrm>
            <a:off x="838200" y="613908"/>
            <a:ext cx="10515600" cy="1325563"/>
          </a:xfrm>
        </p:spPr>
        <p:txBody>
          <a:bodyPr>
            <a:normAutofit fontScale="90000"/>
          </a:bodyPr>
          <a:lstStyle/>
          <a:p>
            <a:r>
              <a:rPr lang="en-GB" sz="2000" b="1" dirty="0">
                <a:solidFill>
                  <a:srgbClr val="0517B5"/>
                </a:solidFill>
              </a:rPr>
              <a:t>Chapter 5 / Co-creating Targeted Interventions</a:t>
            </a:r>
            <a:br>
              <a:rPr lang="en-GB" sz="2000" b="1" dirty="0">
                <a:solidFill>
                  <a:srgbClr val="0517B5"/>
                </a:solidFill>
              </a:rPr>
            </a:br>
            <a:r>
              <a:rPr lang="en-GB" sz="4000" dirty="0">
                <a:solidFill>
                  <a:srgbClr val="0517B5"/>
                </a:solidFill>
              </a:rPr>
              <a:t>Case 10</a:t>
            </a:r>
            <a:r>
              <a:rPr lang="en-GB" sz="4000" noProof="0" dirty="0">
                <a:solidFill>
                  <a:srgbClr val="0517B5"/>
                </a:solidFill>
              </a:rPr>
              <a:t>. </a:t>
            </a:r>
            <a:r>
              <a:rPr lang="en-US" sz="4000" noProof="0" dirty="0" err="1">
                <a:solidFill>
                  <a:srgbClr val="0517B5"/>
                </a:solidFill>
              </a:rPr>
              <a:t>Pelliconi’s</a:t>
            </a:r>
            <a:r>
              <a:rPr lang="en-US" sz="4000" noProof="0" dirty="0">
                <a:solidFill>
                  <a:srgbClr val="0517B5"/>
                </a:solidFill>
              </a:rPr>
              <a:t> Co-creating Approach to Sustainable Innovation </a:t>
            </a:r>
            <a:endParaRPr lang="en-GB" sz="3600"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603B5DB8-1984-5765-CE72-58CB83895FE7}"/>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5" name="TextBox 14">
            <a:extLst>
              <a:ext uri="{FF2B5EF4-FFF2-40B4-BE49-F238E27FC236}">
                <a16:creationId xmlns:a16="http://schemas.microsoft.com/office/drawing/2014/main" id="{82870304-5CA7-6B4F-9BC2-6965ED2CD804}"/>
              </a:ext>
            </a:extLst>
          </p:cNvPr>
          <p:cNvSpPr txBox="1"/>
          <p:nvPr/>
        </p:nvSpPr>
        <p:spPr>
          <a:xfrm>
            <a:off x="838200" y="2074408"/>
            <a:ext cx="8395736" cy="3919022"/>
          </a:xfrm>
          <a:prstGeom prst="rect">
            <a:avLst/>
          </a:prstGeom>
          <a:noFill/>
        </p:spPr>
        <p:txBody>
          <a:bodyPr wrap="square">
            <a:spAutoFit/>
          </a:bodyPr>
          <a:lstStyle/>
          <a:p>
            <a:pPr marL="342900" lvl="0" indent="-342900">
              <a:lnSpc>
                <a:spcPct val="90000"/>
              </a:lnSpc>
              <a:spcBef>
                <a:spcPts val="1000"/>
              </a:spcBef>
              <a:buClr>
                <a:prstClr val="black"/>
              </a:buClr>
              <a:buFont typeface="Wingdings" panose="05000000000000000000" pitchFamily="2" charset="2"/>
              <a:buChar char="§"/>
              <a:defRPr/>
            </a:pPr>
            <a:r>
              <a:rPr lang="en-US" sz="2000" dirty="0">
                <a:solidFill>
                  <a:prstClr val="black"/>
                </a:solidFill>
                <a:latin typeface="IBM Plex Sans" panose="020B0503050203000203" pitchFamily="34" charset="0"/>
              </a:rPr>
              <a:t>In 1939, </a:t>
            </a:r>
            <a:r>
              <a:rPr lang="en-US" sz="2000" dirty="0" err="1">
                <a:solidFill>
                  <a:prstClr val="black"/>
                </a:solidFill>
                <a:latin typeface="IBM Plex Sans" panose="020B0503050203000203" pitchFamily="34" charset="0"/>
              </a:rPr>
              <a:t>Pelliconi</a:t>
            </a:r>
            <a:r>
              <a:rPr lang="en-US" sz="2000" dirty="0">
                <a:solidFill>
                  <a:prstClr val="black"/>
                </a:solidFill>
                <a:latin typeface="IBM Plex Sans" panose="020B0503050203000203" pitchFamily="34" charset="0"/>
              </a:rPr>
              <a:t> began by recycling military ration containers to make crown caps</a:t>
            </a:r>
            <a:r>
              <a:rPr lang="en-US" sz="2000" dirty="0">
                <a:latin typeface="IBM Plex Sans" panose="020B0503050203000203" pitchFamily="34" charset="0"/>
              </a:rPr>
              <a:t>. </a:t>
            </a:r>
          </a:p>
          <a:p>
            <a:pPr marL="342900" lvl="0" indent="-342900">
              <a:lnSpc>
                <a:spcPct val="90000"/>
              </a:lnSpc>
              <a:spcBef>
                <a:spcPts val="1000"/>
              </a:spcBef>
              <a:buClr>
                <a:prstClr val="black"/>
              </a:buClr>
              <a:buFont typeface="Wingdings" panose="05000000000000000000" pitchFamily="2" charset="2"/>
              <a:buChar char="§"/>
              <a:defRPr/>
            </a:pP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rPr>
              <a:t>Today it is a global leader, producing over 30 billion caps annually.</a:t>
            </a:r>
          </a:p>
          <a:p>
            <a:pPr marL="342900" lvl="0" indent="-342900">
              <a:lnSpc>
                <a:spcPct val="90000"/>
              </a:lnSpc>
              <a:spcBef>
                <a:spcPts val="1000"/>
              </a:spcBef>
              <a:buClr>
                <a:prstClr val="black"/>
              </a:buClr>
              <a:buFont typeface="Wingdings" panose="05000000000000000000" pitchFamily="2" charset="2"/>
              <a:buChar char="§"/>
              <a:defRPr/>
            </a:pP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rPr>
              <a:t>Co‑creation </a:t>
            </a:r>
            <a:r>
              <a:rPr lang="en-US" sz="2000" dirty="0">
                <a:solidFill>
                  <a:prstClr val="black"/>
                </a:solidFill>
                <a:latin typeface="IBM Plex Sans" panose="020B0503050203000203" pitchFamily="34" charset="0"/>
              </a:rPr>
              <a:t>drives its entire innovation process.</a:t>
            </a:r>
            <a:endParaRPr lang="en-US" sz="2000" dirty="0">
              <a:latin typeface="IBM Plex Sans" panose="020B0503050203000203" pitchFamily="34" charset="0"/>
            </a:endParaRPr>
          </a:p>
          <a:p>
            <a:pPr marL="800100" lvl="1" indent="-342900">
              <a:lnSpc>
                <a:spcPct val="90000"/>
              </a:lnSpc>
              <a:spcBef>
                <a:spcPts val="1000"/>
              </a:spcBef>
              <a:buClr>
                <a:prstClr val="black"/>
              </a:buClr>
              <a:buFont typeface="Wingdings" panose="05000000000000000000" pitchFamily="2" charset="2"/>
              <a:buChar char="§"/>
              <a:defRPr/>
            </a:pPr>
            <a:r>
              <a:rPr kumimoji="0" lang="en-US" sz="1600" b="0" i="0" u="none" strike="noStrike" kern="1200" cap="none" spc="0" normalizeH="0" baseline="0" noProof="0" dirty="0">
                <a:ln>
                  <a:noFill/>
                </a:ln>
                <a:solidFill>
                  <a:prstClr val="black"/>
                </a:solidFill>
                <a:effectLst/>
                <a:uLnTx/>
                <a:uFillTx/>
                <a:latin typeface="IBM Plex Sans" panose="020B0503050203000203" pitchFamily="34" charset="0"/>
              </a:rPr>
              <a:t>Early-stage ideas are crowdsourced via the Desall platform, open‑innovation partnerships and internal </a:t>
            </a:r>
            <a:r>
              <a:rPr kumimoji="0" lang="en-US" sz="1600" b="0" i="1" u="none" strike="noStrike" kern="1200" cap="none" spc="0" normalizeH="0" baseline="0" noProof="0" dirty="0">
                <a:ln>
                  <a:noFill/>
                </a:ln>
                <a:solidFill>
                  <a:prstClr val="black"/>
                </a:solidFill>
                <a:effectLst/>
                <a:uLnTx/>
                <a:uFillTx/>
                <a:latin typeface="IBM Plex Sans" panose="020B0503050203000203" pitchFamily="34" charset="0"/>
              </a:rPr>
              <a:t>Knowledge </a:t>
            </a:r>
            <a:r>
              <a:rPr lang="en-US" sz="1600" i="1" dirty="0">
                <a:solidFill>
                  <a:prstClr val="black"/>
                </a:solidFill>
                <a:latin typeface="IBM Plex Sans" panose="020B0503050203000203" pitchFamily="34" charset="0"/>
              </a:rPr>
              <a:t>S</a:t>
            </a:r>
            <a:r>
              <a:rPr kumimoji="0" lang="en-US" sz="1600" b="0" i="1" u="none" strike="noStrike" kern="1200" cap="none" spc="0" normalizeH="0" baseline="0" noProof="0" dirty="0">
                <a:ln>
                  <a:noFill/>
                </a:ln>
                <a:solidFill>
                  <a:prstClr val="black"/>
                </a:solidFill>
                <a:effectLst/>
                <a:uLnTx/>
                <a:uFillTx/>
                <a:latin typeface="IBM Plex Sans" panose="020B0503050203000203" pitchFamily="34" charset="0"/>
              </a:rPr>
              <a:t>haring </a:t>
            </a:r>
            <a:r>
              <a:rPr kumimoji="0" lang="en-US" sz="1600" b="0" i="0" u="none" strike="noStrike" kern="1200" cap="none" spc="0" normalizeH="0" baseline="0" noProof="0" dirty="0">
                <a:ln>
                  <a:noFill/>
                </a:ln>
                <a:solidFill>
                  <a:prstClr val="black"/>
                </a:solidFill>
                <a:effectLst/>
                <a:uLnTx/>
                <a:uFillTx/>
                <a:latin typeface="IBM Plex Sans" panose="020B0503050203000203" pitchFamily="34" charset="0"/>
              </a:rPr>
              <a:t>in a Champions of Innovation community.</a:t>
            </a:r>
            <a:r>
              <a:rPr lang="en-US" sz="1600" baseline="30000" dirty="0">
                <a:latin typeface="IBM Plex Sans" panose="020B0503050203000203" pitchFamily="34" charset="0"/>
                <a:cs typeface="Helvetica" panose="020B0604020202020204" pitchFamily="34" charset="0"/>
              </a:rPr>
              <a:t>1</a:t>
            </a:r>
          </a:p>
          <a:p>
            <a:pPr marL="800100" lvl="1" indent="-342900">
              <a:lnSpc>
                <a:spcPct val="90000"/>
              </a:lnSpc>
              <a:spcBef>
                <a:spcPts val="1000"/>
              </a:spcBef>
              <a:buClr>
                <a:prstClr val="black"/>
              </a:buClr>
              <a:buFont typeface="Wingdings" panose="05000000000000000000" pitchFamily="2" charset="2"/>
              <a:buChar char="§"/>
              <a:defRPr/>
            </a:pPr>
            <a:r>
              <a:rPr lang="en-US" sz="1600" dirty="0">
                <a:solidFill>
                  <a:prstClr val="black"/>
                </a:solidFill>
                <a:latin typeface="IBM Plex Sans" panose="020B0503050203000203" pitchFamily="34" charset="0"/>
              </a:rPr>
              <a:t>In </a:t>
            </a:r>
            <a:r>
              <a:rPr lang="en-US" sz="1600" dirty="0">
                <a:latin typeface="IBM Plex Sans" panose="020B0503050203000203" pitchFamily="34" charset="0"/>
              </a:rPr>
              <a:t>the </a:t>
            </a:r>
            <a:r>
              <a:rPr lang="en-US" sz="1600" dirty="0">
                <a:solidFill>
                  <a:prstClr val="black"/>
                </a:solidFill>
                <a:latin typeface="IBM Plex Sans" panose="020B0503050203000203" pitchFamily="34" charset="0"/>
              </a:rPr>
              <a:t>concept and prototyping stages, </a:t>
            </a:r>
            <a:r>
              <a:rPr lang="en-US" sz="1600" dirty="0">
                <a:latin typeface="IBM Plex Sans" panose="020B0503050203000203" pitchFamily="34" charset="0"/>
              </a:rPr>
              <a:t>employees, users and experts help to assess the </a:t>
            </a:r>
            <a:r>
              <a:rPr lang="en-US" sz="1600" dirty="0">
                <a:solidFill>
                  <a:prstClr val="black"/>
                </a:solidFill>
                <a:latin typeface="IBM Plex Sans" panose="020B0503050203000203" pitchFamily="34" charset="0"/>
              </a:rPr>
              <a:t>desirability, feasibility and sustainability of new products </a:t>
            </a:r>
            <a:r>
              <a:rPr kumimoji="0" lang="en-US" sz="1600" b="0" i="0" u="none" strike="noStrike" kern="1200" cap="none" spc="0" normalizeH="0" baseline="0" noProof="0" dirty="0">
                <a:ln>
                  <a:noFill/>
                </a:ln>
                <a:solidFill>
                  <a:prstClr val="black"/>
                </a:solidFill>
                <a:effectLst/>
                <a:uLnTx/>
                <a:uFillTx/>
                <a:latin typeface="IBM Plex Sans" panose="020B0503050203000203" pitchFamily="34" charset="0"/>
              </a:rPr>
              <a:t>(e.g. the ‘flower cap’).</a:t>
            </a:r>
            <a:r>
              <a:rPr lang="en-US" sz="1600" baseline="30000" dirty="0">
                <a:latin typeface="IBM Plex Sans" panose="020B0503050203000203" pitchFamily="34" charset="0"/>
                <a:cs typeface="Helvetica" panose="020B0604020202020204" pitchFamily="34" charset="0"/>
              </a:rPr>
              <a:t>1</a:t>
            </a:r>
            <a:endParaRPr kumimoji="0" lang="en-US" sz="1600" b="0" i="0" u="none" strike="noStrike" kern="1200" cap="none" spc="0" normalizeH="0" baseline="0" noProof="0" dirty="0">
              <a:ln>
                <a:noFill/>
              </a:ln>
              <a:solidFill>
                <a:prstClr val="black"/>
              </a:solidFill>
              <a:effectLst/>
              <a:uLnTx/>
              <a:uFillTx/>
              <a:latin typeface="IBM Plex Sans" panose="020B0503050203000203" pitchFamily="34" charset="0"/>
            </a:endParaRPr>
          </a:p>
          <a:p>
            <a:pPr marL="800100" lvl="1" indent="-342900">
              <a:lnSpc>
                <a:spcPct val="90000"/>
              </a:lnSpc>
              <a:spcBef>
                <a:spcPts val="1000"/>
              </a:spcBef>
              <a:buClr>
                <a:prstClr val="black"/>
              </a:buClr>
              <a:buFont typeface="Wingdings" panose="05000000000000000000" pitchFamily="2" charset="2"/>
              <a:buChar char="§"/>
              <a:defRPr/>
            </a:pPr>
            <a:r>
              <a:rPr kumimoji="0" lang="en-US" sz="1600" b="0" i="0" u="none" strike="noStrike" kern="1200" cap="none" spc="0" normalizeH="0" baseline="0" noProof="0" dirty="0">
                <a:ln>
                  <a:noFill/>
                </a:ln>
                <a:solidFill>
                  <a:prstClr val="black"/>
                </a:solidFill>
                <a:effectLst/>
                <a:uLnTx/>
                <a:uFillTx/>
                <a:latin typeface="IBM Plex Sans" panose="020B0503050203000203" pitchFamily="34" charset="0"/>
              </a:rPr>
              <a:t>In </a:t>
            </a:r>
            <a:r>
              <a:rPr kumimoji="0" lang="en-US" sz="1600" b="0" i="0" u="none" strike="noStrike" kern="1200" cap="none" spc="0" normalizeH="0" baseline="0" noProof="0" dirty="0" err="1">
                <a:ln>
                  <a:noFill/>
                </a:ln>
                <a:solidFill>
                  <a:prstClr val="black"/>
                </a:solidFill>
                <a:effectLst/>
                <a:uLnTx/>
                <a:uFillTx/>
                <a:latin typeface="IBM Plex Sans" panose="020B0503050203000203" pitchFamily="34" charset="0"/>
              </a:rPr>
              <a:t>industrialisation</a:t>
            </a:r>
            <a:r>
              <a:rPr kumimoji="0" lang="en-US" sz="1600" b="0" i="0" u="none" strike="noStrike" kern="1200" cap="none" spc="0" normalizeH="0" baseline="0" noProof="0" dirty="0">
                <a:ln>
                  <a:noFill/>
                </a:ln>
                <a:solidFill>
                  <a:prstClr val="black"/>
                </a:solidFill>
                <a:effectLst/>
                <a:uLnTx/>
                <a:uFillTx/>
                <a:latin typeface="IBM Plex Sans" panose="020B0503050203000203" pitchFamily="34" charset="0"/>
              </a:rPr>
              <a:t> and </a:t>
            </a:r>
            <a:r>
              <a:rPr kumimoji="0" lang="en-US" sz="1600" b="0" i="0" u="none" strike="noStrike" kern="1200" cap="none" spc="0" normalizeH="0" baseline="0" noProof="0" dirty="0" err="1">
                <a:ln>
                  <a:noFill/>
                </a:ln>
                <a:solidFill>
                  <a:prstClr val="black"/>
                </a:solidFill>
                <a:effectLst/>
                <a:uLnTx/>
                <a:uFillTx/>
                <a:latin typeface="IBM Plex Sans" panose="020B0503050203000203" pitchFamily="34" charset="0"/>
              </a:rPr>
              <a:t>commercialisation</a:t>
            </a:r>
            <a:r>
              <a:rPr kumimoji="0" lang="en-US" sz="1600" b="0" i="0" u="none" strike="noStrike" kern="1200" cap="none" spc="0" normalizeH="0" baseline="0" noProof="0" dirty="0">
                <a:ln>
                  <a:noFill/>
                </a:ln>
                <a:solidFill>
                  <a:prstClr val="black"/>
                </a:solidFill>
                <a:effectLst/>
                <a:uLnTx/>
                <a:uFillTx/>
                <a:latin typeface="IBM Plex Sans" panose="020B0503050203000203" pitchFamily="34" charset="0"/>
              </a:rPr>
              <a:t>, </a:t>
            </a:r>
            <a:r>
              <a:rPr kumimoji="0" lang="en-US" sz="1600" b="0" i="0" u="none" strike="noStrike" kern="1200" cap="none" spc="0" normalizeH="0" baseline="0" noProof="0" dirty="0" err="1">
                <a:ln>
                  <a:noFill/>
                </a:ln>
                <a:solidFill>
                  <a:prstClr val="black"/>
                </a:solidFill>
                <a:effectLst/>
                <a:uLnTx/>
                <a:uFillTx/>
                <a:latin typeface="IBM Plex Sans" panose="020B0503050203000203" pitchFamily="34" charset="0"/>
              </a:rPr>
              <a:t>Pelliconi</a:t>
            </a:r>
            <a:r>
              <a:rPr kumimoji="0" lang="en-US" sz="1600" b="0" i="0" u="none" strike="noStrike" kern="1200" cap="none" spc="0" normalizeH="0" baseline="0" noProof="0" dirty="0">
                <a:ln>
                  <a:noFill/>
                </a:ln>
                <a:solidFill>
                  <a:prstClr val="black"/>
                </a:solidFill>
                <a:effectLst/>
                <a:uLnTx/>
                <a:uFillTx/>
                <a:latin typeface="IBM Plex Sans" panose="020B0503050203000203" pitchFamily="34" charset="0"/>
              </a:rPr>
              <a:t> works with suppliers, </a:t>
            </a:r>
            <a:r>
              <a:rPr lang="en-US" sz="1600" dirty="0">
                <a:latin typeface="IBM Plex Sans" panose="020B0503050203000203" pitchFamily="34" charset="0"/>
              </a:rPr>
              <a:t>sharing knowledge and best practices to help them adopt a more sustainability-oriented culture.</a:t>
            </a:r>
            <a:r>
              <a:rPr lang="en-US" sz="1600" baseline="30000" dirty="0">
                <a:latin typeface="IBM Plex Sans" panose="020B0503050203000203" pitchFamily="34" charset="0"/>
                <a:cs typeface="Helvetica" panose="020B0604020202020204" pitchFamily="34" charset="0"/>
              </a:rPr>
              <a:t>1</a:t>
            </a:r>
            <a:endParaRPr kumimoji="0" lang="en-US" sz="1600" b="0" i="0" u="none" strike="noStrike" kern="1200" cap="none" spc="0" normalizeH="0" baseline="0" noProof="0" dirty="0">
              <a:ln>
                <a:noFill/>
              </a:ln>
              <a:solidFill>
                <a:prstClr val="black"/>
              </a:solidFill>
              <a:effectLst/>
              <a:uLnTx/>
              <a:uFillTx/>
              <a:latin typeface="IBM Plex Sans" panose="020B0503050203000203" pitchFamily="34" charset="0"/>
            </a:endParaRPr>
          </a:p>
        </p:txBody>
      </p:sp>
      <p:pic>
        <p:nvPicPr>
          <p:cNvPr id="1026" name="Picture 2" descr="Pelliconi - Smau">
            <a:extLst>
              <a:ext uri="{FF2B5EF4-FFF2-40B4-BE49-F238E27FC236}">
                <a16:creationId xmlns:a16="http://schemas.microsoft.com/office/drawing/2014/main" id="{AD98EDAE-724C-59FA-20F3-212E3CBD55B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185516" y="2074408"/>
            <a:ext cx="2217712" cy="61102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a:extLst>
              <a:ext uri="{FF2B5EF4-FFF2-40B4-BE49-F238E27FC236}">
                <a16:creationId xmlns:a16="http://schemas.microsoft.com/office/drawing/2014/main" id="{3D72D3DD-8713-D2F8-18DC-144EF9CCC59F}"/>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373030406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BD343-E5D4-C250-3EFF-CAC84C35F08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2B2F29DC-7BE1-CE14-98F3-B20D9706E86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215AA9BB-26A9-149A-2C80-A792ACBC756D}"/>
              </a:ext>
            </a:extLst>
          </p:cNvPr>
          <p:cNvSpPr>
            <a:spLocks noGrp="1"/>
          </p:cNvSpPr>
          <p:nvPr>
            <p:ph type="title"/>
          </p:nvPr>
        </p:nvSpPr>
        <p:spPr>
          <a:xfrm>
            <a:off x="838200" y="613901"/>
            <a:ext cx="10515600" cy="1325563"/>
          </a:xfrm>
        </p:spPr>
        <p:txBody>
          <a:bodyPr>
            <a:normAutofit fontScale="90000"/>
          </a:bodyPr>
          <a:lstStyle/>
          <a:p>
            <a:r>
              <a:rPr lang="en-GB" sz="2000" b="1" dirty="0">
                <a:solidFill>
                  <a:srgbClr val="0517B5"/>
                </a:solidFill>
              </a:rPr>
              <a:t>Chapter 5 / Co-creating Targeted Interventions</a:t>
            </a:r>
            <a:br>
              <a:rPr lang="en-GB" sz="1800" b="1" dirty="0">
                <a:solidFill>
                  <a:srgbClr val="0517B5"/>
                </a:solidFill>
              </a:rPr>
            </a:br>
            <a:r>
              <a:rPr lang="en-US" sz="4000" dirty="0">
                <a:solidFill>
                  <a:srgbClr val="0517B5"/>
                </a:solidFill>
              </a:rPr>
              <a:t>Preparing, Conducting and Bundling Co-creative</a:t>
            </a:r>
            <a:br>
              <a:rPr lang="en-US" sz="4000" dirty="0">
                <a:solidFill>
                  <a:srgbClr val="0517B5"/>
                </a:solidFill>
              </a:rPr>
            </a:br>
            <a:r>
              <a:rPr lang="en-US" sz="4000" dirty="0">
                <a:solidFill>
                  <a:srgbClr val="0517B5"/>
                </a:solidFill>
              </a:rPr>
              <a:t>Activities </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25C6AE9F-68C5-43D3-3480-74004473CC8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D3229829-163D-0315-EE96-2945C6986401}"/>
              </a:ext>
            </a:extLst>
          </p:cNvPr>
          <p:cNvSpPr>
            <a:spLocks noGrp="1"/>
          </p:cNvSpPr>
          <p:nvPr>
            <p:ph idx="1"/>
          </p:nvPr>
        </p:nvSpPr>
        <p:spPr>
          <a:xfrm>
            <a:off x="838200" y="2074401"/>
            <a:ext cx="10515600" cy="4351338"/>
          </a:xfrm>
        </p:spPr>
        <p:txBody>
          <a:bodyPr>
            <a:normAutofit/>
          </a:bodyPr>
          <a:lstStyle/>
          <a:p>
            <a:pPr>
              <a:buClr>
                <a:schemeClr val="tx1"/>
              </a:buClr>
              <a:buFont typeface="Wingdings" panose="05000000000000000000" pitchFamily="2" charset="2"/>
              <a:buChar char="§"/>
              <a:defRPr/>
            </a:pPr>
            <a:r>
              <a:rPr lang="de-DE" sz="2000" dirty="0"/>
              <a:t>Setting </a:t>
            </a:r>
            <a:r>
              <a:rPr lang="de-DE" sz="2000" dirty="0" err="1"/>
              <a:t>the</a:t>
            </a:r>
            <a:r>
              <a:rPr lang="de-DE" sz="2000" dirty="0"/>
              <a:t> Right Targets</a:t>
            </a:r>
          </a:p>
          <a:p>
            <a:pPr>
              <a:buClr>
                <a:schemeClr val="tx1"/>
              </a:buClr>
              <a:buFont typeface="Wingdings" panose="05000000000000000000" pitchFamily="2" charset="2"/>
              <a:buChar char="§"/>
              <a:defRPr/>
            </a:pPr>
            <a:r>
              <a:rPr lang="de-DE" sz="2000" dirty="0" err="1"/>
              <a:t>Engaging</a:t>
            </a:r>
            <a:r>
              <a:rPr lang="de-DE" sz="2000" dirty="0"/>
              <a:t> </a:t>
            </a:r>
            <a:r>
              <a:rPr lang="de-DE" sz="2000" dirty="0" err="1"/>
              <a:t>the</a:t>
            </a:r>
            <a:r>
              <a:rPr lang="de-DE" sz="2000" dirty="0"/>
              <a:t> Right </a:t>
            </a:r>
            <a:r>
              <a:rPr lang="de-DE" sz="2000" dirty="0" err="1"/>
              <a:t>Participants</a:t>
            </a:r>
            <a:endParaRPr lang="de-DE" sz="2000" dirty="0"/>
          </a:p>
          <a:p>
            <a:pPr>
              <a:buClr>
                <a:schemeClr val="tx1"/>
              </a:buClr>
              <a:buFont typeface="Wingdings" panose="05000000000000000000" pitchFamily="2" charset="2"/>
              <a:buChar char="§"/>
              <a:defRPr/>
            </a:pPr>
            <a:r>
              <a:rPr lang="en-US" sz="2000" dirty="0"/>
              <a:t>Setting Up a Safe Space and Empowering Participants</a:t>
            </a:r>
          </a:p>
          <a:p>
            <a:pPr>
              <a:buClr>
                <a:schemeClr val="tx1"/>
              </a:buClr>
              <a:buFont typeface="Wingdings" panose="05000000000000000000" pitchFamily="2" charset="2"/>
              <a:buChar char="§"/>
              <a:defRPr/>
            </a:pPr>
            <a:r>
              <a:rPr lang="de-DE" sz="2000" dirty="0" err="1"/>
              <a:t>Facilitation</a:t>
            </a:r>
            <a:r>
              <a:rPr lang="de-DE" sz="2000" dirty="0"/>
              <a:t> </a:t>
            </a:r>
            <a:r>
              <a:rPr lang="de-DE" sz="2000" dirty="0" err="1"/>
              <a:t>Using</a:t>
            </a:r>
            <a:r>
              <a:rPr lang="de-DE" sz="2000" dirty="0"/>
              <a:t> Storyboards</a:t>
            </a:r>
          </a:p>
          <a:p>
            <a:pPr>
              <a:buClr>
                <a:schemeClr val="tx1"/>
              </a:buClr>
              <a:buFont typeface="Wingdings" panose="05000000000000000000" pitchFamily="2" charset="2"/>
              <a:buChar char="§"/>
              <a:defRPr/>
            </a:pPr>
            <a:r>
              <a:rPr lang="en-US" sz="2000" dirty="0"/>
              <a:t>Bundling and Scaling Co-creating Activities</a:t>
            </a:r>
            <a:endParaRPr lang="en-GB" sz="2000" dirty="0">
              <a:solidFill>
                <a:srgbClr val="0517B5"/>
              </a:solidFill>
            </a:endParaRPr>
          </a:p>
        </p:txBody>
      </p:sp>
      <p:sp>
        <p:nvSpPr>
          <p:cNvPr id="3" name="Footer Placeholder 4">
            <a:extLst>
              <a:ext uri="{FF2B5EF4-FFF2-40B4-BE49-F238E27FC236}">
                <a16:creationId xmlns:a16="http://schemas.microsoft.com/office/drawing/2014/main" id="{AF2BF360-E3C7-28C4-D40C-CC416D1229A1}"/>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358436111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01D84-5408-0033-16A0-399BB15AE499}"/>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6F847770-EEB5-B4AB-9DC7-5BEA99A8EB2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284E8B0E-E93F-23DF-622E-7AD31AB8F761}"/>
              </a:ext>
            </a:extLst>
          </p:cNvPr>
          <p:cNvSpPr>
            <a:spLocks noGrp="1"/>
          </p:cNvSpPr>
          <p:nvPr>
            <p:ph type="title"/>
          </p:nvPr>
        </p:nvSpPr>
        <p:spPr/>
        <p:txBody>
          <a:bodyPr>
            <a:normAutofit/>
          </a:bodyPr>
          <a:lstStyle/>
          <a:p>
            <a:r>
              <a:rPr lang="en-GB" sz="1800" b="1" dirty="0">
                <a:solidFill>
                  <a:srgbClr val="0517B5"/>
                </a:solidFill>
              </a:rPr>
              <a:t>Chapter 5 / Co-creating Targeted Interventions</a:t>
            </a:r>
            <a:br>
              <a:rPr lang="en-GB" sz="1600" b="1" dirty="0">
                <a:solidFill>
                  <a:srgbClr val="0517B5"/>
                </a:solidFill>
              </a:rPr>
            </a:br>
            <a:r>
              <a:rPr lang="en-US" sz="3600" dirty="0">
                <a:solidFill>
                  <a:srgbClr val="0517B5"/>
                </a:solidFill>
              </a:rPr>
              <a:t>Setting the Right Targets</a:t>
            </a:r>
            <a:endParaRPr lang="en-GB" sz="32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3844639C-A598-2955-32BC-C103227F314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921B391D-9C7B-03ED-6F6F-7E81CE5A8B6B}"/>
              </a:ext>
            </a:extLst>
          </p:cNvPr>
          <p:cNvSpPr>
            <a:spLocks noGrp="1"/>
          </p:cNvSpPr>
          <p:nvPr>
            <p:ph idx="1"/>
          </p:nvPr>
        </p:nvSpPr>
        <p:spPr>
          <a:xfrm>
            <a:off x="838200" y="1825625"/>
            <a:ext cx="10515600" cy="4351338"/>
          </a:xfrm>
        </p:spPr>
        <p:txBody>
          <a:bodyPr>
            <a:normAutofit/>
          </a:bodyPr>
          <a:lstStyle/>
          <a:p>
            <a:pPr>
              <a:buClr>
                <a:schemeClr val="tx1"/>
              </a:buClr>
              <a:buFont typeface="Wingdings" panose="05000000000000000000" pitchFamily="2" charset="2"/>
              <a:buChar char="§"/>
              <a:defRPr/>
            </a:pPr>
            <a:r>
              <a:rPr lang="en-US" sz="2000" dirty="0"/>
              <a:t>Co-creating builds on the insights gained from the conceiving activities, targeting specific challenges to sustainable innovation.</a:t>
            </a:r>
          </a:p>
          <a:p>
            <a:pPr>
              <a:buClr>
                <a:schemeClr val="tx1"/>
              </a:buClr>
              <a:buFont typeface="Wingdings" panose="05000000000000000000" pitchFamily="2" charset="2"/>
              <a:buChar char="§"/>
              <a:defRPr/>
            </a:pPr>
            <a:r>
              <a:rPr lang="en-US" sz="2000" dirty="0"/>
              <a:t>Suitable challenges are:</a:t>
            </a:r>
          </a:p>
          <a:p>
            <a:pPr lvl="1">
              <a:buClr>
                <a:schemeClr val="tx1"/>
              </a:buClr>
              <a:buFont typeface="Wingdings" panose="05000000000000000000" pitchFamily="2" charset="2"/>
              <a:buChar char="§"/>
              <a:defRPr/>
            </a:pPr>
            <a:r>
              <a:rPr lang="en-US" sz="1600" dirty="0"/>
              <a:t>broad enough to justify a collective effort</a:t>
            </a:r>
          </a:p>
          <a:p>
            <a:pPr lvl="1">
              <a:buClr>
                <a:schemeClr val="tx1"/>
              </a:buClr>
              <a:buFont typeface="Wingdings" panose="05000000000000000000" pitchFamily="2" charset="2"/>
              <a:buChar char="§"/>
              <a:defRPr/>
            </a:pPr>
            <a:r>
              <a:rPr lang="de-DE" sz="1600" dirty="0" err="1"/>
              <a:t>manageable</a:t>
            </a:r>
            <a:r>
              <a:rPr lang="de-DE" sz="1600" dirty="0"/>
              <a:t> </a:t>
            </a:r>
            <a:r>
              <a:rPr lang="de-DE" sz="1600" dirty="0" err="1"/>
              <a:t>given</a:t>
            </a:r>
            <a:r>
              <a:rPr lang="de-DE" sz="1600" dirty="0"/>
              <a:t> </a:t>
            </a:r>
            <a:r>
              <a:rPr lang="de-DE" sz="1600" dirty="0" err="1"/>
              <a:t>available</a:t>
            </a:r>
            <a:r>
              <a:rPr lang="de-DE" sz="1600" dirty="0"/>
              <a:t> </a:t>
            </a:r>
            <a:r>
              <a:rPr lang="de-DE" sz="1600" dirty="0" err="1"/>
              <a:t>resources</a:t>
            </a:r>
            <a:r>
              <a:rPr lang="de-DE" sz="1600" dirty="0"/>
              <a:t> and time</a:t>
            </a:r>
          </a:p>
          <a:p>
            <a:pPr lvl="1">
              <a:buClr>
                <a:schemeClr val="tx1"/>
              </a:buClr>
              <a:buFont typeface="Wingdings" panose="05000000000000000000" pitchFamily="2" charset="2"/>
              <a:buChar char="§"/>
              <a:defRPr/>
            </a:pPr>
            <a:r>
              <a:rPr lang="en-US" sz="1600" dirty="0"/>
              <a:t>not narrow, as overly specific challenges require </a:t>
            </a:r>
            <a:r>
              <a:rPr lang="en-US" sz="1600" dirty="0" err="1"/>
              <a:t>specialised</a:t>
            </a:r>
            <a:r>
              <a:rPr lang="en-US" sz="1600" dirty="0"/>
              <a:t> expertise that does not always benefit from a co-creating approach</a:t>
            </a:r>
          </a:p>
          <a:p>
            <a:pPr lvl="1">
              <a:buClr>
                <a:schemeClr val="tx1"/>
              </a:buClr>
              <a:buFont typeface="Wingdings" panose="05000000000000000000" pitchFamily="2" charset="2"/>
              <a:buChar char="§"/>
              <a:defRPr/>
            </a:pPr>
            <a:r>
              <a:rPr lang="de-DE" sz="1600" dirty="0"/>
              <a:t>relevant </a:t>
            </a:r>
            <a:r>
              <a:rPr lang="de-DE" sz="1600" dirty="0" err="1"/>
              <a:t>to</a:t>
            </a:r>
            <a:r>
              <a:rPr lang="de-DE" sz="1600" dirty="0"/>
              <a:t> </a:t>
            </a:r>
            <a:r>
              <a:rPr lang="de-DE" sz="1600" dirty="0" err="1"/>
              <a:t>existing</a:t>
            </a:r>
            <a:r>
              <a:rPr lang="de-DE" sz="1600" dirty="0"/>
              <a:t> initiatives: In </a:t>
            </a:r>
            <a:r>
              <a:rPr lang="de-DE" sz="1600" dirty="0" err="1"/>
              <a:t>some</a:t>
            </a:r>
            <a:r>
              <a:rPr lang="de-DE" sz="1600" dirty="0"/>
              <a:t> </a:t>
            </a:r>
            <a:r>
              <a:rPr lang="de-DE" sz="1600" dirty="0" err="1"/>
              <a:t>cases</a:t>
            </a:r>
            <a:r>
              <a:rPr lang="de-DE" sz="1600" dirty="0"/>
              <a:t> </a:t>
            </a:r>
            <a:r>
              <a:rPr lang="en-US" sz="1600" dirty="0"/>
              <a:t>it may not be necessary to duplicate efforts. In other cases, co-creating can help redesign or simplify ongoing efforts. </a:t>
            </a:r>
            <a:endParaRPr lang="en-GB" sz="1600" dirty="0">
              <a:solidFill>
                <a:srgbClr val="0517B5"/>
              </a:solidFill>
            </a:endParaRPr>
          </a:p>
        </p:txBody>
      </p:sp>
      <p:sp>
        <p:nvSpPr>
          <p:cNvPr id="3" name="Footer Placeholder 4">
            <a:extLst>
              <a:ext uri="{FF2B5EF4-FFF2-40B4-BE49-F238E27FC236}">
                <a16:creationId xmlns:a16="http://schemas.microsoft.com/office/drawing/2014/main" id="{4D891DE9-DBDB-B521-B6C3-2728BE2AA77C}"/>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330023952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3462D-90F7-D6D5-3BF4-1CEA132D7044}"/>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197E22EB-E5D9-0211-3BAA-0006A510BBD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1242C40B-2BAA-6513-8D1A-59B22309A6EA}"/>
              </a:ext>
            </a:extLst>
          </p:cNvPr>
          <p:cNvSpPr>
            <a:spLocks noGrp="1"/>
          </p:cNvSpPr>
          <p:nvPr>
            <p:ph type="title"/>
          </p:nvPr>
        </p:nvSpPr>
        <p:spPr/>
        <p:txBody>
          <a:bodyPr>
            <a:normAutofit/>
          </a:bodyPr>
          <a:lstStyle/>
          <a:p>
            <a:r>
              <a:rPr lang="en-GB" sz="1800" b="1" dirty="0">
                <a:solidFill>
                  <a:srgbClr val="0517B5"/>
                </a:solidFill>
              </a:rPr>
              <a:t>Chapter 5 / Co-creating Targeted Interventions</a:t>
            </a:r>
            <a:br>
              <a:rPr lang="en-GB" sz="1600" b="1" dirty="0">
                <a:solidFill>
                  <a:srgbClr val="0517B5"/>
                </a:solidFill>
              </a:rPr>
            </a:br>
            <a:r>
              <a:rPr lang="en-US" sz="3600" dirty="0">
                <a:solidFill>
                  <a:srgbClr val="0517B5"/>
                </a:solidFill>
              </a:rPr>
              <a:t>Engaging the Right Participants </a:t>
            </a:r>
            <a:endParaRPr lang="en-GB" sz="32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287592D3-9C2F-BCCD-6A92-6731CA417786}"/>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7BF8F550-5302-64C6-30D4-2D471D46DD95}"/>
              </a:ext>
            </a:extLst>
          </p:cNvPr>
          <p:cNvSpPr>
            <a:spLocks noGrp="1"/>
          </p:cNvSpPr>
          <p:nvPr>
            <p:ph idx="1"/>
          </p:nvPr>
        </p:nvSpPr>
        <p:spPr>
          <a:xfrm>
            <a:off x="838200" y="1825625"/>
            <a:ext cx="10515600" cy="4351338"/>
          </a:xfrm>
        </p:spPr>
        <p:txBody>
          <a:bodyPr>
            <a:normAutofit/>
          </a:bodyPr>
          <a:lstStyle/>
          <a:p>
            <a:pPr>
              <a:buClr>
                <a:schemeClr val="tx1"/>
              </a:buClr>
              <a:buFont typeface="Wingdings" panose="05000000000000000000" pitchFamily="2" charset="2"/>
              <a:buChar char="§"/>
              <a:defRPr/>
            </a:pPr>
            <a:r>
              <a:rPr lang="en-US" sz="2000" dirty="0"/>
              <a:t>Large formats like Futures Search</a:t>
            </a:r>
            <a:r>
              <a:rPr lang="en-US" sz="2000" baseline="30000" dirty="0"/>
              <a:t>2</a:t>
            </a:r>
            <a:r>
              <a:rPr lang="en-US" sz="2000" dirty="0"/>
              <a:t> or Open Space conferences</a:t>
            </a:r>
            <a:r>
              <a:rPr lang="en-US" sz="2000" baseline="30000" dirty="0"/>
              <a:t>2</a:t>
            </a:r>
            <a:r>
              <a:rPr lang="en-US" sz="2000" dirty="0"/>
              <a:t> can be tailored to the </a:t>
            </a:r>
            <a:r>
              <a:rPr lang="en-US" sz="2000" dirty="0" err="1"/>
              <a:t>organisation’s</a:t>
            </a:r>
            <a:r>
              <a:rPr lang="en-US" sz="2000" dirty="0"/>
              <a:t> needs, available time and budget and adapted to smaller groups. </a:t>
            </a:r>
          </a:p>
          <a:p>
            <a:pPr>
              <a:buClr>
                <a:schemeClr val="tx1"/>
              </a:buClr>
              <a:buFont typeface="Wingdings" panose="05000000000000000000" pitchFamily="2" charset="2"/>
              <a:buChar char="§"/>
              <a:defRPr/>
            </a:pPr>
            <a:r>
              <a:rPr lang="en-US" sz="2000" dirty="0"/>
              <a:t>Co‑creation relies on direct interaction, making it essential to involve participants who bring diverse experiences and viewpoints.</a:t>
            </a:r>
            <a:endParaRPr lang="en-GB" sz="1600" dirty="0">
              <a:solidFill>
                <a:srgbClr val="0517B5"/>
              </a:solidFill>
            </a:endParaRPr>
          </a:p>
          <a:p>
            <a:pPr>
              <a:buClr>
                <a:schemeClr val="tx1"/>
              </a:buClr>
              <a:buFont typeface="Wingdings" panose="05000000000000000000" pitchFamily="2" charset="2"/>
              <a:buChar char="§"/>
              <a:defRPr/>
            </a:pPr>
            <a:r>
              <a:rPr lang="en-US" sz="2000" dirty="0"/>
              <a:t>Stakeholder diversity ensures that the process is holistic and inclusive, considering a wide range of insights and ideas. </a:t>
            </a:r>
          </a:p>
          <a:p>
            <a:pPr>
              <a:buClr>
                <a:schemeClr val="tx1"/>
              </a:buClr>
              <a:buFont typeface="Wingdings" panose="05000000000000000000" pitchFamily="2" charset="2"/>
              <a:buChar char="§"/>
              <a:defRPr/>
            </a:pPr>
            <a:r>
              <a:rPr lang="en-US" sz="2000" dirty="0"/>
              <a:t>Still, one needs to </a:t>
            </a:r>
            <a:r>
              <a:rPr lang="en-US" sz="2000" dirty="0" err="1"/>
              <a:t>prioritise</a:t>
            </a:r>
            <a:r>
              <a:rPr lang="en-US" sz="2000" dirty="0"/>
              <a:t> the most relevant stakeholders so as to ensure meaningful contributions.</a:t>
            </a:r>
          </a:p>
          <a:p>
            <a:pPr>
              <a:buClr>
                <a:schemeClr val="tx1"/>
              </a:buClr>
              <a:buFont typeface="Wingdings" panose="05000000000000000000" pitchFamily="2" charset="2"/>
              <a:buChar char="§"/>
              <a:defRPr/>
            </a:pPr>
            <a:endParaRPr lang="en-US" sz="2000" dirty="0"/>
          </a:p>
        </p:txBody>
      </p:sp>
      <p:sp>
        <p:nvSpPr>
          <p:cNvPr id="6" name="Footer Placeholder 4">
            <a:extLst>
              <a:ext uri="{FF2B5EF4-FFF2-40B4-BE49-F238E27FC236}">
                <a16:creationId xmlns:a16="http://schemas.microsoft.com/office/drawing/2014/main" id="{36CA5B5B-C492-9ACD-608B-737FCEEE7AB7}"/>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034911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A7DD1-8BBA-B502-4307-AF076099561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C86F8EA-1EC9-BBC5-AE0D-D898F27A3F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0EDBF872-EE32-D97C-54D8-EBF30AB74AFB}"/>
              </a:ext>
            </a:extLst>
          </p:cNvPr>
          <p:cNvSpPr>
            <a:spLocks noGrp="1"/>
          </p:cNvSpPr>
          <p:nvPr>
            <p:ph type="title"/>
          </p:nvPr>
        </p:nvSpPr>
        <p:spPr/>
        <p:txBody>
          <a:bodyPr>
            <a:normAutofit/>
          </a:bodyPr>
          <a:lstStyle/>
          <a:p>
            <a:r>
              <a:rPr lang="en-GB" sz="1800" b="1" dirty="0">
                <a:solidFill>
                  <a:srgbClr val="0517B5"/>
                </a:solidFill>
              </a:rPr>
              <a:t>Chapter 1 / It Takes a Whole Culture</a:t>
            </a:r>
            <a:br>
              <a:rPr lang="en-GB" sz="3600" noProof="0" dirty="0">
                <a:solidFill>
                  <a:srgbClr val="0517B5"/>
                </a:solidFill>
                <a:latin typeface="IBM Plex Sans" panose="020B0503050203000203" pitchFamily="34" charset="0"/>
              </a:rPr>
            </a:br>
            <a:r>
              <a:rPr lang="en-GB" sz="3600" noProof="0" dirty="0">
                <a:solidFill>
                  <a:srgbClr val="0517B5"/>
                </a:solidFill>
                <a:latin typeface="IBM Plex Sans" panose="020B0503050203000203" pitchFamily="34" charset="0"/>
              </a:rPr>
              <a:t>3C Framework</a:t>
            </a:r>
          </a:p>
        </p:txBody>
      </p:sp>
      <p:sp>
        <p:nvSpPr>
          <p:cNvPr id="5" name="Slide Number Placeholder 4">
            <a:extLst>
              <a:ext uri="{FF2B5EF4-FFF2-40B4-BE49-F238E27FC236}">
                <a16:creationId xmlns:a16="http://schemas.microsoft.com/office/drawing/2014/main" id="{D96E3300-E72D-729A-9518-EA289D1819FA}"/>
              </a:ext>
            </a:extLst>
          </p:cNvPr>
          <p:cNvSpPr>
            <a:spLocks noGrp="1"/>
          </p:cNvSpPr>
          <p:nvPr>
            <p:ph type="sldNum" sz="quarter" idx="12"/>
          </p:nvPr>
        </p:nvSpPr>
        <p:spPr>
          <a:xfrm>
            <a:off x="8610600" y="6356350"/>
            <a:ext cx="2743200" cy="365125"/>
          </a:xfrm>
        </p:spPr>
        <p:txBody>
          <a:bodyPr/>
          <a:lstStyle/>
          <a:p>
            <a:fld id="{3956045D-9102-456A-A452-B8024B51FE1A}" type="slidenum">
              <a:rPr lang="en-GB" noProof="0" smtClean="0">
                <a:latin typeface="IBM Plex Sans" panose="020B0503050203000203" pitchFamily="34" charset="0"/>
              </a:rPr>
              <a:t>12</a:t>
            </a:fld>
            <a:endParaRPr lang="en-GB" noProof="0" dirty="0">
              <a:latin typeface="IBM Plex Sans" panose="020B0503050203000203" pitchFamily="34" charset="0"/>
            </a:endParaRPr>
          </a:p>
        </p:txBody>
      </p:sp>
      <p:grpSp>
        <p:nvGrpSpPr>
          <p:cNvPr id="19" name="Group 18">
            <a:extLst>
              <a:ext uri="{FF2B5EF4-FFF2-40B4-BE49-F238E27FC236}">
                <a16:creationId xmlns:a16="http://schemas.microsoft.com/office/drawing/2014/main" id="{846EDC1A-F5F5-3C77-5E31-B6C1A36FFA38}"/>
              </a:ext>
            </a:extLst>
          </p:cNvPr>
          <p:cNvGrpSpPr/>
          <p:nvPr/>
        </p:nvGrpSpPr>
        <p:grpSpPr>
          <a:xfrm>
            <a:off x="1258543" y="1699136"/>
            <a:ext cx="9674915" cy="4671628"/>
            <a:chOff x="799925" y="1895911"/>
            <a:chExt cx="9674915" cy="4671628"/>
          </a:xfrm>
        </p:grpSpPr>
        <p:grpSp>
          <p:nvGrpSpPr>
            <p:cNvPr id="14" name="Group 13">
              <a:extLst>
                <a:ext uri="{FF2B5EF4-FFF2-40B4-BE49-F238E27FC236}">
                  <a16:creationId xmlns:a16="http://schemas.microsoft.com/office/drawing/2014/main" id="{21C305E2-52A2-72DF-4DAA-7CD35B75C31E}"/>
                </a:ext>
              </a:extLst>
            </p:cNvPr>
            <p:cNvGrpSpPr/>
            <p:nvPr/>
          </p:nvGrpSpPr>
          <p:grpSpPr>
            <a:xfrm>
              <a:off x="799925" y="1924769"/>
              <a:ext cx="9674915" cy="4642770"/>
              <a:chOff x="5415554" y="4783485"/>
              <a:chExt cx="10084600" cy="4642770"/>
            </a:xfrm>
          </p:grpSpPr>
          <p:sp>
            <p:nvSpPr>
              <p:cNvPr id="15" name="TextBox 14">
                <a:extLst>
                  <a:ext uri="{FF2B5EF4-FFF2-40B4-BE49-F238E27FC236}">
                    <a16:creationId xmlns:a16="http://schemas.microsoft.com/office/drawing/2014/main" id="{B820B4FA-96D6-F3B2-4F5E-E5CB0CAD49A5}"/>
                  </a:ext>
                </a:extLst>
              </p:cNvPr>
              <p:cNvSpPr txBox="1"/>
              <p:nvPr/>
            </p:nvSpPr>
            <p:spPr>
              <a:xfrm>
                <a:off x="12715709" y="4783485"/>
                <a:ext cx="2784445" cy="1136145"/>
              </a:xfrm>
              <a:prstGeom prst="rect">
                <a:avLst/>
              </a:prstGeom>
              <a:noFill/>
            </p:spPr>
            <p:txBody>
              <a:bodyPr wrap="square">
                <a:spAutoFit/>
              </a:bodyPr>
              <a:lstStyle/>
              <a:p>
                <a:pPr algn="r" defTabSz="457200">
                  <a:lnSpc>
                    <a:spcPct val="115000"/>
                  </a:lnSpc>
                  <a:spcAft>
                    <a:spcPts val="800"/>
                  </a:spcAft>
                  <a:defRPr/>
                </a:pPr>
                <a:r>
                  <a:rPr lang="en-GB" sz="1200" b="1" i="1" u="sng" noProof="0" dirty="0">
                    <a:solidFill>
                      <a:srgbClr val="3333BC"/>
                    </a:solidFill>
                    <a:latin typeface="IBM Plex Sans" panose="020B0503050203000203" pitchFamily="34" charset="0"/>
                    <a:ea typeface="Calibri" panose="020F0502020204030204" pitchFamily="34" charset="0"/>
                    <a:cs typeface="Helvetica" panose="020B0604020202020204" pitchFamily="34" charset="0"/>
                  </a:rPr>
                  <a:t>1) CONCEIVE</a:t>
                </a:r>
                <a:r>
                  <a:rPr lang="en-GB" sz="1200" i="1" u="sng" noProof="0" dirty="0">
                    <a:solidFill>
                      <a:srgbClr val="3333BC"/>
                    </a:solidFill>
                    <a:latin typeface="IBM Plex Sans" panose="020B0503050203000203" pitchFamily="34" charset="0"/>
                    <a:ea typeface="Calibri" panose="020F0502020204030204" pitchFamily="34" charset="0"/>
                    <a:cs typeface="Helvetica" panose="020B0604020202020204" pitchFamily="34" charset="0"/>
                  </a:rPr>
                  <a:t>:</a:t>
                </a:r>
                <a:br>
                  <a:rPr lang="en-GB" sz="1200" i="1" u="sng" noProof="0" dirty="0">
                    <a:solidFill>
                      <a:srgbClr val="3333BC"/>
                    </a:solidFill>
                    <a:latin typeface="IBM Plex Sans" panose="020B0503050203000203" pitchFamily="34" charset="0"/>
                    <a:ea typeface="Calibri" panose="020F0502020204030204" pitchFamily="34" charset="0"/>
                    <a:cs typeface="Helvetica" panose="020B0604020202020204" pitchFamily="34" charset="0"/>
                  </a:rPr>
                </a:br>
                <a:r>
                  <a:rPr lang="en-GB" sz="1200" i="1" noProof="0" dirty="0">
                    <a:solidFill>
                      <a:srgbClr val="3333BC"/>
                    </a:solidFill>
                    <a:latin typeface="IBM Plex Sans" panose="020B0503050203000203" pitchFamily="34" charset="0"/>
                    <a:ea typeface="Calibri" panose="020F0502020204030204" pitchFamily="34" charset="0"/>
                    <a:cs typeface="Helvetica" panose="020B0604020202020204" pitchFamily="34" charset="0"/>
                  </a:rPr>
                  <a:t>How can we conceive our cultural practices to understand our values, their tensions and the gaps between values and action?</a:t>
                </a:r>
              </a:p>
            </p:txBody>
          </p:sp>
          <p:sp>
            <p:nvSpPr>
              <p:cNvPr id="16" name="TextBox 15">
                <a:extLst>
                  <a:ext uri="{FF2B5EF4-FFF2-40B4-BE49-F238E27FC236}">
                    <a16:creationId xmlns:a16="http://schemas.microsoft.com/office/drawing/2014/main" id="{16F35327-E0B4-448C-A62D-8E16825C6087}"/>
                  </a:ext>
                </a:extLst>
              </p:cNvPr>
              <p:cNvSpPr txBox="1"/>
              <p:nvPr/>
            </p:nvSpPr>
            <p:spPr>
              <a:xfrm>
                <a:off x="5415554" y="4783485"/>
                <a:ext cx="2784445" cy="1136145"/>
              </a:xfrm>
              <a:prstGeom prst="rect">
                <a:avLst/>
              </a:prstGeom>
              <a:noFill/>
            </p:spPr>
            <p:txBody>
              <a:bodyPr wrap="square">
                <a:spAutoFit/>
              </a:bodyPr>
              <a:lstStyle/>
              <a:p>
                <a:pPr defTabSz="457200">
                  <a:lnSpc>
                    <a:spcPct val="115000"/>
                  </a:lnSpc>
                  <a:spcAft>
                    <a:spcPts val="800"/>
                  </a:spcAft>
                  <a:defRPr/>
                </a:pPr>
                <a:r>
                  <a:rPr lang="en-GB" sz="1200" b="1" i="1" u="sng" noProof="0" dirty="0">
                    <a:solidFill>
                      <a:srgbClr val="3333BC"/>
                    </a:solidFill>
                    <a:latin typeface="IBM Plex Sans" panose="020B0503050203000203" pitchFamily="34" charset="0"/>
                    <a:ea typeface="Calibri" panose="020F0502020204030204" pitchFamily="34" charset="0"/>
                    <a:cs typeface="Helvetica" panose="020B0604020202020204" pitchFamily="34" charset="0"/>
                  </a:rPr>
                  <a:t>3) CULTIVATE:</a:t>
                </a:r>
                <a:br>
                  <a:rPr lang="en-GB" sz="1200" i="1" u="sng" noProof="0" dirty="0">
                    <a:solidFill>
                      <a:srgbClr val="3333BC"/>
                    </a:solidFill>
                    <a:latin typeface="IBM Plex Sans" panose="020B0503050203000203" pitchFamily="34" charset="0"/>
                    <a:ea typeface="Calibri" panose="020F0502020204030204" pitchFamily="34" charset="0"/>
                    <a:cs typeface="Helvetica" panose="020B0604020202020204" pitchFamily="34" charset="0"/>
                  </a:rPr>
                </a:br>
                <a:r>
                  <a:rPr lang="en-GB" sz="1200" i="1" noProof="0" dirty="0">
                    <a:solidFill>
                      <a:srgbClr val="3333BC"/>
                    </a:solidFill>
                    <a:latin typeface="IBM Plex Sans" panose="020B0503050203000203" pitchFamily="34" charset="0"/>
                    <a:ea typeface="Calibri" panose="020F0502020204030204" pitchFamily="34" charset="0"/>
                    <a:cs typeface="Helvetica" panose="020B0604020202020204" pitchFamily="34" charset="0"/>
                  </a:rPr>
                  <a:t>How can we cultivate virtuous circles that lead to new sustainable value as outcome and ultimately achieve the desired impact?</a:t>
                </a:r>
              </a:p>
            </p:txBody>
          </p:sp>
          <p:sp>
            <p:nvSpPr>
              <p:cNvPr id="17" name="TextBox 16">
                <a:extLst>
                  <a:ext uri="{FF2B5EF4-FFF2-40B4-BE49-F238E27FC236}">
                    <a16:creationId xmlns:a16="http://schemas.microsoft.com/office/drawing/2014/main" id="{56A4FF84-F5DE-11AF-55B3-3C761A928096}"/>
                  </a:ext>
                </a:extLst>
              </p:cNvPr>
              <p:cNvSpPr txBox="1"/>
              <p:nvPr/>
            </p:nvSpPr>
            <p:spPr>
              <a:xfrm>
                <a:off x="7127431" y="8714842"/>
                <a:ext cx="6466741" cy="711413"/>
              </a:xfrm>
              <a:prstGeom prst="rect">
                <a:avLst/>
              </a:prstGeom>
              <a:noFill/>
            </p:spPr>
            <p:txBody>
              <a:bodyPr wrap="square">
                <a:spAutoFit/>
              </a:bodyPr>
              <a:lstStyle/>
              <a:p>
                <a:pPr algn="ctr" defTabSz="457200">
                  <a:lnSpc>
                    <a:spcPct val="115000"/>
                  </a:lnSpc>
                  <a:spcAft>
                    <a:spcPts val="800"/>
                  </a:spcAft>
                  <a:defRPr/>
                </a:pPr>
                <a:r>
                  <a:rPr lang="en-GB" sz="1200" b="1" i="1" u="sng" noProof="0" dirty="0">
                    <a:solidFill>
                      <a:srgbClr val="3333BC"/>
                    </a:solidFill>
                    <a:latin typeface="IBM Plex Sans" panose="020B0503050203000203" pitchFamily="34" charset="0"/>
                    <a:ea typeface="Calibri" panose="020F0502020204030204" pitchFamily="34" charset="0"/>
                    <a:cs typeface="Helvetica" panose="020B0604020202020204" pitchFamily="34" charset="0"/>
                  </a:rPr>
                  <a:t>2. CO-CREATE:</a:t>
                </a:r>
                <a:br>
                  <a:rPr lang="en-GB" sz="1200" i="1" u="sng" noProof="0" dirty="0">
                    <a:solidFill>
                      <a:srgbClr val="3333BC"/>
                    </a:solidFill>
                    <a:latin typeface="IBM Plex Sans" panose="020B0503050203000203" pitchFamily="34" charset="0"/>
                    <a:ea typeface="Calibri" panose="020F0502020204030204" pitchFamily="34" charset="0"/>
                    <a:cs typeface="Helvetica" panose="020B0604020202020204" pitchFamily="34" charset="0"/>
                  </a:rPr>
                </a:br>
                <a:r>
                  <a:rPr lang="en-GB" sz="1200" i="1" noProof="0" dirty="0">
                    <a:solidFill>
                      <a:srgbClr val="3333BC"/>
                    </a:solidFill>
                    <a:latin typeface="IBM Plex Sans" panose="020B0503050203000203" pitchFamily="34" charset="0"/>
                    <a:ea typeface="Calibri" panose="020F0502020204030204" pitchFamily="34" charset="0"/>
                    <a:cs typeface="Helvetica" panose="020B0604020202020204" pitchFamily="34" charset="0"/>
                  </a:rPr>
                  <a:t>How can we co-create sustainable innovation practices – and strengthen existing ones – with targeted interventions?</a:t>
                </a:r>
              </a:p>
            </p:txBody>
          </p:sp>
        </p:grpSp>
        <p:pic>
          <p:nvPicPr>
            <p:cNvPr id="18" name="Grafik 3">
              <a:extLst>
                <a:ext uri="{FF2B5EF4-FFF2-40B4-BE49-F238E27FC236}">
                  <a16:creationId xmlns:a16="http://schemas.microsoft.com/office/drawing/2014/main" id="{35B7506F-833A-5482-48E4-9EF1F7E3CF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7912" y="1895911"/>
              <a:ext cx="3918940" cy="3918940"/>
            </a:xfrm>
            <a:prstGeom prst="rect">
              <a:avLst/>
            </a:prstGeom>
          </p:spPr>
        </p:pic>
      </p:grpSp>
      <p:sp>
        <p:nvSpPr>
          <p:cNvPr id="6" name="Footer Placeholder 4">
            <a:extLst>
              <a:ext uri="{FF2B5EF4-FFF2-40B4-BE49-F238E27FC236}">
                <a16:creationId xmlns:a16="http://schemas.microsoft.com/office/drawing/2014/main" id="{DB6CCB40-7017-FA44-6810-AB7C1A6C69F4}"/>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165028065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77928-587A-FFBC-0698-57F568AEB69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1FDBA5B0-7EFE-5D71-F699-D3E1F49CCA0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C94DF07F-E7D9-6877-DA0E-EFC350014F1D}"/>
              </a:ext>
            </a:extLst>
          </p:cNvPr>
          <p:cNvSpPr>
            <a:spLocks noGrp="1"/>
          </p:cNvSpPr>
          <p:nvPr>
            <p:ph type="title"/>
          </p:nvPr>
        </p:nvSpPr>
        <p:spPr>
          <a:xfrm>
            <a:off x="838200" y="613905"/>
            <a:ext cx="10515600" cy="1325563"/>
          </a:xfrm>
        </p:spPr>
        <p:txBody>
          <a:bodyPr>
            <a:normAutofit fontScale="90000"/>
          </a:bodyPr>
          <a:lstStyle/>
          <a:p>
            <a:r>
              <a:rPr lang="en-GB" sz="2000" b="1" dirty="0">
                <a:solidFill>
                  <a:srgbClr val="0517B5"/>
                </a:solidFill>
              </a:rPr>
              <a:t>Chapter 5 / Co-creating Targeted Interventions</a:t>
            </a:r>
            <a:br>
              <a:rPr lang="en-GB" sz="1600" b="1" dirty="0">
                <a:solidFill>
                  <a:srgbClr val="0517B5"/>
                </a:solidFill>
              </a:rPr>
            </a:br>
            <a:r>
              <a:rPr lang="en-US" sz="4000" dirty="0">
                <a:solidFill>
                  <a:srgbClr val="0517B5"/>
                </a:solidFill>
              </a:rPr>
              <a:t>Setting Up a Safe Space and Empowering Participants</a:t>
            </a:r>
            <a:endParaRPr lang="en-GB" sz="32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5F983BAF-1EC7-4995-BA96-C5FF086DE6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B9A156FF-9C25-40BB-520D-C33CB3412BAB}"/>
              </a:ext>
            </a:extLst>
          </p:cNvPr>
          <p:cNvSpPr>
            <a:spLocks noGrp="1"/>
          </p:cNvSpPr>
          <p:nvPr>
            <p:ph idx="1"/>
          </p:nvPr>
        </p:nvSpPr>
        <p:spPr>
          <a:xfrm>
            <a:off x="838200" y="2074405"/>
            <a:ext cx="10515600" cy="4351338"/>
          </a:xfrm>
        </p:spPr>
        <p:txBody>
          <a:bodyPr>
            <a:normAutofit/>
          </a:bodyPr>
          <a:lstStyle/>
          <a:p>
            <a:pPr>
              <a:buClr>
                <a:schemeClr val="tx1"/>
              </a:buClr>
              <a:buFont typeface="Wingdings" panose="05000000000000000000" pitchFamily="2" charset="2"/>
              <a:buChar char="§"/>
              <a:defRPr/>
            </a:pPr>
            <a:r>
              <a:rPr lang="en-US" sz="2000" dirty="0"/>
              <a:t>Participants must feel they are in a safe space to express ideas openly. Warm‑ups and </a:t>
            </a:r>
            <a:r>
              <a:rPr lang="en-US" sz="2000" dirty="0" err="1"/>
              <a:t>energisers</a:t>
            </a:r>
            <a:r>
              <a:rPr lang="en-US" sz="2000" dirty="0"/>
              <a:t> help build rapport </a:t>
            </a:r>
            <a:r>
              <a:rPr lang="de-DE" sz="2000" dirty="0" err="1"/>
              <a:t>before</a:t>
            </a:r>
            <a:r>
              <a:rPr lang="de-DE" sz="2000" dirty="0"/>
              <a:t> </a:t>
            </a:r>
            <a:r>
              <a:rPr lang="de-DE" sz="2000" dirty="0" err="1"/>
              <a:t>entering</a:t>
            </a:r>
            <a:r>
              <a:rPr lang="de-DE" sz="2000" dirty="0"/>
              <a:t> </a:t>
            </a:r>
            <a:r>
              <a:rPr lang="de-DE" sz="2000" dirty="0" err="1"/>
              <a:t>the</a:t>
            </a:r>
            <a:r>
              <a:rPr lang="de-DE" sz="2000" dirty="0"/>
              <a:t> </a:t>
            </a:r>
            <a:r>
              <a:rPr lang="de-DE" sz="2000" dirty="0" err="1"/>
              <a:t>session</a:t>
            </a:r>
            <a:r>
              <a:rPr lang="en-US" sz="2000" dirty="0"/>
              <a:t>.</a:t>
            </a:r>
          </a:p>
          <a:p>
            <a:pPr>
              <a:buClr>
                <a:schemeClr val="tx1"/>
              </a:buClr>
              <a:buFont typeface="Wingdings" panose="05000000000000000000" pitchFamily="2" charset="2"/>
              <a:buChar char="§"/>
              <a:defRPr/>
            </a:pPr>
            <a:r>
              <a:rPr lang="en-US" sz="2000" dirty="0"/>
              <a:t>They must feel empowered and understand the impact of their contributions.</a:t>
            </a:r>
            <a:r>
              <a:rPr lang="en-US" sz="2000" baseline="30000" dirty="0"/>
              <a:t>3</a:t>
            </a:r>
            <a:r>
              <a:rPr lang="en-US" sz="2000" dirty="0"/>
              <a:t> When people know how their input matters, they are more likely to support the outcomes, even if these do not align perfectly with their preferences. </a:t>
            </a:r>
          </a:p>
          <a:p>
            <a:pPr>
              <a:buClr>
                <a:schemeClr val="tx1"/>
              </a:buClr>
              <a:buFont typeface="Wingdings" panose="05000000000000000000" pitchFamily="2" charset="2"/>
              <a:buChar char="§"/>
              <a:defRPr/>
            </a:pPr>
            <a:r>
              <a:rPr lang="en-US" sz="2000" dirty="0"/>
              <a:t>The conceived challenges must be clearly defined and framed as opportunities for co-creative exploration and collaborative intervention.</a:t>
            </a:r>
          </a:p>
          <a:p>
            <a:pPr marL="0" indent="0">
              <a:buClr>
                <a:schemeClr val="tx1"/>
              </a:buClr>
              <a:buNone/>
              <a:defRPr/>
            </a:pPr>
            <a:endParaRPr lang="en-US" sz="2000" dirty="0"/>
          </a:p>
        </p:txBody>
      </p:sp>
      <p:sp>
        <p:nvSpPr>
          <p:cNvPr id="3" name="Footer Placeholder 4">
            <a:extLst>
              <a:ext uri="{FF2B5EF4-FFF2-40B4-BE49-F238E27FC236}">
                <a16:creationId xmlns:a16="http://schemas.microsoft.com/office/drawing/2014/main" id="{974C6750-E1C2-34F8-D376-5A93B2BA8AF6}"/>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40969585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BAFFD-A91B-002F-AC64-898F2FCAAC3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CB24A602-553E-578D-814D-4716198BFCA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D023E957-3786-BF86-3A4E-4F8D136B0476}"/>
              </a:ext>
            </a:extLst>
          </p:cNvPr>
          <p:cNvSpPr>
            <a:spLocks noGrp="1"/>
          </p:cNvSpPr>
          <p:nvPr>
            <p:ph type="title"/>
          </p:nvPr>
        </p:nvSpPr>
        <p:spPr/>
        <p:txBody>
          <a:bodyPr>
            <a:normAutofit/>
          </a:bodyPr>
          <a:lstStyle/>
          <a:p>
            <a:r>
              <a:rPr lang="en-GB" sz="1800" b="1" dirty="0">
                <a:solidFill>
                  <a:srgbClr val="0517B5"/>
                </a:solidFill>
              </a:rPr>
              <a:t>Chapter 5 / Co-creating Targeted Interventions</a:t>
            </a:r>
            <a:br>
              <a:rPr lang="en-GB" sz="1400" b="1" dirty="0">
                <a:solidFill>
                  <a:srgbClr val="0517B5"/>
                </a:solidFill>
              </a:rPr>
            </a:br>
            <a:r>
              <a:rPr lang="en-US" sz="3600" dirty="0">
                <a:solidFill>
                  <a:srgbClr val="0517B5"/>
                </a:solidFill>
              </a:rPr>
              <a:t>Facilitation Using Storyboards </a:t>
            </a:r>
            <a:endParaRPr lang="en-GB" sz="28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DC1A5404-1027-7AA8-9425-491C494CE1FD}"/>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81BCD46C-E76E-DCE4-D3B9-EC1ED5F17D73}"/>
              </a:ext>
            </a:extLst>
          </p:cNvPr>
          <p:cNvSpPr>
            <a:spLocks noGrp="1"/>
          </p:cNvSpPr>
          <p:nvPr>
            <p:ph idx="1"/>
          </p:nvPr>
        </p:nvSpPr>
        <p:spPr>
          <a:xfrm>
            <a:off x="838200" y="1825625"/>
            <a:ext cx="10515600" cy="4351338"/>
          </a:xfrm>
        </p:spPr>
        <p:txBody>
          <a:bodyPr>
            <a:normAutofit/>
          </a:bodyPr>
          <a:lstStyle/>
          <a:p>
            <a:pPr>
              <a:buClr>
                <a:schemeClr val="tx1"/>
              </a:buClr>
              <a:buFont typeface="Wingdings" panose="05000000000000000000" pitchFamily="2" charset="2"/>
              <a:buChar char="§"/>
              <a:defRPr/>
            </a:pPr>
            <a:r>
              <a:rPr lang="en-US" sz="2000" dirty="0"/>
              <a:t>Dedicated facilitators play an essential role in the success of co-creating:</a:t>
            </a:r>
          </a:p>
          <a:p>
            <a:pPr lvl="1">
              <a:buClr>
                <a:schemeClr val="tx1"/>
              </a:buClr>
              <a:buFont typeface="Wingdings" panose="05000000000000000000" pitchFamily="2" charset="2"/>
              <a:buChar char="§"/>
              <a:defRPr/>
            </a:pPr>
            <a:r>
              <a:rPr lang="en-US" sz="1600" dirty="0"/>
              <a:t>in the preparation phase, define the session’s boundaries and focus </a:t>
            </a:r>
          </a:p>
          <a:p>
            <a:pPr lvl="1">
              <a:buClr>
                <a:schemeClr val="tx1"/>
              </a:buClr>
              <a:buFont typeface="Wingdings" panose="05000000000000000000" pitchFamily="2" charset="2"/>
              <a:buChar char="§"/>
              <a:defRPr/>
            </a:pPr>
            <a:r>
              <a:rPr lang="en-US" sz="1600" dirty="0"/>
              <a:t>during the session, introduce background information, provide clear instructions, ensure focus and engagement and moderate feedback </a:t>
            </a:r>
          </a:p>
          <a:p>
            <a:pPr lvl="1">
              <a:buClr>
                <a:schemeClr val="tx1"/>
              </a:buClr>
              <a:buFont typeface="Wingdings" panose="05000000000000000000" pitchFamily="2" charset="2"/>
              <a:buChar char="§"/>
              <a:defRPr/>
            </a:pPr>
            <a:r>
              <a:rPr lang="en-US" sz="1600" dirty="0"/>
              <a:t>post-session, highlight key takeaways, </a:t>
            </a:r>
            <a:r>
              <a:rPr lang="en-US" sz="1600" dirty="0" err="1"/>
              <a:t>synthese</a:t>
            </a:r>
            <a:r>
              <a:rPr lang="en-US" sz="1600" dirty="0"/>
              <a:t> results and triggering and tracking follow-up activities</a:t>
            </a:r>
          </a:p>
          <a:p>
            <a:pPr>
              <a:buClr>
                <a:schemeClr val="tx1"/>
              </a:buClr>
              <a:buFont typeface="Wingdings" panose="05000000000000000000" pitchFamily="2" charset="2"/>
              <a:buChar char="§"/>
              <a:defRPr/>
            </a:pPr>
            <a:r>
              <a:rPr lang="en-US" sz="2000" dirty="0"/>
              <a:t>A structured approach is needed to ensure the encounters run smoothly and bring about the desired results.</a:t>
            </a:r>
          </a:p>
          <a:p>
            <a:pPr>
              <a:buClr>
                <a:schemeClr val="tx1"/>
              </a:buClr>
              <a:buFont typeface="Wingdings" panose="05000000000000000000" pitchFamily="2" charset="2"/>
              <a:buChar char="§"/>
              <a:defRPr/>
            </a:pPr>
            <a:r>
              <a:rPr lang="en-US" sz="2000" dirty="0"/>
              <a:t>Storyboards are </a:t>
            </a:r>
            <a:r>
              <a:rPr lang="en-US" sz="2000" dirty="0" err="1"/>
              <a:t>visualised</a:t>
            </a:r>
            <a:r>
              <a:rPr lang="en-US" sz="2000" dirty="0"/>
              <a:t> in a table or map and serve as a reference during the workshop (approach 6).</a:t>
            </a:r>
          </a:p>
        </p:txBody>
      </p:sp>
      <p:sp>
        <p:nvSpPr>
          <p:cNvPr id="3" name="Footer Placeholder 4">
            <a:extLst>
              <a:ext uri="{FF2B5EF4-FFF2-40B4-BE49-F238E27FC236}">
                <a16:creationId xmlns:a16="http://schemas.microsoft.com/office/drawing/2014/main" id="{0C3673D7-02F4-CF8B-7CF0-4B11CBB32AE3}"/>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60052342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BEFF8C"/>
        </a:solidFill>
        <a:effectLst/>
      </p:bgPr>
    </p:bg>
    <p:spTree>
      <p:nvGrpSpPr>
        <p:cNvPr id="1" name="">
          <a:extLst>
            <a:ext uri="{FF2B5EF4-FFF2-40B4-BE49-F238E27FC236}">
              <a16:creationId xmlns:a16="http://schemas.microsoft.com/office/drawing/2014/main" id="{649977C2-258A-06CB-00C5-408CDF9D340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87ED595-69C1-E545-FC0F-DBC3CD5CF28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1D9AFA96-DDAA-F814-88A1-9597079E781C}"/>
              </a:ext>
            </a:extLst>
          </p:cNvPr>
          <p:cNvSpPr>
            <a:spLocks noGrp="1"/>
          </p:cNvSpPr>
          <p:nvPr>
            <p:ph type="title"/>
          </p:nvPr>
        </p:nvSpPr>
        <p:spPr>
          <a:xfrm>
            <a:off x="838200" y="613906"/>
            <a:ext cx="10515600" cy="1325563"/>
          </a:xfrm>
        </p:spPr>
        <p:txBody>
          <a:bodyPr>
            <a:normAutofit fontScale="90000"/>
          </a:bodyPr>
          <a:lstStyle/>
          <a:p>
            <a:r>
              <a:rPr lang="en-GB" sz="2000" b="1" dirty="0">
                <a:solidFill>
                  <a:srgbClr val="0517B5"/>
                </a:solidFill>
              </a:rPr>
              <a:t>Chapter 5 / Co-creating Targeted Interventions</a:t>
            </a:r>
            <a:br>
              <a:rPr lang="en-GB" sz="2000" b="1" dirty="0">
                <a:solidFill>
                  <a:srgbClr val="0517B5"/>
                </a:solidFill>
              </a:rPr>
            </a:br>
            <a:r>
              <a:rPr lang="en-GB" sz="4000" dirty="0">
                <a:solidFill>
                  <a:srgbClr val="0517B5"/>
                </a:solidFill>
              </a:rPr>
              <a:t>Approach 6</a:t>
            </a:r>
            <a:r>
              <a:rPr lang="en-GB" sz="4000" noProof="0" dirty="0">
                <a:solidFill>
                  <a:srgbClr val="0517B5"/>
                </a:solidFill>
              </a:rPr>
              <a:t>. </a:t>
            </a:r>
            <a:r>
              <a:rPr lang="en-US" sz="4000" noProof="0" dirty="0">
                <a:solidFill>
                  <a:srgbClr val="0517B5"/>
                </a:solidFill>
              </a:rPr>
              <a:t>Key Elements of a Storyboard for Co-creation Workshops </a:t>
            </a:r>
            <a:endParaRPr lang="en-GB" sz="3600"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962B3108-8CB2-78EE-9008-32964D5B3248}"/>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5" name="TextBox 14">
            <a:extLst>
              <a:ext uri="{FF2B5EF4-FFF2-40B4-BE49-F238E27FC236}">
                <a16:creationId xmlns:a16="http://schemas.microsoft.com/office/drawing/2014/main" id="{E059CE4A-CB9E-F2AE-566B-79E0EC1FCEA3}"/>
              </a:ext>
            </a:extLst>
          </p:cNvPr>
          <p:cNvSpPr txBox="1"/>
          <p:nvPr/>
        </p:nvSpPr>
        <p:spPr>
          <a:xfrm>
            <a:off x="838199" y="2074406"/>
            <a:ext cx="10515599" cy="3652282"/>
          </a:xfrm>
          <a:prstGeom prst="rect">
            <a:avLst/>
          </a:prstGeom>
          <a:noFill/>
        </p:spPr>
        <p:txBody>
          <a:bodyPr wrap="square">
            <a:spAutoFit/>
          </a:bodyPr>
          <a:lstStyle/>
          <a:p>
            <a:pPr marL="342900" lvl="0" indent="-342900">
              <a:lnSpc>
                <a:spcPct val="90000"/>
              </a:lnSpc>
              <a:spcBef>
                <a:spcPts val="1000"/>
              </a:spcBef>
              <a:buClr>
                <a:prstClr val="black"/>
              </a:buClr>
              <a:buFont typeface="Wingdings" panose="05000000000000000000" pitchFamily="2" charset="2"/>
              <a:buChar char="§"/>
              <a:defRPr/>
            </a:pPr>
            <a:r>
              <a:rPr lang="en-US" sz="2000" dirty="0">
                <a:solidFill>
                  <a:prstClr val="black"/>
                </a:solidFill>
                <a:latin typeface="IBM Plex Sans" panose="020B0503050203000203" pitchFamily="34" charset="0"/>
              </a:rPr>
              <a:t>A storyboard contains the key elements of a workshop: objectives, expected results, each step of the co‑creative journey, the facilitation methods and potential challenges.</a:t>
            </a:r>
          </a:p>
          <a:p>
            <a:pPr marL="342900" lvl="0" indent="-342900">
              <a:lnSpc>
                <a:spcPct val="90000"/>
              </a:lnSpc>
              <a:spcBef>
                <a:spcPts val="1000"/>
              </a:spcBef>
              <a:buClr>
                <a:prstClr val="black"/>
              </a:buClr>
              <a:buFont typeface="Wingdings" panose="05000000000000000000" pitchFamily="2" charset="2"/>
              <a:buChar char="§"/>
              <a:defRPr/>
            </a:pP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rPr>
              <a:t>The co‑creative journey typically includes an introduction, immersion in the topic, collaborative activities and feedback, synthesis </a:t>
            </a:r>
            <a:r>
              <a:rPr lang="en-US" sz="2000" dirty="0">
                <a:latin typeface="IBM Plex Sans" panose="020B0503050203000203" pitchFamily="34" charset="0"/>
              </a:rPr>
              <a:t>to achieve the objectives and assignment of responsibilities and follow-up actions .</a:t>
            </a:r>
          </a:p>
          <a:p>
            <a:pPr marL="342900" lvl="0" indent="-342900">
              <a:lnSpc>
                <a:spcPct val="90000"/>
              </a:lnSpc>
              <a:spcBef>
                <a:spcPts val="1000"/>
              </a:spcBef>
              <a:buClr>
                <a:prstClr val="black"/>
              </a:buClr>
              <a:buFont typeface="Wingdings" panose="05000000000000000000" pitchFamily="2" charset="2"/>
              <a:buChar char="§"/>
              <a:defRPr/>
            </a:pP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rPr>
              <a:t>Each step requires clear instructions, supportive techniques and exemplary results to illustrate expectations.</a:t>
            </a:r>
          </a:p>
          <a:p>
            <a:pPr marL="342900" lvl="0" indent="-342900">
              <a:lnSpc>
                <a:spcPct val="90000"/>
              </a:lnSpc>
              <a:spcBef>
                <a:spcPts val="1000"/>
              </a:spcBef>
              <a:buClr>
                <a:prstClr val="black"/>
              </a:buClr>
              <a:buFont typeface="Wingdings" panose="05000000000000000000" pitchFamily="2" charset="2"/>
              <a:buChar char="§"/>
              <a:defRPr/>
            </a:pP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rPr>
              <a:t>The storyboard should define the timeframe, materials, participant roles, icebreakers, warm‑up or refocusing exercises and backup activities.</a:t>
            </a:r>
          </a:p>
          <a:p>
            <a:pPr marL="342900" lvl="0" indent="-342900">
              <a:lnSpc>
                <a:spcPct val="90000"/>
              </a:lnSpc>
              <a:spcBef>
                <a:spcPts val="1000"/>
              </a:spcBef>
              <a:buClr>
                <a:prstClr val="black"/>
              </a:buClr>
              <a:buFont typeface="Wingdings" panose="05000000000000000000" pitchFamily="2" charset="2"/>
              <a:buChar char="§"/>
              <a:defRPr/>
            </a:pP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rPr>
              <a:t>Reviewing the storyboard with stakeholders before and after sessions allows it to be iteratively refined, increasing the desired impact in the next iteration.</a:t>
            </a:r>
          </a:p>
        </p:txBody>
      </p:sp>
      <p:sp>
        <p:nvSpPr>
          <p:cNvPr id="6" name="Footer Placeholder 4">
            <a:extLst>
              <a:ext uri="{FF2B5EF4-FFF2-40B4-BE49-F238E27FC236}">
                <a16:creationId xmlns:a16="http://schemas.microsoft.com/office/drawing/2014/main" id="{AC7AEE21-3FED-CDFD-596D-C3FE44E5B089}"/>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44931603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BEFF8C"/>
        </a:solidFill>
        <a:effectLst/>
      </p:bgPr>
    </p:bg>
    <p:spTree>
      <p:nvGrpSpPr>
        <p:cNvPr id="1" name="">
          <a:extLst>
            <a:ext uri="{FF2B5EF4-FFF2-40B4-BE49-F238E27FC236}">
              <a16:creationId xmlns:a16="http://schemas.microsoft.com/office/drawing/2014/main" id="{4128F659-F8B5-3446-C60C-0B883FAAB96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F488974-7A55-2EBC-6E2E-7D912131EAA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59F5D59F-AE2D-DFCA-F37B-4255BF01BBEB}"/>
              </a:ext>
            </a:extLst>
          </p:cNvPr>
          <p:cNvSpPr>
            <a:spLocks noGrp="1"/>
          </p:cNvSpPr>
          <p:nvPr>
            <p:ph type="title"/>
          </p:nvPr>
        </p:nvSpPr>
        <p:spPr>
          <a:xfrm>
            <a:off x="838200" y="613903"/>
            <a:ext cx="10515600" cy="1325563"/>
          </a:xfrm>
        </p:spPr>
        <p:txBody>
          <a:bodyPr>
            <a:normAutofit fontScale="90000"/>
          </a:bodyPr>
          <a:lstStyle/>
          <a:p>
            <a:r>
              <a:rPr lang="en-GB" sz="2000" b="1" dirty="0">
                <a:solidFill>
                  <a:srgbClr val="0517B5"/>
                </a:solidFill>
              </a:rPr>
              <a:t>Chapter 5 / Co-creating Targeted Interventions</a:t>
            </a:r>
            <a:br>
              <a:rPr lang="en-GB" sz="2000" b="1" dirty="0">
                <a:solidFill>
                  <a:srgbClr val="0517B5"/>
                </a:solidFill>
              </a:rPr>
            </a:br>
            <a:r>
              <a:rPr lang="en-GB" sz="4000" dirty="0">
                <a:solidFill>
                  <a:srgbClr val="0517B5"/>
                </a:solidFill>
              </a:rPr>
              <a:t>Case 11</a:t>
            </a:r>
            <a:r>
              <a:rPr lang="en-GB" sz="4000" noProof="0" dirty="0">
                <a:solidFill>
                  <a:srgbClr val="0517B5"/>
                </a:solidFill>
              </a:rPr>
              <a:t>. </a:t>
            </a:r>
            <a:r>
              <a:rPr lang="en-US" sz="4000" noProof="0" dirty="0">
                <a:solidFill>
                  <a:srgbClr val="0517B5"/>
                </a:solidFill>
              </a:rPr>
              <a:t>Envisioning New Mobility Business at Michelin</a:t>
            </a:r>
            <a:endParaRPr lang="en-GB" sz="3600"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C8F3338F-8EC6-0BDB-5D55-777AF7A865C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6" name="TextBox 5">
            <a:extLst>
              <a:ext uri="{FF2B5EF4-FFF2-40B4-BE49-F238E27FC236}">
                <a16:creationId xmlns:a16="http://schemas.microsoft.com/office/drawing/2014/main" id="{12972B53-D489-4B84-A85F-0AE1BCF0FAF2}"/>
              </a:ext>
            </a:extLst>
          </p:cNvPr>
          <p:cNvSpPr txBox="1"/>
          <p:nvPr/>
        </p:nvSpPr>
        <p:spPr>
          <a:xfrm>
            <a:off x="838200" y="2074403"/>
            <a:ext cx="8395736" cy="4078039"/>
          </a:xfrm>
          <a:prstGeom prst="rect">
            <a:avLst/>
          </a:prstGeom>
          <a:noFill/>
        </p:spPr>
        <p:txBody>
          <a:bodyPr wrap="square">
            <a:spAutoFit/>
          </a:bodyPr>
          <a:lstStyle/>
          <a:p>
            <a:pPr lvl="0">
              <a:lnSpc>
                <a:spcPct val="90000"/>
              </a:lnSpc>
              <a:spcBef>
                <a:spcPts val="1000"/>
              </a:spcBef>
              <a:buClr>
                <a:prstClr val="black"/>
              </a:buClr>
              <a:defRPr/>
            </a:pPr>
            <a:r>
              <a:rPr lang="en-US" sz="2000" dirty="0">
                <a:solidFill>
                  <a:prstClr val="black"/>
                </a:solidFill>
                <a:latin typeface="IBM Plex Sans" panose="020B0503050203000203" pitchFamily="34" charset="0"/>
              </a:rPr>
              <a:t>Based on a review of corporate values, purpose and ambitions we prepared a 3-phase </a:t>
            </a:r>
            <a:r>
              <a:rPr lang="en-US" sz="2000" i="1" dirty="0">
                <a:solidFill>
                  <a:prstClr val="black"/>
                </a:solidFill>
                <a:latin typeface="IBM Plex Sans" panose="020B0503050203000203" pitchFamily="34" charset="0"/>
              </a:rPr>
              <a:t>Envisioning</a:t>
            </a:r>
            <a:r>
              <a:rPr lang="en-US" sz="2000" dirty="0">
                <a:solidFill>
                  <a:prstClr val="black"/>
                </a:solidFill>
                <a:latin typeface="IBM Plex Sans" panose="020B0503050203000203" pitchFamily="34" charset="0"/>
              </a:rPr>
              <a:t> workshop at Michelin’s corporate headquarters in Clermont-Ferrand.</a:t>
            </a:r>
          </a:p>
          <a:p>
            <a:pPr lvl="0">
              <a:lnSpc>
                <a:spcPct val="90000"/>
              </a:lnSpc>
              <a:spcBef>
                <a:spcPts val="1000"/>
              </a:spcBef>
              <a:buClr>
                <a:prstClr val="black"/>
              </a:buClr>
              <a:defRPr/>
            </a:pPr>
            <a:r>
              <a:rPr lang="en-US" sz="1600" b="1" dirty="0">
                <a:solidFill>
                  <a:srgbClr val="0517B5"/>
                </a:solidFill>
                <a:latin typeface="IBM Plex Sans" panose="020B0503050203000203" pitchFamily="34" charset="0"/>
              </a:rPr>
              <a:t>PRIORITISATION: </a:t>
            </a:r>
            <a:r>
              <a:rPr lang="en-US" sz="2000" dirty="0">
                <a:latin typeface="IBM Plex Sans" panose="020B0503050203000203" pitchFamily="34" charset="0"/>
              </a:rPr>
              <a:t>Small teams </a:t>
            </a:r>
            <a:r>
              <a:rPr lang="en-US" sz="2000" dirty="0" err="1">
                <a:latin typeface="IBM Plex Sans" panose="020B0503050203000203" pitchFamily="34" charset="0"/>
              </a:rPr>
              <a:t>prioritised</a:t>
            </a:r>
            <a:r>
              <a:rPr lang="en-US" sz="2000" dirty="0">
                <a:latin typeface="IBM Plex Sans" panose="020B0503050203000203" pitchFamily="34" charset="0"/>
              </a:rPr>
              <a:t> combinations of future scenarios, corporate values and sustainability ambitions to specify business development guidelines.</a:t>
            </a:r>
            <a:endParaRPr lang="en-US" sz="1600" b="1" dirty="0">
              <a:solidFill>
                <a:srgbClr val="0517B5"/>
              </a:solidFill>
              <a:latin typeface="IBM Plex Sans" panose="020B0503050203000203" pitchFamily="34" charset="0"/>
            </a:endParaRPr>
          </a:p>
          <a:p>
            <a:pPr lvl="0">
              <a:lnSpc>
                <a:spcPct val="90000"/>
              </a:lnSpc>
              <a:spcBef>
                <a:spcPts val="1000"/>
              </a:spcBef>
              <a:buClr>
                <a:prstClr val="black"/>
              </a:buClr>
              <a:defRPr/>
            </a:pPr>
            <a:r>
              <a:rPr lang="en-US" sz="1600" b="1" dirty="0">
                <a:solidFill>
                  <a:srgbClr val="0517B5"/>
                </a:solidFill>
                <a:latin typeface="IBM Plex Sans" panose="020B0503050203000203" pitchFamily="34" charset="0"/>
              </a:rPr>
              <a:t>ENVISIONING: </a:t>
            </a:r>
            <a:r>
              <a:rPr lang="en-GB" sz="2000" dirty="0">
                <a:latin typeface="IBM Plex Sans" panose="020B0503050203000203" pitchFamily="34" charset="0"/>
              </a:rPr>
              <a:t>Teams worked with selected local sites in Clermont-Ferrand to envision future mobility. Techniques like imagining ‘heaven and hell’ scenarios helped them to specify both hopes and risks for each location. Bundling values, ambitions and future scenarios they proposed future sustainable business model innovations at each site.</a:t>
            </a:r>
          </a:p>
          <a:p>
            <a:pPr lvl="0">
              <a:lnSpc>
                <a:spcPct val="90000"/>
              </a:lnSpc>
              <a:spcBef>
                <a:spcPts val="1000"/>
              </a:spcBef>
              <a:buClr>
                <a:prstClr val="black"/>
              </a:buClr>
              <a:defRPr/>
            </a:pPr>
            <a:r>
              <a:rPr lang="en-US" sz="1600" b="1" dirty="0">
                <a:solidFill>
                  <a:srgbClr val="0517B5"/>
                </a:solidFill>
                <a:latin typeface="IBM Plex Sans" panose="020B0503050203000203" pitchFamily="34" charset="0"/>
              </a:rPr>
              <a:t>IMPLICATIONS: </a:t>
            </a:r>
            <a:r>
              <a:rPr lang="en-GB" sz="2000" dirty="0">
                <a:latin typeface="IBM Plex Sans" panose="020B0503050203000203" pitchFamily="34" charset="0"/>
              </a:rPr>
              <a:t>Participants took the roles of an EU Officer, CSR Manager and Michelin’s CEO in 2035 to comment on the pitched ideas.</a:t>
            </a:r>
            <a:endParaRPr lang="en-US" sz="2000" b="1" dirty="0">
              <a:solidFill>
                <a:srgbClr val="0517B5"/>
              </a:solidFill>
              <a:latin typeface="IBM Plex Sans" panose="020B0503050203000203" pitchFamily="34" charset="0"/>
            </a:endParaRPr>
          </a:p>
        </p:txBody>
      </p:sp>
      <p:pic>
        <p:nvPicPr>
          <p:cNvPr id="6146" name="Picture 2" descr="michelin logo groupe">
            <a:extLst>
              <a:ext uri="{FF2B5EF4-FFF2-40B4-BE49-F238E27FC236}">
                <a16:creationId xmlns:a16="http://schemas.microsoft.com/office/drawing/2014/main" id="{2714F950-65FF-DE94-6667-4BCF00476B71}"/>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t="25206" b="-2"/>
          <a:stretch>
            <a:fillRect/>
          </a:stretch>
        </p:blipFill>
        <p:spPr bwMode="auto">
          <a:xfrm>
            <a:off x="9163464" y="2074403"/>
            <a:ext cx="2755749" cy="1499047"/>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a:extLst>
              <a:ext uri="{FF2B5EF4-FFF2-40B4-BE49-F238E27FC236}">
                <a16:creationId xmlns:a16="http://schemas.microsoft.com/office/drawing/2014/main" id="{C6E16B8B-D0CE-D430-8165-0B4952908463}"/>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355708591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2D9F8-ACDD-F26F-83B8-474CED7B522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0AA4D7B-839E-78AB-DC61-ECC0A09471D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D61C229E-33B3-26E7-9989-2FEF375057D1}"/>
              </a:ext>
            </a:extLst>
          </p:cNvPr>
          <p:cNvSpPr>
            <a:spLocks noGrp="1"/>
          </p:cNvSpPr>
          <p:nvPr>
            <p:ph type="title"/>
          </p:nvPr>
        </p:nvSpPr>
        <p:spPr/>
        <p:txBody>
          <a:bodyPr>
            <a:normAutofit/>
          </a:bodyPr>
          <a:lstStyle/>
          <a:p>
            <a:r>
              <a:rPr lang="en-GB" sz="1800" b="1" dirty="0">
                <a:solidFill>
                  <a:srgbClr val="0517B5"/>
                </a:solidFill>
              </a:rPr>
              <a:t>Chapter 5 / Co-creating Targeted Interventions</a:t>
            </a:r>
            <a:br>
              <a:rPr lang="en-GB" sz="1400" b="1" dirty="0">
                <a:solidFill>
                  <a:srgbClr val="0517B5"/>
                </a:solidFill>
              </a:rPr>
            </a:br>
            <a:r>
              <a:rPr lang="en-US" sz="3600" dirty="0">
                <a:solidFill>
                  <a:srgbClr val="0517B5"/>
                </a:solidFill>
              </a:rPr>
              <a:t>Bundling and Scaling Co-creating Activities</a:t>
            </a:r>
            <a:endParaRPr lang="en-GB" sz="28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57053D4D-7764-49C3-FAC7-1F98B7C0037D}"/>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C4F67D0A-C447-DF48-655C-CD8BCD8E1846}"/>
              </a:ext>
            </a:extLst>
          </p:cNvPr>
          <p:cNvSpPr>
            <a:spLocks noGrp="1"/>
          </p:cNvSpPr>
          <p:nvPr>
            <p:ph idx="1"/>
          </p:nvPr>
        </p:nvSpPr>
        <p:spPr>
          <a:xfrm>
            <a:off x="838200" y="1825625"/>
            <a:ext cx="10515600" cy="4351338"/>
          </a:xfrm>
        </p:spPr>
        <p:txBody>
          <a:bodyPr>
            <a:normAutofit/>
          </a:bodyPr>
          <a:lstStyle/>
          <a:p>
            <a:pPr>
              <a:buClr>
                <a:schemeClr val="tx1"/>
              </a:buClr>
              <a:buFont typeface="Wingdings" panose="05000000000000000000" pitchFamily="2" charset="2"/>
              <a:buChar char="§"/>
              <a:defRPr/>
            </a:pPr>
            <a:r>
              <a:rPr lang="de-DE" sz="2000" dirty="0" err="1"/>
              <a:t>Organisations</a:t>
            </a:r>
            <a:r>
              <a:rPr lang="de-DE" sz="2000" dirty="0"/>
              <a:t> </a:t>
            </a:r>
            <a:r>
              <a:rPr lang="de-DE" sz="2000" dirty="0" err="1"/>
              <a:t>can</a:t>
            </a:r>
            <a:r>
              <a:rPr lang="de-DE" sz="2000" dirty="0"/>
              <a:t> </a:t>
            </a:r>
            <a:r>
              <a:rPr lang="de-DE" sz="2000" dirty="0" err="1"/>
              <a:t>bundle</a:t>
            </a:r>
            <a:r>
              <a:rPr lang="de-DE" sz="2000" dirty="0"/>
              <a:t> different </a:t>
            </a:r>
            <a:r>
              <a:rPr lang="de-DE" sz="2000" dirty="0" err="1"/>
              <a:t>co-creating</a:t>
            </a:r>
            <a:r>
              <a:rPr lang="de-DE" sz="2000" dirty="0"/>
              <a:t> </a:t>
            </a:r>
            <a:r>
              <a:rPr lang="de-DE" sz="2000" dirty="0" err="1"/>
              <a:t>workflows</a:t>
            </a:r>
            <a:r>
              <a:rPr lang="de-DE" sz="2000" dirty="0"/>
              <a:t> and </a:t>
            </a:r>
            <a:r>
              <a:rPr lang="en-US" sz="2000" dirty="0"/>
              <a:t>facilitate ongoing employee interaction and dialogue to scale up the impact of co-creation (case 12).</a:t>
            </a:r>
          </a:p>
          <a:p>
            <a:pPr>
              <a:buClr>
                <a:schemeClr val="tx1"/>
              </a:buClr>
              <a:buFont typeface="Wingdings" panose="05000000000000000000" pitchFamily="2" charset="2"/>
              <a:buChar char="§"/>
              <a:defRPr/>
            </a:pPr>
            <a:r>
              <a:rPr lang="en-US" sz="2000" dirty="0" err="1"/>
              <a:t>Decentralised</a:t>
            </a:r>
            <a:r>
              <a:rPr lang="en-US" sz="2000" dirty="0"/>
              <a:t> autonomous </a:t>
            </a:r>
            <a:r>
              <a:rPr lang="en-US" sz="2000" dirty="0" err="1"/>
              <a:t>organisations</a:t>
            </a:r>
            <a:r>
              <a:rPr lang="en-US" sz="2000" dirty="0"/>
              <a:t> (DAOs) </a:t>
            </a:r>
            <a:r>
              <a:rPr lang="de-DE" sz="2000" dirty="0" err="1"/>
              <a:t>institutionalise</a:t>
            </a:r>
            <a:r>
              <a:rPr lang="de-DE" sz="2000" dirty="0"/>
              <a:t> </a:t>
            </a:r>
            <a:r>
              <a:rPr lang="de-DE" sz="2000" dirty="0" err="1"/>
              <a:t>co-creating</a:t>
            </a:r>
            <a:r>
              <a:rPr lang="de-DE" sz="2000" dirty="0"/>
              <a:t> and</a:t>
            </a:r>
            <a:r>
              <a:rPr lang="en-US" sz="2000" dirty="0"/>
              <a:t> provide a framework for multi-stakeholder collaboration.</a:t>
            </a:r>
          </a:p>
          <a:p>
            <a:pPr>
              <a:buClr>
                <a:schemeClr val="tx1"/>
              </a:buClr>
              <a:buFont typeface="Wingdings" panose="05000000000000000000" pitchFamily="2" charset="2"/>
              <a:buChar char="§"/>
              <a:defRPr/>
            </a:pPr>
            <a:r>
              <a:rPr lang="de-DE" sz="2000" dirty="0"/>
              <a:t>Building on </a:t>
            </a:r>
            <a:r>
              <a:rPr lang="de-DE" sz="2000" dirty="0" err="1"/>
              <a:t>blockchain</a:t>
            </a:r>
            <a:r>
              <a:rPr lang="de-DE" sz="2000" dirty="0"/>
              <a:t> </a:t>
            </a:r>
            <a:r>
              <a:rPr lang="de-DE" sz="2000" dirty="0" err="1"/>
              <a:t>technology</a:t>
            </a:r>
            <a:r>
              <a:rPr lang="de-DE" sz="2000" dirty="0"/>
              <a:t> </a:t>
            </a:r>
            <a:r>
              <a:rPr lang="en-US" sz="2000" dirty="0"/>
              <a:t>DAOs maintain a transparent and unalterable record of decisions, transactions and project outcomes. </a:t>
            </a:r>
          </a:p>
        </p:txBody>
      </p:sp>
      <p:sp>
        <p:nvSpPr>
          <p:cNvPr id="3" name="Footer Placeholder 4">
            <a:extLst>
              <a:ext uri="{FF2B5EF4-FFF2-40B4-BE49-F238E27FC236}">
                <a16:creationId xmlns:a16="http://schemas.microsoft.com/office/drawing/2014/main" id="{477FAABC-9192-A546-A98E-08DAFB38936C}"/>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70941433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BEFF8C"/>
        </a:solidFill>
        <a:effectLst/>
      </p:bgPr>
    </p:bg>
    <p:spTree>
      <p:nvGrpSpPr>
        <p:cNvPr id="1" name="">
          <a:extLst>
            <a:ext uri="{FF2B5EF4-FFF2-40B4-BE49-F238E27FC236}">
              <a16:creationId xmlns:a16="http://schemas.microsoft.com/office/drawing/2014/main" id="{FF4CECEB-E266-240B-EE7E-ED6D21BED18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7C57EC2-A304-9546-8A4A-06924C21035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5BD5BA64-AC20-9D10-9B5B-F53B6AF134AB}"/>
              </a:ext>
            </a:extLst>
          </p:cNvPr>
          <p:cNvSpPr>
            <a:spLocks noGrp="1"/>
          </p:cNvSpPr>
          <p:nvPr>
            <p:ph type="title"/>
          </p:nvPr>
        </p:nvSpPr>
        <p:spPr>
          <a:xfrm>
            <a:off x="838200" y="613899"/>
            <a:ext cx="10515600" cy="1325563"/>
          </a:xfrm>
        </p:spPr>
        <p:txBody>
          <a:bodyPr>
            <a:normAutofit fontScale="90000"/>
          </a:bodyPr>
          <a:lstStyle/>
          <a:p>
            <a:r>
              <a:rPr lang="en-GB" sz="2000" b="1" dirty="0">
                <a:solidFill>
                  <a:srgbClr val="0517B5"/>
                </a:solidFill>
              </a:rPr>
              <a:t>Chapter 5 / Co-creating Targeted Interventions</a:t>
            </a:r>
            <a:br>
              <a:rPr lang="en-GB" sz="2000" b="1" dirty="0">
                <a:solidFill>
                  <a:srgbClr val="0517B5"/>
                </a:solidFill>
              </a:rPr>
            </a:br>
            <a:r>
              <a:rPr lang="en-GB" sz="4000" dirty="0">
                <a:solidFill>
                  <a:srgbClr val="0517B5"/>
                </a:solidFill>
              </a:rPr>
              <a:t>Case 12</a:t>
            </a:r>
            <a:r>
              <a:rPr lang="en-GB" sz="4000" noProof="0" dirty="0">
                <a:solidFill>
                  <a:srgbClr val="0517B5"/>
                </a:solidFill>
              </a:rPr>
              <a:t>. </a:t>
            </a:r>
            <a:r>
              <a:rPr lang="en-US" sz="4000" noProof="0" dirty="0">
                <a:solidFill>
                  <a:srgbClr val="0517B5"/>
                </a:solidFill>
              </a:rPr>
              <a:t>Employee-Driven Co-creating to Foster Sustainable Innovation </a:t>
            </a:r>
            <a:endParaRPr lang="en-GB" sz="3600"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A81491E7-3992-2EEF-1524-007C30755C3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6" name="TextBox 5">
            <a:extLst>
              <a:ext uri="{FF2B5EF4-FFF2-40B4-BE49-F238E27FC236}">
                <a16:creationId xmlns:a16="http://schemas.microsoft.com/office/drawing/2014/main" id="{13E64734-FD14-693A-FB8B-6DD35233DD95}"/>
              </a:ext>
            </a:extLst>
          </p:cNvPr>
          <p:cNvSpPr txBox="1"/>
          <p:nvPr/>
        </p:nvSpPr>
        <p:spPr>
          <a:xfrm>
            <a:off x="838200" y="2081123"/>
            <a:ext cx="8395736" cy="3797963"/>
          </a:xfrm>
          <a:prstGeom prst="rect">
            <a:avLst/>
          </a:prstGeom>
          <a:noFill/>
        </p:spPr>
        <p:txBody>
          <a:bodyPr wrap="square">
            <a:spAutoFit/>
          </a:bodyPr>
          <a:lstStyle/>
          <a:p>
            <a:pPr lvl="0">
              <a:lnSpc>
                <a:spcPct val="90000"/>
              </a:lnSpc>
              <a:spcBef>
                <a:spcPts val="1000"/>
              </a:spcBef>
              <a:buClr>
                <a:schemeClr val="tx1"/>
              </a:buClr>
              <a:defRPr/>
            </a:pPr>
            <a:r>
              <a:rPr lang="en-US" sz="1600" b="1" dirty="0">
                <a:solidFill>
                  <a:srgbClr val="0517B5"/>
                </a:solidFill>
                <a:latin typeface="IBM Plex Sans" panose="020B0503050203000203" pitchFamily="34" charset="0"/>
              </a:rPr>
              <a:t>Interface’s QUEST (Quality </a:t>
            </a:r>
            <a:r>
              <a:rPr lang="en-US" sz="1600" b="1" dirty="0" err="1">
                <a:solidFill>
                  <a:srgbClr val="0517B5"/>
                </a:solidFill>
                <a:latin typeface="IBM Plex Sans" panose="020B0503050203000203" pitchFamily="34" charset="0"/>
              </a:rPr>
              <a:t>Utilising</a:t>
            </a:r>
            <a:r>
              <a:rPr lang="en-US" sz="1600" b="1" dirty="0">
                <a:solidFill>
                  <a:srgbClr val="0517B5"/>
                </a:solidFill>
                <a:latin typeface="IBM Plex Sans" panose="020B0503050203000203" pitchFamily="34" charset="0"/>
              </a:rPr>
              <a:t> Employees’ Suggestions and Teamwork)</a:t>
            </a:r>
            <a:r>
              <a:rPr lang="en-US" sz="2000" b="1" baseline="30000" dirty="0">
                <a:solidFill>
                  <a:srgbClr val="0517B5"/>
                </a:solidFill>
                <a:latin typeface="IBM Plex Sans" panose="020B0503050203000203" pitchFamily="34" charset="0"/>
                <a:cs typeface="Helvetica" panose="020B0604020202020204" pitchFamily="34" charset="0"/>
              </a:rPr>
              <a:t>4</a:t>
            </a:r>
          </a:p>
          <a:p>
            <a:pPr marL="228600" indent="-228600">
              <a:lnSpc>
                <a:spcPct val="90000"/>
              </a:lnSpc>
              <a:spcBef>
                <a:spcPts val="1000"/>
              </a:spcBef>
              <a:buClr>
                <a:schemeClr val="tx1"/>
              </a:buClr>
              <a:buFont typeface="Wingdings" panose="05000000000000000000" pitchFamily="2" charset="2"/>
              <a:buChar char="§"/>
              <a:defRPr/>
            </a:pPr>
            <a:r>
              <a:rPr lang="en-US" sz="2000" dirty="0">
                <a:latin typeface="IBM Plex Sans" panose="020B0503050203000203" pitchFamily="34" charset="0"/>
                <a:cs typeface="Helvetica" panose="020B0604020202020204" pitchFamily="34" charset="0"/>
              </a:rPr>
              <a:t>Cross-functional teams worldwide sought pragmatic solutions to cutting waste</a:t>
            </a:r>
          </a:p>
          <a:p>
            <a:pPr marL="228600" indent="-228600">
              <a:lnSpc>
                <a:spcPct val="90000"/>
              </a:lnSpc>
              <a:spcBef>
                <a:spcPts val="1000"/>
              </a:spcBef>
              <a:buClr>
                <a:schemeClr val="tx1"/>
              </a:buClr>
              <a:buFont typeface="Wingdings" panose="05000000000000000000" pitchFamily="2" charset="2"/>
              <a:buChar char="§"/>
              <a:defRPr/>
            </a:pPr>
            <a:r>
              <a:rPr lang="en-US" sz="2000" dirty="0">
                <a:latin typeface="IBM Plex Sans" panose="020B0503050203000203" pitchFamily="34" charset="0"/>
                <a:cs typeface="Helvetica" panose="020B0604020202020204" pitchFamily="34" charset="0"/>
              </a:rPr>
              <a:t>Teams aimed to cut waste by ten percent every year and received bonuses based on the impact of their solutions </a:t>
            </a:r>
          </a:p>
          <a:p>
            <a:pPr marL="228600" indent="-228600">
              <a:lnSpc>
                <a:spcPct val="90000"/>
              </a:lnSpc>
              <a:spcBef>
                <a:spcPts val="1000"/>
              </a:spcBef>
              <a:buClr>
                <a:schemeClr val="tx1"/>
              </a:buClr>
              <a:buFont typeface="Wingdings" panose="05000000000000000000" pitchFamily="2" charset="2"/>
              <a:buChar char="§"/>
              <a:defRPr/>
            </a:pPr>
            <a:r>
              <a:rPr lang="en-US" sz="2000" dirty="0">
                <a:latin typeface="IBM Plex Sans" panose="020B0503050203000203" pitchFamily="34" charset="0"/>
                <a:cs typeface="Helvetica" panose="020B0604020202020204" pitchFamily="34" charset="0"/>
              </a:rPr>
              <a:t>The initiative led to </a:t>
            </a:r>
            <a:r>
              <a:rPr lang="de-DE" sz="2000" dirty="0" err="1">
                <a:latin typeface="IBM Plex Sans" panose="020B0503050203000203" pitchFamily="34" charset="0"/>
              </a:rPr>
              <a:t>significant</a:t>
            </a:r>
            <a:r>
              <a:rPr lang="de-DE" sz="2000" dirty="0">
                <a:latin typeface="IBM Plex Sans" panose="020B0503050203000203" pitchFamily="34" charset="0"/>
              </a:rPr>
              <a:t> </a:t>
            </a:r>
            <a:r>
              <a:rPr lang="de-DE" sz="2000" dirty="0" err="1">
                <a:latin typeface="IBM Plex Sans" panose="020B0503050203000203" pitchFamily="34" charset="0"/>
              </a:rPr>
              <a:t>cost</a:t>
            </a:r>
            <a:r>
              <a:rPr lang="de-DE" sz="2000" dirty="0">
                <a:latin typeface="IBM Plex Sans" panose="020B0503050203000203" pitchFamily="34" charset="0"/>
              </a:rPr>
              <a:t> </a:t>
            </a:r>
            <a:r>
              <a:rPr lang="de-DE" sz="2000" dirty="0" err="1">
                <a:latin typeface="IBM Plex Sans" panose="020B0503050203000203" pitchFamily="34" charset="0"/>
              </a:rPr>
              <a:t>savings</a:t>
            </a:r>
            <a:r>
              <a:rPr lang="de-DE" sz="2000" dirty="0">
                <a:latin typeface="IBM Plex Sans" panose="020B0503050203000203" pitchFamily="34" charset="0"/>
              </a:rPr>
              <a:t> (e.g. ‘portable </a:t>
            </a:r>
            <a:r>
              <a:rPr lang="de-DE" sz="2000" dirty="0" err="1">
                <a:latin typeface="IBM Plex Sans" panose="020B0503050203000203" pitchFamily="34" charset="0"/>
              </a:rPr>
              <a:t>creel</a:t>
            </a:r>
            <a:r>
              <a:rPr lang="de-DE" sz="2000" dirty="0">
                <a:latin typeface="IBM Plex Sans" panose="020B0503050203000203" pitchFamily="34" charset="0"/>
              </a:rPr>
              <a:t>’ </a:t>
            </a:r>
            <a:r>
              <a:rPr lang="de-DE" sz="2000" dirty="0" err="1">
                <a:latin typeface="IBM Plex Sans" panose="020B0503050203000203" pitchFamily="34" charset="0"/>
              </a:rPr>
              <a:t>system</a:t>
            </a:r>
            <a:r>
              <a:rPr lang="en-US" sz="2000" dirty="0">
                <a:latin typeface="IBM Plex Sans" panose="020B0503050203000203" pitchFamily="34" charset="0"/>
              </a:rPr>
              <a:t> reducing scrap yarn by 54 percent)</a:t>
            </a:r>
          </a:p>
          <a:p>
            <a:pPr>
              <a:lnSpc>
                <a:spcPct val="90000"/>
              </a:lnSpc>
              <a:spcBef>
                <a:spcPts val="1000"/>
              </a:spcBef>
              <a:buClr>
                <a:schemeClr val="tx1"/>
              </a:buClr>
              <a:defRPr/>
            </a:pPr>
            <a:r>
              <a:rPr lang="de-DE" sz="1600" b="1" dirty="0" err="1">
                <a:solidFill>
                  <a:srgbClr val="0517B5"/>
                </a:solidFill>
                <a:latin typeface="IBM Plex Sans" panose="020B0503050203000203" pitchFamily="34" charset="0"/>
              </a:rPr>
              <a:t>Xerox's</a:t>
            </a:r>
            <a:r>
              <a:rPr lang="de-DE" sz="1600" b="1" dirty="0">
                <a:solidFill>
                  <a:srgbClr val="0517B5"/>
                </a:solidFill>
                <a:latin typeface="IBM Plex Sans" panose="020B0503050203000203" pitchFamily="34" charset="0"/>
              </a:rPr>
              <a:t> Earth Awards</a:t>
            </a:r>
            <a:r>
              <a:rPr lang="de-DE" sz="2000" b="1" baseline="30000" dirty="0">
                <a:solidFill>
                  <a:srgbClr val="0517B5"/>
                </a:solidFill>
                <a:latin typeface="IBM Plex Sans" panose="020B0503050203000203" pitchFamily="34" charset="0"/>
                <a:cs typeface="Helvetica" panose="020B0604020202020204" pitchFamily="34" charset="0"/>
              </a:rPr>
              <a:t>5</a:t>
            </a:r>
          </a:p>
          <a:p>
            <a:pPr marL="228600" indent="-228600">
              <a:lnSpc>
                <a:spcPct val="90000"/>
              </a:lnSpc>
              <a:spcBef>
                <a:spcPts val="1000"/>
              </a:spcBef>
              <a:buClr>
                <a:schemeClr val="tx1"/>
              </a:buClr>
              <a:buFont typeface="Wingdings" panose="05000000000000000000" pitchFamily="2" charset="2"/>
              <a:buChar char="§"/>
              <a:defRPr/>
            </a:pPr>
            <a:r>
              <a:rPr lang="en-US" sz="2000" dirty="0">
                <a:latin typeface="IBM Plex Sans" panose="020B0503050203000203" pitchFamily="34" charset="0"/>
                <a:cs typeface="Helvetica" panose="020B0604020202020204" pitchFamily="34" charset="0"/>
              </a:rPr>
              <a:t>Encouraged employee-driven sustainable innovation </a:t>
            </a:r>
          </a:p>
          <a:p>
            <a:pPr marL="228600" indent="-228600">
              <a:lnSpc>
                <a:spcPct val="90000"/>
              </a:lnSpc>
              <a:spcBef>
                <a:spcPts val="1000"/>
              </a:spcBef>
              <a:buClr>
                <a:schemeClr val="tx1"/>
              </a:buClr>
              <a:buFont typeface="Wingdings" panose="05000000000000000000" pitchFamily="2" charset="2"/>
              <a:buChar char="§"/>
              <a:defRPr/>
            </a:pPr>
            <a:r>
              <a:rPr lang="en-US" sz="2000" dirty="0">
                <a:latin typeface="IBM Plex Sans" panose="020B0503050203000203" pitchFamily="34" charset="0"/>
                <a:cs typeface="Helvetica" panose="020B0604020202020204" pitchFamily="34" charset="0"/>
              </a:rPr>
              <a:t>Enabled significant cost savings through reduced plastic waste, </a:t>
            </a:r>
            <a:r>
              <a:rPr lang="en-US" sz="2000" dirty="0" err="1">
                <a:latin typeface="IBM Plex Sans" panose="020B0503050203000203" pitchFamily="34" charset="0"/>
                <a:cs typeface="Helvetica" panose="020B0604020202020204" pitchFamily="34" charset="0"/>
              </a:rPr>
              <a:t>coversrion</a:t>
            </a:r>
            <a:r>
              <a:rPr lang="en-US" sz="2000" dirty="0">
                <a:latin typeface="IBM Plex Sans" panose="020B0503050203000203" pitchFamily="34" charset="0"/>
                <a:cs typeface="Helvetica" panose="020B0604020202020204" pitchFamily="34" charset="0"/>
              </a:rPr>
              <a:t> of waste into electric power and </a:t>
            </a:r>
            <a:r>
              <a:rPr lang="en-US" sz="2000" dirty="0" err="1">
                <a:latin typeface="IBM Plex Sans" panose="020B0503050203000203" pitchFamily="34" charset="0"/>
                <a:cs typeface="Helvetica" panose="020B0604020202020204" pitchFamily="34" charset="0"/>
              </a:rPr>
              <a:t>optimised</a:t>
            </a:r>
            <a:r>
              <a:rPr lang="en-US" sz="2000" dirty="0">
                <a:latin typeface="IBM Plex Sans" panose="020B0503050203000203" pitchFamily="34" charset="0"/>
                <a:cs typeface="Helvetica" panose="020B0604020202020204" pitchFamily="34" charset="0"/>
              </a:rPr>
              <a:t> water use</a:t>
            </a:r>
          </a:p>
        </p:txBody>
      </p:sp>
      <p:pic>
        <p:nvPicPr>
          <p:cNvPr id="7" name="Picture 4">
            <a:extLst>
              <a:ext uri="{FF2B5EF4-FFF2-40B4-BE49-F238E27FC236}">
                <a16:creationId xmlns:a16="http://schemas.microsoft.com/office/drawing/2014/main" id="{19FC113A-19B8-5C90-5393-995B66011F83}"/>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409946" y="2081123"/>
            <a:ext cx="1955481" cy="365125"/>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Xerox logo and symbol, meaning, history, PNG, brand">
            <a:extLst>
              <a:ext uri="{FF2B5EF4-FFF2-40B4-BE49-F238E27FC236}">
                <a16:creationId xmlns:a16="http://schemas.microsoft.com/office/drawing/2014/main" id="{B0DC1E80-9C9A-B380-3FAD-41964E6A91F1}"/>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9945" y="4246731"/>
            <a:ext cx="1943855" cy="932950"/>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a:extLst>
              <a:ext uri="{FF2B5EF4-FFF2-40B4-BE49-F238E27FC236}">
                <a16:creationId xmlns:a16="http://schemas.microsoft.com/office/drawing/2014/main" id="{3BC81CBB-7A6D-EA47-9AB0-3D270860DFA6}"/>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348660374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7A869-F5B4-0AAD-D625-F3AAAA0F881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D466F09-36D7-B58E-6B96-6525894CBB5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E46773E6-AA85-0B28-F2A3-54AEFD4D669B}"/>
              </a:ext>
            </a:extLst>
          </p:cNvPr>
          <p:cNvSpPr>
            <a:spLocks noGrp="1"/>
          </p:cNvSpPr>
          <p:nvPr>
            <p:ph type="title"/>
          </p:nvPr>
        </p:nvSpPr>
        <p:spPr>
          <a:xfrm>
            <a:off x="838200" y="613901"/>
            <a:ext cx="10515600" cy="1325563"/>
          </a:xfrm>
        </p:spPr>
        <p:txBody>
          <a:bodyPr>
            <a:normAutofit fontScale="90000"/>
          </a:bodyPr>
          <a:lstStyle/>
          <a:p>
            <a:r>
              <a:rPr lang="en-GB" sz="2000" b="1" dirty="0">
                <a:solidFill>
                  <a:srgbClr val="0517B5"/>
                </a:solidFill>
              </a:rPr>
              <a:t>Chapter 5 / Co-creating Targeted Interventions</a:t>
            </a:r>
            <a:br>
              <a:rPr lang="en-GB" sz="1800" b="1" dirty="0">
                <a:solidFill>
                  <a:srgbClr val="0517B5"/>
                </a:solidFill>
              </a:rPr>
            </a:br>
            <a:r>
              <a:rPr lang="en-US" sz="4000" dirty="0">
                <a:solidFill>
                  <a:srgbClr val="0517B5"/>
                </a:solidFill>
              </a:rPr>
              <a:t>Practices and Methods: </a:t>
            </a:r>
            <a:br>
              <a:rPr lang="en-US" sz="4000" dirty="0">
                <a:solidFill>
                  <a:srgbClr val="0517B5"/>
                </a:solidFill>
              </a:rPr>
            </a:br>
            <a:r>
              <a:rPr lang="en-US" sz="4000" dirty="0">
                <a:solidFill>
                  <a:srgbClr val="0517B5"/>
                </a:solidFill>
              </a:rPr>
              <a:t>Co-creating with Internal Stakeholders </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07079AEA-1FB1-AC16-3F17-4EAD06A977AD}"/>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0C35B7FD-B136-C33D-2460-F8E013768C67}"/>
              </a:ext>
            </a:extLst>
          </p:cNvPr>
          <p:cNvSpPr>
            <a:spLocks noGrp="1"/>
          </p:cNvSpPr>
          <p:nvPr>
            <p:ph idx="1"/>
          </p:nvPr>
        </p:nvSpPr>
        <p:spPr>
          <a:xfrm>
            <a:off x="838200" y="2074401"/>
            <a:ext cx="10515600" cy="4351338"/>
          </a:xfrm>
        </p:spPr>
        <p:txBody>
          <a:bodyPr>
            <a:normAutofit/>
          </a:bodyPr>
          <a:lstStyle/>
          <a:p>
            <a:pPr marL="0" indent="0">
              <a:buClr>
                <a:srgbClr val="0517B5"/>
              </a:buClr>
              <a:buNone/>
              <a:defRPr/>
            </a:pPr>
            <a:r>
              <a:rPr lang="en-US" sz="2000" dirty="0"/>
              <a:t>The hidden treasure of an intrinsically motivated workforce is key to fostering sustainable innovation. The first set of practices and methods helps tap this potential by enabling employees across all levels to actively support the sustainability transition. </a:t>
            </a:r>
            <a:endParaRPr lang="en-US" sz="2000" dirty="0">
              <a:solidFill>
                <a:srgbClr val="0517B5"/>
              </a:solidFill>
            </a:endParaRPr>
          </a:p>
          <a:p>
            <a:pPr>
              <a:buClr>
                <a:srgbClr val="0517B5"/>
              </a:buClr>
              <a:buFont typeface="Helvetica" panose="020B0604020202020204" pitchFamily="34" charset="0"/>
              <a:buChar char="│"/>
              <a:defRPr/>
            </a:pPr>
            <a:r>
              <a:rPr lang="en-US" sz="2000" dirty="0">
                <a:solidFill>
                  <a:srgbClr val="0517B5"/>
                </a:solidFill>
              </a:rPr>
              <a:t>How can we engage employees to collaboratively drive sustainable innovation by experimenting with new methods and artefacts?</a:t>
            </a:r>
            <a:endParaRPr lang="en-GB" sz="2000" dirty="0">
              <a:solidFill>
                <a:srgbClr val="0517B5"/>
              </a:solidFill>
            </a:endParaRPr>
          </a:p>
        </p:txBody>
      </p:sp>
      <p:sp>
        <p:nvSpPr>
          <p:cNvPr id="3" name="Footer Placeholder 4">
            <a:extLst>
              <a:ext uri="{FF2B5EF4-FFF2-40B4-BE49-F238E27FC236}">
                <a16:creationId xmlns:a16="http://schemas.microsoft.com/office/drawing/2014/main" id="{34D0A531-176F-9CFC-BEB5-A45292AE80FA}"/>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179085414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C65BC-5792-3BF7-CF09-CE9D06E105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313353-4223-2D45-722C-F066E3AE33EF}"/>
              </a:ext>
            </a:extLst>
          </p:cNvPr>
          <p:cNvSpPr>
            <a:spLocks noGrp="1"/>
          </p:cNvSpPr>
          <p:nvPr>
            <p:ph type="title"/>
          </p:nvPr>
        </p:nvSpPr>
        <p:spPr>
          <a:xfrm>
            <a:off x="838200" y="613901"/>
            <a:ext cx="10515600" cy="1325563"/>
          </a:xfrm>
        </p:spPr>
        <p:txBody>
          <a:bodyPr>
            <a:normAutofit fontScale="90000"/>
          </a:bodyPr>
          <a:lstStyle/>
          <a:p>
            <a:r>
              <a:rPr lang="en-GB" sz="2000" b="1" dirty="0">
                <a:solidFill>
                  <a:srgbClr val="0517B5"/>
                </a:solidFill>
              </a:rPr>
              <a:t>Chapter 5 / Co-creating Targeted Interventions</a:t>
            </a:r>
            <a:br>
              <a:rPr lang="en-GB" sz="20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32. Values-Based Ideation and Assessment</a:t>
            </a:r>
            <a:r>
              <a:rPr lang="en-US" sz="4000" i="1" baseline="30000" dirty="0">
                <a:solidFill>
                  <a:srgbClr val="0517B5"/>
                </a:solidFill>
                <a:ea typeface="+mn-ea"/>
              </a:rPr>
              <a:t>6</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6C86C4AE-C5BF-C9AC-6AD5-C651CA9245C4}"/>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CD5147CB-0EE7-A0CF-5A18-2997266996ED}"/>
              </a:ext>
            </a:extLst>
          </p:cNvPr>
          <p:cNvSpPr>
            <a:spLocks noGrp="1"/>
          </p:cNvSpPr>
          <p:nvPr>
            <p:ph idx="1"/>
          </p:nvPr>
        </p:nvSpPr>
        <p:spPr>
          <a:xfrm>
            <a:off x="3413303" y="2074401"/>
            <a:ext cx="7938910"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harness the potential of stakeholder values to reveal otherwise latent opportunities, boundaries and risks for sustainable innovation?</a:t>
            </a:r>
          </a:p>
          <a:p>
            <a:pPr marL="0" indent="0">
              <a:buClr>
                <a:schemeClr val="tx1"/>
              </a:buClr>
              <a:buNone/>
              <a:defRPr/>
            </a:pPr>
            <a:r>
              <a:rPr lang="en-US" sz="1600" b="1" dirty="0">
                <a:solidFill>
                  <a:srgbClr val="0517B5"/>
                </a:solidFill>
              </a:rPr>
              <a:t>APPROACH: </a:t>
            </a:r>
            <a:r>
              <a:rPr lang="en-US" sz="2000" dirty="0"/>
              <a:t>Apply sustainability-related values and concepts as heuristics for ideation and as criteria for the assessment of intermediary results in innovation management. This is sup ported via design methods that facilitate internal crowdsourcing, business modelling, or value-sensitive design.      </a:t>
            </a:r>
          </a:p>
          <a:p>
            <a:pPr marL="0" indent="0">
              <a:buClr>
                <a:schemeClr val="tx1"/>
              </a:buClr>
              <a:buNone/>
              <a:defRPr/>
            </a:pPr>
            <a:r>
              <a:rPr lang="en-US" sz="1600" b="1" dirty="0">
                <a:solidFill>
                  <a:srgbClr val="0517B5"/>
                </a:solidFill>
              </a:rPr>
              <a:t>RELATED METHODS: </a:t>
            </a:r>
            <a:r>
              <a:rPr lang="en-US" sz="2000" i="1" dirty="0"/>
              <a:t>Sustainable Innovation Time, Values-Based Intrapreneurship, Ideation Contests and Markets, Values-Based Business Modelling</a:t>
            </a:r>
            <a:endParaRPr lang="en-GB" sz="2000" i="1" dirty="0"/>
          </a:p>
        </p:txBody>
      </p:sp>
      <p:sp>
        <p:nvSpPr>
          <p:cNvPr id="3" name="Footer Placeholder 4">
            <a:extLst>
              <a:ext uri="{FF2B5EF4-FFF2-40B4-BE49-F238E27FC236}">
                <a16:creationId xmlns:a16="http://schemas.microsoft.com/office/drawing/2014/main" id="{247B538B-7A00-593F-BDB6-DB5BD529B7B8}"/>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8">
            <a:extLst>
              <a:ext uri="{FF2B5EF4-FFF2-40B4-BE49-F238E27FC236}">
                <a16:creationId xmlns:a16="http://schemas.microsoft.com/office/drawing/2014/main" id="{FEC53940-D7FE-C9B4-C1E6-C02D5333286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0367" y="2074401"/>
            <a:ext cx="2119865" cy="2119865"/>
          </a:xfrm>
          <a:prstGeom prst="rect">
            <a:avLst/>
          </a:prstGeom>
        </p:spPr>
      </p:pic>
      <p:pic>
        <p:nvPicPr>
          <p:cNvPr id="4" name="Picture 7">
            <a:extLst>
              <a:ext uri="{FF2B5EF4-FFF2-40B4-BE49-F238E27FC236}">
                <a16:creationId xmlns:a16="http://schemas.microsoft.com/office/drawing/2014/main" id="{F3B9F5B2-AF9F-2054-A689-859E2ABF9CF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79722901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462C4-A883-4FE6-AF29-318DE53C68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B95393-0B92-54AF-4F3C-2689A40064B0}"/>
              </a:ext>
            </a:extLst>
          </p:cNvPr>
          <p:cNvSpPr>
            <a:spLocks noGrp="1"/>
          </p:cNvSpPr>
          <p:nvPr>
            <p:ph type="title"/>
          </p:nvPr>
        </p:nvSpPr>
        <p:spPr>
          <a:xfrm>
            <a:off x="838200" y="620625"/>
            <a:ext cx="10515600" cy="1325563"/>
          </a:xfrm>
        </p:spPr>
        <p:txBody>
          <a:bodyPr>
            <a:normAutofit fontScale="90000"/>
          </a:bodyPr>
          <a:lstStyle/>
          <a:p>
            <a:r>
              <a:rPr lang="en-GB" sz="2000" b="1" dirty="0">
                <a:solidFill>
                  <a:srgbClr val="0517B5"/>
                </a:solidFill>
              </a:rPr>
              <a:t>Chapter 5 / Co-creating Targeted Interventions</a:t>
            </a:r>
            <a:br>
              <a:rPr lang="en-GB" sz="20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33. Facilitating Idea Management</a:t>
            </a:r>
            <a:r>
              <a:rPr lang="en-US" sz="4000" i="1" baseline="30000" dirty="0">
                <a:solidFill>
                  <a:srgbClr val="0517B5"/>
                </a:solidFill>
                <a:ea typeface="+mn-ea"/>
              </a:rPr>
              <a:t>7</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66DF293F-1334-D540-921D-0EF937861297}"/>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F75F3D8A-CEF5-D587-3D6A-E51E8DC888A9}"/>
              </a:ext>
            </a:extLst>
          </p:cNvPr>
          <p:cNvSpPr>
            <a:spLocks noGrp="1"/>
          </p:cNvSpPr>
          <p:nvPr>
            <p:ph idx="1"/>
          </p:nvPr>
        </p:nvSpPr>
        <p:spPr>
          <a:xfrm>
            <a:off x="3413303" y="2081125"/>
            <a:ext cx="7938910"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harness the collective intelligence of the entire workforce to ensure continuous improvement and an alignment of outcomes with stakeholder needs? </a:t>
            </a:r>
          </a:p>
          <a:p>
            <a:pPr marL="0" indent="0">
              <a:buClr>
                <a:schemeClr val="tx1"/>
              </a:buClr>
              <a:buNone/>
              <a:defRPr/>
            </a:pPr>
            <a:r>
              <a:rPr lang="en-US" sz="1600" b="1" dirty="0">
                <a:solidFill>
                  <a:srgbClr val="0517B5"/>
                </a:solidFill>
              </a:rPr>
              <a:t>APPROACH: </a:t>
            </a:r>
            <a:r>
              <a:rPr lang="en-US" sz="2000" dirty="0"/>
              <a:t>Facilitate the exchange of ideas, feedback and knowledge by establishing communication channels, such as social networks and innovation platforms. Ideas and associated data and feedback are collected, evaluated and </a:t>
            </a:r>
            <a:r>
              <a:rPr lang="en-US" sz="2000" dirty="0" err="1"/>
              <a:t>prioritised</a:t>
            </a:r>
            <a:r>
              <a:rPr lang="en-US" sz="2000" dirty="0"/>
              <a:t>, often with the help of digital platforms and AI tools.      </a:t>
            </a:r>
          </a:p>
          <a:p>
            <a:pPr marL="0" indent="0">
              <a:buClr>
                <a:schemeClr val="tx1"/>
              </a:buClr>
              <a:buNone/>
              <a:defRPr/>
            </a:pPr>
            <a:r>
              <a:rPr lang="en-US" sz="1600" b="1" dirty="0">
                <a:solidFill>
                  <a:srgbClr val="0517B5"/>
                </a:solidFill>
              </a:rPr>
              <a:t>RELATED METHODS: </a:t>
            </a:r>
            <a:r>
              <a:rPr lang="en-US" sz="2000" i="1" dirty="0"/>
              <a:t>Sustainable Innovation Time, Values-Based Intrapreneurship, Ideation Contests and Markets</a:t>
            </a:r>
            <a:endParaRPr lang="en-GB" sz="2000" i="1" dirty="0"/>
          </a:p>
        </p:txBody>
      </p:sp>
      <p:sp>
        <p:nvSpPr>
          <p:cNvPr id="3" name="Footer Placeholder 4">
            <a:extLst>
              <a:ext uri="{FF2B5EF4-FFF2-40B4-BE49-F238E27FC236}">
                <a16:creationId xmlns:a16="http://schemas.microsoft.com/office/drawing/2014/main" id="{4C340D96-A891-E635-2A64-B0AD5A443AE9}"/>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6">
            <a:extLst>
              <a:ext uri="{FF2B5EF4-FFF2-40B4-BE49-F238E27FC236}">
                <a16:creationId xmlns:a16="http://schemas.microsoft.com/office/drawing/2014/main" id="{3D3ABF42-FBA0-DB0B-32C5-E7F8576BE05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0369" y="2078507"/>
            <a:ext cx="2119864" cy="2119864"/>
          </a:xfrm>
          <a:prstGeom prst="rect">
            <a:avLst/>
          </a:prstGeom>
        </p:spPr>
      </p:pic>
      <p:pic>
        <p:nvPicPr>
          <p:cNvPr id="4" name="Picture 7">
            <a:extLst>
              <a:ext uri="{FF2B5EF4-FFF2-40B4-BE49-F238E27FC236}">
                <a16:creationId xmlns:a16="http://schemas.microsoft.com/office/drawing/2014/main" id="{1ED41648-33F1-2DE9-ECE9-57A6136EA4E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169151369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8D6A9-3C3C-797B-68A2-C937B97FBC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A7C678-6AE7-90D4-1311-6D04B2BAA5FD}"/>
              </a:ext>
            </a:extLst>
          </p:cNvPr>
          <p:cNvSpPr>
            <a:spLocks noGrp="1"/>
          </p:cNvSpPr>
          <p:nvPr>
            <p:ph type="title"/>
          </p:nvPr>
        </p:nvSpPr>
        <p:spPr>
          <a:xfrm>
            <a:off x="838200" y="613901"/>
            <a:ext cx="10515600" cy="1325563"/>
          </a:xfrm>
        </p:spPr>
        <p:txBody>
          <a:bodyPr>
            <a:normAutofit fontScale="90000"/>
          </a:bodyPr>
          <a:lstStyle/>
          <a:p>
            <a:r>
              <a:rPr lang="en-GB" sz="2000" b="1" dirty="0">
                <a:solidFill>
                  <a:srgbClr val="0517B5"/>
                </a:solidFill>
              </a:rPr>
              <a:t>Chapter 5 / Co-creating Targeted Interventions</a:t>
            </a:r>
            <a:br>
              <a:rPr lang="en-GB" sz="20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34. Sustainable Innovation Time</a:t>
            </a:r>
            <a:r>
              <a:rPr lang="en-US" sz="4000" i="1" baseline="30000" dirty="0">
                <a:solidFill>
                  <a:srgbClr val="0517B5"/>
                </a:solidFill>
                <a:ea typeface="+mn-ea"/>
              </a:rPr>
              <a:t>8</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B317ED7D-9C30-3736-5AB0-1720B209C709}"/>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1750BD31-5F52-3363-92F9-3D5709334F16}"/>
              </a:ext>
            </a:extLst>
          </p:cNvPr>
          <p:cNvSpPr>
            <a:spLocks noGrp="1"/>
          </p:cNvSpPr>
          <p:nvPr>
            <p:ph idx="1"/>
          </p:nvPr>
        </p:nvSpPr>
        <p:spPr>
          <a:xfrm>
            <a:off x="3406594" y="2074401"/>
            <a:ext cx="7945619"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encourage employees to tap into their values and intrinsic motivation and develop their own sustainable innovation initiatives? </a:t>
            </a:r>
          </a:p>
          <a:p>
            <a:pPr marL="0" indent="0">
              <a:buClr>
                <a:schemeClr val="tx1"/>
              </a:buClr>
              <a:buNone/>
              <a:defRPr/>
            </a:pPr>
            <a:r>
              <a:rPr lang="en-US" sz="1600" b="1" dirty="0">
                <a:solidFill>
                  <a:srgbClr val="0517B5"/>
                </a:solidFill>
              </a:rPr>
              <a:t>APPROACH: </a:t>
            </a:r>
            <a:r>
              <a:rPr lang="en-US" sz="2000" dirty="0"/>
              <a:t>Use </a:t>
            </a:r>
            <a:r>
              <a:rPr lang="en-US" sz="2000" i="1" dirty="0"/>
              <a:t>Innovation Time </a:t>
            </a:r>
            <a:r>
              <a:rPr lang="en-US" sz="2000" dirty="0"/>
              <a:t>to empower employees to propose their own projects and provide them time to pursue these projects during their regular working hours.       </a:t>
            </a:r>
          </a:p>
          <a:p>
            <a:pPr marL="0" indent="0">
              <a:buClr>
                <a:schemeClr val="tx1"/>
              </a:buClr>
              <a:buNone/>
              <a:defRPr/>
            </a:pPr>
            <a:r>
              <a:rPr lang="en-US" sz="1600" b="1" dirty="0">
                <a:solidFill>
                  <a:srgbClr val="0517B5"/>
                </a:solidFill>
              </a:rPr>
              <a:t>EXAMPLE: </a:t>
            </a:r>
            <a:r>
              <a:rPr lang="en-US" sz="2000" dirty="0"/>
              <a:t>Philips gives scientists in its innovation department time on Fridays to work on their own sustainable innovation projects. They can also apply for three-month research fellowships to pursue ideas of interest. Philips also eases the conditions for the evaluation of these projects. </a:t>
            </a:r>
            <a:endParaRPr lang="en-GB" sz="2000" i="1" dirty="0"/>
          </a:p>
        </p:txBody>
      </p:sp>
      <p:sp>
        <p:nvSpPr>
          <p:cNvPr id="3" name="Footer Placeholder 4">
            <a:extLst>
              <a:ext uri="{FF2B5EF4-FFF2-40B4-BE49-F238E27FC236}">
                <a16:creationId xmlns:a16="http://schemas.microsoft.com/office/drawing/2014/main" id="{28AE132C-3805-6907-791A-58D3E96F6745}"/>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6">
            <a:extLst>
              <a:ext uri="{FF2B5EF4-FFF2-40B4-BE49-F238E27FC236}">
                <a16:creationId xmlns:a16="http://schemas.microsoft.com/office/drawing/2014/main" id="{76096F7E-4237-9085-56BA-3C36F782D2E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4673" y="2071743"/>
            <a:ext cx="2119864" cy="2119864"/>
          </a:xfrm>
          <a:prstGeom prst="rect">
            <a:avLst/>
          </a:prstGeom>
        </p:spPr>
      </p:pic>
      <p:pic>
        <p:nvPicPr>
          <p:cNvPr id="4" name="Picture 7">
            <a:extLst>
              <a:ext uri="{FF2B5EF4-FFF2-40B4-BE49-F238E27FC236}">
                <a16:creationId xmlns:a16="http://schemas.microsoft.com/office/drawing/2014/main" id="{BCF0E3CF-5C67-43A7-A295-1ACB5260C6C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3108549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C8089-3507-235F-BB4C-5BC480B0F7F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A6D6B56-0B96-8D19-AD06-9A9C5B8D4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34C45877-A28E-3E0A-D5C8-F6AF9BCBE70F}"/>
              </a:ext>
            </a:extLst>
          </p:cNvPr>
          <p:cNvSpPr>
            <a:spLocks noGrp="1"/>
          </p:cNvSpPr>
          <p:nvPr>
            <p:ph type="title"/>
          </p:nvPr>
        </p:nvSpPr>
        <p:spPr/>
        <p:txBody>
          <a:bodyPr>
            <a:normAutofit/>
          </a:bodyPr>
          <a:lstStyle/>
          <a:p>
            <a:r>
              <a:rPr lang="en-GB" sz="1800" b="1" dirty="0">
                <a:solidFill>
                  <a:srgbClr val="0517B5"/>
                </a:solidFill>
              </a:rPr>
              <a:t>Chapter 1 / It Takes a Whole Culture</a:t>
            </a:r>
            <a:br>
              <a:rPr lang="en-GB" sz="1800" b="1" dirty="0">
                <a:solidFill>
                  <a:srgbClr val="0517B5"/>
                </a:solidFill>
              </a:rPr>
            </a:br>
            <a:r>
              <a:rPr lang="en-GB" sz="3600" noProof="0" dirty="0">
                <a:solidFill>
                  <a:srgbClr val="0517B5"/>
                </a:solidFill>
                <a:latin typeface="IBM Plex Sans" panose="020B0503050203000203" pitchFamily="34" charset="0"/>
              </a:rPr>
              <a:t>3C Framework</a:t>
            </a:r>
          </a:p>
        </p:txBody>
      </p:sp>
      <p:sp>
        <p:nvSpPr>
          <p:cNvPr id="3" name="Content Placeholder 2">
            <a:extLst>
              <a:ext uri="{FF2B5EF4-FFF2-40B4-BE49-F238E27FC236}">
                <a16:creationId xmlns:a16="http://schemas.microsoft.com/office/drawing/2014/main" id="{8859EC0B-5FCC-5B71-DFF0-994C924172F9}"/>
              </a:ext>
            </a:extLst>
          </p:cNvPr>
          <p:cNvSpPr>
            <a:spLocks noGrp="1"/>
          </p:cNvSpPr>
          <p:nvPr>
            <p:ph idx="1"/>
          </p:nvPr>
        </p:nvSpPr>
        <p:spPr>
          <a:xfrm>
            <a:off x="838200" y="2074405"/>
            <a:ext cx="10515600" cy="4351338"/>
          </a:xfrm>
        </p:spPr>
        <p:txBody>
          <a:bodyPr>
            <a:normAutofit/>
          </a:bodyPr>
          <a:lstStyle/>
          <a:p>
            <a:pPr marL="0" indent="0">
              <a:buClr>
                <a:srgbClr val="0517B5"/>
              </a:buClr>
              <a:buNone/>
            </a:pPr>
            <a:r>
              <a:rPr lang="en-GB" sz="2000" b="1" noProof="0" dirty="0">
                <a:latin typeface="IBM Plex Sans" panose="020B0503050203000203" pitchFamily="34" charset="0"/>
              </a:rPr>
              <a:t>Conceiving</a:t>
            </a:r>
            <a:endParaRPr lang="en-GB" sz="2000" noProof="0" dirty="0">
              <a:latin typeface="IBM Plex Sans" panose="020B0503050203000203" pitchFamily="34" charset="0"/>
            </a:endParaRPr>
          </a:p>
          <a:p>
            <a:pPr>
              <a:buClr>
                <a:srgbClr val="0517B5"/>
              </a:buClr>
              <a:buFont typeface="Helvetica" panose="020B0604020202020204" pitchFamily="34" charset="0"/>
              <a:buChar char="│"/>
            </a:pPr>
            <a:r>
              <a:rPr lang="en-GB" sz="2000" noProof="0" dirty="0">
                <a:solidFill>
                  <a:srgbClr val="0517B5"/>
                </a:solidFill>
                <a:latin typeface="IBM Plex Sans" panose="020B0503050203000203" pitchFamily="34" charset="0"/>
              </a:rPr>
              <a:t>First, we need to understand our current organisational culture. </a:t>
            </a:r>
          </a:p>
          <a:p>
            <a:pPr marL="0" indent="0">
              <a:buClr>
                <a:srgbClr val="0517B5"/>
              </a:buClr>
              <a:buNone/>
            </a:pPr>
            <a:r>
              <a:rPr lang="en-GB" sz="2000" b="1" noProof="0" dirty="0">
                <a:latin typeface="IBM Plex Sans" panose="020B0503050203000203" pitchFamily="34" charset="0"/>
              </a:rPr>
              <a:t>Co-creating</a:t>
            </a:r>
            <a:endParaRPr lang="en-GB" sz="2000" noProof="0" dirty="0">
              <a:latin typeface="IBM Plex Sans" panose="020B0503050203000203" pitchFamily="34" charset="0"/>
            </a:endParaRPr>
          </a:p>
          <a:p>
            <a:pPr>
              <a:buClr>
                <a:srgbClr val="0517B5"/>
              </a:buClr>
              <a:buFont typeface="Helvetica" panose="020B0604020202020204" pitchFamily="34" charset="0"/>
              <a:buChar char="│"/>
            </a:pPr>
            <a:r>
              <a:rPr lang="en-GB" sz="2000" noProof="0" dirty="0">
                <a:solidFill>
                  <a:srgbClr val="0517B5"/>
                </a:solidFill>
                <a:latin typeface="IBM Plex Sans" panose="020B0503050203000203" pitchFamily="34" charset="0"/>
              </a:rPr>
              <a:t>The second step is to address specific tensions and gaps as well as to build existing strengths for sustainable innovation. </a:t>
            </a:r>
          </a:p>
          <a:p>
            <a:pPr marL="0" indent="0">
              <a:buClr>
                <a:srgbClr val="0517B5"/>
              </a:buClr>
              <a:buNone/>
            </a:pPr>
            <a:r>
              <a:rPr lang="en-GB" sz="2000" b="1" noProof="0" dirty="0">
                <a:latin typeface="IBM Plex Sans" panose="020B0503050203000203" pitchFamily="34" charset="0"/>
              </a:rPr>
              <a:t>Cultivating</a:t>
            </a:r>
            <a:endParaRPr lang="en-GB" sz="2000" noProof="0" dirty="0">
              <a:latin typeface="IBM Plex Sans" panose="020B0503050203000203" pitchFamily="34" charset="0"/>
            </a:endParaRPr>
          </a:p>
          <a:p>
            <a:pPr>
              <a:buClr>
                <a:srgbClr val="0517B5"/>
              </a:buClr>
              <a:buFont typeface="Helvetica" panose="020B0604020202020204" pitchFamily="34" charset="0"/>
              <a:buChar char="│"/>
            </a:pPr>
            <a:r>
              <a:rPr lang="en-GB" sz="2000" noProof="0" dirty="0">
                <a:solidFill>
                  <a:srgbClr val="0517B5"/>
                </a:solidFill>
                <a:latin typeface="IBM Plex Sans" panose="020B0503050203000203" pitchFamily="34" charset="0"/>
              </a:rPr>
              <a:t>The third step is to embed the values, practices, tools and data deeply in the organisation’s daily practices. </a:t>
            </a:r>
          </a:p>
          <a:p>
            <a:pPr>
              <a:buClr>
                <a:srgbClr val="0517B5"/>
              </a:buClr>
              <a:buFont typeface="Helvetica" panose="020B0604020202020204" pitchFamily="34" charset="0"/>
              <a:buChar char="│"/>
            </a:pPr>
            <a:endParaRPr lang="en-GB" sz="2000" b="1" noProof="0" dirty="0">
              <a:solidFill>
                <a:srgbClr val="0517B5"/>
              </a:solidFill>
              <a:latin typeface="IBM Plex Sans" panose="020B0503050203000203" pitchFamily="34" charset="0"/>
            </a:endParaRPr>
          </a:p>
          <a:p>
            <a:pPr>
              <a:buClr>
                <a:srgbClr val="0517B5"/>
              </a:buClr>
              <a:buFont typeface="Helvetica" panose="020B0604020202020204" pitchFamily="34" charset="0"/>
              <a:buChar char="│"/>
            </a:pPr>
            <a:endParaRPr lang="en-GB" sz="2000" noProof="0" dirty="0">
              <a:latin typeface="IBM Plex Sans" panose="020B0503050203000203" pitchFamily="34" charset="0"/>
            </a:endParaRPr>
          </a:p>
        </p:txBody>
      </p:sp>
      <p:sp>
        <p:nvSpPr>
          <p:cNvPr id="5" name="Slide Number Placeholder 4">
            <a:extLst>
              <a:ext uri="{FF2B5EF4-FFF2-40B4-BE49-F238E27FC236}">
                <a16:creationId xmlns:a16="http://schemas.microsoft.com/office/drawing/2014/main" id="{AE63E723-FFA5-07AB-A44A-F929FC6F6613}"/>
              </a:ext>
            </a:extLst>
          </p:cNvPr>
          <p:cNvSpPr>
            <a:spLocks noGrp="1"/>
          </p:cNvSpPr>
          <p:nvPr>
            <p:ph type="sldNum" sz="quarter" idx="12"/>
          </p:nvPr>
        </p:nvSpPr>
        <p:spPr>
          <a:xfrm>
            <a:off x="8610600" y="6356350"/>
            <a:ext cx="2743200" cy="365125"/>
          </a:xfrm>
        </p:spPr>
        <p:txBody>
          <a:bodyPr/>
          <a:lstStyle/>
          <a:p>
            <a:fld id="{3956045D-9102-456A-A452-B8024B51FE1A}" type="slidenum">
              <a:rPr lang="en-GB" noProof="0" smtClean="0">
                <a:latin typeface="IBM Plex Sans" panose="020B0503050203000203" pitchFamily="34" charset="0"/>
              </a:rPr>
              <a:t>13</a:t>
            </a:fld>
            <a:endParaRPr lang="en-GB" noProof="0" dirty="0">
              <a:latin typeface="IBM Plex Sans" panose="020B0503050203000203" pitchFamily="34" charset="0"/>
            </a:endParaRPr>
          </a:p>
        </p:txBody>
      </p:sp>
      <p:sp>
        <p:nvSpPr>
          <p:cNvPr id="6" name="Footer Placeholder 4">
            <a:extLst>
              <a:ext uri="{FF2B5EF4-FFF2-40B4-BE49-F238E27FC236}">
                <a16:creationId xmlns:a16="http://schemas.microsoft.com/office/drawing/2014/main" id="{9FE2D617-7DFB-FBB7-88E0-7A5488A85FE9}"/>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61519599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CCCF7-72FB-43DA-359E-3F3F9523C2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B261C9-60C5-BEE9-F17B-9184A33A2F82}"/>
              </a:ext>
            </a:extLst>
          </p:cNvPr>
          <p:cNvSpPr>
            <a:spLocks noGrp="1"/>
          </p:cNvSpPr>
          <p:nvPr>
            <p:ph type="title"/>
          </p:nvPr>
        </p:nvSpPr>
        <p:spPr>
          <a:xfrm>
            <a:off x="838200" y="613899"/>
            <a:ext cx="10515600" cy="1325563"/>
          </a:xfrm>
        </p:spPr>
        <p:txBody>
          <a:bodyPr>
            <a:normAutofit fontScale="90000"/>
          </a:bodyPr>
          <a:lstStyle/>
          <a:p>
            <a:r>
              <a:rPr lang="en-GB" sz="2000" b="1" dirty="0">
                <a:solidFill>
                  <a:srgbClr val="0517B5"/>
                </a:solidFill>
              </a:rPr>
              <a:t>Chapter 5 / Co-creating Targeted Interventions</a:t>
            </a:r>
            <a:br>
              <a:rPr lang="en-GB" sz="20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35. Values-Based Intrapreneurship</a:t>
            </a:r>
            <a:r>
              <a:rPr lang="en-US" sz="4000" i="1" baseline="30000" dirty="0">
                <a:solidFill>
                  <a:srgbClr val="0517B5"/>
                </a:solidFill>
                <a:ea typeface="+mn-ea"/>
              </a:rPr>
              <a:t>9</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E2E583C6-0799-DA18-B048-AB88EC137AE3}"/>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12187294-4B7B-EC25-44F3-2EDA12E0FBCE}"/>
              </a:ext>
            </a:extLst>
          </p:cNvPr>
          <p:cNvSpPr>
            <a:spLocks noGrp="1"/>
          </p:cNvSpPr>
          <p:nvPr>
            <p:ph idx="1"/>
          </p:nvPr>
        </p:nvSpPr>
        <p:spPr>
          <a:xfrm>
            <a:off x="3406594" y="2074399"/>
            <a:ext cx="7945619"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foster intrapreneurship to explore unconventional ideas for sustainable innovation? </a:t>
            </a:r>
          </a:p>
          <a:p>
            <a:pPr marL="0" indent="0">
              <a:buClr>
                <a:schemeClr val="tx1"/>
              </a:buClr>
              <a:buNone/>
              <a:defRPr/>
            </a:pPr>
            <a:r>
              <a:rPr lang="en-US" sz="1600" b="1" dirty="0">
                <a:solidFill>
                  <a:srgbClr val="0517B5"/>
                </a:solidFill>
              </a:rPr>
              <a:t>APPROACH: </a:t>
            </a:r>
            <a:r>
              <a:rPr lang="de-DE" sz="2000" dirty="0" err="1"/>
              <a:t>Employ</a:t>
            </a:r>
            <a:r>
              <a:rPr lang="de-DE" sz="2000" dirty="0"/>
              <a:t> </a:t>
            </a:r>
            <a:r>
              <a:rPr lang="de-DE" sz="2000" dirty="0" err="1"/>
              <a:t>intrapreneurship</a:t>
            </a:r>
            <a:r>
              <a:rPr lang="de-DE" sz="2000" dirty="0"/>
              <a:t> </a:t>
            </a:r>
            <a:r>
              <a:rPr lang="de-DE" sz="2000" dirty="0" err="1"/>
              <a:t>toolboxes</a:t>
            </a:r>
            <a:r>
              <a:rPr lang="de-DE" sz="2000" dirty="0"/>
              <a:t> like Adobe Kickbox </a:t>
            </a:r>
            <a:r>
              <a:rPr lang="de-DE" sz="2000" dirty="0" err="1"/>
              <a:t>to</a:t>
            </a:r>
            <a:r>
              <a:rPr lang="de-DE" sz="2000" dirty="0"/>
              <a:t> </a:t>
            </a:r>
            <a:r>
              <a:rPr lang="de-DE" sz="2000" dirty="0" err="1"/>
              <a:t>engage</a:t>
            </a:r>
            <a:r>
              <a:rPr lang="de-DE" sz="2000" dirty="0"/>
              <a:t> </a:t>
            </a:r>
            <a:r>
              <a:rPr lang="de-DE" sz="2000" dirty="0" err="1"/>
              <a:t>employees</a:t>
            </a:r>
            <a:r>
              <a:rPr lang="de-DE" sz="2000" dirty="0"/>
              <a:t> in a </a:t>
            </a:r>
            <a:r>
              <a:rPr lang="de-DE" sz="2000" dirty="0" err="1"/>
              <a:t>values-based</a:t>
            </a:r>
            <a:r>
              <a:rPr lang="de-DE" sz="2000" dirty="0"/>
              <a:t> </a:t>
            </a:r>
            <a:r>
              <a:rPr lang="de-DE" sz="2000" dirty="0" err="1"/>
              <a:t>innovation</a:t>
            </a:r>
            <a:r>
              <a:rPr lang="de-DE" sz="2000" dirty="0"/>
              <a:t> </a:t>
            </a:r>
            <a:r>
              <a:rPr lang="de-DE" sz="2000" dirty="0" err="1"/>
              <a:t>process</a:t>
            </a:r>
            <a:r>
              <a:rPr lang="de-DE" sz="2000" dirty="0"/>
              <a:t>, </a:t>
            </a:r>
            <a:r>
              <a:rPr lang="de-DE" sz="2000" dirty="0" err="1"/>
              <a:t>fostering</a:t>
            </a:r>
            <a:r>
              <a:rPr lang="de-DE" sz="2000" dirty="0"/>
              <a:t> </a:t>
            </a:r>
            <a:r>
              <a:rPr lang="de-DE" sz="2000" dirty="0" err="1"/>
              <a:t>sustainability</a:t>
            </a:r>
            <a:r>
              <a:rPr lang="de-DE" sz="2000" dirty="0"/>
              <a:t> </a:t>
            </a:r>
            <a:r>
              <a:rPr lang="de-DE" sz="2000" dirty="0" err="1"/>
              <a:t>literacy</a:t>
            </a:r>
            <a:r>
              <a:rPr lang="de-DE" sz="2000" dirty="0"/>
              <a:t> and </a:t>
            </a:r>
            <a:r>
              <a:rPr lang="de-DE" sz="2000" dirty="0" err="1"/>
              <a:t>inspiring</a:t>
            </a:r>
            <a:r>
              <a:rPr lang="de-DE" sz="2000" dirty="0"/>
              <a:t> </a:t>
            </a:r>
            <a:r>
              <a:rPr lang="de-DE" sz="2000" dirty="0" err="1"/>
              <a:t>sustainable</a:t>
            </a:r>
            <a:r>
              <a:rPr lang="de-DE" sz="2000" dirty="0"/>
              <a:t> </a:t>
            </a:r>
            <a:r>
              <a:rPr lang="de-DE" sz="2000" dirty="0" err="1"/>
              <a:t>innovation</a:t>
            </a:r>
            <a:r>
              <a:rPr lang="de-DE" sz="2000" dirty="0"/>
              <a:t> </a:t>
            </a:r>
            <a:r>
              <a:rPr lang="de-DE" sz="2000" dirty="0" err="1"/>
              <a:t>projects</a:t>
            </a:r>
            <a:r>
              <a:rPr lang="en-US" sz="2000" dirty="0"/>
              <a:t>.       </a:t>
            </a:r>
          </a:p>
          <a:p>
            <a:pPr marL="0" indent="0">
              <a:buClr>
                <a:schemeClr val="tx1"/>
              </a:buClr>
              <a:buNone/>
              <a:defRPr/>
            </a:pPr>
            <a:r>
              <a:rPr lang="en-US" sz="1600" b="1" dirty="0">
                <a:solidFill>
                  <a:srgbClr val="0517B5"/>
                </a:solidFill>
              </a:rPr>
              <a:t>EXAMPLE: </a:t>
            </a:r>
            <a:r>
              <a:rPr lang="en-US" sz="2000" dirty="0"/>
              <a:t>The Adobe Kickbox </a:t>
            </a:r>
            <a:r>
              <a:rPr lang="en-US" sz="2000" dirty="0" err="1"/>
              <a:t>programme</a:t>
            </a:r>
            <a:r>
              <a:rPr lang="en-US" sz="2000" dirty="0"/>
              <a:t> inspired Swisscom to initiate new sustainability projects and multi-disciplinary teams. All employees’ job descriptions now include proficiency in the use of the Kickbox to reinvent the telecom sector. </a:t>
            </a:r>
            <a:endParaRPr lang="en-GB" sz="2000" i="1" dirty="0"/>
          </a:p>
        </p:txBody>
      </p:sp>
      <p:sp>
        <p:nvSpPr>
          <p:cNvPr id="3" name="Footer Placeholder 4">
            <a:extLst>
              <a:ext uri="{FF2B5EF4-FFF2-40B4-BE49-F238E27FC236}">
                <a16:creationId xmlns:a16="http://schemas.microsoft.com/office/drawing/2014/main" id="{8E7841D2-CDCD-676D-9D80-CD15548C98DF}"/>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8">
            <a:extLst>
              <a:ext uri="{FF2B5EF4-FFF2-40B4-BE49-F238E27FC236}">
                <a16:creationId xmlns:a16="http://schemas.microsoft.com/office/drawing/2014/main" id="{38C1285F-D9DF-175B-82FB-FE66B003EFB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0372" y="2076411"/>
            <a:ext cx="2119865" cy="2119865"/>
          </a:xfrm>
          <a:prstGeom prst="rect">
            <a:avLst/>
          </a:prstGeom>
        </p:spPr>
      </p:pic>
      <p:pic>
        <p:nvPicPr>
          <p:cNvPr id="4" name="Picture 7">
            <a:extLst>
              <a:ext uri="{FF2B5EF4-FFF2-40B4-BE49-F238E27FC236}">
                <a16:creationId xmlns:a16="http://schemas.microsoft.com/office/drawing/2014/main" id="{29F47A8B-3586-ECB2-E9E1-2D8530DDC17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232532132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1D71E-8ECC-E09B-6557-DB0D8F1C64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39FCEE-448E-3FBA-A2E9-25C023E9D181}"/>
              </a:ext>
            </a:extLst>
          </p:cNvPr>
          <p:cNvSpPr>
            <a:spLocks noGrp="1"/>
          </p:cNvSpPr>
          <p:nvPr>
            <p:ph type="title"/>
          </p:nvPr>
        </p:nvSpPr>
        <p:spPr>
          <a:xfrm>
            <a:off x="838200" y="613901"/>
            <a:ext cx="10515600" cy="1325563"/>
          </a:xfrm>
        </p:spPr>
        <p:txBody>
          <a:bodyPr>
            <a:normAutofit fontScale="90000"/>
          </a:bodyPr>
          <a:lstStyle/>
          <a:p>
            <a:r>
              <a:rPr lang="en-GB" sz="2000" b="1" dirty="0">
                <a:solidFill>
                  <a:srgbClr val="0517B5"/>
                </a:solidFill>
              </a:rPr>
              <a:t>Chapter 5 / Co-creating Targeted Interventions</a:t>
            </a:r>
            <a:br>
              <a:rPr lang="en-GB" sz="20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36. Ideation Contests and Markets</a:t>
            </a:r>
            <a:r>
              <a:rPr lang="en-US" sz="4000" i="1" baseline="30000" dirty="0">
                <a:solidFill>
                  <a:srgbClr val="0517B5"/>
                </a:solidFill>
                <a:ea typeface="+mn-ea"/>
              </a:rPr>
              <a:t>10</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792B7986-4D9C-09FF-E7F6-625D94F158ED}"/>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8F3F610C-EC46-C1A8-F0EF-B82983F3E44A}"/>
              </a:ext>
            </a:extLst>
          </p:cNvPr>
          <p:cNvSpPr>
            <a:spLocks noGrp="1"/>
          </p:cNvSpPr>
          <p:nvPr>
            <p:ph idx="1"/>
          </p:nvPr>
        </p:nvSpPr>
        <p:spPr>
          <a:xfrm>
            <a:off x="3406584" y="2074401"/>
            <a:ext cx="7947216"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generate new ideas, encourage the collaborative assessment of innovation projects and aggregate diverse perspectives on their potential outcomes and impact? </a:t>
            </a:r>
          </a:p>
          <a:p>
            <a:pPr marL="0" indent="0">
              <a:buClr>
                <a:schemeClr val="tx1"/>
              </a:buClr>
              <a:buNone/>
              <a:defRPr/>
            </a:pPr>
            <a:r>
              <a:rPr lang="en-US" sz="1600" b="1" dirty="0">
                <a:solidFill>
                  <a:srgbClr val="0517B5"/>
                </a:solidFill>
              </a:rPr>
              <a:t>APPROACH: </a:t>
            </a:r>
            <a:r>
              <a:rPr lang="en-US" sz="2000" dirty="0"/>
              <a:t>Use game elements in </a:t>
            </a:r>
            <a:r>
              <a:rPr lang="en-US" sz="2000" i="1" dirty="0"/>
              <a:t>Ideation Contests and Markets </a:t>
            </a:r>
            <a:r>
              <a:rPr lang="en-US" sz="2000" dirty="0"/>
              <a:t>to motivate the generation, screening and promotion of sustainable innovation ideas. To qualify for funding, ideas must meet a predefined threshold of points or virtual investments.       </a:t>
            </a:r>
          </a:p>
          <a:p>
            <a:pPr marL="0" indent="0">
              <a:buClr>
                <a:schemeClr val="tx1"/>
              </a:buClr>
              <a:buNone/>
              <a:defRPr/>
            </a:pPr>
            <a:r>
              <a:rPr lang="en-US" sz="1600" b="1" dirty="0">
                <a:solidFill>
                  <a:srgbClr val="0517B5"/>
                </a:solidFill>
              </a:rPr>
              <a:t>EXAMPLE: </a:t>
            </a:r>
            <a:r>
              <a:rPr lang="en-US" sz="2000" dirty="0"/>
              <a:t>The CEC Shoe Design Contest engaged large manufacturers to ‘design an innovative organic shoe based on fashion trends, authentic materials, cultural values and regional techniques.’</a:t>
            </a:r>
            <a:endParaRPr lang="en-GB" sz="2000" i="1" dirty="0"/>
          </a:p>
        </p:txBody>
      </p:sp>
      <p:sp>
        <p:nvSpPr>
          <p:cNvPr id="3" name="Footer Placeholder 4">
            <a:extLst>
              <a:ext uri="{FF2B5EF4-FFF2-40B4-BE49-F238E27FC236}">
                <a16:creationId xmlns:a16="http://schemas.microsoft.com/office/drawing/2014/main" id="{D851D5F9-CD87-11D2-EC16-EC7CD3E21682}"/>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6">
            <a:extLst>
              <a:ext uri="{FF2B5EF4-FFF2-40B4-BE49-F238E27FC236}">
                <a16:creationId xmlns:a16="http://schemas.microsoft.com/office/drawing/2014/main" id="{85CDF4D9-2F38-2E18-3F53-ED7A1362FB9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4673" y="2077111"/>
            <a:ext cx="2123544" cy="2123544"/>
          </a:xfrm>
          <a:prstGeom prst="rect">
            <a:avLst/>
          </a:prstGeom>
        </p:spPr>
      </p:pic>
      <p:pic>
        <p:nvPicPr>
          <p:cNvPr id="4" name="Picture 7">
            <a:extLst>
              <a:ext uri="{FF2B5EF4-FFF2-40B4-BE49-F238E27FC236}">
                <a16:creationId xmlns:a16="http://schemas.microsoft.com/office/drawing/2014/main" id="{60ACAB9F-C0F5-49A4-E669-E2A4218277C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148957924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99871-E03B-F6D7-E010-499B74572E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6D48E6-60A2-BDE5-BAC3-B48C01CD904D}"/>
              </a:ext>
            </a:extLst>
          </p:cNvPr>
          <p:cNvSpPr>
            <a:spLocks noGrp="1"/>
          </p:cNvSpPr>
          <p:nvPr>
            <p:ph type="title"/>
          </p:nvPr>
        </p:nvSpPr>
        <p:spPr>
          <a:xfrm>
            <a:off x="838200" y="613901"/>
            <a:ext cx="10515600" cy="1325563"/>
          </a:xfrm>
        </p:spPr>
        <p:txBody>
          <a:bodyPr>
            <a:normAutofit fontScale="90000"/>
          </a:bodyPr>
          <a:lstStyle/>
          <a:p>
            <a:r>
              <a:rPr lang="en-GB" sz="2000" b="1" dirty="0">
                <a:solidFill>
                  <a:srgbClr val="0517B5"/>
                </a:solidFill>
              </a:rPr>
              <a:t>Chapter 5 / Co-creating Targeted Interventions</a:t>
            </a:r>
            <a:br>
              <a:rPr lang="en-GB" sz="1800" b="1" dirty="0">
                <a:solidFill>
                  <a:srgbClr val="0517B5"/>
                </a:solidFill>
              </a:rPr>
            </a:br>
            <a:r>
              <a:rPr lang="en-US" sz="4000" dirty="0">
                <a:solidFill>
                  <a:srgbClr val="0517B5"/>
                </a:solidFill>
              </a:rPr>
              <a:t>Practices and Methods: </a:t>
            </a:r>
            <a:br>
              <a:rPr lang="en-US" sz="4000" dirty="0">
                <a:solidFill>
                  <a:srgbClr val="0517B5"/>
                </a:solidFill>
              </a:rPr>
            </a:br>
            <a:r>
              <a:rPr lang="en-US" sz="4000" dirty="0">
                <a:solidFill>
                  <a:srgbClr val="0517B5"/>
                </a:solidFill>
              </a:rPr>
              <a:t>Co-creating with External Stakeholders </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5174EF83-2811-C207-651F-B68491540468}"/>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9743E9F9-D870-44BD-61EC-E0BAFD77C95C}"/>
              </a:ext>
            </a:extLst>
          </p:cNvPr>
          <p:cNvSpPr>
            <a:spLocks noGrp="1"/>
          </p:cNvSpPr>
          <p:nvPr>
            <p:ph idx="1"/>
          </p:nvPr>
        </p:nvSpPr>
        <p:spPr>
          <a:xfrm>
            <a:off x="838200" y="2074401"/>
            <a:ext cx="10515600" cy="4351338"/>
          </a:xfrm>
        </p:spPr>
        <p:txBody>
          <a:bodyPr>
            <a:normAutofit/>
          </a:bodyPr>
          <a:lstStyle/>
          <a:p>
            <a:pPr marL="0" indent="0">
              <a:buClr>
                <a:srgbClr val="0517B5"/>
              </a:buClr>
              <a:buNone/>
              <a:defRPr/>
            </a:pPr>
            <a:r>
              <a:rPr lang="en-US" sz="2000" dirty="0"/>
              <a:t>The second set of co-creating practices and methods focuses on integrating ex ternal stakeholders’ values and sustainability priorities as pivots for ideation and strategic development.  </a:t>
            </a:r>
            <a:endParaRPr lang="en-US" sz="2000" dirty="0">
              <a:solidFill>
                <a:srgbClr val="0517B5"/>
              </a:solidFill>
            </a:endParaRPr>
          </a:p>
          <a:p>
            <a:pPr>
              <a:buClr>
                <a:srgbClr val="0517B5"/>
              </a:buClr>
              <a:buFont typeface="Helvetica" panose="020B0604020202020204" pitchFamily="34" charset="0"/>
              <a:buChar char="│"/>
              <a:defRPr/>
            </a:pPr>
            <a:r>
              <a:rPr lang="en-US" sz="2000" dirty="0">
                <a:solidFill>
                  <a:srgbClr val="0517B5"/>
                </a:solidFill>
              </a:rPr>
              <a:t>How can we engage external stakeholders in collaborative idea generation and the exploration of sustainable innovation practices?</a:t>
            </a:r>
            <a:endParaRPr lang="en-GB" sz="2000" dirty="0">
              <a:solidFill>
                <a:srgbClr val="0517B5"/>
              </a:solidFill>
            </a:endParaRPr>
          </a:p>
        </p:txBody>
      </p:sp>
      <p:sp>
        <p:nvSpPr>
          <p:cNvPr id="3" name="Footer Placeholder 4">
            <a:extLst>
              <a:ext uri="{FF2B5EF4-FFF2-40B4-BE49-F238E27FC236}">
                <a16:creationId xmlns:a16="http://schemas.microsoft.com/office/drawing/2014/main" id="{FB868A7F-DED9-4024-050C-0A1D7FB430FF}"/>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4" name="Picture 7">
            <a:extLst>
              <a:ext uri="{FF2B5EF4-FFF2-40B4-BE49-F238E27FC236}">
                <a16:creationId xmlns:a16="http://schemas.microsoft.com/office/drawing/2014/main" id="{58F2CB58-0270-9536-1505-BA87B2EB427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142863619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6CA4E-AB22-F66C-1865-B45D3F7C41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FE1732-27B2-251F-84B5-AAE415FDCDF3}"/>
              </a:ext>
            </a:extLst>
          </p:cNvPr>
          <p:cNvSpPr>
            <a:spLocks noGrp="1"/>
          </p:cNvSpPr>
          <p:nvPr>
            <p:ph type="title"/>
          </p:nvPr>
        </p:nvSpPr>
        <p:spPr>
          <a:xfrm>
            <a:off x="838200" y="613903"/>
            <a:ext cx="10515600" cy="1325563"/>
          </a:xfrm>
        </p:spPr>
        <p:txBody>
          <a:bodyPr>
            <a:normAutofit fontScale="90000"/>
          </a:bodyPr>
          <a:lstStyle/>
          <a:p>
            <a:r>
              <a:rPr lang="en-GB" sz="2000" b="1" dirty="0">
                <a:solidFill>
                  <a:srgbClr val="0517B5"/>
                </a:solidFill>
              </a:rPr>
              <a:t>Chapter 5 / Co-creating Targeted Interventions</a:t>
            </a:r>
            <a:br>
              <a:rPr lang="en-GB" sz="20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37. Engaging in Open Innovation</a:t>
            </a:r>
            <a:r>
              <a:rPr lang="en-US" sz="4000" i="1" baseline="30000" dirty="0">
                <a:solidFill>
                  <a:srgbClr val="0517B5"/>
                </a:solidFill>
                <a:ea typeface="+mn-ea"/>
              </a:rPr>
              <a:t>11</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9A0EA393-0EF4-0912-68C5-1EF3E14F99C6}"/>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F02BB542-C913-604D-D486-5A677AE654E6}"/>
              </a:ext>
            </a:extLst>
          </p:cNvPr>
          <p:cNvSpPr>
            <a:spLocks noGrp="1"/>
          </p:cNvSpPr>
          <p:nvPr>
            <p:ph idx="1"/>
          </p:nvPr>
        </p:nvSpPr>
        <p:spPr>
          <a:xfrm>
            <a:off x="3406591" y="2074403"/>
            <a:ext cx="7945622"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exchange resources, knowledge and technologies with a wide range of stakeholders to spur sustainable innovation? </a:t>
            </a:r>
          </a:p>
          <a:p>
            <a:pPr marL="0" indent="0">
              <a:buClr>
                <a:schemeClr val="tx1"/>
              </a:buClr>
              <a:buNone/>
              <a:defRPr/>
            </a:pPr>
            <a:r>
              <a:rPr lang="en-US" sz="1600" b="1" dirty="0">
                <a:solidFill>
                  <a:srgbClr val="0517B5"/>
                </a:solidFill>
              </a:rPr>
              <a:t>APPROACH: </a:t>
            </a:r>
            <a:r>
              <a:rPr lang="en-US" sz="2000" dirty="0"/>
              <a:t>Engage in outside-in, inside-out and coupled open innovation based on shared values of sustainability. Outside-in open innovation applies external knowledge, mainly from market actors such as partners and competitors. Inside-out open innovation turns knowledge and resources into external business opportunities through, for example, licensing, spin-offs, joint ventures and consulting. Coupled open innovation connects internal and external knowledge through collaborative relationships.      </a:t>
            </a:r>
          </a:p>
          <a:p>
            <a:pPr marL="0" indent="0">
              <a:buClr>
                <a:schemeClr val="tx1"/>
              </a:buClr>
              <a:buNone/>
              <a:defRPr/>
            </a:pPr>
            <a:r>
              <a:rPr lang="en-US" sz="1600" b="1" dirty="0">
                <a:solidFill>
                  <a:srgbClr val="0517B5"/>
                </a:solidFill>
              </a:rPr>
              <a:t>RELATED METHODS: </a:t>
            </a:r>
            <a:r>
              <a:rPr lang="en-US" sz="2000" i="1" dirty="0"/>
              <a:t>Ideation Contests and Markets, Lead User Integration </a:t>
            </a:r>
            <a:endParaRPr lang="en-GB" sz="2000" i="1" dirty="0"/>
          </a:p>
        </p:txBody>
      </p:sp>
      <p:sp>
        <p:nvSpPr>
          <p:cNvPr id="3" name="Footer Placeholder 4">
            <a:extLst>
              <a:ext uri="{FF2B5EF4-FFF2-40B4-BE49-F238E27FC236}">
                <a16:creationId xmlns:a16="http://schemas.microsoft.com/office/drawing/2014/main" id="{C9F1C58E-4545-8349-0FB8-CF1EB7B691A3}"/>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8">
            <a:extLst>
              <a:ext uri="{FF2B5EF4-FFF2-40B4-BE49-F238E27FC236}">
                <a16:creationId xmlns:a16="http://schemas.microsoft.com/office/drawing/2014/main" id="{42A93FEB-8538-01E8-E85E-967D7632393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4673" y="2070389"/>
            <a:ext cx="2119864" cy="2119864"/>
          </a:xfrm>
          <a:prstGeom prst="rect">
            <a:avLst/>
          </a:prstGeom>
        </p:spPr>
      </p:pic>
      <p:pic>
        <p:nvPicPr>
          <p:cNvPr id="4" name="Picture 7">
            <a:extLst>
              <a:ext uri="{FF2B5EF4-FFF2-40B4-BE49-F238E27FC236}">
                <a16:creationId xmlns:a16="http://schemas.microsoft.com/office/drawing/2014/main" id="{7B6B884B-DD91-8499-0BC2-253183D1E3F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153769219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C003A-6F0B-ADFC-4D24-0ECD2FEDE8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F85BB8-3531-4E6C-451F-97B24CAA9088}"/>
              </a:ext>
            </a:extLst>
          </p:cNvPr>
          <p:cNvSpPr>
            <a:spLocks noGrp="1"/>
          </p:cNvSpPr>
          <p:nvPr>
            <p:ph type="title"/>
          </p:nvPr>
        </p:nvSpPr>
        <p:spPr>
          <a:xfrm>
            <a:off x="838200" y="613899"/>
            <a:ext cx="10515600" cy="1325563"/>
          </a:xfrm>
        </p:spPr>
        <p:txBody>
          <a:bodyPr>
            <a:normAutofit fontScale="90000"/>
          </a:bodyPr>
          <a:lstStyle/>
          <a:p>
            <a:r>
              <a:rPr lang="en-GB" sz="2000" b="1" dirty="0">
                <a:solidFill>
                  <a:srgbClr val="0517B5"/>
                </a:solidFill>
              </a:rPr>
              <a:t>Chapter 5 / Co-creating Targeted Interventions</a:t>
            </a:r>
            <a:br>
              <a:rPr lang="en-GB" sz="20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38. Lead User Integration</a:t>
            </a:r>
            <a:r>
              <a:rPr lang="en-US" sz="4000" i="1" baseline="30000" dirty="0">
                <a:solidFill>
                  <a:srgbClr val="0517B5"/>
                </a:solidFill>
                <a:ea typeface="+mn-ea"/>
              </a:rPr>
              <a:t>12</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31B9C6EF-A89D-59FA-13C6-C6D08082C23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EB7E38C9-4170-3FBA-8574-3F177A15EB82}"/>
              </a:ext>
            </a:extLst>
          </p:cNvPr>
          <p:cNvSpPr>
            <a:spLocks noGrp="1"/>
          </p:cNvSpPr>
          <p:nvPr>
            <p:ph idx="1"/>
          </p:nvPr>
        </p:nvSpPr>
        <p:spPr>
          <a:xfrm>
            <a:off x="3413302" y="2074399"/>
            <a:ext cx="7938911"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tap users’ widely distributed knowledge and ideas? </a:t>
            </a:r>
          </a:p>
          <a:p>
            <a:pPr marL="0" indent="0">
              <a:buClr>
                <a:schemeClr val="tx1"/>
              </a:buClr>
              <a:buNone/>
              <a:defRPr/>
            </a:pPr>
            <a:r>
              <a:rPr lang="en-US" sz="1600" b="1" dirty="0">
                <a:solidFill>
                  <a:srgbClr val="0517B5"/>
                </a:solidFill>
              </a:rPr>
              <a:t>APPROACH: </a:t>
            </a:r>
            <a:r>
              <a:rPr lang="en-US" sz="2000" dirty="0"/>
              <a:t>Engage with lead users who face sustainability challenges ahead of the market. By working with them directly or through a dedicated online community, </a:t>
            </a:r>
            <a:r>
              <a:rPr lang="en-US" sz="2000" dirty="0" err="1"/>
              <a:t>organisations</a:t>
            </a:r>
            <a:r>
              <a:rPr lang="en-US" sz="2000" dirty="0"/>
              <a:t> can gain valuable insights into the challenges and potential solutions before they become mainstream.       </a:t>
            </a:r>
          </a:p>
          <a:p>
            <a:pPr marL="0" indent="0">
              <a:buClr>
                <a:schemeClr val="tx1"/>
              </a:buClr>
              <a:buNone/>
              <a:defRPr/>
            </a:pPr>
            <a:r>
              <a:rPr lang="en-US" sz="1600" b="1" dirty="0">
                <a:solidFill>
                  <a:srgbClr val="0517B5"/>
                </a:solidFill>
              </a:rPr>
              <a:t>EXAMPLE: </a:t>
            </a:r>
            <a:r>
              <a:rPr lang="en-US" sz="2000" dirty="0"/>
              <a:t>Lead users from the IKEA Hackers community creatively repurpose furniture, pro viding the company with ideas for sustainable product designs that promote reuse and mini mise environmental impact.</a:t>
            </a:r>
            <a:endParaRPr lang="en-GB" sz="2000" i="1" dirty="0"/>
          </a:p>
        </p:txBody>
      </p:sp>
      <p:sp>
        <p:nvSpPr>
          <p:cNvPr id="3" name="Footer Placeholder 4">
            <a:extLst>
              <a:ext uri="{FF2B5EF4-FFF2-40B4-BE49-F238E27FC236}">
                <a16:creationId xmlns:a16="http://schemas.microsoft.com/office/drawing/2014/main" id="{8E9A40EE-ACD8-B386-DCE7-087A26DA6964}"/>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8">
            <a:extLst>
              <a:ext uri="{FF2B5EF4-FFF2-40B4-BE49-F238E27FC236}">
                <a16:creationId xmlns:a16="http://schemas.microsoft.com/office/drawing/2014/main" id="{C96F483E-B622-ECAA-3907-D539D05C7CF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3416" y="2074399"/>
            <a:ext cx="2123544" cy="2123544"/>
          </a:xfrm>
          <a:prstGeom prst="rect">
            <a:avLst/>
          </a:prstGeom>
        </p:spPr>
      </p:pic>
      <p:pic>
        <p:nvPicPr>
          <p:cNvPr id="4" name="Picture 7">
            <a:extLst>
              <a:ext uri="{FF2B5EF4-FFF2-40B4-BE49-F238E27FC236}">
                <a16:creationId xmlns:a16="http://schemas.microsoft.com/office/drawing/2014/main" id="{DE1A6EB5-70CA-45F2-B136-85BF8F6ED8F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352332605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3F458-F47A-2A70-7395-1C1926BE2E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10FF19-4E52-26AD-3C96-85FCCD26F03F}"/>
              </a:ext>
            </a:extLst>
          </p:cNvPr>
          <p:cNvSpPr>
            <a:spLocks noGrp="1"/>
          </p:cNvSpPr>
          <p:nvPr>
            <p:ph type="title"/>
          </p:nvPr>
        </p:nvSpPr>
        <p:spPr>
          <a:xfrm>
            <a:off x="838200" y="613901"/>
            <a:ext cx="10515600" cy="1325563"/>
          </a:xfrm>
        </p:spPr>
        <p:txBody>
          <a:bodyPr>
            <a:normAutofit fontScale="90000"/>
          </a:bodyPr>
          <a:lstStyle/>
          <a:p>
            <a:r>
              <a:rPr lang="en-GB" sz="2000" b="1" dirty="0">
                <a:solidFill>
                  <a:srgbClr val="0517B5"/>
                </a:solidFill>
              </a:rPr>
              <a:t>Chapter 5 / Co-creating Targeted Interventions</a:t>
            </a:r>
            <a:br>
              <a:rPr lang="en-GB" sz="20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39. Sustainable Market Creation</a:t>
            </a:r>
            <a:r>
              <a:rPr lang="en-US" sz="4000" i="1" baseline="30000" dirty="0">
                <a:solidFill>
                  <a:srgbClr val="0517B5"/>
                </a:solidFill>
                <a:ea typeface="+mn-ea"/>
              </a:rPr>
              <a:t>13</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4864068C-883C-283A-761B-D748AC5DE54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68761E9C-B215-9C21-F8FA-1110B5F59420}"/>
              </a:ext>
            </a:extLst>
          </p:cNvPr>
          <p:cNvSpPr>
            <a:spLocks noGrp="1"/>
          </p:cNvSpPr>
          <p:nvPr>
            <p:ph idx="1"/>
          </p:nvPr>
        </p:nvSpPr>
        <p:spPr>
          <a:xfrm>
            <a:off x="3413305" y="2074401"/>
            <a:ext cx="7938908"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match latent demand with sustainable supply?</a:t>
            </a:r>
          </a:p>
          <a:p>
            <a:pPr marL="0" indent="0">
              <a:buClr>
                <a:schemeClr val="tx1"/>
              </a:buClr>
              <a:buNone/>
              <a:defRPr/>
            </a:pPr>
            <a:r>
              <a:rPr lang="en-US" sz="1600" b="1" dirty="0">
                <a:solidFill>
                  <a:srgbClr val="0517B5"/>
                </a:solidFill>
              </a:rPr>
              <a:t>APPROACH: </a:t>
            </a:r>
            <a:r>
              <a:rPr lang="en-US" sz="2000" dirty="0"/>
              <a:t>Create new, sustainability-oriented markets that address latent needs and shape the sustainability-oriented transformation of societal </a:t>
            </a:r>
            <a:r>
              <a:rPr lang="en-US" sz="2000" dirty="0" err="1"/>
              <a:t>behaviours</a:t>
            </a:r>
            <a:r>
              <a:rPr lang="en-US" sz="2000" dirty="0"/>
              <a:t> and patterns of consumption and production. </a:t>
            </a:r>
          </a:p>
          <a:p>
            <a:pPr marL="0" indent="0">
              <a:buClr>
                <a:schemeClr val="tx1"/>
              </a:buClr>
              <a:buNone/>
              <a:defRPr/>
            </a:pPr>
            <a:r>
              <a:rPr lang="en-US" sz="1600" b="1" dirty="0">
                <a:solidFill>
                  <a:srgbClr val="0517B5"/>
                </a:solidFill>
              </a:rPr>
              <a:t>RELATED METHODS: </a:t>
            </a:r>
            <a:r>
              <a:rPr lang="en-US" sz="2000" i="1" dirty="0"/>
              <a:t>Values-Based Business Modelling</a:t>
            </a:r>
            <a:endParaRPr lang="en-GB" sz="2000" i="1" dirty="0"/>
          </a:p>
        </p:txBody>
      </p:sp>
      <p:sp>
        <p:nvSpPr>
          <p:cNvPr id="3" name="Footer Placeholder 4">
            <a:extLst>
              <a:ext uri="{FF2B5EF4-FFF2-40B4-BE49-F238E27FC236}">
                <a16:creationId xmlns:a16="http://schemas.microsoft.com/office/drawing/2014/main" id="{BEDC3107-E089-2CA3-A797-7DA7810BE6D0}"/>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6">
            <a:extLst>
              <a:ext uri="{FF2B5EF4-FFF2-40B4-BE49-F238E27FC236}">
                <a16:creationId xmlns:a16="http://schemas.microsoft.com/office/drawing/2014/main" id="{967E3CD1-78AA-9167-862C-498095C316D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4673" y="2070387"/>
            <a:ext cx="2119863" cy="2119863"/>
          </a:xfrm>
          <a:prstGeom prst="rect">
            <a:avLst/>
          </a:prstGeom>
        </p:spPr>
      </p:pic>
      <p:pic>
        <p:nvPicPr>
          <p:cNvPr id="4" name="Picture 7">
            <a:extLst>
              <a:ext uri="{FF2B5EF4-FFF2-40B4-BE49-F238E27FC236}">
                <a16:creationId xmlns:a16="http://schemas.microsoft.com/office/drawing/2014/main" id="{175422B6-7A94-7B4C-2024-41883423BE8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67038151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06429-0C9B-A1B4-BDB9-6C50D75A6B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077B13-C7C0-9733-CB07-88903DBA3843}"/>
              </a:ext>
            </a:extLst>
          </p:cNvPr>
          <p:cNvSpPr>
            <a:spLocks noGrp="1"/>
          </p:cNvSpPr>
          <p:nvPr>
            <p:ph type="title"/>
          </p:nvPr>
        </p:nvSpPr>
        <p:spPr>
          <a:xfrm>
            <a:off x="838200" y="613897"/>
            <a:ext cx="10515600" cy="1325563"/>
          </a:xfrm>
        </p:spPr>
        <p:txBody>
          <a:bodyPr>
            <a:normAutofit fontScale="90000"/>
          </a:bodyPr>
          <a:lstStyle/>
          <a:p>
            <a:r>
              <a:rPr lang="en-GB" sz="2000" b="1" dirty="0">
                <a:solidFill>
                  <a:srgbClr val="0517B5"/>
                </a:solidFill>
              </a:rPr>
              <a:t>Chapter 5 / Co-creating Targeted Interventions</a:t>
            </a:r>
            <a:br>
              <a:rPr lang="en-GB" sz="20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40. Values-Based Business Modelling</a:t>
            </a:r>
            <a:r>
              <a:rPr lang="en-US" sz="4000" i="1" baseline="30000" dirty="0">
                <a:solidFill>
                  <a:srgbClr val="0517B5"/>
                </a:solidFill>
                <a:ea typeface="+mn-ea"/>
              </a:rPr>
              <a:t>14</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3D43CCB7-6BF5-65FF-F6DC-E9077CB26CAF}"/>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7643DDC9-0904-29B6-B7B4-9812908D3299}"/>
              </a:ext>
            </a:extLst>
          </p:cNvPr>
          <p:cNvSpPr>
            <a:spLocks noGrp="1"/>
          </p:cNvSpPr>
          <p:nvPr>
            <p:ph idx="1"/>
          </p:nvPr>
        </p:nvSpPr>
        <p:spPr>
          <a:xfrm>
            <a:off x="3413306" y="2074397"/>
            <a:ext cx="7940494" cy="4351338"/>
          </a:xfrm>
        </p:spPr>
        <p:txBody>
          <a:bodyPr>
            <a:normAutofit/>
          </a:bodyPr>
          <a:lstStyle/>
          <a:p>
            <a:pPr marL="0" indent="0">
              <a:buClr>
                <a:schemeClr val="tx1"/>
              </a:buClr>
              <a:buNone/>
              <a:defRPr/>
            </a:pPr>
            <a:r>
              <a:rPr lang="en-US" sz="1600" b="1" dirty="0">
                <a:solidFill>
                  <a:srgbClr val="0517B5"/>
                </a:solidFill>
              </a:rPr>
              <a:t>CHALLENGE:</a:t>
            </a:r>
            <a:r>
              <a:rPr lang="en-US" sz="2000" b="1" dirty="0"/>
              <a:t> </a:t>
            </a:r>
            <a:r>
              <a:rPr lang="en-US" sz="2000" i="1" dirty="0"/>
              <a:t>How can we help teams specify their guiding principles and goals and assess their options before designing a new business?</a:t>
            </a:r>
          </a:p>
          <a:p>
            <a:pPr marL="0" indent="0">
              <a:buClr>
                <a:schemeClr val="tx1"/>
              </a:buClr>
              <a:buNone/>
              <a:defRPr/>
            </a:pPr>
            <a:r>
              <a:rPr lang="en-US" sz="1600" b="1" dirty="0">
                <a:solidFill>
                  <a:srgbClr val="0517B5"/>
                </a:solidFill>
              </a:rPr>
              <a:t>APPROACH:</a:t>
            </a:r>
            <a:r>
              <a:rPr lang="en-US" sz="2000" b="1" dirty="0"/>
              <a:t> </a:t>
            </a:r>
            <a:r>
              <a:rPr lang="en-US" sz="2000" dirty="0"/>
              <a:t>Start by creating common ground with </a:t>
            </a:r>
            <a:r>
              <a:rPr lang="en-US" sz="2000" i="1" dirty="0"/>
              <a:t>Values-Based Business Modelling </a:t>
            </a:r>
            <a:r>
              <a:rPr lang="en-US" sz="2000" dirty="0"/>
              <a:t>among different stakeholder values and the </a:t>
            </a:r>
            <a:r>
              <a:rPr lang="en-US" sz="2000" dirty="0" err="1"/>
              <a:t>organisation’s</a:t>
            </a:r>
            <a:r>
              <a:rPr lang="en-US" sz="2000" dirty="0"/>
              <a:t> guiding principles. This provides a shared basis to generate and assess alternative sustainable business model designs. </a:t>
            </a:r>
            <a:r>
              <a:rPr lang="en-US" sz="2000" i="1" dirty="0"/>
              <a:t>Values-based Business Modelling </a:t>
            </a:r>
            <a:r>
              <a:rPr lang="en-US" sz="2000" dirty="0"/>
              <a:t>guardrails collaboration, providing methods for ideation and criteria for </a:t>
            </a:r>
            <a:r>
              <a:rPr lang="en-US" sz="2000" dirty="0" err="1"/>
              <a:t>prioritising</a:t>
            </a:r>
            <a:r>
              <a:rPr lang="en-US" sz="2000" dirty="0"/>
              <a:t> ideas or intermediary results.       </a:t>
            </a:r>
          </a:p>
          <a:p>
            <a:pPr marL="0" indent="0">
              <a:buClr>
                <a:schemeClr val="tx1"/>
              </a:buClr>
              <a:buNone/>
              <a:defRPr/>
            </a:pPr>
            <a:r>
              <a:rPr lang="en-US" sz="1600" b="1" dirty="0">
                <a:solidFill>
                  <a:srgbClr val="0517B5"/>
                </a:solidFill>
              </a:rPr>
              <a:t>EXAMPLE:</a:t>
            </a:r>
            <a:r>
              <a:rPr lang="en-US" sz="2000" b="1" dirty="0"/>
              <a:t> </a:t>
            </a:r>
            <a:r>
              <a:rPr lang="en-US" sz="2000" dirty="0"/>
              <a:t>The Lab of Tomorrow facilitates business model innovations grounded in the UN’s Sustainable Development Goals to incubate joint ventures between German companies and stake holders from the developing world. </a:t>
            </a:r>
            <a:endParaRPr lang="en-GB" sz="2000" i="1" dirty="0"/>
          </a:p>
        </p:txBody>
      </p:sp>
      <p:sp>
        <p:nvSpPr>
          <p:cNvPr id="3" name="Footer Placeholder 4">
            <a:extLst>
              <a:ext uri="{FF2B5EF4-FFF2-40B4-BE49-F238E27FC236}">
                <a16:creationId xmlns:a16="http://schemas.microsoft.com/office/drawing/2014/main" id="{3C3801EA-B84F-B9A2-7F30-9747BCC96506}"/>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6">
            <a:extLst>
              <a:ext uri="{FF2B5EF4-FFF2-40B4-BE49-F238E27FC236}">
                <a16:creationId xmlns:a16="http://schemas.microsoft.com/office/drawing/2014/main" id="{887CE867-969A-0924-615A-C84E57FF3B6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4673" y="2070383"/>
            <a:ext cx="2134105" cy="2134105"/>
          </a:xfrm>
          <a:prstGeom prst="rect">
            <a:avLst/>
          </a:prstGeom>
        </p:spPr>
      </p:pic>
      <p:pic>
        <p:nvPicPr>
          <p:cNvPr id="4" name="Picture 7">
            <a:extLst>
              <a:ext uri="{FF2B5EF4-FFF2-40B4-BE49-F238E27FC236}">
                <a16:creationId xmlns:a16="http://schemas.microsoft.com/office/drawing/2014/main" id="{98A93268-793A-710D-5945-702D5A95124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287458947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0B36E-5CD4-DE8A-17C7-C6A756995F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869142-DFC6-FD4F-346C-FD8E572EB800}"/>
              </a:ext>
            </a:extLst>
          </p:cNvPr>
          <p:cNvSpPr>
            <a:spLocks noGrp="1"/>
          </p:cNvSpPr>
          <p:nvPr>
            <p:ph type="title"/>
          </p:nvPr>
        </p:nvSpPr>
        <p:spPr>
          <a:xfrm>
            <a:off x="838200" y="613901"/>
            <a:ext cx="10515600" cy="1325563"/>
          </a:xfrm>
        </p:spPr>
        <p:txBody>
          <a:bodyPr>
            <a:normAutofit fontScale="90000"/>
          </a:bodyPr>
          <a:lstStyle/>
          <a:p>
            <a:r>
              <a:rPr lang="en-GB" sz="2000" b="1" dirty="0">
                <a:solidFill>
                  <a:srgbClr val="0517B5"/>
                </a:solidFill>
              </a:rPr>
              <a:t>Chapter 5 / Co-creating Targeted Interventions</a:t>
            </a:r>
            <a:br>
              <a:rPr lang="en-GB" sz="20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41. Engaging in Innovation Ecosystems</a:t>
            </a:r>
            <a:r>
              <a:rPr lang="en-US" sz="4000" i="1" baseline="30000" dirty="0">
                <a:solidFill>
                  <a:srgbClr val="0517B5"/>
                </a:solidFill>
                <a:ea typeface="+mn-ea"/>
              </a:rPr>
              <a:t>15</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18B26BF0-3231-C467-0769-D3615CB87882}"/>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CE5A3C61-9A5F-7E70-9A6C-86E3555FAA59}"/>
              </a:ext>
            </a:extLst>
          </p:cNvPr>
          <p:cNvSpPr>
            <a:spLocks noGrp="1"/>
          </p:cNvSpPr>
          <p:nvPr>
            <p:ph idx="1"/>
          </p:nvPr>
        </p:nvSpPr>
        <p:spPr>
          <a:xfrm>
            <a:off x="3406591" y="2074401"/>
            <a:ext cx="7945622"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enhance sustainable value creation by creating synergies, collaborative actions and redistributing mutual benefits among multiple stakeholders?</a:t>
            </a:r>
          </a:p>
          <a:p>
            <a:pPr marL="0" indent="0">
              <a:buClr>
                <a:schemeClr val="tx1"/>
              </a:buClr>
              <a:buNone/>
              <a:defRPr/>
            </a:pPr>
            <a:r>
              <a:rPr lang="en-US" sz="1600" b="1" dirty="0">
                <a:solidFill>
                  <a:srgbClr val="0517B5"/>
                </a:solidFill>
              </a:rPr>
              <a:t>APPROACH:</a:t>
            </a:r>
            <a:r>
              <a:rPr lang="en-US" sz="2000" dirty="0"/>
              <a:t> Nurture sustainable innovation through collaborative efforts over the long term, sharing resources and aligning objectives together with market and non-market actors from governments, academia, NGOs and local communities. </a:t>
            </a:r>
          </a:p>
          <a:p>
            <a:pPr marL="0" indent="0">
              <a:buClr>
                <a:schemeClr val="tx1"/>
              </a:buClr>
              <a:buNone/>
              <a:defRPr/>
            </a:pPr>
            <a:r>
              <a:rPr lang="en-US" sz="1600" b="1" dirty="0">
                <a:solidFill>
                  <a:srgbClr val="0517B5"/>
                </a:solidFill>
              </a:rPr>
              <a:t>RELATED METHODS: </a:t>
            </a:r>
            <a:r>
              <a:rPr lang="de-DE" sz="2000" i="1" dirty="0"/>
              <a:t>Values-</a:t>
            </a:r>
            <a:r>
              <a:rPr lang="de-DE" sz="2000" i="1" dirty="0" err="1"/>
              <a:t>Based</a:t>
            </a:r>
            <a:r>
              <a:rPr lang="de-DE" sz="2000" i="1" dirty="0"/>
              <a:t> </a:t>
            </a:r>
            <a:r>
              <a:rPr lang="de-DE" sz="2000" i="1" dirty="0" err="1"/>
              <a:t>Ecosystem</a:t>
            </a:r>
            <a:r>
              <a:rPr lang="de-DE" sz="2000" i="1" dirty="0"/>
              <a:t> Modelling</a:t>
            </a:r>
            <a:endParaRPr lang="en-GB" sz="2000" i="1" dirty="0"/>
          </a:p>
        </p:txBody>
      </p:sp>
      <p:sp>
        <p:nvSpPr>
          <p:cNvPr id="3" name="Footer Placeholder 4">
            <a:extLst>
              <a:ext uri="{FF2B5EF4-FFF2-40B4-BE49-F238E27FC236}">
                <a16:creationId xmlns:a16="http://schemas.microsoft.com/office/drawing/2014/main" id="{B3984A22-7B59-AB44-15AC-7231CDD9DF34}"/>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8">
            <a:extLst>
              <a:ext uri="{FF2B5EF4-FFF2-40B4-BE49-F238E27FC236}">
                <a16:creationId xmlns:a16="http://schemas.microsoft.com/office/drawing/2014/main" id="{D2C72F8A-3C91-7B8B-811B-E5A5C00646D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0367" y="2070387"/>
            <a:ext cx="2119862" cy="2119862"/>
          </a:xfrm>
          <a:prstGeom prst="rect">
            <a:avLst/>
          </a:prstGeom>
        </p:spPr>
      </p:pic>
      <p:pic>
        <p:nvPicPr>
          <p:cNvPr id="4" name="Picture 7">
            <a:extLst>
              <a:ext uri="{FF2B5EF4-FFF2-40B4-BE49-F238E27FC236}">
                <a16:creationId xmlns:a16="http://schemas.microsoft.com/office/drawing/2014/main" id="{E09727FB-8A68-7542-177C-F14CF33600B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403249860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D20A4-9EA7-0775-1D0F-E309C81AD4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33A3E4-7FC4-5C69-DFF5-0FFE42C62B6E}"/>
              </a:ext>
            </a:extLst>
          </p:cNvPr>
          <p:cNvSpPr>
            <a:spLocks noGrp="1"/>
          </p:cNvSpPr>
          <p:nvPr>
            <p:ph type="title"/>
          </p:nvPr>
        </p:nvSpPr>
        <p:spPr>
          <a:xfrm>
            <a:off x="838200" y="613903"/>
            <a:ext cx="10515600" cy="1325563"/>
          </a:xfrm>
        </p:spPr>
        <p:txBody>
          <a:bodyPr>
            <a:normAutofit fontScale="90000"/>
          </a:bodyPr>
          <a:lstStyle/>
          <a:p>
            <a:r>
              <a:rPr lang="en-GB" sz="2000" b="1" dirty="0">
                <a:solidFill>
                  <a:srgbClr val="0517B5"/>
                </a:solidFill>
              </a:rPr>
              <a:t>Chapter 5 / Co-creating Targeted Interventions</a:t>
            </a:r>
            <a:br>
              <a:rPr lang="en-GB" sz="20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42. Values-Based Ecosystem Modelling</a:t>
            </a:r>
            <a:r>
              <a:rPr lang="en-US" sz="4000" i="1" baseline="30000" dirty="0">
                <a:solidFill>
                  <a:srgbClr val="0517B5"/>
                </a:solidFill>
                <a:ea typeface="+mn-ea"/>
              </a:rPr>
              <a:t>16</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C4FFA448-3B8F-F4C0-54DA-FFA94E426EF9}"/>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B16FBA7A-2730-0F8C-24DA-C79F84E42D20}"/>
              </a:ext>
            </a:extLst>
          </p:cNvPr>
          <p:cNvSpPr>
            <a:spLocks noGrp="1"/>
          </p:cNvSpPr>
          <p:nvPr>
            <p:ph idx="1"/>
          </p:nvPr>
        </p:nvSpPr>
        <p:spPr>
          <a:xfrm>
            <a:off x="3413308" y="2074403"/>
            <a:ext cx="7938905"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facilitate the formation of sustainable business ecosystems based on shared values and visions?</a:t>
            </a:r>
          </a:p>
          <a:p>
            <a:pPr marL="0" indent="0">
              <a:buClr>
                <a:schemeClr val="tx1"/>
              </a:buClr>
              <a:buNone/>
              <a:defRPr/>
            </a:pPr>
            <a:r>
              <a:rPr lang="en-US" sz="1600" b="1" dirty="0">
                <a:solidFill>
                  <a:srgbClr val="0517B5"/>
                </a:solidFill>
              </a:rPr>
              <a:t>APPROACH: </a:t>
            </a:r>
            <a:r>
              <a:rPr lang="en-US" sz="2000" dirty="0"/>
              <a:t>Set up co-creating workshops to reflect on stakeholder values, sustainability challenges and business case drivers, leveraging shared priorities for new ecosystem development.       </a:t>
            </a:r>
          </a:p>
          <a:p>
            <a:pPr marL="0" indent="0">
              <a:buClr>
                <a:schemeClr val="tx1"/>
              </a:buClr>
              <a:buNone/>
              <a:defRPr/>
            </a:pPr>
            <a:r>
              <a:rPr lang="en-US" sz="1600" b="1" dirty="0">
                <a:solidFill>
                  <a:srgbClr val="0517B5"/>
                </a:solidFill>
              </a:rPr>
              <a:t>EXAMPLE: </a:t>
            </a:r>
            <a:r>
              <a:rPr lang="en-US" sz="2000" dirty="0"/>
              <a:t>To envision its role in future sustainability-oriented ecosystems, an inspection company reviewed future trends, current stakeholder relations and sustainability drivers.</a:t>
            </a:r>
            <a:endParaRPr lang="en-GB" sz="2000" i="1" dirty="0"/>
          </a:p>
        </p:txBody>
      </p:sp>
      <p:sp>
        <p:nvSpPr>
          <p:cNvPr id="3" name="Footer Placeholder 4">
            <a:extLst>
              <a:ext uri="{FF2B5EF4-FFF2-40B4-BE49-F238E27FC236}">
                <a16:creationId xmlns:a16="http://schemas.microsoft.com/office/drawing/2014/main" id="{EFF07D22-80AC-EC8B-F7C1-8BAFCD28527D}"/>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11">
            <a:extLst>
              <a:ext uri="{FF2B5EF4-FFF2-40B4-BE49-F238E27FC236}">
                <a16:creationId xmlns:a16="http://schemas.microsoft.com/office/drawing/2014/main" id="{3C022F2C-F3E0-8C24-8EFC-9972795066B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4673" y="2070389"/>
            <a:ext cx="2134105" cy="2134105"/>
          </a:xfrm>
          <a:prstGeom prst="rect">
            <a:avLst/>
          </a:prstGeom>
        </p:spPr>
      </p:pic>
      <p:pic>
        <p:nvPicPr>
          <p:cNvPr id="4" name="Picture 7">
            <a:extLst>
              <a:ext uri="{FF2B5EF4-FFF2-40B4-BE49-F238E27FC236}">
                <a16:creationId xmlns:a16="http://schemas.microsoft.com/office/drawing/2014/main" id="{9A4078E0-4773-5CDB-5D96-6B45582BE8A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179542892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2E5F3-76FC-47B1-97B3-C7D66DCB7A64}"/>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B68C11D6-220A-07D9-E21A-CCAD390934B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B9439F06-707B-9099-EE5F-68649BBD54BB}"/>
              </a:ext>
            </a:extLst>
          </p:cNvPr>
          <p:cNvSpPr>
            <a:spLocks noGrp="1"/>
          </p:cNvSpPr>
          <p:nvPr>
            <p:ph type="title"/>
          </p:nvPr>
        </p:nvSpPr>
        <p:spPr/>
        <p:txBody>
          <a:bodyPr>
            <a:normAutofit fontScale="90000"/>
          </a:bodyPr>
          <a:lstStyle/>
          <a:p>
            <a:r>
              <a:rPr lang="en-GB" sz="2000" b="1" dirty="0">
                <a:solidFill>
                  <a:srgbClr val="0517B5"/>
                </a:solidFill>
              </a:rPr>
              <a:t>Chapter 5 / Co-creating Targeted Interventions</a:t>
            </a:r>
            <a:br>
              <a:rPr lang="en-GB" sz="1800" b="1" dirty="0">
                <a:solidFill>
                  <a:srgbClr val="0517B5"/>
                </a:solidFill>
              </a:rPr>
            </a:br>
            <a:r>
              <a:rPr lang="en-US" sz="4000" dirty="0">
                <a:solidFill>
                  <a:srgbClr val="0517B5"/>
                </a:solidFill>
              </a:rPr>
              <a:t>Practices and Methods: Sustainability Foresight</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DD293D15-6A1D-D0D9-EFD9-55E1586E4E0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D3D9FB61-A312-60DA-E8B1-32E699A321B6}"/>
              </a:ext>
            </a:extLst>
          </p:cNvPr>
          <p:cNvSpPr>
            <a:spLocks noGrp="1"/>
          </p:cNvSpPr>
          <p:nvPr>
            <p:ph idx="1"/>
          </p:nvPr>
        </p:nvSpPr>
        <p:spPr>
          <a:xfrm>
            <a:off x="838200" y="1825625"/>
            <a:ext cx="10515600" cy="4351338"/>
          </a:xfrm>
        </p:spPr>
        <p:txBody>
          <a:bodyPr>
            <a:normAutofit/>
          </a:bodyPr>
          <a:lstStyle/>
          <a:p>
            <a:pPr marL="0" indent="0">
              <a:buClr>
                <a:srgbClr val="0517B5"/>
              </a:buClr>
              <a:buNone/>
              <a:defRPr/>
            </a:pPr>
            <a:r>
              <a:rPr lang="en-US" sz="2000" dirty="0"/>
              <a:t>A third set of co-creating practices and methods derives strategic measures through the development of probable, possible and desirable future scenarios. It addresses the question:  </a:t>
            </a:r>
            <a:endParaRPr lang="en-US" sz="2000" dirty="0">
              <a:solidFill>
                <a:srgbClr val="0517B5"/>
              </a:solidFill>
            </a:endParaRPr>
          </a:p>
          <a:p>
            <a:pPr>
              <a:buClr>
                <a:srgbClr val="0517B5"/>
              </a:buClr>
              <a:buFont typeface="Helvetica" panose="020B0604020202020204" pitchFamily="34" charset="0"/>
              <a:buChar char="│"/>
              <a:defRPr/>
            </a:pPr>
            <a:r>
              <a:rPr lang="en-US" sz="2000" dirty="0">
                <a:solidFill>
                  <a:srgbClr val="0517B5"/>
                </a:solidFill>
              </a:rPr>
              <a:t>How can we proactively explore opportunities for sustainable innovation, avoid unintended consequences and enhance resilience?</a:t>
            </a:r>
            <a:endParaRPr lang="en-GB" sz="2000" dirty="0">
              <a:solidFill>
                <a:srgbClr val="0517B5"/>
              </a:solidFill>
            </a:endParaRPr>
          </a:p>
        </p:txBody>
      </p:sp>
      <p:sp>
        <p:nvSpPr>
          <p:cNvPr id="3" name="Footer Placeholder 4">
            <a:extLst>
              <a:ext uri="{FF2B5EF4-FFF2-40B4-BE49-F238E27FC236}">
                <a16:creationId xmlns:a16="http://schemas.microsoft.com/office/drawing/2014/main" id="{B61E941C-BA49-C6BB-0B23-EBA04498040F}"/>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1367017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61A1B-9F5F-8D58-92F5-669F61CA967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8A250A3-A6B8-B6C2-A910-5A7AF25962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97D50B9-1264-040A-1CC7-3405255200F2}"/>
              </a:ext>
            </a:extLst>
          </p:cNvPr>
          <p:cNvSpPr>
            <a:spLocks noGrp="1"/>
          </p:cNvSpPr>
          <p:nvPr>
            <p:ph type="title"/>
          </p:nvPr>
        </p:nvSpPr>
        <p:spPr/>
        <p:txBody>
          <a:bodyPr>
            <a:normAutofit/>
          </a:bodyPr>
          <a:lstStyle/>
          <a:p>
            <a:r>
              <a:rPr lang="en-GB" sz="3600" b="1" noProof="0" dirty="0">
                <a:solidFill>
                  <a:schemeClr val="bg1"/>
                </a:solidFill>
                <a:latin typeface="IBM Plex Sans" panose="020B0503050203000203" pitchFamily="34" charset="0"/>
                <a:ea typeface="+mn-ea"/>
              </a:rPr>
              <a:t>Chapter 2</a:t>
            </a:r>
            <a:br>
              <a:rPr lang="en-GB" sz="3600" b="1" noProof="0" dirty="0">
                <a:solidFill>
                  <a:schemeClr val="bg1"/>
                </a:solidFill>
                <a:latin typeface="IBM Plex Sans" panose="020B0503050203000203" pitchFamily="34" charset="0"/>
                <a:ea typeface="+mn-ea"/>
              </a:rPr>
            </a:br>
            <a:r>
              <a:rPr lang="en-GB" sz="3600" noProof="0" dirty="0">
                <a:solidFill>
                  <a:schemeClr val="bg1"/>
                </a:solidFill>
                <a:latin typeface="IBM Plex Sans" panose="020B0503050203000203" pitchFamily="34" charset="0"/>
              </a:rPr>
              <a:t>Conceptual Foundations</a:t>
            </a:r>
            <a:endParaRPr lang="en-GB" sz="3600" noProof="0" dirty="0">
              <a:solidFill>
                <a:schemeClr val="bg1"/>
              </a:solidFill>
              <a:latin typeface="IBM Plex Sans" panose="020B0503050203000203" pitchFamily="34" charset="0"/>
              <a:ea typeface="+mn-ea"/>
            </a:endParaRPr>
          </a:p>
        </p:txBody>
      </p:sp>
      <p:sp>
        <p:nvSpPr>
          <p:cNvPr id="7" name="Slide Number Placeholder 6">
            <a:extLst>
              <a:ext uri="{FF2B5EF4-FFF2-40B4-BE49-F238E27FC236}">
                <a16:creationId xmlns:a16="http://schemas.microsoft.com/office/drawing/2014/main" id="{090CAEC8-4926-C658-11A3-B0D4BC8E7D66}"/>
              </a:ext>
            </a:extLst>
          </p:cNvPr>
          <p:cNvSpPr>
            <a:spLocks noGrp="1"/>
          </p:cNvSpPr>
          <p:nvPr>
            <p:ph type="sldNum" sz="quarter" idx="12"/>
          </p:nvPr>
        </p:nvSpPr>
        <p:spPr/>
        <p:txBody>
          <a:bodyPr/>
          <a:lstStyle/>
          <a:p>
            <a:fld id="{3956045D-9102-456A-A452-B8024B51FE1A}" type="slidenum">
              <a:rPr lang="en-GB" noProof="0" smtClean="0">
                <a:latin typeface="IBM Plex Sans" panose="020B0503050203000203" pitchFamily="34" charset="0"/>
              </a:rPr>
              <a:t>14</a:t>
            </a:fld>
            <a:endParaRPr lang="en-GB" noProof="0" dirty="0">
              <a:latin typeface="IBM Plex Sans" panose="020B0503050203000203" pitchFamily="34" charset="0"/>
            </a:endParaRPr>
          </a:p>
        </p:txBody>
      </p:sp>
    </p:spTree>
    <p:extLst>
      <p:ext uri="{BB962C8B-B14F-4D97-AF65-F5344CB8AC3E}">
        <p14:creationId xmlns:p14="http://schemas.microsoft.com/office/powerpoint/2010/main" val="181649123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71845-99E6-CAAB-7BF8-742BA7A637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6B22A3-465A-94F0-A2D2-1D5179FC2A94}"/>
              </a:ext>
            </a:extLst>
          </p:cNvPr>
          <p:cNvSpPr>
            <a:spLocks noGrp="1"/>
          </p:cNvSpPr>
          <p:nvPr>
            <p:ph type="title"/>
          </p:nvPr>
        </p:nvSpPr>
        <p:spPr>
          <a:xfrm>
            <a:off x="838200" y="613903"/>
            <a:ext cx="10515600" cy="1325563"/>
          </a:xfrm>
        </p:spPr>
        <p:txBody>
          <a:bodyPr>
            <a:normAutofit fontScale="90000"/>
          </a:bodyPr>
          <a:lstStyle/>
          <a:p>
            <a:r>
              <a:rPr lang="en-GB" sz="2000" b="1" dirty="0">
                <a:solidFill>
                  <a:srgbClr val="0517B5"/>
                </a:solidFill>
              </a:rPr>
              <a:t>Chapter 5 / Co-creating Targeted Interventions</a:t>
            </a:r>
            <a:br>
              <a:rPr lang="en-GB" sz="2000" b="1" dirty="0">
                <a:solidFill>
                  <a:srgbClr val="0517B5"/>
                </a:solidFill>
              </a:rPr>
            </a:br>
            <a:r>
              <a:rPr lang="en-US" sz="4000" dirty="0">
                <a:solidFill>
                  <a:srgbClr val="0517B5"/>
                </a:solidFill>
              </a:rPr>
              <a:t>Practices and Methods:</a:t>
            </a:r>
            <a:br>
              <a:rPr lang="en-US" sz="4000" dirty="0">
                <a:solidFill>
                  <a:srgbClr val="0517B5"/>
                </a:solidFill>
              </a:rPr>
            </a:br>
            <a:r>
              <a:rPr lang="en-US" sz="4000" i="1" dirty="0">
                <a:solidFill>
                  <a:srgbClr val="0517B5"/>
                </a:solidFill>
              </a:rPr>
              <a:t>43. Sustainability Foresight</a:t>
            </a:r>
            <a:r>
              <a:rPr lang="en-US" sz="4000" i="1" baseline="30000" dirty="0">
                <a:solidFill>
                  <a:srgbClr val="0517B5"/>
                </a:solidFill>
                <a:ea typeface="+mn-ea"/>
              </a:rPr>
              <a:t>17</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7C0B470E-A181-668D-C174-91F66401ED74}"/>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AED92A55-E04F-8C70-250C-F4A6778BAD74}"/>
              </a:ext>
            </a:extLst>
          </p:cNvPr>
          <p:cNvSpPr>
            <a:spLocks noGrp="1"/>
          </p:cNvSpPr>
          <p:nvPr>
            <p:ph idx="1"/>
          </p:nvPr>
        </p:nvSpPr>
        <p:spPr>
          <a:xfrm>
            <a:off x="3413303" y="2074403"/>
            <a:ext cx="8194288" cy="4351338"/>
          </a:xfrm>
        </p:spPr>
        <p:txBody>
          <a:bodyPr>
            <a:normAutofit/>
          </a:bodyPr>
          <a:lstStyle/>
          <a:p>
            <a:pPr marL="0" indent="0">
              <a:buClr>
                <a:schemeClr val="tx1"/>
              </a:buClr>
              <a:buNone/>
              <a:defRPr/>
            </a:pPr>
            <a:r>
              <a:rPr lang="en-US" sz="1600" b="1" dirty="0">
                <a:solidFill>
                  <a:srgbClr val="0517B5"/>
                </a:solidFill>
              </a:rPr>
              <a:t>CHALLENGE:</a:t>
            </a:r>
            <a:r>
              <a:rPr lang="en-US" sz="2000" b="1" dirty="0"/>
              <a:t> </a:t>
            </a:r>
            <a:r>
              <a:rPr lang="en-US" sz="2000" i="1" dirty="0"/>
              <a:t>How can foresight methods and normative scenarios inform sustainable innovation management?</a:t>
            </a:r>
          </a:p>
          <a:p>
            <a:pPr marL="0" indent="0">
              <a:buClr>
                <a:schemeClr val="tx1"/>
              </a:buClr>
              <a:buNone/>
              <a:defRPr/>
            </a:pPr>
            <a:r>
              <a:rPr lang="en-US" sz="1600" b="1" dirty="0">
                <a:solidFill>
                  <a:srgbClr val="0517B5"/>
                </a:solidFill>
              </a:rPr>
              <a:t>APPROACH: </a:t>
            </a:r>
            <a:r>
              <a:rPr lang="en-US" sz="2000" dirty="0"/>
              <a:t>Apply foresight methods and scenario management to drive transformation. Anticipate emerging business risks to improve </a:t>
            </a:r>
            <a:r>
              <a:rPr lang="en-US" sz="2000" dirty="0" err="1"/>
              <a:t>organisational</a:t>
            </a:r>
            <a:r>
              <a:rPr lang="en-US" sz="2000" dirty="0"/>
              <a:t> preparedness for sustainability-related challenges and to identify opportunities for sustainable innovation. </a:t>
            </a:r>
          </a:p>
          <a:p>
            <a:pPr marL="0" indent="0">
              <a:buClr>
                <a:schemeClr val="tx1"/>
              </a:buClr>
              <a:buNone/>
              <a:defRPr/>
            </a:pPr>
            <a:r>
              <a:rPr lang="en-US" sz="1600" b="1" dirty="0">
                <a:solidFill>
                  <a:srgbClr val="0517B5"/>
                </a:solidFill>
              </a:rPr>
              <a:t>RELATED METHODS: </a:t>
            </a:r>
            <a:r>
              <a:rPr lang="de-DE" sz="2000" i="1" dirty="0" err="1"/>
              <a:t>Envisioning</a:t>
            </a:r>
            <a:r>
              <a:rPr lang="de-DE" sz="2000" i="1" dirty="0"/>
              <a:t>, </a:t>
            </a:r>
            <a:r>
              <a:rPr lang="de-DE" sz="2000" i="1" dirty="0" err="1"/>
              <a:t>Backcasting</a:t>
            </a:r>
            <a:r>
              <a:rPr lang="de-DE" sz="2000" i="1" dirty="0"/>
              <a:t>, </a:t>
            </a:r>
            <a:r>
              <a:rPr lang="de-DE" sz="2000" i="1" dirty="0" err="1"/>
              <a:t>Roadmapping</a:t>
            </a:r>
            <a:endParaRPr lang="en-GB" sz="2000" i="1" dirty="0"/>
          </a:p>
        </p:txBody>
      </p:sp>
      <p:sp>
        <p:nvSpPr>
          <p:cNvPr id="3" name="Footer Placeholder 4">
            <a:extLst>
              <a:ext uri="{FF2B5EF4-FFF2-40B4-BE49-F238E27FC236}">
                <a16:creationId xmlns:a16="http://schemas.microsoft.com/office/drawing/2014/main" id="{8F80DF6F-F5EA-C8D9-A8B2-768EDEF06B78}"/>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6">
            <a:extLst>
              <a:ext uri="{FF2B5EF4-FFF2-40B4-BE49-F238E27FC236}">
                <a16:creationId xmlns:a16="http://schemas.microsoft.com/office/drawing/2014/main" id="{F5529D93-D9F5-7612-CA66-1CBE5902DE8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0368" y="2074403"/>
            <a:ext cx="2119861" cy="2119861"/>
          </a:xfrm>
          <a:prstGeom prst="rect">
            <a:avLst/>
          </a:prstGeom>
        </p:spPr>
      </p:pic>
      <p:pic>
        <p:nvPicPr>
          <p:cNvPr id="4" name="Picture 7">
            <a:extLst>
              <a:ext uri="{FF2B5EF4-FFF2-40B4-BE49-F238E27FC236}">
                <a16:creationId xmlns:a16="http://schemas.microsoft.com/office/drawing/2014/main" id="{C16FD6B9-6957-B778-35A6-A2225F17C21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335897777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7DA19-6232-5F67-8AF9-A497D4006F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666003-912B-1A7A-D84C-49C47C820C9D}"/>
              </a:ext>
            </a:extLst>
          </p:cNvPr>
          <p:cNvSpPr>
            <a:spLocks noGrp="1"/>
          </p:cNvSpPr>
          <p:nvPr>
            <p:ph type="title"/>
          </p:nvPr>
        </p:nvSpPr>
        <p:spPr>
          <a:xfrm>
            <a:off x="838200" y="492878"/>
            <a:ext cx="10515600" cy="1564528"/>
          </a:xfrm>
        </p:spPr>
        <p:txBody>
          <a:bodyPr>
            <a:normAutofit/>
          </a:bodyPr>
          <a:lstStyle/>
          <a:p>
            <a:r>
              <a:rPr lang="en-GB" sz="1800" b="1" dirty="0">
                <a:solidFill>
                  <a:srgbClr val="0517B5"/>
                </a:solidFill>
              </a:rPr>
              <a:t>Chapter 5 / Co-creating Targeted Interventions</a:t>
            </a:r>
            <a:br>
              <a:rPr lang="en-GB" sz="2000" b="1" dirty="0">
                <a:solidFill>
                  <a:srgbClr val="0517B5"/>
                </a:solidFill>
              </a:rPr>
            </a:br>
            <a:r>
              <a:rPr lang="en-US" sz="3600" dirty="0">
                <a:solidFill>
                  <a:srgbClr val="0517B5"/>
                </a:solidFill>
              </a:rPr>
              <a:t>Practices and Methods: </a:t>
            </a:r>
            <a:br>
              <a:rPr lang="en-US" sz="3600" dirty="0">
                <a:solidFill>
                  <a:srgbClr val="0517B5"/>
                </a:solidFill>
              </a:rPr>
            </a:br>
            <a:r>
              <a:rPr lang="en-US" sz="3600" i="1" dirty="0">
                <a:solidFill>
                  <a:srgbClr val="0517B5"/>
                </a:solidFill>
              </a:rPr>
              <a:t>44. Envisioning</a:t>
            </a:r>
            <a:endParaRPr lang="en-GB" sz="36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7E51791E-5EB9-3FAA-2C6E-4CA163DB3112}"/>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A95BE6E2-9229-5562-F364-D632A0D8CFE1}"/>
              </a:ext>
            </a:extLst>
          </p:cNvPr>
          <p:cNvSpPr>
            <a:spLocks noGrp="1"/>
          </p:cNvSpPr>
          <p:nvPr>
            <p:ph idx="1"/>
          </p:nvPr>
        </p:nvSpPr>
        <p:spPr>
          <a:xfrm>
            <a:off x="3413308" y="2074399"/>
            <a:ext cx="7940492" cy="4351338"/>
          </a:xfrm>
        </p:spPr>
        <p:txBody>
          <a:bodyPr>
            <a:normAutofit/>
          </a:bodyPr>
          <a:lstStyle/>
          <a:p>
            <a:pPr marL="0" indent="0">
              <a:buClr>
                <a:schemeClr val="tx1"/>
              </a:buClr>
              <a:buNone/>
              <a:defRPr/>
            </a:pPr>
            <a:r>
              <a:rPr lang="en-US" sz="1600" b="1" dirty="0">
                <a:solidFill>
                  <a:srgbClr val="0517B5"/>
                </a:solidFill>
              </a:rPr>
              <a:t>CHALLENGE:</a:t>
            </a:r>
            <a:r>
              <a:rPr lang="en-US" sz="2000" b="1" dirty="0"/>
              <a:t> </a:t>
            </a:r>
            <a:r>
              <a:rPr lang="en-US" sz="2000" i="1" dirty="0"/>
              <a:t>How can we envision sustain able futures that help stakeholders identify new business opportunities?</a:t>
            </a:r>
          </a:p>
          <a:p>
            <a:pPr marL="0" indent="0">
              <a:buClr>
                <a:schemeClr val="tx1"/>
              </a:buClr>
              <a:buNone/>
              <a:defRPr/>
            </a:pPr>
            <a:r>
              <a:rPr lang="en-US" sz="1600" b="1" dirty="0">
                <a:solidFill>
                  <a:srgbClr val="0517B5"/>
                </a:solidFill>
              </a:rPr>
              <a:t>APPROACH: </a:t>
            </a:r>
            <a:r>
              <a:rPr lang="en-US" sz="2000" dirty="0"/>
              <a:t>Use </a:t>
            </a:r>
            <a:r>
              <a:rPr lang="en-US" sz="2000" i="1" dirty="0"/>
              <a:t>Envisioning</a:t>
            </a:r>
            <a:r>
              <a:rPr lang="en-US" sz="2000" dirty="0"/>
              <a:t> to accommodate diverse stakeholder values and formulate normative scenarios for mutually desirable futures. These scenarios help formulate implementation strategies for sustainable innovation.      </a:t>
            </a:r>
          </a:p>
          <a:p>
            <a:pPr marL="0" indent="0">
              <a:buClr>
                <a:schemeClr val="tx1"/>
              </a:buClr>
              <a:buNone/>
              <a:defRPr/>
            </a:pPr>
            <a:r>
              <a:rPr lang="en-US" sz="1600" b="1" dirty="0">
                <a:solidFill>
                  <a:srgbClr val="0517B5"/>
                </a:solidFill>
              </a:rPr>
              <a:t>EXAMPLE: </a:t>
            </a:r>
            <a:r>
              <a:rPr lang="en-US" sz="2000" i="1" dirty="0"/>
              <a:t>Envisioning</a:t>
            </a:r>
            <a:r>
              <a:rPr lang="en-US" sz="2000" dirty="0"/>
              <a:t> was used by Michelin to collaboratively integrate the company’s values, purpose and activities into location-specific visions for sustainable mobility in 2035 and develop the potential business model innovations needed to </a:t>
            </a:r>
            <a:r>
              <a:rPr lang="en-US" sz="2000" dirty="0" err="1"/>
              <a:t>realise</a:t>
            </a:r>
            <a:r>
              <a:rPr lang="en-US" sz="2000" dirty="0"/>
              <a:t> this goal.</a:t>
            </a:r>
            <a:endParaRPr lang="en-GB" sz="2000" i="1" dirty="0"/>
          </a:p>
        </p:txBody>
      </p:sp>
      <p:sp>
        <p:nvSpPr>
          <p:cNvPr id="3" name="Footer Placeholder 4">
            <a:extLst>
              <a:ext uri="{FF2B5EF4-FFF2-40B4-BE49-F238E27FC236}">
                <a16:creationId xmlns:a16="http://schemas.microsoft.com/office/drawing/2014/main" id="{B35ED832-A874-EC07-83BF-C100FF9A95C1}"/>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6">
            <a:extLst>
              <a:ext uri="{FF2B5EF4-FFF2-40B4-BE49-F238E27FC236}">
                <a16:creationId xmlns:a16="http://schemas.microsoft.com/office/drawing/2014/main" id="{58FB3136-98C4-2CE9-B520-A847CA6C893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4673" y="2075619"/>
            <a:ext cx="2134105" cy="2134105"/>
          </a:xfrm>
          <a:prstGeom prst="rect">
            <a:avLst/>
          </a:prstGeom>
        </p:spPr>
      </p:pic>
      <p:pic>
        <p:nvPicPr>
          <p:cNvPr id="4" name="Picture 7">
            <a:extLst>
              <a:ext uri="{FF2B5EF4-FFF2-40B4-BE49-F238E27FC236}">
                <a16:creationId xmlns:a16="http://schemas.microsoft.com/office/drawing/2014/main" id="{910CEB04-01CF-F3C4-C005-7D284F9ADC1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252358023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C91FB-58B3-5BEF-2FA0-D28AB3BE4D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3A90FA-46FB-75DE-83F9-879B5DBCB7CB}"/>
              </a:ext>
            </a:extLst>
          </p:cNvPr>
          <p:cNvSpPr>
            <a:spLocks noGrp="1"/>
          </p:cNvSpPr>
          <p:nvPr>
            <p:ph type="title"/>
          </p:nvPr>
        </p:nvSpPr>
        <p:spPr>
          <a:xfrm>
            <a:off x="838200" y="546664"/>
            <a:ext cx="10515600" cy="1460500"/>
          </a:xfrm>
        </p:spPr>
        <p:txBody>
          <a:bodyPr>
            <a:normAutofit/>
          </a:bodyPr>
          <a:lstStyle/>
          <a:p>
            <a:r>
              <a:rPr lang="en-GB" sz="1800" b="1" dirty="0">
                <a:solidFill>
                  <a:srgbClr val="0517B5"/>
                </a:solidFill>
              </a:rPr>
              <a:t>Chapter 5 / Co-creating Targeted Interventions</a:t>
            </a:r>
            <a:br>
              <a:rPr lang="en-GB" sz="2000" b="1" dirty="0">
                <a:solidFill>
                  <a:srgbClr val="0517B5"/>
                </a:solidFill>
              </a:rPr>
            </a:br>
            <a:r>
              <a:rPr lang="en-US" sz="3600" dirty="0">
                <a:solidFill>
                  <a:srgbClr val="0517B5"/>
                </a:solidFill>
              </a:rPr>
              <a:t>Practices and Methods: </a:t>
            </a:r>
            <a:br>
              <a:rPr lang="en-US" sz="3600" dirty="0">
                <a:solidFill>
                  <a:srgbClr val="0517B5"/>
                </a:solidFill>
              </a:rPr>
            </a:br>
            <a:r>
              <a:rPr lang="en-US" sz="3600" i="1" dirty="0">
                <a:solidFill>
                  <a:srgbClr val="0517B5"/>
                </a:solidFill>
              </a:rPr>
              <a:t>45. Backcasting</a:t>
            </a:r>
            <a:r>
              <a:rPr lang="en-US" sz="3600" i="1" baseline="30000" dirty="0">
                <a:solidFill>
                  <a:srgbClr val="0517B5"/>
                </a:solidFill>
                <a:ea typeface="+mn-ea"/>
              </a:rPr>
              <a:t>18</a:t>
            </a:r>
            <a:endParaRPr lang="en-GB" sz="36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42AF4CBE-A559-5508-0A44-75477E5DCEC2}"/>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395F2C4F-7751-E436-B7A8-9875706D1BB1}"/>
              </a:ext>
            </a:extLst>
          </p:cNvPr>
          <p:cNvSpPr>
            <a:spLocks noGrp="1"/>
          </p:cNvSpPr>
          <p:nvPr>
            <p:ph idx="1"/>
          </p:nvPr>
        </p:nvSpPr>
        <p:spPr>
          <a:xfrm>
            <a:off x="3413307" y="2007164"/>
            <a:ext cx="8194288"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specify required changes and interventions needed to work towards a future vision?</a:t>
            </a:r>
          </a:p>
          <a:p>
            <a:pPr marL="0" indent="0">
              <a:buClr>
                <a:schemeClr val="tx1"/>
              </a:buClr>
              <a:buNone/>
              <a:defRPr/>
            </a:pPr>
            <a:r>
              <a:rPr lang="en-US" sz="1600" b="1" dirty="0">
                <a:solidFill>
                  <a:srgbClr val="0517B5"/>
                </a:solidFill>
              </a:rPr>
              <a:t>APPROACH: </a:t>
            </a:r>
            <a:r>
              <a:rPr lang="en-US" sz="2000" dirty="0"/>
              <a:t>Start by working backwards from a desired future state to discover and implement the necessary intermediate steps to approximate that future state. </a:t>
            </a:r>
            <a:r>
              <a:rPr lang="en-US" sz="2000" i="1" dirty="0" err="1"/>
              <a:t>Backcasting</a:t>
            </a:r>
            <a:r>
              <a:rPr lang="en-US" sz="2000" dirty="0"/>
              <a:t> helps turn far-reaching goals and values into a sequence of actionable and measurable objectives.     </a:t>
            </a:r>
          </a:p>
          <a:p>
            <a:pPr marL="0" indent="0">
              <a:buClr>
                <a:schemeClr val="tx1"/>
              </a:buClr>
              <a:buNone/>
              <a:defRPr/>
            </a:pPr>
            <a:r>
              <a:rPr lang="en-US" sz="1600" b="1" dirty="0">
                <a:solidFill>
                  <a:srgbClr val="0517B5"/>
                </a:solidFill>
              </a:rPr>
              <a:t>EXAMPLE: </a:t>
            </a:r>
            <a:r>
              <a:rPr lang="en-GB" sz="2000" i="1" noProof="0" dirty="0" err="1"/>
              <a:t>Backcasting</a:t>
            </a:r>
            <a:r>
              <a:rPr lang="en-GB" sz="2000" noProof="0" dirty="0"/>
              <a:t> informed Electrolux’s strategy to phase out harmful </a:t>
            </a:r>
            <a:r>
              <a:rPr lang="en-GB" sz="2000" noProof="0" dirty="0" err="1"/>
              <a:t>chlorofluoro</a:t>
            </a:r>
            <a:r>
              <a:rPr lang="en-GB" sz="2000" noProof="0" dirty="0"/>
              <a:t> carbons by first adopting emission-intensive hydrofluorocarbons as an interim solution while developing safer climate-neutral hydrocarbon technology. This phased approach allowed Electrolux to address immediate environmental concerns while progressing toward a long-term sustainable solution. </a:t>
            </a:r>
            <a:endParaRPr lang="en-GB" sz="2000" i="1" dirty="0"/>
          </a:p>
        </p:txBody>
      </p:sp>
      <p:sp>
        <p:nvSpPr>
          <p:cNvPr id="3" name="Footer Placeholder 4">
            <a:extLst>
              <a:ext uri="{FF2B5EF4-FFF2-40B4-BE49-F238E27FC236}">
                <a16:creationId xmlns:a16="http://schemas.microsoft.com/office/drawing/2014/main" id="{1BEFBE12-8572-2C7C-225D-427A25287A2E}"/>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8">
            <a:extLst>
              <a:ext uri="{FF2B5EF4-FFF2-40B4-BE49-F238E27FC236}">
                <a16:creationId xmlns:a16="http://schemas.microsoft.com/office/drawing/2014/main" id="{FEB619F3-2B2A-579F-A618-50027D5F2BE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4673" y="2074404"/>
            <a:ext cx="2134105" cy="2134105"/>
          </a:xfrm>
          <a:prstGeom prst="rect">
            <a:avLst/>
          </a:prstGeom>
        </p:spPr>
      </p:pic>
      <p:pic>
        <p:nvPicPr>
          <p:cNvPr id="4" name="Picture 7">
            <a:extLst>
              <a:ext uri="{FF2B5EF4-FFF2-40B4-BE49-F238E27FC236}">
                <a16:creationId xmlns:a16="http://schemas.microsoft.com/office/drawing/2014/main" id="{4627C4F0-B2DB-DA4C-2E72-15B941A6991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423568871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054B8-8A2A-DCAA-08E0-5DC76F3121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362C07-A12C-C1CF-AB97-39881C77C266}"/>
              </a:ext>
            </a:extLst>
          </p:cNvPr>
          <p:cNvSpPr>
            <a:spLocks noGrp="1"/>
          </p:cNvSpPr>
          <p:nvPr>
            <p:ph type="title"/>
          </p:nvPr>
        </p:nvSpPr>
        <p:spPr>
          <a:xfrm>
            <a:off x="838200" y="499600"/>
            <a:ext cx="10515600" cy="1551081"/>
          </a:xfrm>
        </p:spPr>
        <p:txBody>
          <a:bodyPr>
            <a:normAutofit/>
          </a:bodyPr>
          <a:lstStyle/>
          <a:p>
            <a:r>
              <a:rPr lang="en-GB" sz="1800" b="1" dirty="0">
                <a:solidFill>
                  <a:srgbClr val="0517B5"/>
                </a:solidFill>
              </a:rPr>
              <a:t>Chapter 5 / Co-creating Targeted Interventions</a:t>
            </a:r>
            <a:br>
              <a:rPr lang="en-GB" sz="2000" b="1" dirty="0">
                <a:solidFill>
                  <a:srgbClr val="0517B5"/>
                </a:solidFill>
              </a:rPr>
            </a:br>
            <a:r>
              <a:rPr lang="en-US" sz="3600" dirty="0">
                <a:solidFill>
                  <a:srgbClr val="0517B5"/>
                </a:solidFill>
              </a:rPr>
              <a:t>Practices and Methods: </a:t>
            </a:r>
            <a:br>
              <a:rPr lang="en-US" sz="3600" dirty="0">
                <a:solidFill>
                  <a:srgbClr val="0517B5"/>
                </a:solidFill>
              </a:rPr>
            </a:br>
            <a:r>
              <a:rPr lang="en-US" sz="3600" i="1" dirty="0">
                <a:solidFill>
                  <a:srgbClr val="0517B5"/>
                </a:solidFill>
              </a:rPr>
              <a:t>46. Roadmapping</a:t>
            </a:r>
            <a:r>
              <a:rPr lang="en-US" sz="3600" i="1" baseline="30000" dirty="0">
                <a:solidFill>
                  <a:srgbClr val="0517B5"/>
                </a:solidFill>
                <a:ea typeface="+mn-ea"/>
              </a:rPr>
              <a:t>19</a:t>
            </a:r>
            <a:endParaRPr lang="en-GB" sz="36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AE199E1A-AE46-326A-B90F-EBB5117CCF60}"/>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0198128D-7AEA-CD8B-3135-DD2B4CB0E5FA}"/>
              </a:ext>
            </a:extLst>
          </p:cNvPr>
          <p:cNvSpPr>
            <a:spLocks noGrp="1"/>
          </p:cNvSpPr>
          <p:nvPr>
            <p:ph idx="1"/>
          </p:nvPr>
        </p:nvSpPr>
        <p:spPr>
          <a:xfrm>
            <a:off x="3406589" y="2074397"/>
            <a:ext cx="7947211"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specify incremental steps and metrics to track progress in the pursuit of long-term strategies?</a:t>
            </a:r>
          </a:p>
          <a:p>
            <a:pPr marL="0" indent="0">
              <a:buClr>
                <a:schemeClr val="tx1"/>
              </a:buClr>
              <a:buNone/>
              <a:defRPr/>
            </a:pPr>
            <a:r>
              <a:rPr lang="en-US" sz="1600" b="1" dirty="0">
                <a:solidFill>
                  <a:srgbClr val="0517B5"/>
                </a:solidFill>
              </a:rPr>
              <a:t>APPROACH:</a:t>
            </a:r>
            <a:r>
              <a:rPr lang="en-US" sz="2000" b="1" dirty="0"/>
              <a:t> </a:t>
            </a:r>
            <a:r>
              <a:rPr lang="en-US" sz="2000" dirty="0"/>
              <a:t>Outline the steps and milestones needed to achieve long-term strategic goals and visions with </a:t>
            </a:r>
            <a:r>
              <a:rPr lang="en-US" sz="2000" i="1" dirty="0" err="1"/>
              <a:t>Roadmapping</a:t>
            </a:r>
            <a:r>
              <a:rPr lang="en-US" sz="2000" dirty="0"/>
              <a:t>. Typically, the roadmap consists of short-term objectives, plans, actions and metrics to track progress.    </a:t>
            </a:r>
          </a:p>
          <a:p>
            <a:pPr marL="0" indent="0">
              <a:buClr>
                <a:schemeClr val="tx1"/>
              </a:buClr>
              <a:buNone/>
              <a:defRPr/>
            </a:pPr>
            <a:r>
              <a:rPr lang="en-US" sz="1600" b="1" dirty="0">
                <a:solidFill>
                  <a:srgbClr val="0517B5"/>
                </a:solidFill>
              </a:rPr>
              <a:t>EXAMPLE:</a:t>
            </a:r>
            <a:r>
              <a:rPr lang="en-US" sz="2000" b="1" dirty="0"/>
              <a:t> </a:t>
            </a:r>
            <a:r>
              <a:rPr lang="en-US" sz="2000" dirty="0"/>
              <a:t>Unilever’s Sustainable Living Plan provided a roadmap that integrated sustainable growth into the company’s long-term strategy and encouraged employees to engage in innovation projects to achieve the targets, such as the Small Actions, Big Difference Fund.</a:t>
            </a:r>
            <a:endParaRPr lang="en-GB" sz="2000" dirty="0"/>
          </a:p>
        </p:txBody>
      </p:sp>
      <p:sp>
        <p:nvSpPr>
          <p:cNvPr id="3" name="Footer Placeholder 4">
            <a:extLst>
              <a:ext uri="{FF2B5EF4-FFF2-40B4-BE49-F238E27FC236}">
                <a16:creationId xmlns:a16="http://schemas.microsoft.com/office/drawing/2014/main" id="{D0A83536-954A-8B83-0ADF-4E29657FC0E5}"/>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6">
            <a:extLst>
              <a:ext uri="{FF2B5EF4-FFF2-40B4-BE49-F238E27FC236}">
                <a16:creationId xmlns:a16="http://schemas.microsoft.com/office/drawing/2014/main" id="{1898847E-0D7E-E34B-B71F-11E5BF2A866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6728" y="2070717"/>
            <a:ext cx="2134105" cy="2134105"/>
          </a:xfrm>
          <a:prstGeom prst="rect">
            <a:avLst/>
          </a:prstGeom>
        </p:spPr>
      </p:pic>
      <p:pic>
        <p:nvPicPr>
          <p:cNvPr id="4" name="Picture 7">
            <a:extLst>
              <a:ext uri="{FF2B5EF4-FFF2-40B4-BE49-F238E27FC236}">
                <a16:creationId xmlns:a16="http://schemas.microsoft.com/office/drawing/2014/main" id="{4F56D51F-65F0-4B15-4319-5B9646B182C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273497084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0517B5"/>
        </a:solidFill>
        <a:effectLst/>
      </p:bgPr>
    </p:bg>
    <p:spTree>
      <p:nvGrpSpPr>
        <p:cNvPr id="1" name="">
          <a:extLst>
            <a:ext uri="{FF2B5EF4-FFF2-40B4-BE49-F238E27FC236}">
              <a16:creationId xmlns:a16="http://schemas.microsoft.com/office/drawing/2014/main" id="{F3D63254-D714-5510-B195-45F4F4D4E8A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068D0C4-26E7-7B4F-27AF-CD2B4426809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6F21BB-30C0-D921-8C7B-0CCD85C15C9F}"/>
              </a:ext>
            </a:extLst>
          </p:cNvPr>
          <p:cNvSpPr>
            <a:spLocks noGrp="1"/>
          </p:cNvSpPr>
          <p:nvPr>
            <p:ph type="title"/>
          </p:nvPr>
        </p:nvSpPr>
        <p:spPr>
          <a:xfrm>
            <a:off x="838200" y="385297"/>
            <a:ext cx="10515600" cy="1325563"/>
          </a:xfrm>
        </p:spPr>
        <p:txBody>
          <a:bodyPr>
            <a:normAutofit/>
          </a:bodyPr>
          <a:lstStyle/>
          <a:p>
            <a:r>
              <a:rPr lang="en-GB" sz="3600" b="1" noProof="0" dirty="0">
                <a:solidFill>
                  <a:schemeClr val="bg1"/>
                </a:solidFill>
                <a:latin typeface="IBM Plex Sans" panose="020B0503050203000203" pitchFamily="34" charset="0"/>
                <a:ea typeface="+mn-ea"/>
              </a:rPr>
              <a:t>Chapter 6</a:t>
            </a:r>
            <a:br>
              <a:rPr lang="en-GB" sz="3600" b="1" noProof="0" dirty="0">
                <a:solidFill>
                  <a:schemeClr val="bg1"/>
                </a:solidFill>
                <a:latin typeface="IBM Plex Sans" panose="020B0503050203000203" pitchFamily="34" charset="0"/>
                <a:ea typeface="+mn-ea"/>
              </a:rPr>
            </a:br>
            <a:r>
              <a:rPr lang="en-GB" sz="3600" noProof="0" dirty="0">
                <a:solidFill>
                  <a:schemeClr val="bg1"/>
                </a:solidFill>
                <a:latin typeface="IBM Plex Sans" panose="020B0503050203000203" pitchFamily="34" charset="0"/>
              </a:rPr>
              <a:t>Cultivating Sustainable Innovation </a:t>
            </a:r>
            <a:endParaRPr lang="en-GB" sz="3600" noProof="0" dirty="0">
              <a:solidFill>
                <a:schemeClr val="bg1"/>
              </a:solidFill>
              <a:latin typeface="IBM Plex Sans" panose="020B0503050203000203" pitchFamily="34" charset="0"/>
              <a:ea typeface="+mn-ea"/>
            </a:endParaRPr>
          </a:p>
        </p:txBody>
      </p:sp>
      <p:sp>
        <p:nvSpPr>
          <p:cNvPr id="7" name="Slide Number Placeholder 6">
            <a:extLst>
              <a:ext uri="{FF2B5EF4-FFF2-40B4-BE49-F238E27FC236}">
                <a16:creationId xmlns:a16="http://schemas.microsoft.com/office/drawing/2014/main" id="{E4D8DD86-AF2D-51FF-3C2F-E330A39957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Tree>
    <p:extLst>
      <p:ext uri="{BB962C8B-B14F-4D97-AF65-F5344CB8AC3E}">
        <p14:creationId xmlns:p14="http://schemas.microsoft.com/office/powerpoint/2010/main" val="292898415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2E897-A149-EDD5-769B-03B71426D78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E0920BF-FC36-E0C2-E80B-4B4359BBC0C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1A8B565C-C52E-BE88-B2C1-0D6D19EB802B}"/>
              </a:ext>
            </a:extLst>
          </p:cNvPr>
          <p:cNvSpPr>
            <a:spLocks noGrp="1"/>
          </p:cNvSpPr>
          <p:nvPr>
            <p:ph type="title"/>
          </p:nvPr>
        </p:nvSpPr>
        <p:spPr/>
        <p:txBody>
          <a:bodyPr>
            <a:normAutofit/>
          </a:bodyPr>
          <a:lstStyle/>
          <a:p>
            <a:r>
              <a:rPr lang="en-GB" sz="1800" b="1" dirty="0">
                <a:solidFill>
                  <a:srgbClr val="0517B5"/>
                </a:solidFill>
              </a:rPr>
              <a:t>Chapter 6 / Cultivating Sustainable Innovation</a:t>
            </a:r>
            <a:br>
              <a:rPr lang="en-GB" sz="1600" b="1" dirty="0">
                <a:solidFill>
                  <a:srgbClr val="0517B5"/>
                </a:solidFill>
              </a:rPr>
            </a:br>
            <a:r>
              <a:rPr lang="en-US" sz="3600" dirty="0">
                <a:solidFill>
                  <a:srgbClr val="0517B5"/>
                </a:solidFill>
              </a:rPr>
              <a:t>Cultivation</a:t>
            </a:r>
            <a:endParaRPr lang="en-GB" sz="32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59714520-733C-E468-C183-F94C9DBD77B3}"/>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B1170B33-B77F-D535-90D2-C3C156332117}"/>
              </a:ext>
            </a:extLst>
          </p:cNvPr>
          <p:cNvSpPr>
            <a:spLocks noGrp="1"/>
          </p:cNvSpPr>
          <p:nvPr>
            <p:ph idx="1"/>
          </p:nvPr>
        </p:nvSpPr>
        <p:spPr>
          <a:xfrm>
            <a:off x="838200" y="1825625"/>
            <a:ext cx="10515600" cy="4351338"/>
          </a:xfrm>
        </p:spPr>
        <p:txBody>
          <a:bodyPr>
            <a:normAutofit/>
          </a:bodyPr>
          <a:lstStyle/>
          <a:p>
            <a:pPr>
              <a:buClr>
                <a:schemeClr val="tx1"/>
              </a:buClr>
              <a:buFont typeface="Wingdings" panose="05000000000000000000" pitchFamily="2" charset="2"/>
              <a:buChar char="§"/>
              <a:defRPr/>
            </a:pPr>
            <a:r>
              <a:rPr lang="en-US" sz="2000" dirty="0"/>
              <a:t>Culture does not change arbitrarily, nor can it be imposed top-down, reduced to a new mindset or engineered and implemented voluntarily following a blueprint.</a:t>
            </a:r>
          </a:p>
          <a:p>
            <a:pPr>
              <a:buClr>
                <a:schemeClr val="tx1"/>
              </a:buClr>
              <a:buFont typeface="Wingdings" panose="05000000000000000000" pitchFamily="2" charset="2"/>
              <a:buChar char="§"/>
              <a:defRPr/>
            </a:pPr>
            <a:r>
              <a:rPr lang="en-US" sz="2000" dirty="0"/>
              <a:t>Simply exploring possibilities for innovation and introducing new methods is not enough. We must also cultivate sustainable innovation by </a:t>
            </a:r>
            <a:r>
              <a:rPr lang="en-US" sz="2000" dirty="0" err="1"/>
              <a:t>prioritising</a:t>
            </a:r>
            <a:r>
              <a:rPr lang="en-US" sz="2000" dirty="0"/>
              <a:t> critical task domains as part of a medium-term strategy. </a:t>
            </a:r>
          </a:p>
          <a:p>
            <a:pPr>
              <a:buClr>
                <a:srgbClr val="0517B5"/>
              </a:buClr>
              <a:buFont typeface="Helvetica" panose="020B0604020202020204" pitchFamily="34" charset="0"/>
              <a:buChar char="│"/>
              <a:defRPr/>
            </a:pPr>
            <a:r>
              <a:rPr lang="en-US" sz="2000" dirty="0">
                <a:solidFill>
                  <a:srgbClr val="0517B5"/>
                </a:solidFill>
              </a:rPr>
              <a:t>Cultivation refers to deliberate and systematic efforts to purposefully shape, sustain and renew the innovation-related notions, practices and artefacts of an </a:t>
            </a:r>
            <a:r>
              <a:rPr lang="en-US" sz="2000" dirty="0" err="1">
                <a:solidFill>
                  <a:srgbClr val="0517B5"/>
                </a:solidFill>
              </a:rPr>
              <a:t>organisation</a:t>
            </a:r>
            <a:r>
              <a:rPr lang="en-US" sz="2000" dirty="0">
                <a:solidFill>
                  <a:srgbClr val="0517B5"/>
                </a:solidFill>
              </a:rPr>
              <a:t> – its innovation culture – in a sustainability-oriented manner.</a:t>
            </a:r>
            <a:endParaRPr lang="en-GB" sz="2000" dirty="0">
              <a:solidFill>
                <a:srgbClr val="0517B5"/>
              </a:solidFill>
            </a:endParaRPr>
          </a:p>
        </p:txBody>
      </p:sp>
      <p:sp>
        <p:nvSpPr>
          <p:cNvPr id="3" name="Footer Placeholder 4">
            <a:extLst>
              <a:ext uri="{FF2B5EF4-FFF2-40B4-BE49-F238E27FC236}">
                <a16:creationId xmlns:a16="http://schemas.microsoft.com/office/drawing/2014/main" id="{888D9A80-3DD7-524C-38AB-CAD404AD17FB}"/>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37313989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7D27B-99C0-41F5-572E-CF42DC44EDB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CF28084-6141-642B-00C0-FA749D1AE43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E80EC262-1E11-B93C-90DB-33D39239D0B1}"/>
              </a:ext>
            </a:extLst>
          </p:cNvPr>
          <p:cNvSpPr>
            <a:spLocks noGrp="1"/>
          </p:cNvSpPr>
          <p:nvPr>
            <p:ph type="title"/>
          </p:nvPr>
        </p:nvSpPr>
        <p:spPr/>
        <p:txBody>
          <a:bodyPr>
            <a:normAutofit/>
          </a:bodyPr>
          <a:lstStyle/>
          <a:p>
            <a:r>
              <a:rPr lang="en-GB" sz="1800" b="1" dirty="0">
                <a:solidFill>
                  <a:srgbClr val="0517B5"/>
                </a:solidFill>
              </a:rPr>
              <a:t>Chapter 6 / Cultivating Sustainable Innovation</a:t>
            </a:r>
            <a:br>
              <a:rPr lang="en-GB" sz="1600" b="1" dirty="0">
                <a:solidFill>
                  <a:srgbClr val="0517B5"/>
                </a:solidFill>
              </a:rPr>
            </a:br>
            <a:r>
              <a:rPr lang="en-US" sz="3600" dirty="0">
                <a:solidFill>
                  <a:srgbClr val="0517B5"/>
                </a:solidFill>
              </a:rPr>
              <a:t>Origins of the Term Cultivation</a:t>
            </a:r>
            <a:endParaRPr lang="en-GB" sz="32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619F5089-EB8F-C744-96BD-79664BE813F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FB6002D6-7386-E285-3C0A-D3F35AB50990}"/>
              </a:ext>
            </a:extLst>
          </p:cNvPr>
          <p:cNvSpPr>
            <a:spLocks noGrp="1"/>
          </p:cNvSpPr>
          <p:nvPr>
            <p:ph idx="1"/>
          </p:nvPr>
        </p:nvSpPr>
        <p:spPr>
          <a:xfrm>
            <a:off x="838200" y="1825625"/>
            <a:ext cx="10515600" cy="4351338"/>
          </a:xfrm>
        </p:spPr>
        <p:txBody>
          <a:bodyPr>
            <a:normAutofit/>
          </a:bodyPr>
          <a:lstStyle/>
          <a:p>
            <a:pPr>
              <a:buClr>
                <a:schemeClr val="tx1"/>
              </a:buClr>
              <a:buFont typeface="Wingdings" panose="05000000000000000000" pitchFamily="2" charset="2"/>
              <a:buChar char="§"/>
              <a:defRPr/>
            </a:pPr>
            <a:r>
              <a:rPr lang="en-US" sz="2000" dirty="0"/>
              <a:t>Originally, the term ‘cultivation’ meant preparing soil and tending plants in agriculture. </a:t>
            </a:r>
          </a:p>
          <a:p>
            <a:pPr>
              <a:buClr>
                <a:schemeClr val="tx1"/>
              </a:buClr>
              <a:buFont typeface="Wingdings" panose="05000000000000000000" pitchFamily="2" charset="2"/>
              <a:buChar char="§"/>
              <a:defRPr/>
            </a:pPr>
            <a:r>
              <a:rPr lang="en-US" sz="2000" b="1" dirty="0"/>
              <a:t>Georg Simmel </a:t>
            </a:r>
            <a:r>
              <a:rPr lang="en-US" sz="2000" dirty="0"/>
              <a:t>first used the term to describe how an individual’s inner subjectivity and its external objectivation as culture mutually transform each other.</a:t>
            </a:r>
            <a:r>
              <a:rPr lang="en-US" sz="2000" baseline="30000" dirty="0"/>
              <a:t>1</a:t>
            </a:r>
          </a:p>
          <a:p>
            <a:pPr>
              <a:buClr>
                <a:schemeClr val="tx1"/>
              </a:buClr>
              <a:buFont typeface="Wingdings" panose="05000000000000000000" pitchFamily="2" charset="2"/>
              <a:buChar char="§"/>
              <a:defRPr/>
            </a:pPr>
            <a:r>
              <a:rPr lang="en-US" sz="2000" dirty="0"/>
              <a:t>In his view, cultivation implies developing individual and group characteristics that would not come about naturally, but for which individuals have an inherent propensity.</a:t>
            </a:r>
            <a:r>
              <a:rPr lang="en-US" sz="2000" baseline="30000" dirty="0"/>
              <a:t>1</a:t>
            </a:r>
          </a:p>
          <a:p>
            <a:pPr>
              <a:buClr>
                <a:schemeClr val="tx1"/>
              </a:buClr>
              <a:buFont typeface="Wingdings" panose="05000000000000000000" pitchFamily="2" charset="2"/>
              <a:buChar char="§"/>
              <a:defRPr/>
            </a:pPr>
            <a:r>
              <a:rPr lang="en-US" sz="2000" dirty="0"/>
              <a:t>Psychologists picked up this concept to denote that the value of cultural artefacts lies in their potential to further human development.</a:t>
            </a:r>
            <a:r>
              <a:rPr lang="en-US" sz="2000" baseline="30000" dirty="0"/>
              <a:t>2</a:t>
            </a:r>
          </a:p>
          <a:p>
            <a:pPr>
              <a:buClr>
                <a:schemeClr val="tx1"/>
              </a:buClr>
              <a:buFont typeface="Wingdings" panose="05000000000000000000" pitchFamily="2" charset="2"/>
              <a:buChar char="§"/>
              <a:defRPr/>
            </a:pPr>
            <a:r>
              <a:rPr lang="en-US" sz="2000" dirty="0"/>
              <a:t>Accordingly, cultural development takes place not only through the interaction of individuals with social partners but also through the individual’s interactions with artefacts and the meanings that they attach to them or perceive through them. </a:t>
            </a:r>
          </a:p>
        </p:txBody>
      </p:sp>
      <p:sp>
        <p:nvSpPr>
          <p:cNvPr id="3" name="Footer Placeholder 4">
            <a:extLst>
              <a:ext uri="{FF2B5EF4-FFF2-40B4-BE49-F238E27FC236}">
                <a16:creationId xmlns:a16="http://schemas.microsoft.com/office/drawing/2014/main" id="{083FA33E-D602-BA61-B5F9-DB0F79FEC850}"/>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98387116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570E1-44A6-2CB8-7223-EC27EFB4265D}"/>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C199DAB-A70C-8051-8589-445B526147B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B48F2CB7-555C-8829-B2B7-207D09B2E0A2}"/>
              </a:ext>
            </a:extLst>
          </p:cNvPr>
          <p:cNvSpPr>
            <a:spLocks noGrp="1"/>
          </p:cNvSpPr>
          <p:nvPr>
            <p:ph type="title"/>
          </p:nvPr>
        </p:nvSpPr>
        <p:spPr>
          <a:xfrm>
            <a:off x="838200" y="613901"/>
            <a:ext cx="10515600" cy="1325563"/>
          </a:xfrm>
        </p:spPr>
        <p:txBody>
          <a:bodyPr>
            <a:normAutofit fontScale="90000"/>
          </a:bodyPr>
          <a:lstStyle/>
          <a:p>
            <a:r>
              <a:rPr lang="en-GB" sz="2000" b="1" dirty="0">
                <a:solidFill>
                  <a:srgbClr val="0517B5"/>
                </a:solidFill>
              </a:rPr>
              <a:t>Chapter 6 / Cultivating Sustainable Innovation</a:t>
            </a:r>
            <a:br>
              <a:rPr lang="en-GB" sz="1600" b="1" dirty="0">
                <a:solidFill>
                  <a:srgbClr val="0517B5"/>
                </a:solidFill>
              </a:rPr>
            </a:br>
            <a:r>
              <a:rPr lang="en-US" sz="4000" dirty="0">
                <a:solidFill>
                  <a:srgbClr val="0517B5"/>
                </a:solidFill>
              </a:rPr>
              <a:t>Cultivating of Sustainable Innovation in an</a:t>
            </a:r>
            <a:br>
              <a:rPr lang="en-US" sz="4000" dirty="0">
                <a:solidFill>
                  <a:srgbClr val="0517B5"/>
                </a:solidFill>
              </a:rPr>
            </a:br>
            <a:r>
              <a:rPr lang="en-US" sz="4000" dirty="0" err="1">
                <a:solidFill>
                  <a:srgbClr val="0517B5"/>
                </a:solidFill>
              </a:rPr>
              <a:t>Organisation</a:t>
            </a:r>
            <a:r>
              <a:rPr lang="en-US" sz="4000" dirty="0">
                <a:solidFill>
                  <a:srgbClr val="0517B5"/>
                </a:solidFill>
              </a:rPr>
              <a:t> </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050D6C2B-6883-188A-81ED-AA6348962602}"/>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48463D64-6A28-3543-1F18-AF73B78E1DD6}"/>
              </a:ext>
            </a:extLst>
          </p:cNvPr>
          <p:cNvSpPr>
            <a:spLocks noGrp="1"/>
          </p:cNvSpPr>
          <p:nvPr>
            <p:ph idx="1"/>
          </p:nvPr>
        </p:nvSpPr>
        <p:spPr>
          <a:xfrm>
            <a:off x="838200" y="2074401"/>
            <a:ext cx="10515600" cy="4351338"/>
          </a:xfrm>
        </p:spPr>
        <p:txBody>
          <a:bodyPr>
            <a:normAutofit/>
          </a:bodyPr>
          <a:lstStyle/>
          <a:p>
            <a:pPr marL="0" indent="0">
              <a:buClr>
                <a:schemeClr val="tx1"/>
              </a:buClr>
              <a:buNone/>
              <a:defRPr/>
            </a:pPr>
            <a:r>
              <a:rPr lang="en-US" sz="2000" dirty="0"/>
              <a:t>Both Simmel’s understanding of reciprocity and the role of artefacts in meaning-making practices yield insights into </a:t>
            </a:r>
            <a:r>
              <a:rPr lang="en-US" sz="2000" dirty="0" err="1"/>
              <a:t>conceptualising</a:t>
            </a:r>
            <a:r>
              <a:rPr lang="en-US" sz="2000" dirty="0"/>
              <a:t> the cultivation of sustainable innovation:</a:t>
            </a:r>
          </a:p>
          <a:p>
            <a:pPr>
              <a:buClr>
                <a:schemeClr val="tx1"/>
              </a:buClr>
              <a:buFont typeface="Wingdings" panose="05000000000000000000" pitchFamily="2" charset="2"/>
              <a:buChar char="§"/>
              <a:defRPr/>
            </a:pPr>
            <a:r>
              <a:rPr lang="en-US" sz="2000" dirty="0"/>
              <a:t>The development of an innovation culture is not a one-way street of cascading values and goals. It involves reciprocal transactions between </a:t>
            </a:r>
            <a:r>
              <a:rPr lang="en-US" sz="2000" dirty="0" err="1"/>
              <a:t>organisatioal</a:t>
            </a:r>
            <a:r>
              <a:rPr lang="en-US" sz="2000" dirty="0"/>
              <a:t> members and how individuals interpret, negotiate and sometimes challenge values, practices and artefacts. </a:t>
            </a:r>
          </a:p>
          <a:p>
            <a:pPr>
              <a:buClr>
                <a:schemeClr val="tx1"/>
              </a:buClr>
              <a:buFont typeface="Wingdings" panose="05000000000000000000" pitchFamily="2" charset="2"/>
              <a:buChar char="§"/>
              <a:defRPr/>
            </a:pPr>
            <a:r>
              <a:rPr lang="en-US" sz="2000" dirty="0"/>
              <a:t>Cultivating sustainable innovation requires supportive artefacts. The repeated interaction by employees with these artefacts helps them refine their understanding and application, as well as adapt them to suit their own skills, needs and preferences.</a:t>
            </a:r>
          </a:p>
        </p:txBody>
      </p:sp>
      <p:sp>
        <p:nvSpPr>
          <p:cNvPr id="3" name="Footer Placeholder 4">
            <a:extLst>
              <a:ext uri="{FF2B5EF4-FFF2-40B4-BE49-F238E27FC236}">
                <a16:creationId xmlns:a16="http://schemas.microsoft.com/office/drawing/2014/main" id="{E4B252BC-5796-254A-9A04-CEF3A0939DF6}"/>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80707427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5B3C3-BB6A-7F1E-13C6-146BE11897C4}"/>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BA4CA6FB-5677-3C87-696E-B392288D61B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182C04F3-1D9D-9CF5-B0A4-6B48532B37F2}"/>
              </a:ext>
            </a:extLst>
          </p:cNvPr>
          <p:cNvSpPr>
            <a:spLocks noGrp="1"/>
          </p:cNvSpPr>
          <p:nvPr>
            <p:ph type="title"/>
          </p:nvPr>
        </p:nvSpPr>
        <p:spPr>
          <a:xfrm>
            <a:off x="838200" y="613903"/>
            <a:ext cx="10515600" cy="1325563"/>
          </a:xfrm>
        </p:spPr>
        <p:txBody>
          <a:bodyPr>
            <a:normAutofit fontScale="90000"/>
          </a:bodyPr>
          <a:lstStyle/>
          <a:p>
            <a:r>
              <a:rPr lang="en-GB" sz="2000" b="1" dirty="0">
                <a:solidFill>
                  <a:srgbClr val="0517B5"/>
                </a:solidFill>
              </a:rPr>
              <a:t>Chapter 6 / Cultivating Sustainable Innovation</a:t>
            </a:r>
            <a:br>
              <a:rPr lang="en-GB" sz="1600" b="1" dirty="0">
                <a:solidFill>
                  <a:srgbClr val="0517B5"/>
                </a:solidFill>
              </a:rPr>
            </a:br>
            <a:r>
              <a:rPr lang="en-US" sz="4000" dirty="0">
                <a:solidFill>
                  <a:srgbClr val="0517B5"/>
                </a:solidFill>
              </a:rPr>
              <a:t>Cultivating of Sustainable Innovation in an</a:t>
            </a:r>
            <a:br>
              <a:rPr lang="en-US" sz="4000" dirty="0">
                <a:solidFill>
                  <a:srgbClr val="0517B5"/>
                </a:solidFill>
              </a:rPr>
            </a:br>
            <a:r>
              <a:rPr lang="en-US" sz="4000" dirty="0" err="1">
                <a:solidFill>
                  <a:srgbClr val="0517B5"/>
                </a:solidFill>
              </a:rPr>
              <a:t>Organisation</a:t>
            </a:r>
            <a:r>
              <a:rPr lang="en-US" sz="4000" dirty="0">
                <a:solidFill>
                  <a:srgbClr val="0517B5"/>
                </a:solidFill>
              </a:rPr>
              <a:t> </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CF612792-1AF8-1CC2-3BA5-C7BFD090DD39}"/>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9420E18B-12AC-D84A-726B-CBAAD8F9256F}"/>
              </a:ext>
            </a:extLst>
          </p:cNvPr>
          <p:cNvSpPr>
            <a:spLocks noGrp="1"/>
          </p:cNvSpPr>
          <p:nvPr>
            <p:ph idx="1"/>
          </p:nvPr>
        </p:nvSpPr>
        <p:spPr>
          <a:xfrm>
            <a:off x="838200" y="2074403"/>
            <a:ext cx="10515600" cy="4351338"/>
          </a:xfrm>
        </p:spPr>
        <p:txBody>
          <a:bodyPr>
            <a:normAutofit/>
          </a:bodyPr>
          <a:lstStyle/>
          <a:p>
            <a:pPr marL="0" indent="0">
              <a:buClr>
                <a:schemeClr val="tx1"/>
              </a:buClr>
              <a:buNone/>
              <a:defRPr/>
            </a:pPr>
            <a:r>
              <a:rPr lang="en-US" sz="2000" dirty="0"/>
              <a:t>Both Simmel’s understanding of reciprocity and the role of artefacts in meaning-making practices yield insights into </a:t>
            </a:r>
            <a:r>
              <a:rPr lang="en-US" sz="2000" dirty="0" err="1"/>
              <a:t>conceptualising</a:t>
            </a:r>
            <a:r>
              <a:rPr lang="en-US" sz="2000" dirty="0"/>
              <a:t> the cultivation of sustainable innovation:</a:t>
            </a:r>
          </a:p>
          <a:p>
            <a:pPr>
              <a:buClr>
                <a:schemeClr val="tx1"/>
              </a:buClr>
              <a:buFont typeface="Wingdings" panose="05000000000000000000" pitchFamily="2" charset="2"/>
              <a:buChar char="§"/>
              <a:defRPr/>
            </a:pPr>
            <a:r>
              <a:rPr lang="en-US" sz="2000" dirty="0"/>
              <a:t>The development of an innovation culture is not a one-way street of cascading values and goals. It involves reciprocal transactions between </a:t>
            </a:r>
            <a:r>
              <a:rPr lang="en-US" sz="2000" dirty="0" err="1"/>
              <a:t>organisatioal</a:t>
            </a:r>
            <a:r>
              <a:rPr lang="en-US" sz="2000" dirty="0"/>
              <a:t> members and how individuals interpret, negotiate and sometimes challenge values, practices and artefacts. </a:t>
            </a:r>
          </a:p>
          <a:p>
            <a:pPr>
              <a:buClr>
                <a:schemeClr val="tx1"/>
              </a:buClr>
              <a:buFont typeface="Wingdings" panose="05000000000000000000" pitchFamily="2" charset="2"/>
              <a:buChar char="§"/>
              <a:defRPr/>
            </a:pPr>
            <a:r>
              <a:rPr lang="en-US" sz="2000" dirty="0"/>
              <a:t>Cultivating sustainable innovation requires supportive artefacts. The repeated interaction by employees with these artefacts helps them refine their understanding and application, as well as adapt them to suit their own skills, needs and preferences.</a:t>
            </a:r>
          </a:p>
        </p:txBody>
      </p:sp>
      <p:sp>
        <p:nvSpPr>
          <p:cNvPr id="3" name="Footer Placeholder 4">
            <a:extLst>
              <a:ext uri="{FF2B5EF4-FFF2-40B4-BE49-F238E27FC236}">
                <a16:creationId xmlns:a16="http://schemas.microsoft.com/office/drawing/2014/main" id="{736A3193-4A9F-F73F-B28F-4981DB2A2552}"/>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47216432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rgbClr val="BEFF8C"/>
        </a:solidFill>
        <a:effectLst/>
      </p:bgPr>
    </p:bg>
    <p:spTree>
      <p:nvGrpSpPr>
        <p:cNvPr id="1" name="">
          <a:extLst>
            <a:ext uri="{FF2B5EF4-FFF2-40B4-BE49-F238E27FC236}">
              <a16:creationId xmlns:a16="http://schemas.microsoft.com/office/drawing/2014/main" id="{33EDD700-360A-6DA5-BAC0-B2B8A921277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7D6999B-AFB8-4EAA-EC65-0F4F1D4744F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759FDECC-AA7D-725A-CCEF-ABA1BA83D984}"/>
              </a:ext>
            </a:extLst>
          </p:cNvPr>
          <p:cNvSpPr>
            <a:spLocks noGrp="1"/>
          </p:cNvSpPr>
          <p:nvPr>
            <p:ph type="title"/>
          </p:nvPr>
        </p:nvSpPr>
        <p:spPr>
          <a:xfrm>
            <a:off x="838200" y="613905"/>
            <a:ext cx="10515600" cy="1325563"/>
          </a:xfrm>
        </p:spPr>
        <p:txBody>
          <a:bodyPr>
            <a:normAutofit fontScale="90000"/>
          </a:bodyPr>
          <a:lstStyle/>
          <a:p>
            <a:r>
              <a:rPr lang="en-GB" sz="2000" b="1" dirty="0">
                <a:solidFill>
                  <a:srgbClr val="0517B5"/>
                </a:solidFill>
              </a:rPr>
              <a:t>Chapter 6 / Co-creating Targeted Interventions</a:t>
            </a:r>
            <a:br>
              <a:rPr lang="en-GB" sz="2000" b="1" dirty="0">
                <a:solidFill>
                  <a:srgbClr val="0517B5"/>
                </a:solidFill>
              </a:rPr>
            </a:br>
            <a:r>
              <a:rPr lang="en-GB" sz="4000" dirty="0">
                <a:solidFill>
                  <a:srgbClr val="0517B5"/>
                </a:solidFill>
              </a:rPr>
              <a:t>Case 13</a:t>
            </a:r>
            <a:r>
              <a:rPr lang="en-GB" sz="4000" noProof="0" dirty="0">
                <a:solidFill>
                  <a:srgbClr val="0517B5"/>
                </a:solidFill>
              </a:rPr>
              <a:t>. </a:t>
            </a:r>
            <a:r>
              <a:rPr lang="en-US" sz="4000" dirty="0">
                <a:solidFill>
                  <a:srgbClr val="0517B5"/>
                </a:solidFill>
              </a:rPr>
              <a:t>German Railways’ Cultivation of Data-Driven Sustainability Management</a:t>
            </a:r>
            <a:endParaRPr lang="en-GB" sz="3600"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6337B8EA-3BBA-DE8C-BA01-94BC71E79ABD}"/>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149</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5" name="TextBox 14">
            <a:extLst>
              <a:ext uri="{FF2B5EF4-FFF2-40B4-BE49-F238E27FC236}">
                <a16:creationId xmlns:a16="http://schemas.microsoft.com/office/drawing/2014/main" id="{485607F7-EF31-B486-9F51-82035EAEB60C}"/>
              </a:ext>
            </a:extLst>
          </p:cNvPr>
          <p:cNvSpPr txBox="1"/>
          <p:nvPr/>
        </p:nvSpPr>
        <p:spPr>
          <a:xfrm>
            <a:off x="838200" y="2074405"/>
            <a:ext cx="8577650" cy="4002121"/>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000"/>
              </a:spcBef>
              <a:spcAft>
                <a:spcPts val="0"/>
              </a:spcAft>
              <a:buClr>
                <a:prstClr val="black"/>
              </a:buClr>
              <a:buSzTx/>
              <a:buFont typeface="Wingdings" panose="05000000000000000000" pitchFamily="2" charset="2"/>
              <a:buChar char="§"/>
              <a:tabLst/>
              <a:defRPr/>
            </a:pPr>
            <a:r>
              <a:rPr lang="en-US" sz="2000" dirty="0">
                <a:solidFill>
                  <a:prstClr val="black"/>
                </a:solidFill>
                <a:latin typeface="IBM Plex Sans" panose="020B0503050203000203" pitchFamily="34" charset="0"/>
              </a:rPr>
              <a:t>To advance its ESG compliance, Deutsche Bahn (DB) </a:t>
            </a: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developed its own ESG data management platform.</a:t>
            </a:r>
            <a:r>
              <a:rPr lang="en-US" sz="2000" baseline="30000" dirty="0">
                <a:latin typeface="IBM Plex Sans" panose="020B0503050203000203" pitchFamily="34" charset="0"/>
                <a:cs typeface="Helvetica" panose="020B0604020202020204" pitchFamily="34" charset="0"/>
              </a:rPr>
              <a:t>3</a:t>
            </a:r>
          </a:p>
          <a:p>
            <a:pPr marL="342900" marR="0" lvl="0" indent="-342900" algn="l" defTabSz="914400" rtl="0" eaLnBrk="1" fontAlgn="auto" latinLnBrk="0" hangingPunct="1">
              <a:lnSpc>
                <a:spcPct val="90000"/>
              </a:lnSpc>
              <a:spcBef>
                <a:spcPts val="1000"/>
              </a:spcBef>
              <a:spcAft>
                <a:spcPts val="0"/>
              </a:spcAft>
              <a:buClr>
                <a:prstClr val="black"/>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The platform supports retrospective reporting, strategic transition planning and scenario modelling for DB’s sustainability goals.</a:t>
            </a:r>
          </a:p>
          <a:p>
            <a:pPr marL="342900" lvl="0" indent="-342900">
              <a:lnSpc>
                <a:spcPct val="90000"/>
              </a:lnSpc>
              <a:spcBef>
                <a:spcPts val="1000"/>
              </a:spcBef>
              <a:buClr>
                <a:prstClr val="black"/>
              </a:buClr>
              <a:buFont typeface="Wingdings" panose="05000000000000000000" pitchFamily="2" charset="2"/>
              <a:buChar char="§"/>
              <a:defRPr/>
            </a:pPr>
            <a:r>
              <a:rPr lang="en-US" sz="2000" dirty="0">
                <a:solidFill>
                  <a:prstClr val="black"/>
                </a:solidFill>
                <a:latin typeface="IBM Plex Sans" panose="020B0503050203000203" pitchFamily="34" charset="0"/>
              </a:rPr>
              <a:t>A gradual cultivation process enabled the sustainability and IT departments to iteratively co-develop the solution.</a:t>
            </a:r>
          </a:p>
          <a:p>
            <a:pPr marL="800100" lvl="1" indent="-342900">
              <a:lnSpc>
                <a:spcPct val="90000"/>
              </a:lnSpc>
              <a:spcBef>
                <a:spcPts val="1000"/>
              </a:spcBef>
              <a:buClr>
                <a:prstClr val="black"/>
              </a:buClr>
              <a:buFont typeface="Wingdings" panose="05000000000000000000" pitchFamily="2" charset="2"/>
              <a:buChar char="§"/>
              <a:defRPr/>
            </a:pPr>
            <a:r>
              <a:rPr lang="en-US" sz="1600" dirty="0">
                <a:solidFill>
                  <a:prstClr val="black"/>
                </a:solidFill>
                <a:latin typeface="IBM Plex Sans" panose="020B0503050203000203" pitchFamily="34" charset="0"/>
              </a:rPr>
              <a:t>First, IT prepared uniform data-collection templates for the different sustainability teams, </a:t>
            </a:r>
            <a:r>
              <a:rPr lang="en-US" sz="1600" dirty="0" err="1">
                <a:solidFill>
                  <a:prstClr val="black"/>
                </a:solidFill>
                <a:latin typeface="IBM Plex Sans" panose="020B0503050203000203" pitchFamily="34" charset="0"/>
              </a:rPr>
              <a:t>recognising</a:t>
            </a:r>
            <a:r>
              <a:rPr lang="en-US" sz="1600" dirty="0">
                <a:solidFill>
                  <a:prstClr val="black"/>
                </a:solidFill>
                <a:latin typeface="IBM Plex Sans" panose="020B0503050203000203" pitchFamily="34" charset="0"/>
              </a:rPr>
              <a:t> that each team had its own metrics and varying degrees of data maturity.</a:t>
            </a:r>
          </a:p>
          <a:p>
            <a:pPr marL="800100" lvl="1" indent="-342900">
              <a:lnSpc>
                <a:spcPct val="90000"/>
              </a:lnSpc>
              <a:spcBef>
                <a:spcPts val="1000"/>
              </a:spcBef>
              <a:buClr>
                <a:prstClr val="black"/>
              </a:buClr>
              <a:buFont typeface="Wingdings" panose="05000000000000000000" pitchFamily="2" charset="2"/>
              <a:buChar char="§"/>
              <a:defRPr/>
            </a:pPr>
            <a:r>
              <a:rPr lang="en-US" sz="1600" dirty="0">
                <a:solidFill>
                  <a:prstClr val="black"/>
                </a:solidFill>
                <a:latin typeface="IBM Plex Sans" panose="020B0503050203000203" pitchFamily="34" charset="0"/>
              </a:rPr>
              <a:t>Platform development continued with iterative co-creation and continuous adaptation to the needs of the sustainability teams and further stakeholders. </a:t>
            </a:r>
          </a:p>
          <a:p>
            <a:pPr marL="800100" lvl="1" indent="-342900">
              <a:lnSpc>
                <a:spcPct val="90000"/>
              </a:lnSpc>
              <a:spcBef>
                <a:spcPts val="1000"/>
              </a:spcBef>
              <a:buClr>
                <a:prstClr val="black"/>
              </a:buClr>
              <a:buFont typeface="Wingdings" panose="05000000000000000000" pitchFamily="2" charset="2"/>
              <a:buChar char="§"/>
              <a:defRPr/>
            </a:pPr>
            <a:r>
              <a:rPr lang="en-US" sz="1600" dirty="0">
                <a:solidFill>
                  <a:prstClr val="black"/>
                </a:solidFill>
                <a:latin typeface="IBM Plex Sans" panose="020B0503050203000203" pitchFamily="34" charset="0"/>
              </a:rPr>
              <a:t>Repeated communication, workshops and retrospectives revealed where the system needed adjustments to match evolving stakeholder requirements.</a:t>
            </a:r>
            <a:endParaRPr kumimoji="0" lang="en-US" sz="16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pic>
        <p:nvPicPr>
          <p:cNvPr id="7170" name="Picture 2" descr="DB International – Wikipedia">
            <a:extLst>
              <a:ext uri="{FF2B5EF4-FFF2-40B4-BE49-F238E27FC236}">
                <a16:creationId xmlns:a16="http://schemas.microsoft.com/office/drawing/2014/main" id="{64DC2346-6752-65A8-BA69-37AA00D08097}"/>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460270" y="2134463"/>
            <a:ext cx="1893530" cy="132556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a:extLst>
              <a:ext uri="{FF2B5EF4-FFF2-40B4-BE49-F238E27FC236}">
                <a16:creationId xmlns:a16="http://schemas.microsoft.com/office/drawing/2014/main" id="{E5B7D450-F592-F419-7A92-F32C089AF59C}"/>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3902951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BC305-0AAC-EFAE-6B9E-E9B0189152C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843AFA5-5F8D-91AB-EEA9-0322EFDE0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E4220A88-7B48-0AB8-4453-8786C9D72644}"/>
              </a:ext>
            </a:extLst>
          </p:cNvPr>
          <p:cNvSpPr>
            <a:spLocks noGrp="1"/>
          </p:cNvSpPr>
          <p:nvPr>
            <p:ph type="title"/>
          </p:nvPr>
        </p:nvSpPr>
        <p:spPr/>
        <p:txBody>
          <a:bodyPr>
            <a:normAutofit/>
          </a:bodyPr>
          <a:lstStyle/>
          <a:p>
            <a:r>
              <a:rPr lang="en-GB" sz="1800" b="1" dirty="0">
                <a:solidFill>
                  <a:srgbClr val="0517B5"/>
                </a:solidFill>
              </a:rPr>
              <a:t>Chapter 2 / Conceptual Foundations</a:t>
            </a:r>
            <a:br>
              <a:rPr lang="en-GB" sz="2000" noProof="0" dirty="0">
                <a:solidFill>
                  <a:srgbClr val="0517B5"/>
                </a:solidFill>
                <a:latin typeface="IBM Plex Sans" panose="020B0503050203000203" pitchFamily="34" charset="0"/>
              </a:rPr>
            </a:br>
            <a:r>
              <a:rPr lang="en-GB" sz="3600" noProof="0" dirty="0">
                <a:solidFill>
                  <a:srgbClr val="0517B5"/>
                </a:solidFill>
                <a:latin typeface="IBM Plex Sans" panose="020B0503050203000203" pitchFamily="34" charset="0"/>
              </a:rPr>
              <a:t>Sustainability and Sustainable Development</a:t>
            </a:r>
          </a:p>
        </p:txBody>
      </p:sp>
      <p:sp>
        <p:nvSpPr>
          <p:cNvPr id="3" name="Content Placeholder 2">
            <a:extLst>
              <a:ext uri="{FF2B5EF4-FFF2-40B4-BE49-F238E27FC236}">
                <a16:creationId xmlns:a16="http://schemas.microsoft.com/office/drawing/2014/main" id="{54550005-E14F-E12D-354D-903AC85B5782}"/>
              </a:ext>
            </a:extLst>
          </p:cNvPr>
          <p:cNvSpPr>
            <a:spLocks noGrp="1"/>
          </p:cNvSpPr>
          <p:nvPr>
            <p:ph idx="1"/>
          </p:nvPr>
        </p:nvSpPr>
        <p:spPr>
          <a:xfrm>
            <a:off x="838200" y="2067679"/>
            <a:ext cx="10515600" cy="4351338"/>
          </a:xfrm>
        </p:spPr>
        <p:txBody>
          <a:bodyPr>
            <a:normAutofit/>
          </a:bodyPr>
          <a:lstStyle/>
          <a:p>
            <a:pPr>
              <a:buClr>
                <a:schemeClr val="tx1"/>
              </a:buClr>
              <a:buFont typeface="Wingdings" panose="05000000000000000000" pitchFamily="2" charset="2"/>
              <a:buChar char="§"/>
            </a:pPr>
            <a:r>
              <a:rPr lang="en-GB" sz="2000" noProof="0" dirty="0">
                <a:latin typeface="IBM Plex Sans" panose="020B0503050203000203" pitchFamily="34" charset="0"/>
              </a:rPr>
              <a:t>Carlowitz (1713): </a:t>
            </a:r>
            <a:r>
              <a:rPr lang="en-GB" sz="2000" i="1" noProof="0" dirty="0">
                <a:latin typeface="IBM Plex Sans" panose="020B0503050203000203" pitchFamily="34" charset="0"/>
              </a:rPr>
              <a:t>Sustained yield management</a:t>
            </a:r>
            <a:r>
              <a:rPr lang="en-GB" sz="2000" noProof="0" dirty="0">
                <a:latin typeface="IBM Plex Sans" panose="020B0503050203000203" pitchFamily="34" charset="0"/>
              </a:rPr>
              <a:t>—living off the yield of the resource (the harvest) rather than depleting the resource itself.</a:t>
            </a:r>
          </a:p>
          <a:p>
            <a:pPr>
              <a:buClr>
                <a:schemeClr val="tx1"/>
              </a:buClr>
              <a:buFont typeface="Wingdings" panose="05000000000000000000" pitchFamily="2" charset="2"/>
              <a:buChar char="§"/>
            </a:pPr>
            <a:r>
              <a:rPr lang="en-GB" sz="2000" noProof="0" dirty="0">
                <a:latin typeface="IBM Plex Sans" panose="020B0503050203000203" pitchFamily="34" charset="0"/>
              </a:rPr>
              <a:t>Brundtland Report (1987): Sustainable development as ‘intergenerational ethics in which the environmental and economic actions taken by present persons do not diminish the opportunities of future persons to enjoy similar levels of wealth, utility, or welfare’. </a:t>
            </a:r>
          </a:p>
          <a:p>
            <a:pPr>
              <a:buClr>
                <a:schemeClr val="tx1"/>
              </a:buClr>
              <a:buFont typeface="Wingdings" panose="05000000000000000000" pitchFamily="2" charset="2"/>
              <a:buChar char="§"/>
            </a:pPr>
            <a:r>
              <a:rPr lang="en-GB" sz="2000" noProof="0" dirty="0">
                <a:latin typeface="IBM Plex Sans" panose="020B0503050203000203" pitchFamily="34" charset="0"/>
              </a:rPr>
              <a:t>Paris Agreement (2015) and UN SDGs: Driving governments and businesses toward novel and viable ways to meet pressing economic, social and environmental challenges.</a:t>
            </a:r>
          </a:p>
          <a:p>
            <a:pPr>
              <a:buClr>
                <a:schemeClr val="tx1"/>
              </a:buClr>
              <a:buFont typeface="Wingdings" panose="05000000000000000000" pitchFamily="2" charset="2"/>
              <a:buChar char="§"/>
            </a:pPr>
            <a:endParaRPr lang="en-GB" sz="2000" noProof="0" dirty="0">
              <a:latin typeface="IBM Plex Sans" panose="020B0503050203000203" pitchFamily="34" charset="0"/>
            </a:endParaRPr>
          </a:p>
          <a:p>
            <a:pPr marL="0" indent="0">
              <a:buClr>
                <a:schemeClr val="tx1"/>
              </a:buClr>
              <a:buNone/>
            </a:pPr>
            <a:endParaRPr lang="en-GB" sz="2000" noProof="0" dirty="0">
              <a:latin typeface="IBM Plex Sans" panose="020B0503050203000203" pitchFamily="34" charset="0"/>
            </a:endParaRPr>
          </a:p>
        </p:txBody>
      </p:sp>
      <p:sp>
        <p:nvSpPr>
          <p:cNvPr id="5" name="Slide Number Placeholder 4">
            <a:extLst>
              <a:ext uri="{FF2B5EF4-FFF2-40B4-BE49-F238E27FC236}">
                <a16:creationId xmlns:a16="http://schemas.microsoft.com/office/drawing/2014/main" id="{C26F2A76-E2AF-F2EC-1101-9CA4D357BC61}"/>
              </a:ext>
            </a:extLst>
          </p:cNvPr>
          <p:cNvSpPr>
            <a:spLocks noGrp="1"/>
          </p:cNvSpPr>
          <p:nvPr>
            <p:ph type="sldNum" sz="quarter" idx="12"/>
          </p:nvPr>
        </p:nvSpPr>
        <p:spPr>
          <a:xfrm>
            <a:off x="8610600" y="6356350"/>
            <a:ext cx="2743200" cy="365125"/>
          </a:xfrm>
        </p:spPr>
        <p:txBody>
          <a:bodyPr/>
          <a:lstStyle/>
          <a:p>
            <a:fld id="{3956045D-9102-456A-A452-B8024B51FE1A}" type="slidenum">
              <a:rPr lang="en-GB" noProof="0" smtClean="0">
                <a:latin typeface="IBM Plex Sans" panose="020B0503050203000203" pitchFamily="34" charset="0"/>
              </a:rPr>
              <a:t>15</a:t>
            </a:fld>
            <a:endParaRPr lang="en-GB" noProof="0" dirty="0">
              <a:latin typeface="IBM Plex Sans" panose="020B0503050203000203" pitchFamily="34" charset="0"/>
            </a:endParaRPr>
          </a:p>
        </p:txBody>
      </p:sp>
      <p:sp>
        <p:nvSpPr>
          <p:cNvPr id="6" name="Footer Placeholder 4">
            <a:extLst>
              <a:ext uri="{FF2B5EF4-FFF2-40B4-BE49-F238E27FC236}">
                <a16:creationId xmlns:a16="http://schemas.microsoft.com/office/drawing/2014/main" id="{15070283-88CC-ECA9-6699-61C4D5D15BAF}"/>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375695923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A2557-8ADA-086C-B339-0ED2FE9FA85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21C394F-4655-AB4E-2C53-F3FE3439399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EBDC7746-74C9-C8BD-2AC8-68A4DEDEBBFE}"/>
              </a:ext>
            </a:extLst>
          </p:cNvPr>
          <p:cNvSpPr>
            <a:spLocks noGrp="1"/>
          </p:cNvSpPr>
          <p:nvPr>
            <p:ph type="title"/>
          </p:nvPr>
        </p:nvSpPr>
        <p:spPr>
          <a:xfrm>
            <a:off x="838200" y="613901"/>
            <a:ext cx="10515600" cy="1325563"/>
          </a:xfrm>
        </p:spPr>
        <p:txBody>
          <a:bodyPr>
            <a:normAutofit fontScale="90000"/>
          </a:bodyPr>
          <a:lstStyle/>
          <a:p>
            <a:r>
              <a:rPr lang="en-GB" sz="2000" b="1" dirty="0">
                <a:solidFill>
                  <a:srgbClr val="0517B5"/>
                </a:solidFill>
              </a:rPr>
              <a:t>Chapter 6 / Cultivating Sustainable Innovation</a:t>
            </a:r>
            <a:br>
              <a:rPr lang="en-GB" sz="1600" b="1" dirty="0">
                <a:solidFill>
                  <a:srgbClr val="0517B5"/>
                </a:solidFill>
              </a:rPr>
            </a:br>
            <a:r>
              <a:rPr lang="en-US" sz="4000" dirty="0">
                <a:solidFill>
                  <a:srgbClr val="0517B5"/>
                </a:solidFill>
              </a:rPr>
              <a:t>Cultivating Values, Practices and Artefacts for</a:t>
            </a:r>
            <a:br>
              <a:rPr lang="en-US" sz="4000" dirty="0">
                <a:solidFill>
                  <a:srgbClr val="0517B5"/>
                </a:solidFill>
              </a:rPr>
            </a:br>
            <a:r>
              <a:rPr lang="en-US" sz="4000" dirty="0">
                <a:solidFill>
                  <a:srgbClr val="0517B5"/>
                </a:solidFill>
              </a:rPr>
              <a:t>Sustainable Innovation</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B1DE032C-459B-F103-966D-63FEE7614126}"/>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150</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8E6F40A7-62D9-BA26-163A-28B40C824986}"/>
              </a:ext>
            </a:extLst>
          </p:cNvPr>
          <p:cNvSpPr>
            <a:spLocks noGrp="1"/>
          </p:cNvSpPr>
          <p:nvPr>
            <p:ph idx="1"/>
          </p:nvPr>
        </p:nvSpPr>
        <p:spPr>
          <a:xfrm>
            <a:off x="838200" y="2074401"/>
            <a:ext cx="10515600" cy="4351338"/>
          </a:xfrm>
        </p:spPr>
        <p:txBody>
          <a:bodyPr>
            <a:normAutofit/>
          </a:bodyPr>
          <a:lstStyle/>
          <a:p>
            <a:pPr>
              <a:buClr>
                <a:srgbClr val="0517B5"/>
              </a:buClr>
              <a:buFont typeface="Helvetica" panose="020B0604020202020204" pitchFamily="34" charset="0"/>
              <a:buChar char="│"/>
              <a:defRPr/>
            </a:pPr>
            <a:r>
              <a:rPr lang="en-US" sz="2000" dirty="0">
                <a:solidFill>
                  <a:srgbClr val="0517B5"/>
                </a:solidFill>
              </a:rPr>
              <a:t>Cultivating sustainable innovation requires a holistic approach that intertwines the mainstreaming of values, establishing new practices and the mediation of artefacts. </a:t>
            </a:r>
          </a:p>
          <a:p>
            <a:pPr>
              <a:buClr>
                <a:schemeClr val="tx1"/>
              </a:buClr>
              <a:buFont typeface="Wingdings" panose="05000000000000000000" pitchFamily="2" charset="2"/>
              <a:buChar char="§"/>
              <a:defRPr/>
            </a:pPr>
            <a:r>
              <a:rPr lang="en-US" sz="2000" dirty="0"/>
              <a:t>Mainstreaming Values</a:t>
            </a:r>
          </a:p>
          <a:p>
            <a:pPr>
              <a:buClr>
                <a:schemeClr val="tx1"/>
              </a:buClr>
              <a:buFont typeface="Wingdings" panose="05000000000000000000" pitchFamily="2" charset="2"/>
              <a:buChar char="§"/>
              <a:defRPr/>
            </a:pPr>
            <a:r>
              <a:rPr lang="de-DE" sz="2000" dirty="0" err="1"/>
              <a:t>Establishing</a:t>
            </a:r>
            <a:r>
              <a:rPr lang="de-DE" sz="2000" dirty="0"/>
              <a:t> New Practices </a:t>
            </a:r>
          </a:p>
          <a:p>
            <a:pPr>
              <a:buClr>
                <a:schemeClr val="tx1"/>
              </a:buClr>
              <a:buFont typeface="Wingdings" panose="05000000000000000000" pitchFamily="2" charset="2"/>
              <a:buChar char="§"/>
              <a:defRPr/>
            </a:pPr>
            <a:r>
              <a:rPr lang="de-DE" sz="2000" dirty="0" err="1"/>
              <a:t>Mediating</a:t>
            </a:r>
            <a:r>
              <a:rPr lang="de-DE" sz="2000" dirty="0"/>
              <a:t> </a:t>
            </a:r>
            <a:r>
              <a:rPr lang="de-DE" sz="2000" dirty="0" err="1"/>
              <a:t>Artefacts</a:t>
            </a:r>
            <a:r>
              <a:rPr lang="de-DE" sz="2000" dirty="0"/>
              <a:t> </a:t>
            </a:r>
            <a:endParaRPr lang="en-US" sz="2000" dirty="0"/>
          </a:p>
        </p:txBody>
      </p:sp>
      <p:sp>
        <p:nvSpPr>
          <p:cNvPr id="3" name="Footer Placeholder 4">
            <a:extLst>
              <a:ext uri="{FF2B5EF4-FFF2-40B4-BE49-F238E27FC236}">
                <a16:creationId xmlns:a16="http://schemas.microsoft.com/office/drawing/2014/main" id="{3FF9E47B-C628-F786-40BB-B7B02E8FA03C}"/>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338095867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086CC-A82C-14EC-AB3F-7E0DF1F6550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302F7A6-BE0E-7BFE-E362-80016C4889E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1AE20439-FB9E-9DE0-DECE-708F97F514FB}"/>
              </a:ext>
            </a:extLst>
          </p:cNvPr>
          <p:cNvSpPr>
            <a:spLocks noGrp="1"/>
          </p:cNvSpPr>
          <p:nvPr>
            <p:ph type="title"/>
          </p:nvPr>
        </p:nvSpPr>
        <p:spPr/>
        <p:txBody>
          <a:bodyPr>
            <a:normAutofit/>
          </a:bodyPr>
          <a:lstStyle/>
          <a:p>
            <a:r>
              <a:rPr lang="en-GB" sz="1800" b="1" dirty="0">
                <a:solidFill>
                  <a:srgbClr val="0517B5"/>
                </a:solidFill>
              </a:rPr>
              <a:t>Chapter 6 / Cultivating Sustainable Innovation</a:t>
            </a:r>
            <a:br>
              <a:rPr lang="en-GB" sz="1400" b="1" dirty="0">
                <a:solidFill>
                  <a:srgbClr val="0517B5"/>
                </a:solidFill>
              </a:rPr>
            </a:br>
            <a:r>
              <a:rPr lang="en-US" sz="3600" dirty="0">
                <a:solidFill>
                  <a:srgbClr val="0517B5"/>
                </a:solidFill>
              </a:rPr>
              <a:t>Mainstreaming Values </a:t>
            </a:r>
            <a:endParaRPr lang="en-GB" sz="32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3FAEF39D-61D2-60DE-69C8-CA0FECF4549F}"/>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96CF63B0-1AC4-F0D8-EF3B-6E19AFD3EF5A}"/>
              </a:ext>
            </a:extLst>
          </p:cNvPr>
          <p:cNvSpPr>
            <a:spLocks noGrp="1"/>
          </p:cNvSpPr>
          <p:nvPr>
            <p:ph idx="1"/>
          </p:nvPr>
        </p:nvSpPr>
        <p:spPr>
          <a:xfrm>
            <a:off x="838200" y="1825625"/>
            <a:ext cx="10515600" cy="4351338"/>
          </a:xfrm>
        </p:spPr>
        <p:txBody>
          <a:bodyPr>
            <a:normAutofit/>
          </a:bodyPr>
          <a:lstStyle/>
          <a:p>
            <a:pPr>
              <a:buClr>
                <a:srgbClr val="0517B5"/>
              </a:buClr>
              <a:buFont typeface="Helvetica" panose="020B0604020202020204" pitchFamily="34" charset="0"/>
              <a:buChar char="│"/>
              <a:defRPr/>
            </a:pPr>
            <a:r>
              <a:rPr lang="en-US" sz="2000" dirty="0">
                <a:solidFill>
                  <a:srgbClr val="0517B5"/>
                </a:solidFill>
              </a:rPr>
              <a:t>The objective of mainstreaming values is to embed shared values, identified and clarified in the stages of conceiving and co-creating, into everyday actions and decision-making processes.</a:t>
            </a:r>
          </a:p>
          <a:p>
            <a:pPr>
              <a:buClr>
                <a:schemeClr val="tx1"/>
              </a:buClr>
              <a:buFont typeface="Wingdings" panose="05000000000000000000" pitchFamily="2" charset="2"/>
              <a:buChar char="§"/>
              <a:defRPr/>
            </a:pPr>
            <a:r>
              <a:rPr lang="en-US" sz="2000" dirty="0"/>
              <a:t>The first step is to translate values that into guiding principles, actionable policies and governance structures that underpin innovation management. </a:t>
            </a:r>
          </a:p>
          <a:p>
            <a:pPr>
              <a:buClr>
                <a:schemeClr val="tx1"/>
              </a:buClr>
              <a:buFont typeface="Wingdings" panose="05000000000000000000" pitchFamily="2" charset="2"/>
              <a:buChar char="§"/>
              <a:defRPr/>
            </a:pPr>
            <a:r>
              <a:rPr lang="en-US" sz="2000" dirty="0"/>
              <a:t>The next steps depend on the </a:t>
            </a:r>
            <a:r>
              <a:rPr lang="en-US" sz="2000" dirty="0">
                <a:hlinkClick r:id="rId4" action="ppaction://hlinksldjump"/>
              </a:rPr>
              <a:t>maturity of the </a:t>
            </a:r>
            <a:r>
              <a:rPr lang="en-US" sz="2000" dirty="0" err="1">
                <a:hlinkClick r:id="rId4" action="ppaction://hlinksldjump"/>
              </a:rPr>
              <a:t>organisation’s</a:t>
            </a:r>
            <a:r>
              <a:rPr lang="en-US" sz="2000" dirty="0">
                <a:hlinkClick r:id="rId4" action="ppaction://hlinksldjump"/>
              </a:rPr>
              <a:t> values-based innovation culture</a:t>
            </a:r>
            <a:r>
              <a:rPr lang="en-US" sz="2000" dirty="0"/>
              <a:t>:</a:t>
            </a:r>
          </a:p>
          <a:p>
            <a:pPr lvl="1">
              <a:buClr>
                <a:schemeClr val="tx1"/>
              </a:buClr>
              <a:buFont typeface="Wingdings" panose="05000000000000000000" pitchFamily="2" charset="2"/>
              <a:buChar char="§"/>
              <a:defRPr/>
            </a:pPr>
            <a:r>
              <a:rPr lang="de-DE" sz="1600" dirty="0" err="1"/>
              <a:t>Cultivating</a:t>
            </a:r>
            <a:r>
              <a:rPr lang="de-DE" sz="1600" dirty="0"/>
              <a:t> </a:t>
            </a:r>
            <a:r>
              <a:rPr lang="de-DE" sz="1600" dirty="0" err="1"/>
              <a:t>implicit</a:t>
            </a:r>
            <a:r>
              <a:rPr lang="de-DE" sz="1600" dirty="0"/>
              <a:t> </a:t>
            </a:r>
            <a:r>
              <a:rPr lang="de-DE" sz="1600" dirty="0" err="1"/>
              <a:t>values</a:t>
            </a:r>
            <a:r>
              <a:rPr lang="de-DE" sz="1600" dirty="0"/>
              <a:t> </a:t>
            </a:r>
          </a:p>
          <a:p>
            <a:pPr lvl="1">
              <a:buClr>
                <a:schemeClr val="tx1"/>
              </a:buClr>
              <a:buFont typeface="Wingdings" panose="05000000000000000000" pitchFamily="2" charset="2"/>
              <a:buChar char="§"/>
              <a:defRPr/>
            </a:pPr>
            <a:r>
              <a:rPr lang="de-DE" sz="1600" dirty="0" err="1"/>
              <a:t>Cultivating</a:t>
            </a:r>
            <a:r>
              <a:rPr lang="de-DE" sz="1600" dirty="0"/>
              <a:t> global </a:t>
            </a:r>
            <a:r>
              <a:rPr lang="de-DE" sz="1600" dirty="0" err="1"/>
              <a:t>values</a:t>
            </a:r>
            <a:r>
              <a:rPr lang="de-DE" sz="1600" dirty="0"/>
              <a:t> </a:t>
            </a:r>
          </a:p>
          <a:p>
            <a:pPr lvl="1">
              <a:buClr>
                <a:schemeClr val="tx1"/>
              </a:buClr>
              <a:buFont typeface="Wingdings" panose="05000000000000000000" pitchFamily="2" charset="2"/>
              <a:buChar char="§"/>
              <a:defRPr/>
            </a:pPr>
            <a:r>
              <a:rPr lang="de-DE" sz="1600" dirty="0" err="1"/>
              <a:t>Cultivating</a:t>
            </a:r>
            <a:r>
              <a:rPr lang="de-DE" sz="1600" dirty="0"/>
              <a:t> </a:t>
            </a:r>
            <a:r>
              <a:rPr lang="de-DE" sz="1600" dirty="0" err="1"/>
              <a:t>specific</a:t>
            </a:r>
            <a:r>
              <a:rPr lang="de-DE" sz="1600" dirty="0"/>
              <a:t> </a:t>
            </a:r>
            <a:r>
              <a:rPr lang="de-DE" sz="1600" dirty="0" err="1"/>
              <a:t>values</a:t>
            </a:r>
            <a:r>
              <a:rPr lang="de-DE" sz="1600" dirty="0"/>
              <a:t> </a:t>
            </a:r>
          </a:p>
          <a:p>
            <a:pPr lvl="1">
              <a:buClr>
                <a:schemeClr val="tx1"/>
              </a:buClr>
              <a:buFont typeface="Wingdings" panose="05000000000000000000" pitchFamily="2" charset="2"/>
              <a:buChar char="§"/>
              <a:defRPr/>
            </a:pPr>
            <a:r>
              <a:rPr lang="en-US" sz="1600" dirty="0"/>
              <a:t>Cultivating active management of values </a:t>
            </a:r>
          </a:p>
          <a:p>
            <a:pPr lvl="1">
              <a:buClr>
                <a:schemeClr val="tx1"/>
              </a:buClr>
              <a:buFont typeface="Wingdings" panose="05000000000000000000" pitchFamily="2" charset="2"/>
              <a:buChar char="§"/>
              <a:defRPr/>
            </a:pPr>
            <a:r>
              <a:rPr lang="en-US" sz="1600" dirty="0"/>
              <a:t>Cultivating proactive management of values</a:t>
            </a:r>
            <a:endParaRPr lang="de-DE" sz="1600" dirty="0"/>
          </a:p>
        </p:txBody>
      </p:sp>
      <p:sp>
        <p:nvSpPr>
          <p:cNvPr id="3" name="Footer Placeholder 4">
            <a:extLst>
              <a:ext uri="{FF2B5EF4-FFF2-40B4-BE49-F238E27FC236}">
                <a16:creationId xmlns:a16="http://schemas.microsoft.com/office/drawing/2014/main" id="{561047C6-39F6-A669-BBE8-828415031479}"/>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143396086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6C7ED-9045-8E33-6FA5-BE183D490DC2}"/>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75B5012-F3D4-7681-D0DE-CCB2EED96AC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446BE687-4371-824E-7DDC-E1BEB5D69045}"/>
              </a:ext>
            </a:extLst>
          </p:cNvPr>
          <p:cNvSpPr>
            <a:spLocks noGrp="1"/>
          </p:cNvSpPr>
          <p:nvPr>
            <p:ph type="title"/>
          </p:nvPr>
        </p:nvSpPr>
        <p:spPr/>
        <p:txBody>
          <a:bodyPr>
            <a:normAutofit/>
          </a:bodyPr>
          <a:lstStyle/>
          <a:p>
            <a:r>
              <a:rPr lang="en-GB" sz="1800" b="1" dirty="0">
                <a:solidFill>
                  <a:srgbClr val="0517B5"/>
                </a:solidFill>
              </a:rPr>
              <a:t>Chapter 6 / Cultivating Sustainable Innovation</a:t>
            </a:r>
            <a:br>
              <a:rPr lang="en-GB" sz="1400" b="1" dirty="0">
                <a:solidFill>
                  <a:srgbClr val="0517B5"/>
                </a:solidFill>
              </a:rPr>
            </a:br>
            <a:r>
              <a:rPr lang="en-US" sz="3600" dirty="0">
                <a:solidFill>
                  <a:srgbClr val="0517B5"/>
                </a:solidFill>
              </a:rPr>
              <a:t>Mainstreaming Values </a:t>
            </a:r>
            <a:endParaRPr lang="en-GB" sz="32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FDBD2C32-8688-9971-AD0A-50870E73807D}"/>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72C5D5BC-AF30-6AB5-12E4-50A7F9D93514}"/>
              </a:ext>
            </a:extLst>
          </p:cNvPr>
          <p:cNvSpPr>
            <a:spLocks noGrp="1"/>
          </p:cNvSpPr>
          <p:nvPr>
            <p:ph idx="1"/>
          </p:nvPr>
        </p:nvSpPr>
        <p:spPr>
          <a:xfrm>
            <a:off x="838200" y="1825625"/>
            <a:ext cx="10515600" cy="4351338"/>
          </a:xfrm>
        </p:spPr>
        <p:txBody>
          <a:bodyPr>
            <a:normAutofit/>
          </a:bodyPr>
          <a:lstStyle/>
          <a:p>
            <a:pPr>
              <a:buClr>
                <a:srgbClr val="0517B5"/>
              </a:buClr>
              <a:buFont typeface="Helvetica" panose="020B0604020202020204" pitchFamily="34" charset="0"/>
              <a:buChar char="│"/>
              <a:defRPr/>
            </a:pPr>
            <a:r>
              <a:rPr lang="en-US" sz="2000" dirty="0">
                <a:solidFill>
                  <a:srgbClr val="0517B5"/>
                </a:solidFill>
              </a:rPr>
              <a:t>The objective of mainstreaming values is to embed shared values, identified and clarified in the stages of conceiving and co-creating, into everyday actions and decision-making processes.</a:t>
            </a:r>
          </a:p>
          <a:p>
            <a:pPr>
              <a:buClr>
                <a:schemeClr val="tx1"/>
              </a:buClr>
              <a:buFont typeface="Wingdings" panose="05000000000000000000" pitchFamily="2" charset="2"/>
              <a:buChar char="§"/>
              <a:defRPr/>
            </a:pPr>
            <a:r>
              <a:rPr lang="en-US" sz="2000" dirty="0"/>
              <a:t>The first step is to translate values that into guiding principles, actionable policies and governance structures that underpin innovation management. </a:t>
            </a:r>
          </a:p>
          <a:p>
            <a:pPr>
              <a:buClr>
                <a:schemeClr val="tx1"/>
              </a:buClr>
              <a:buFont typeface="Wingdings" panose="05000000000000000000" pitchFamily="2" charset="2"/>
              <a:buChar char="§"/>
              <a:defRPr/>
            </a:pPr>
            <a:r>
              <a:rPr lang="en-US" sz="2000" dirty="0"/>
              <a:t>The next steps depend on the </a:t>
            </a:r>
            <a:r>
              <a:rPr lang="en-US" sz="2000" dirty="0">
                <a:hlinkClick r:id="rId4" action="ppaction://hlinksldjump"/>
              </a:rPr>
              <a:t>maturity of the </a:t>
            </a:r>
            <a:r>
              <a:rPr lang="en-US" sz="2000" dirty="0" err="1">
                <a:hlinkClick r:id="rId4" action="ppaction://hlinksldjump"/>
              </a:rPr>
              <a:t>organisation’s</a:t>
            </a:r>
            <a:r>
              <a:rPr lang="en-US" sz="2000" dirty="0">
                <a:hlinkClick r:id="rId4" action="ppaction://hlinksldjump"/>
              </a:rPr>
              <a:t> values-based innovation culture</a:t>
            </a:r>
            <a:r>
              <a:rPr lang="en-US" sz="2000" dirty="0"/>
              <a:t>:</a:t>
            </a:r>
          </a:p>
          <a:p>
            <a:pPr lvl="1">
              <a:buClr>
                <a:schemeClr val="tx1"/>
              </a:buClr>
              <a:buFont typeface="Wingdings" panose="05000000000000000000" pitchFamily="2" charset="2"/>
              <a:buChar char="§"/>
              <a:defRPr/>
            </a:pPr>
            <a:r>
              <a:rPr lang="de-DE" sz="1600" dirty="0" err="1"/>
              <a:t>Cultivating</a:t>
            </a:r>
            <a:r>
              <a:rPr lang="de-DE" sz="1600" dirty="0"/>
              <a:t> </a:t>
            </a:r>
            <a:r>
              <a:rPr lang="de-DE" sz="1600" dirty="0" err="1"/>
              <a:t>implicit</a:t>
            </a:r>
            <a:r>
              <a:rPr lang="de-DE" sz="1600" dirty="0"/>
              <a:t> </a:t>
            </a:r>
            <a:r>
              <a:rPr lang="de-DE" sz="1600" dirty="0" err="1"/>
              <a:t>values</a:t>
            </a:r>
            <a:r>
              <a:rPr lang="de-DE" sz="1600" dirty="0"/>
              <a:t> </a:t>
            </a:r>
          </a:p>
          <a:p>
            <a:pPr lvl="1">
              <a:buClr>
                <a:schemeClr val="tx1"/>
              </a:buClr>
              <a:buFont typeface="Wingdings" panose="05000000000000000000" pitchFamily="2" charset="2"/>
              <a:buChar char="§"/>
              <a:defRPr/>
            </a:pPr>
            <a:r>
              <a:rPr lang="de-DE" sz="1600" dirty="0" err="1"/>
              <a:t>Cultivating</a:t>
            </a:r>
            <a:r>
              <a:rPr lang="de-DE" sz="1600" dirty="0"/>
              <a:t> global </a:t>
            </a:r>
            <a:r>
              <a:rPr lang="de-DE" sz="1600" dirty="0" err="1"/>
              <a:t>values</a:t>
            </a:r>
            <a:r>
              <a:rPr lang="de-DE" sz="1600" dirty="0"/>
              <a:t> </a:t>
            </a:r>
          </a:p>
          <a:p>
            <a:pPr lvl="1">
              <a:buClr>
                <a:schemeClr val="tx1"/>
              </a:buClr>
              <a:buFont typeface="Wingdings" panose="05000000000000000000" pitchFamily="2" charset="2"/>
              <a:buChar char="§"/>
              <a:defRPr/>
            </a:pPr>
            <a:r>
              <a:rPr lang="de-DE" sz="1600" dirty="0" err="1"/>
              <a:t>Cultivating</a:t>
            </a:r>
            <a:r>
              <a:rPr lang="de-DE" sz="1600" dirty="0"/>
              <a:t> </a:t>
            </a:r>
            <a:r>
              <a:rPr lang="de-DE" sz="1600" dirty="0" err="1"/>
              <a:t>specific</a:t>
            </a:r>
            <a:r>
              <a:rPr lang="de-DE" sz="1600" dirty="0"/>
              <a:t> </a:t>
            </a:r>
            <a:r>
              <a:rPr lang="de-DE" sz="1600" dirty="0" err="1"/>
              <a:t>values</a:t>
            </a:r>
            <a:r>
              <a:rPr lang="de-DE" sz="1600" dirty="0"/>
              <a:t> </a:t>
            </a:r>
          </a:p>
          <a:p>
            <a:pPr lvl="1">
              <a:buClr>
                <a:schemeClr val="tx1"/>
              </a:buClr>
              <a:buFont typeface="Wingdings" panose="05000000000000000000" pitchFamily="2" charset="2"/>
              <a:buChar char="§"/>
              <a:defRPr/>
            </a:pPr>
            <a:r>
              <a:rPr lang="en-US" sz="1600" dirty="0"/>
              <a:t>Cultivating active management of values </a:t>
            </a:r>
          </a:p>
          <a:p>
            <a:pPr lvl="1">
              <a:buClr>
                <a:schemeClr val="tx1"/>
              </a:buClr>
              <a:buFont typeface="Wingdings" panose="05000000000000000000" pitchFamily="2" charset="2"/>
              <a:buChar char="§"/>
              <a:defRPr/>
            </a:pPr>
            <a:r>
              <a:rPr lang="en-US" sz="1600" dirty="0"/>
              <a:t>Cultivating proactive management of values</a:t>
            </a:r>
            <a:endParaRPr lang="de-DE" sz="1600" dirty="0"/>
          </a:p>
        </p:txBody>
      </p:sp>
      <p:sp>
        <p:nvSpPr>
          <p:cNvPr id="3" name="Footer Placeholder 4">
            <a:extLst>
              <a:ext uri="{FF2B5EF4-FFF2-40B4-BE49-F238E27FC236}">
                <a16:creationId xmlns:a16="http://schemas.microsoft.com/office/drawing/2014/main" id="{DCB2F7DF-63E4-6AD6-7D53-782DA3462F5E}"/>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184151051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rgbClr val="BEFF8C"/>
        </a:solidFill>
        <a:effectLst/>
      </p:bgPr>
    </p:bg>
    <p:spTree>
      <p:nvGrpSpPr>
        <p:cNvPr id="1" name="">
          <a:extLst>
            <a:ext uri="{FF2B5EF4-FFF2-40B4-BE49-F238E27FC236}">
              <a16:creationId xmlns:a16="http://schemas.microsoft.com/office/drawing/2014/main" id="{C66A73EB-B791-510F-0A3A-DBD3DC61C52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3EA830F-8160-05D7-D7D4-E2047073A4A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42E3CDD0-6BB2-48E4-DD17-4F5DADA1EBD2}"/>
              </a:ext>
            </a:extLst>
          </p:cNvPr>
          <p:cNvSpPr>
            <a:spLocks noGrp="1"/>
          </p:cNvSpPr>
          <p:nvPr>
            <p:ph type="title"/>
          </p:nvPr>
        </p:nvSpPr>
        <p:spPr>
          <a:xfrm>
            <a:off x="838200" y="613905"/>
            <a:ext cx="10515600" cy="1325563"/>
          </a:xfrm>
        </p:spPr>
        <p:txBody>
          <a:bodyPr>
            <a:normAutofit fontScale="90000"/>
          </a:bodyPr>
          <a:lstStyle/>
          <a:p>
            <a:r>
              <a:rPr lang="en-GB" sz="2000" b="1" dirty="0">
                <a:solidFill>
                  <a:srgbClr val="0517B5"/>
                </a:solidFill>
              </a:rPr>
              <a:t>Chapter 6 / A Framework for Sustainable Innovation Cultures</a:t>
            </a:r>
            <a:br>
              <a:rPr lang="en-GB" sz="2000" b="1" dirty="0">
                <a:solidFill>
                  <a:srgbClr val="0517B5"/>
                </a:solidFill>
              </a:rPr>
            </a:br>
            <a:r>
              <a:rPr lang="en-GB" sz="4000" noProof="0" dirty="0">
                <a:solidFill>
                  <a:srgbClr val="0517B5"/>
                </a:solidFill>
              </a:rPr>
              <a:t>Case 1</a:t>
            </a:r>
            <a:r>
              <a:rPr lang="en-GB" sz="4000" dirty="0">
                <a:solidFill>
                  <a:srgbClr val="0517B5"/>
                </a:solidFill>
              </a:rPr>
              <a:t>4</a:t>
            </a:r>
            <a:r>
              <a:rPr lang="en-GB" sz="4000" noProof="0" dirty="0">
                <a:solidFill>
                  <a:srgbClr val="0517B5"/>
                </a:solidFill>
              </a:rPr>
              <a:t>. </a:t>
            </a:r>
            <a:r>
              <a:rPr lang="en-US" sz="4000" noProof="0" dirty="0">
                <a:solidFill>
                  <a:srgbClr val="0517B5"/>
                </a:solidFill>
              </a:rPr>
              <a:t>How Ecosia’s Continuous Refinement of Values Informs Strategic Decisions</a:t>
            </a:r>
            <a:endParaRPr lang="en-GB" sz="3600"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29889D46-AF2D-0520-1E4E-FEBBC36BB43F}"/>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5" name="TextBox 14">
            <a:extLst>
              <a:ext uri="{FF2B5EF4-FFF2-40B4-BE49-F238E27FC236}">
                <a16:creationId xmlns:a16="http://schemas.microsoft.com/office/drawing/2014/main" id="{6D4C73C7-F7B7-9F35-B974-2AD28E3B8B7D}"/>
              </a:ext>
            </a:extLst>
          </p:cNvPr>
          <p:cNvSpPr txBox="1"/>
          <p:nvPr/>
        </p:nvSpPr>
        <p:spPr>
          <a:xfrm>
            <a:off x="838200" y="2074405"/>
            <a:ext cx="8395736" cy="3763531"/>
          </a:xfrm>
          <a:prstGeom prst="rect">
            <a:avLst/>
          </a:prstGeom>
          <a:noFill/>
        </p:spPr>
        <p:txBody>
          <a:bodyPr wrap="square">
            <a:spAutoFit/>
          </a:bodyPr>
          <a:lstStyle/>
          <a:p>
            <a:pPr marL="342900" lvl="0" indent="-342900">
              <a:lnSpc>
                <a:spcPct val="90000"/>
              </a:lnSpc>
              <a:spcBef>
                <a:spcPts val="1000"/>
              </a:spcBef>
              <a:buClr>
                <a:prstClr val="black"/>
              </a:buClr>
              <a:buFont typeface="Wingdings" panose="05000000000000000000" pitchFamily="2" charset="2"/>
              <a:buChar char="§"/>
              <a:defRPr/>
            </a:pPr>
            <a:r>
              <a:rPr lang="en-US" sz="2000" dirty="0"/>
              <a:t>Ecosia’s </a:t>
            </a:r>
            <a:r>
              <a:rPr lang="de-DE" sz="2000" dirty="0" err="1"/>
              <a:t>continuous</a:t>
            </a:r>
            <a:r>
              <a:rPr lang="de-DE" sz="2000" dirty="0"/>
              <a:t> </a:t>
            </a:r>
            <a:r>
              <a:rPr lang="en-US" sz="2000" dirty="0"/>
              <a:t>revision of </a:t>
            </a:r>
            <a:r>
              <a:rPr lang="en-US" sz="2000" dirty="0" err="1"/>
              <a:t>organisational</a:t>
            </a:r>
            <a:r>
              <a:rPr lang="en-US" sz="2000" dirty="0"/>
              <a:t> values reflects critical moments in its business development.</a:t>
            </a:r>
            <a:r>
              <a:rPr lang="en-US" sz="2000" baseline="30000" dirty="0">
                <a:latin typeface="IBM Plex Sans" panose="020B0503050203000203" pitchFamily="34" charset="0"/>
                <a:cs typeface="Helvetica" panose="020B0604020202020204" pitchFamily="34" charset="0"/>
              </a:rPr>
              <a:t>4</a:t>
            </a:r>
            <a:endParaRPr lang="en-US" sz="2000" dirty="0"/>
          </a:p>
          <a:p>
            <a:pPr marL="342900" lvl="0" indent="-342900">
              <a:lnSpc>
                <a:spcPct val="90000"/>
              </a:lnSpc>
              <a:spcBef>
                <a:spcPts val="1000"/>
              </a:spcBef>
              <a:buClr>
                <a:prstClr val="black"/>
              </a:buClr>
              <a:buFont typeface="Wingdings" panose="05000000000000000000" pitchFamily="2" charset="2"/>
              <a:buChar char="§"/>
              <a:defRPr/>
            </a:pP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The value of integrity drives Ecosia’s strong commitment to user privacy, even though this makes it ‘difficult to tailor products for users’ or increase revenue through data.</a:t>
            </a:r>
          </a:p>
          <a:p>
            <a:pPr marL="342900" lvl="0" indent="-342900">
              <a:lnSpc>
                <a:spcPct val="90000"/>
              </a:lnSpc>
              <a:spcBef>
                <a:spcPts val="1000"/>
              </a:spcBef>
              <a:buClr>
                <a:prstClr val="black"/>
              </a:buClr>
              <a:buFont typeface="Wingdings" panose="05000000000000000000" pitchFamily="2" charset="2"/>
              <a:buChar char="§"/>
              <a:defRPr/>
            </a:pP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Values are revised in response to societal shifts and public </a:t>
            </a:r>
            <a:r>
              <a:rPr lang="en-US" sz="2000" dirty="0">
                <a:solidFill>
                  <a:prstClr val="black"/>
                </a:solidFill>
                <a:latin typeface="IBM Plex Sans" panose="020B0503050203000203" pitchFamily="34" charset="0"/>
              </a:rPr>
              <a:t>debates. </a:t>
            </a:r>
          </a:p>
          <a:p>
            <a:pPr marL="800100" lvl="1" indent="-342900">
              <a:lnSpc>
                <a:spcPct val="90000"/>
              </a:lnSpc>
              <a:spcBef>
                <a:spcPts val="1000"/>
              </a:spcBef>
              <a:buClr>
                <a:prstClr val="black"/>
              </a:buClr>
              <a:buFont typeface="Wingdings" panose="05000000000000000000" pitchFamily="2" charset="2"/>
              <a:buChar char="§"/>
              <a:defRPr/>
            </a:pPr>
            <a:r>
              <a:rPr lang="en-US" sz="1600" dirty="0">
                <a:solidFill>
                  <a:prstClr val="black"/>
                </a:solidFill>
                <a:latin typeface="IBM Plex Sans" panose="020B0503050203000203" pitchFamily="34" charset="0"/>
              </a:rPr>
              <a:t>During rising protests by the Black Lives Matter movement, </a:t>
            </a:r>
            <a:r>
              <a:rPr kumimoji="0" lang="en-US" sz="16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Ecosia revisited its core values of happiness, sustainability and user focus to update partner contracts and initiate innovation projects for enhanced web search accessibility. </a:t>
            </a:r>
          </a:p>
          <a:p>
            <a:pPr marL="342900" indent="-342900">
              <a:lnSpc>
                <a:spcPct val="90000"/>
              </a:lnSpc>
              <a:spcBef>
                <a:spcPts val="1000"/>
              </a:spcBef>
              <a:buClr>
                <a:prstClr val="black"/>
              </a:buClr>
              <a:buFont typeface="Wingdings" panose="05000000000000000000" pitchFamily="2" charset="2"/>
              <a:buChar char="§"/>
              <a:defRPr/>
            </a:pPr>
            <a:r>
              <a:rPr lang="en-US" sz="2000" dirty="0"/>
              <a:t>The case shows how reordering or redefining core values does not indicate a lack of consistency. Rather, ongoing reflections and reinterpretations ensure a more deliberate, values-based approach.</a:t>
            </a:r>
            <a:endPar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grpSp>
        <p:nvGrpSpPr>
          <p:cNvPr id="6" name="Group 5">
            <a:extLst>
              <a:ext uri="{FF2B5EF4-FFF2-40B4-BE49-F238E27FC236}">
                <a16:creationId xmlns:a16="http://schemas.microsoft.com/office/drawing/2014/main" id="{947E87AF-E722-255F-CE95-9AF712709C30}"/>
              </a:ext>
            </a:extLst>
          </p:cNvPr>
          <p:cNvGrpSpPr/>
          <p:nvPr/>
        </p:nvGrpSpPr>
        <p:grpSpPr>
          <a:xfrm>
            <a:off x="9366460" y="2128187"/>
            <a:ext cx="1854814" cy="2255718"/>
            <a:chOff x="9366460" y="1825625"/>
            <a:chExt cx="1854814" cy="2255718"/>
          </a:xfrm>
        </p:grpSpPr>
        <p:pic>
          <p:nvPicPr>
            <p:cNvPr id="9218" name="Picture 2" descr="May be an image of text that says &quot;ECOSIA&quot;">
              <a:extLst>
                <a:ext uri="{FF2B5EF4-FFF2-40B4-BE49-F238E27FC236}">
                  <a16:creationId xmlns:a16="http://schemas.microsoft.com/office/drawing/2014/main" id="{826C0E79-AB56-8649-549F-B7CB666007FC}"/>
                </a:ext>
              </a:extLst>
            </p:cNvPr>
            <p:cNvPicPr>
              <a:picLocks noChangeAspect="1" noChangeArrowheads="1"/>
            </p:cNvPicPr>
            <p:nvPr/>
          </p:nvPicPr>
          <p:blipFill rotWithShape="1">
            <a:blip r:embed="rId4" cstate="print">
              <a:clrChange>
                <a:clrFrom>
                  <a:srgbClr val="D8EB80"/>
                </a:clrFrom>
                <a:clrTo>
                  <a:srgbClr val="D8EB80">
                    <a:alpha val="0"/>
                  </a:srgbClr>
                </a:clrTo>
              </a:clrChange>
              <a:extLst>
                <a:ext uri="{28A0092B-C50C-407E-A947-70E740481C1C}">
                  <a14:useLocalDpi xmlns:a14="http://schemas.microsoft.com/office/drawing/2010/main"/>
                </a:ext>
              </a:extLst>
            </a:blip>
            <a:srcRect/>
            <a:stretch>
              <a:fillRect/>
            </a:stretch>
          </p:blipFill>
          <p:spPr bwMode="auto">
            <a:xfrm>
              <a:off x="9366460" y="1825625"/>
              <a:ext cx="1854814" cy="57680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Ecosia: Search to plant trees - Apps on Google Play">
              <a:extLst>
                <a:ext uri="{FF2B5EF4-FFF2-40B4-BE49-F238E27FC236}">
                  <a16:creationId xmlns:a16="http://schemas.microsoft.com/office/drawing/2014/main" id="{4C4C8964-F0B5-5C7F-9B6F-F7C1CDC3F1B0}"/>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9456070" y="2405749"/>
              <a:ext cx="1675594" cy="1675594"/>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Footer Placeholder 4">
            <a:extLst>
              <a:ext uri="{FF2B5EF4-FFF2-40B4-BE49-F238E27FC236}">
                <a16:creationId xmlns:a16="http://schemas.microsoft.com/office/drawing/2014/main" id="{FCB0CF1D-69B9-08BA-C57B-493EAE567B75}"/>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163051223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43B38-3F38-9BB8-D042-97D62FAF807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4DE864B-8751-AB8C-CFF6-A00FB09AE0B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2F60CF72-09A6-D815-23B2-AE3D5DD739A5}"/>
              </a:ext>
            </a:extLst>
          </p:cNvPr>
          <p:cNvSpPr>
            <a:spLocks noGrp="1"/>
          </p:cNvSpPr>
          <p:nvPr>
            <p:ph type="title"/>
          </p:nvPr>
        </p:nvSpPr>
        <p:spPr/>
        <p:txBody>
          <a:bodyPr>
            <a:normAutofit/>
          </a:bodyPr>
          <a:lstStyle/>
          <a:p>
            <a:r>
              <a:rPr lang="en-GB" sz="1800" b="1" dirty="0">
                <a:solidFill>
                  <a:srgbClr val="0517B5"/>
                </a:solidFill>
              </a:rPr>
              <a:t>Chapter 6 / Cultivating Sustainable Innovation</a:t>
            </a:r>
            <a:br>
              <a:rPr lang="en-GB" sz="1400" b="1" dirty="0">
                <a:solidFill>
                  <a:srgbClr val="0517B5"/>
                </a:solidFill>
              </a:rPr>
            </a:br>
            <a:r>
              <a:rPr lang="en-US" sz="3600" dirty="0">
                <a:solidFill>
                  <a:srgbClr val="0517B5"/>
                </a:solidFill>
              </a:rPr>
              <a:t>Establishing New Practices</a:t>
            </a:r>
            <a:endParaRPr lang="en-GB" sz="32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F3293ED2-8646-D749-3481-D21CFF54AAF7}"/>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F96037D8-35E5-EF52-19CF-11C3F03FA107}"/>
              </a:ext>
            </a:extLst>
          </p:cNvPr>
          <p:cNvSpPr>
            <a:spLocks noGrp="1"/>
          </p:cNvSpPr>
          <p:nvPr>
            <p:ph idx="1"/>
          </p:nvPr>
        </p:nvSpPr>
        <p:spPr>
          <a:xfrm>
            <a:off x="838200" y="1825625"/>
            <a:ext cx="10515600" cy="4351338"/>
          </a:xfrm>
        </p:spPr>
        <p:txBody>
          <a:bodyPr>
            <a:normAutofit/>
          </a:bodyPr>
          <a:lstStyle/>
          <a:p>
            <a:pPr>
              <a:buClr>
                <a:srgbClr val="0517B5"/>
              </a:buClr>
              <a:buFont typeface="Helvetica" panose="020B0604020202020204" pitchFamily="34" charset="0"/>
              <a:buChar char="│"/>
              <a:defRPr/>
            </a:pPr>
            <a:r>
              <a:rPr lang="en-US" sz="2000" dirty="0">
                <a:solidFill>
                  <a:srgbClr val="0517B5"/>
                </a:solidFill>
              </a:rPr>
              <a:t>Sustainable innovation practices are established as an integral element of employees’ daily work. Practices and methods can be adopted from the collection in this book or developed from informal practices initiated by individual employees or teams.</a:t>
            </a:r>
          </a:p>
          <a:p>
            <a:pPr>
              <a:buClr>
                <a:schemeClr val="tx1"/>
              </a:buClr>
              <a:buFont typeface="Wingdings" panose="05000000000000000000" pitchFamily="2" charset="2"/>
              <a:buChar char="§"/>
              <a:defRPr/>
            </a:pPr>
            <a:r>
              <a:rPr lang="en-US" sz="2000" dirty="0"/>
              <a:t>Cultivation </a:t>
            </a:r>
            <a:r>
              <a:rPr lang="en-US" sz="2000" dirty="0" err="1"/>
              <a:t>emphasises</a:t>
            </a:r>
            <a:r>
              <a:rPr lang="en-US" sz="2000" dirty="0"/>
              <a:t> the importance of refining these bottom-up grassroots efforts </a:t>
            </a:r>
          </a:p>
          <a:p>
            <a:pPr>
              <a:buClr>
                <a:schemeClr val="tx1"/>
              </a:buClr>
              <a:buFont typeface="Wingdings" panose="05000000000000000000" pitchFamily="2" charset="2"/>
              <a:buChar char="§"/>
              <a:defRPr/>
            </a:pPr>
            <a:r>
              <a:rPr lang="en-US" sz="2000" dirty="0"/>
              <a:t>Supportive measures empower employees to become active agents of innovation and cultural change:</a:t>
            </a:r>
          </a:p>
          <a:p>
            <a:pPr lvl="1">
              <a:buClr>
                <a:schemeClr val="tx1"/>
              </a:buClr>
              <a:buFont typeface="Wingdings" panose="05000000000000000000" pitchFamily="2" charset="2"/>
              <a:buChar char="§"/>
              <a:defRPr/>
            </a:pPr>
            <a:r>
              <a:rPr lang="en-US" sz="1600" dirty="0"/>
              <a:t>Ensuring psychological safety, </a:t>
            </a:r>
            <a:r>
              <a:rPr lang="en-US" sz="1600" i="1" dirty="0"/>
              <a:t>Experimentation</a:t>
            </a:r>
            <a:r>
              <a:rPr lang="en-US" sz="1600" dirty="0"/>
              <a:t> and </a:t>
            </a:r>
            <a:r>
              <a:rPr lang="en-US" sz="1600" i="1" dirty="0" err="1"/>
              <a:t>Decentralisation</a:t>
            </a:r>
            <a:r>
              <a:rPr lang="en-US" sz="1600" dirty="0"/>
              <a:t> as supportive measures</a:t>
            </a:r>
          </a:p>
          <a:p>
            <a:pPr lvl="1">
              <a:buClr>
                <a:schemeClr val="tx1"/>
              </a:buClr>
              <a:buFont typeface="Wingdings" panose="05000000000000000000" pitchFamily="2" charset="2"/>
              <a:buChar char="§"/>
              <a:defRPr/>
            </a:pPr>
            <a:r>
              <a:rPr lang="de-DE" sz="1600" dirty="0"/>
              <a:t>Assessment and </a:t>
            </a:r>
            <a:r>
              <a:rPr lang="de-DE" sz="1600" dirty="0" err="1"/>
              <a:t>refinement</a:t>
            </a:r>
            <a:endParaRPr lang="de-DE" sz="1600" dirty="0"/>
          </a:p>
          <a:p>
            <a:pPr lvl="1">
              <a:buClr>
                <a:schemeClr val="tx1"/>
              </a:buClr>
              <a:buFont typeface="Wingdings" panose="05000000000000000000" pitchFamily="2" charset="2"/>
              <a:buChar char="§"/>
              <a:defRPr/>
            </a:pPr>
            <a:r>
              <a:rPr lang="de-DE" sz="1600" dirty="0" err="1"/>
              <a:t>Scaling</a:t>
            </a:r>
            <a:r>
              <a:rPr lang="de-DE" sz="1600" dirty="0"/>
              <a:t> and </a:t>
            </a:r>
            <a:r>
              <a:rPr lang="de-DE" sz="1600" dirty="0" err="1"/>
              <a:t>sustaining</a:t>
            </a:r>
            <a:endParaRPr lang="de-DE" sz="1600" dirty="0"/>
          </a:p>
          <a:p>
            <a:pPr>
              <a:buClr>
                <a:schemeClr val="tx1"/>
              </a:buClr>
              <a:buFont typeface="Wingdings" panose="05000000000000000000" pitchFamily="2" charset="2"/>
              <a:buChar char="§"/>
              <a:defRPr/>
            </a:pPr>
            <a:endParaRPr lang="de-DE" sz="2000" dirty="0"/>
          </a:p>
        </p:txBody>
      </p:sp>
      <p:sp>
        <p:nvSpPr>
          <p:cNvPr id="3" name="Footer Placeholder 4">
            <a:extLst>
              <a:ext uri="{FF2B5EF4-FFF2-40B4-BE49-F238E27FC236}">
                <a16:creationId xmlns:a16="http://schemas.microsoft.com/office/drawing/2014/main" id="{D54CEF63-8468-2232-E9EB-0A648F7B3EC5}"/>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176267533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A97EB-4BB3-D64E-A00E-2032E6A2A04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8856775-3AB0-11DF-5BB5-B31965EA0D7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360E774D-605E-6990-ECC3-3D3B2A19E436}"/>
              </a:ext>
            </a:extLst>
          </p:cNvPr>
          <p:cNvSpPr>
            <a:spLocks noGrp="1"/>
          </p:cNvSpPr>
          <p:nvPr>
            <p:ph type="title"/>
          </p:nvPr>
        </p:nvSpPr>
        <p:spPr>
          <a:xfrm>
            <a:off x="838200" y="613899"/>
            <a:ext cx="10515600" cy="1325563"/>
          </a:xfrm>
        </p:spPr>
        <p:txBody>
          <a:bodyPr>
            <a:normAutofit fontScale="90000"/>
          </a:bodyPr>
          <a:lstStyle/>
          <a:p>
            <a:r>
              <a:rPr lang="en-GB" sz="2000" b="1" dirty="0">
                <a:solidFill>
                  <a:srgbClr val="0517B5"/>
                </a:solidFill>
              </a:rPr>
              <a:t>Chapter 6 / Cultivating Sustainable Innovation</a:t>
            </a:r>
            <a:br>
              <a:rPr lang="en-GB" sz="1400" b="1" dirty="0">
                <a:solidFill>
                  <a:srgbClr val="0517B5"/>
                </a:solidFill>
              </a:rPr>
            </a:br>
            <a:r>
              <a:rPr lang="en-US" sz="4000" dirty="0">
                <a:solidFill>
                  <a:srgbClr val="0517B5"/>
                </a:solidFill>
              </a:rPr>
              <a:t>Ensuring Psychological Safety, </a:t>
            </a:r>
            <a:r>
              <a:rPr lang="en-US" sz="4000" i="1" dirty="0">
                <a:solidFill>
                  <a:srgbClr val="0517B5"/>
                </a:solidFill>
              </a:rPr>
              <a:t>Experimentation</a:t>
            </a:r>
            <a:r>
              <a:rPr lang="en-US" sz="4000" dirty="0">
                <a:solidFill>
                  <a:srgbClr val="0517B5"/>
                </a:solidFill>
              </a:rPr>
              <a:t> and </a:t>
            </a:r>
            <a:r>
              <a:rPr lang="en-US" sz="4000" i="1" dirty="0" err="1">
                <a:solidFill>
                  <a:srgbClr val="0517B5"/>
                </a:solidFill>
              </a:rPr>
              <a:t>Decentralisation</a:t>
            </a:r>
            <a:r>
              <a:rPr lang="en-US" sz="4000" dirty="0">
                <a:solidFill>
                  <a:srgbClr val="0517B5"/>
                </a:solidFill>
              </a:rPr>
              <a:t> as Supportive Measures</a:t>
            </a:r>
            <a:endParaRPr lang="en-GB" sz="32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961F1322-FA62-F62E-2669-5C5F1FB84AB5}"/>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98A4771A-953E-3248-9ADE-E4022F6161AE}"/>
              </a:ext>
            </a:extLst>
          </p:cNvPr>
          <p:cNvSpPr>
            <a:spLocks noGrp="1"/>
          </p:cNvSpPr>
          <p:nvPr>
            <p:ph idx="1"/>
          </p:nvPr>
        </p:nvSpPr>
        <p:spPr>
          <a:xfrm>
            <a:off x="838200" y="2074399"/>
            <a:ext cx="10515600" cy="4351338"/>
          </a:xfrm>
        </p:spPr>
        <p:txBody>
          <a:bodyPr>
            <a:normAutofit/>
          </a:bodyPr>
          <a:lstStyle/>
          <a:p>
            <a:pPr>
              <a:buClr>
                <a:schemeClr val="tx1"/>
              </a:buClr>
              <a:buFont typeface="Wingdings" panose="05000000000000000000" pitchFamily="2" charset="2"/>
              <a:buChar char="§"/>
              <a:defRPr/>
            </a:pPr>
            <a:r>
              <a:rPr lang="en-US" sz="2000" dirty="0"/>
              <a:t>Psychological safety denotes an environment where employees feel safe to take risks, voice their opinions and learn from their mistakes.</a:t>
            </a:r>
            <a:r>
              <a:rPr lang="en-US" sz="2000" baseline="30000" dirty="0"/>
              <a:t>5</a:t>
            </a:r>
            <a:endParaRPr lang="en-US" sz="2000" dirty="0"/>
          </a:p>
          <a:p>
            <a:pPr>
              <a:buClr>
                <a:schemeClr val="tx1"/>
              </a:buClr>
              <a:buFont typeface="Wingdings" panose="05000000000000000000" pitchFamily="2" charset="2"/>
              <a:buChar char="§"/>
              <a:defRPr/>
            </a:pPr>
            <a:r>
              <a:rPr lang="en-US" sz="2000" dirty="0"/>
              <a:t>Employees that experience psychological safety make suggestions for new practices and are more likely to disagree with practices that appear counterproductive.</a:t>
            </a:r>
            <a:r>
              <a:rPr lang="en-US" sz="2000" baseline="30000" dirty="0"/>
              <a:t>6</a:t>
            </a:r>
            <a:endParaRPr lang="en-US" sz="2000" dirty="0"/>
          </a:p>
          <a:p>
            <a:pPr>
              <a:buClr>
                <a:schemeClr val="tx1"/>
              </a:buClr>
              <a:buFont typeface="Wingdings" panose="05000000000000000000" pitchFamily="2" charset="2"/>
              <a:buChar char="§"/>
              <a:defRPr/>
            </a:pPr>
            <a:r>
              <a:rPr lang="en-US" sz="2000" dirty="0"/>
              <a:t>Employees that feel psychologically safe are also more likely to </a:t>
            </a:r>
            <a:r>
              <a:rPr lang="en-US" sz="2000" dirty="0" err="1"/>
              <a:t>to</a:t>
            </a:r>
            <a:r>
              <a:rPr lang="en-US" sz="2000" dirty="0"/>
              <a:t> engage in </a:t>
            </a:r>
            <a:r>
              <a:rPr lang="en-US" sz="2000" i="1" dirty="0"/>
              <a:t>Experimentation</a:t>
            </a:r>
            <a:r>
              <a:rPr lang="en-US" sz="2000" dirty="0"/>
              <a:t> with new methods (e.g. case 15). </a:t>
            </a:r>
          </a:p>
          <a:p>
            <a:pPr>
              <a:buClr>
                <a:schemeClr val="tx1"/>
              </a:buClr>
              <a:buFont typeface="Wingdings" panose="05000000000000000000" pitchFamily="2" charset="2"/>
              <a:buChar char="§"/>
              <a:defRPr/>
            </a:pPr>
            <a:r>
              <a:rPr lang="en-US" sz="2000" i="1" dirty="0"/>
              <a:t>Empowerment </a:t>
            </a:r>
            <a:r>
              <a:rPr lang="en-US" sz="2000" dirty="0"/>
              <a:t>(e.g. case 12 of Interface and Xerox) and </a:t>
            </a:r>
            <a:r>
              <a:rPr lang="en-US" sz="2000" i="1" dirty="0" err="1"/>
              <a:t>Decentralisation</a:t>
            </a:r>
            <a:r>
              <a:rPr lang="en-US" sz="2000" i="1" dirty="0"/>
              <a:t> </a:t>
            </a:r>
            <a:r>
              <a:rPr lang="en-US" sz="2000" dirty="0"/>
              <a:t>(e.g. in </a:t>
            </a:r>
            <a:r>
              <a:rPr lang="en-US" sz="2000" dirty="0" err="1"/>
              <a:t>holocracies</a:t>
            </a:r>
            <a:r>
              <a:rPr lang="en-US" sz="2000" dirty="0"/>
              <a:t>) complement </a:t>
            </a:r>
            <a:r>
              <a:rPr lang="en-US" sz="2000" i="1" dirty="0"/>
              <a:t>Experimentation</a:t>
            </a:r>
            <a:r>
              <a:rPr lang="en-US" sz="2000" dirty="0"/>
              <a:t> by </a:t>
            </a:r>
            <a:r>
              <a:rPr lang="en-US" sz="2000" dirty="0" err="1"/>
              <a:t>mobilising</a:t>
            </a:r>
            <a:r>
              <a:rPr lang="en-US" sz="2000" dirty="0"/>
              <a:t> employee contributions that would lack resonance in traditional hierarchies and governance structures.</a:t>
            </a:r>
            <a:endParaRPr lang="de-DE" sz="2000" dirty="0"/>
          </a:p>
        </p:txBody>
      </p:sp>
      <p:sp>
        <p:nvSpPr>
          <p:cNvPr id="3" name="Footer Placeholder 4">
            <a:extLst>
              <a:ext uri="{FF2B5EF4-FFF2-40B4-BE49-F238E27FC236}">
                <a16:creationId xmlns:a16="http://schemas.microsoft.com/office/drawing/2014/main" id="{F915C0BD-F0AD-E1C0-8E89-9B2A477ACB41}"/>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121680552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rgbClr val="BEFF8C"/>
        </a:solidFill>
        <a:effectLst/>
      </p:bgPr>
    </p:bg>
    <p:spTree>
      <p:nvGrpSpPr>
        <p:cNvPr id="1" name="">
          <a:extLst>
            <a:ext uri="{FF2B5EF4-FFF2-40B4-BE49-F238E27FC236}">
              <a16:creationId xmlns:a16="http://schemas.microsoft.com/office/drawing/2014/main" id="{09536FC2-ADCA-52D1-3217-F56F60B21E2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333F6C7-F355-E442-5E4C-0ED8DC62423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DF6C7875-1C0C-5ADA-1C07-68D13AA979C0}"/>
              </a:ext>
            </a:extLst>
          </p:cNvPr>
          <p:cNvSpPr>
            <a:spLocks noGrp="1"/>
          </p:cNvSpPr>
          <p:nvPr>
            <p:ph type="title"/>
          </p:nvPr>
        </p:nvSpPr>
        <p:spPr>
          <a:xfrm>
            <a:off x="838200" y="613903"/>
            <a:ext cx="10515600" cy="1325563"/>
          </a:xfrm>
        </p:spPr>
        <p:txBody>
          <a:bodyPr>
            <a:normAutofit fontScale="90000"/>
          </a:bodyPr>
          <a:lstStyle/>
          <a:p>
            <a:r>
              <a:rPr lang="en-GB" sz="2000" b="1" dirty="0">
                <a:solidFill>
                  <a:srgbClr val="0517B5"/>
                </a:solidFill>
              </a:rPr>
              <a:t>Chapter 6 / A Framework for Sustainable Innovation Cultures</a:t>
            </a:r>
            <a:br>
              <a:rPr lang="en-GB" sz="2000" b="1" dirty="0">
                <a:solidFill>
                  <a:srgbClr val="0517B5"/>
                </a:solidFill>
              </a:rPr>
            </a:br>
            <a:r>
              <a:rPr lang="en-GB" sz="4000" noProof="0" dirty="0">
                <a:solidFill>
                  <a:srgbClr val="0517B5"/>
                </a:solidFill>
              </a:rPr>
              <a:t>Case 15. </a:t>
            </a:r>
            <a:r>
              <a:rPr lang="en-US" sz="4000" dirty="0">
                <a:solidFill>
                  <a:srgbClr val="0517B5"/>
                </a:solidFill>
              </a:rPr>
              <a:t>Informal Collaboration Practices to Reconcile Tensions in Alberta’s Healthcare</a:t>
            </a:r>
            <a:endParaRPr lang="en-GB" sz="3600"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CAAFFF79-373C-CCB9-93F2-D41909BCBAC2}"/>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5" name="TextBox 14">
            <a:extLst>
              <a:ext uri="{FF2B5EF4-FFF2-40B4-BE49-F238E27FC236}">
                <a16:creationId xmlns:a16="http://schemas.microsoft.com/office/drawing/2014/main" id="{1024AE34-7F2F-E6CF-9406-EB1E5BD33533}"/>
              </a:ext>
            </a:extLst>
          </p:cNvPr>
          <p:cNvSpPr txBox="1"/>
          <p:nvPr/>
        </p:nvSpPr>
        <p:spPr>
          <a:xfrm>
            <a:off x="838199" y="2074403"/>
            <a:ext cx="10597587" cy="4057970"/>
          </a:xfrm>
          <a:prstGeom prst="rect">
            <a:avLst/>
          </a:prstGeom>
          <a:noFill/>
        </p:spPr>
        <p:txBody>
          <a:bodyPr wrap="square">
            <a:spAutoFit/>
          </a:bodyPr>
          <a:lstStyle/>
          <a:p>
            <a:pPr marL="342900" lvl="0" indent="-342900">
              <a:lnSpc>
                <a:spcPct val="90000"/>
              </a:lnSpc>
              <a:spcBef>
                <a:spcPts val="1000"/>
              </a:spcBef>
              <a:buClr>
                <a:prstClr val="black"/>
              </a:buClr>
              <a:buFont typeface="Wingdings" panose="05000000000000000000" pitchFamily="2" charset="2"/>
              <a:buChar char="§"/>
              <a:defRPr/>
            </a:pPr>
            <a:r>
              <a:rPr lang="en-US" sz="2000" dirty="0"/>
              <a:t>In 1994, Alberta (Canada) introduced a business‑like health care institutional rationale focused on cost‑effectiveness, efficiency and customer satisfaction.</a:t>
            </a:r>
            <a:r>
              <a:rPr lang="en-US" sz="2000" baseline="30000" dirty="0">
                <a:latin typeface="IBM Plex Sans" panose="020B0503050203000203" pitchFamily="34" charset="0"/>
                <a:cs typeface="Helvetica" panose="020B0604020202020204" pitchFamily="34" charset="0"/>
              </a:rPr>
              <a:t>7</a:t>
            </a:r>
            <a:endParaRPr lang="en-US" sz="2000" dirty="0"/>
          </a:p>
          <a:p>
            <a:pPr marL="342900" lvl="0" indent="-342900">
              <a:lnSpc>
                <a:spcPct val="90000"/>
              </a:lnSpc>
              <a:spcBef>
                <a:spcPts val="1000"/>
              </a:spcBef>
              <a:buClr>
                <a:prstClr val="black"/>
              </a:buClr>
              <a:buFont typeface="Wingdings" panose="05000000000000000000" pitchFamily="2" charset="2"/>
              <a:buChar char="§"/>
              <a:defRPr/>
            </a:pPr>
            <a:r>
              <a:rPr lang="en-US" sz="2000" dirty="0"/>
              <a:t>This created tension with the existing medical professionalism rationale </a:t>
            </a:r>
            <a:r>
              <a:rPr lang="en-US" sz="2000" dirty="0" err="1"/>
              <a:t>centred</a:t>
            </a:r>
            <a:r>
              <a:rPr lang="en-US" sz="2000" dirty="0"/>
              <a:t> on physician–patient relationships and expertise.</a:t>
            </a:r>
          </a:p>
          <a:p>
            <a:pPr marL="342900" lvl="0" indent="-342900">
              <a:lnSpc>
                <a:spcPct val="90000"/>
              </a:lnSpc>
              <a:spcBef>
                <a:spcPts val="1000"/>
              </a:spcBef>
              <a:buClr>
                <a:prstClr val="black"/>
              </a:buClr>
              <a:buFont typeface="Wingdings" panose="05000000000000000000" pitchFamily="2" charset="2"/>
              <a:buChar char="§"/>
              <a:defRPr/>
            </a:pPr>
            <a:r>
              <a:rPr lang="en-US" sz="2000" dirty="0"/>
              <a:t>Despite an initial ‘uneasy truce’, administrative managers and physicians collaborated on establishing practices that helped to reconcile the two rationales. </a:t>
            </a:r>
          </a:p>
          <a:p>
            <a:pPr marL="342900" lvl="0" indent="-342900">
              <a:lnSpc>
                <a:spcPct val="90000"/>
              </a:lnSpc>
              <a:spcBef>
                <a:spcPts val="1000"/>
              </a:spcBef>
              <a:buClr>
                <a:prstClr val="black"/>
              </a:buClr>
              <a:buFont typeface="Wingdings" panose="05000000000000000000" pitchFamily="2" charset="2"/>
              <a:buChar char="§"/>
              <a:defRPr/>
            </a:pPr>
            <a:r>
              <a:rPr lang="en-US" sz="2000" dirty="0"/>
              <a:t>Managers informally sought physicians’ input. Although physicians were excluded from administrative boards their actions influenced costs.</a:t>
            </a:r>
          </a:p>
          <a:p>
            <a:pPr marL="342900" lvl="0" indent="-342900">
              <a:lnSpc>
                <a:spcPct val="90000"/>
              </a:lnSpc>
              <a:spcBef>
                <a:spcPts val="1000"/>
              </a:spcBef>
              <a:buClr>
                <a:prstClr val="black"/>
              </a:buClr>
              <a:buFont typeface="Wingdings" panose="05000000000000000000" pitchFamily="2" charset="2"/>
              <a:buChar char="§"/>
              <a:defRPr/>
            </a:pP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These informal interactions later evolved into Physician Liaison Councils, formally </a:t>
            </a:r>
            <a:r>
              <a:rPr kumimoji="0" lang="en-US" sz="2000" b="0" i="0" u="none" strike="noStrike" kern="1200" cap="none" spc="0" normalizeH="0" baseline="0" noProof="0" dirty="0" err="1">
                <a:ln>
                  <a:noFill/>
                </a:ln>
                <a:solidFill>
                  <a:prstClr val="black"/>
                </a:solidFill>
                <a:effectLst/>
                <a:uLnTx/>
                <a:uFillTx/>
                <a:latin typeface="IBM Plex Sans" panose="020B0503050203000203" pitchFamily="34" charset="0"/>
                <a:ea typeface="+mn-ea"/>
                <a:cs typeface="+mn-cs"/>
              </a:rPr>
              <a:t>recognising</a:t>
            </a: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 physicians’ advisory role.</a:t>
            </a:r>
          </a:p>
          <a:p>
            <a:pPr marL="342900" lvl="0" indent="-342900">
              <a:lnSpc>
                <a:spcPct val="90000"/>
              </a:lnSpc>
              <a:spcBef>
                <a:spcPts val="1000"/>
              </a:spcBef>
              <a:buClr>
                <a:prstClr val="black"/>
              </a:buClr>
              <a:buFont typeface="Wingdings" panose="05000000000000000000" pitchFamily="2" charset="2"/>
              <a:buChar char="§"/>
              <a:defRPr/>
            </a:pPr>
            <a:r>
              <a:rPr lang="en-US" sz="2000" dirty="0">
                <a:solidFill>
                  <a:prstClr val="black"/>
                </a:solidFill>
                <a:latin typeface="IBM Plex Sans" panose="020B0503050203000203" pitchFamily="34" charset="0"/>
              </a:rPr>
              <a:t>The two parties also initiated j</a:t>
            </a:r>
            <a:r>
              <a:rPr lang="en-US" sz="2000" dirty="0"/>
              <a:t>oint innovation projects in experimental sites</a:t>
            </a:r>
            <a:r>
              <a:rPr lang="en-US" sz="2000" dirty="0">
                <a:solidFill>
                  <a:prstClr val="black"/>
                </a:solidFill>
                <a:latin typeface="IBM Plex Sans" panose="020B0503050203000203" pitchFamily="34" charset="0"/>
              </a:rPr>
              <a:t> </a:t>
            </a: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a:t>
            </a:r>
            <a:r>
              <a:rPr kumimoji="0" lang="en-US" sz="2000" b="0" i="0" u="none" strike="noStrike" kern="1200" cap="none" spc="0" normalizeH="0" baseline="0" noProof="0" dirty="0" err="1">
                <a:ln>
                  <a:noFill/>
                </a:ln>
                <a:solidFill>
                  <a:prstClr val="black"/>
                </a:solidFill>
                <a:effectLst/>
                <a:uLnTx/>
                <a:uFillTx/>
                <a:latin typeface="IBM Plex Sans" panose="020B0503050203000203" pitchFamily="34" charset="0"/>
                <a:ea typeface="+mn-ea"/>
                <a:cs typeface="+mn-cs"/>
              </a:rPr>
              <a:t>e.g</a:t>
            </a:r>
            <a:r>
              <a:rPr lang="en-US" sz="2000" dirty="0">
                <a:solidFill>
                  <a:prstClr val="black"/>
                </a:solidFill>
                <a:latin typeface="IBM Plex Sans" panose="020B0503050203000203" pitchFamily="34" charset="0"/>
              </a:rPr>
              <a:t>. </a:t>
            </a: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interprofessional teams and chronic‑care services in </a:t>
            </a:r>
            <a:r>
              <a:rPr lang="en-US" sz="2000" dirty="0"/>
              <a:t>community </a:t>
            </a:r>
            <a:r>
              <a:rPr lang="en-US" sz="2000" dirty="0" err="1"/>
              <a:t>centres</a:t>
            </a:r>
            <a:r>
              <a:rPr lang="en-US" sz="2000" dirty="0"/>
              <a:t> and homes</a:t>
            </a: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a:t>
            </a:r>
          </a:p>
        </p:txBody>
      </p:sp>
      <p:sp>
        <p:nvSpPr>
          <p:cNvPr id="6" name="Footer Placeholder 4">
            <a:extLst>
              <a:ext uri="{FF2B5EF4-FFF2-40B4-BE49-F238E27FC236}">
                <a16:creationId xmlns:a16="http://schemas.microsoft.com/office/drawing/2014/main" id="{22DEA637-1A6C-7067-6DBD-972F3C3EFF07}"/>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39765485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F0508-4247-5E52-EF14-E0E576B3CF0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94AABD90-E753-BB87-78BB-DA7457860D1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0AB9102E-E01B-85FB-1605-026BF9B15E42}"/>
              </a:ext>
            </a:extLst>
          </p:cNvPr>
          <p:cNvSpPr>
            <a:spLocks noGrp="1"/>
          </p:cNvSpPr>
          <p:nvPr>
            <p:ph type="title"/>
          </p:nvPr>
        </p:nvSpPr>
        <p:spPr/>
        <p:txBody>
          <a:bodyPr>
            <a:normAutofit/>
          </a:bodyPr>
          <a:lstStyle/>
          <a:p>
            <a:r>
              <a:rPr lang="en-GB" sz="1800" b="1" dirty="0">
                <a:solidFill>
                  <a:srgbClr val="0517B5"/>
                </a:solidFill>
              </a:rPr>
              <a:t>Chapter 6 / Cultivating Sustainable Innovation</a:t>
            </a:r>
            <a:br>
              <a:rPr lang="en-GB" sz="1200" b="1" dirty="0">
                <a:solidFill>
                  <a:srgbClr val="0517B5"/>
                </a:solidFill>
              </a:rPr>
            </a:br>
            <a:r>
              <a:rPr lang="en-US" sz="3600" dirty="0">
                <a:solidFill>
                  <a:srgbClr val="0517B5"/>
                </a:solidFill>
              </a:rPr>
              <a:t>Assessment and Refinement </a:t>
            </a:r>
            <a:endParaRPr lang="en-GB" sz="28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B86B267A-C2D7-9ED6-2C35-465FF27520A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157</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5924414E-4BF4-E193-D413-21E07D1C2DE3}"/>
              </a:ext>
            </a:extLst>
          </p:cNvPr>
          <p:cNvSpPr>
            <a:spLocks noGrp="1"/>
          </p:cNvSpPr>
          <p:nvPr>
            <p:ph idx="1"/>
          </p:nvPr>
        </p:nvSpPr>
        <p:spPr>
          <a:xfrm>
            <a:off x="838200" y="1825625"/>
            <a:ext cx="10515600" cy="4351338"/>
          </a:xfrm>
        </p:spPr>
        <p:txBody>
          <a:bodyPr>
            <a:normAutofit/>
          </a:bodyPr>
          <a:lstStyle/>
          <a:p>
            <a:pPr>
              <a:buClr>
                <a:schemeClr val="tx1"/>
              </a:buClr>
              <a:buFont typeface="Wingdings" panose="05000000000000000000" pitchFamily="2" charset="2"/>
              <a:buChar char="§"/>
              <a:defRPr/>
            </a:pPr>
            <a:r>
              <a:rPr lang="en-US" sz="2000" dirty="0"/>
              <a:t>Newly established innovation practices are assessed for their outcomes and impact on innovation performance and positive cultural change.</a:t>
            </a:r>
          </a:p>
          <a:p>
            <a:pPr>
              <a:buClr>
                <a:schemeClr val="tx1"/>
              </a:buClr>
              <a:buFont typeface="Wingdings" panose="05000000000000000000" pitchFamily="2" charset="2"/>
              <a:buChar char="§"/>
              <a:defRPr/>
            </a:pPr>
            <a:r>
              <a:rPr lang="en-US" sz="2000" dirty="0"/>
              <a:t>Theory of Change</a:t>
            </a:r>
            <a:r>
              <a:rPr lang="en-US" sz="2000" baseline="30000" dirty="0"/>
              <a:t>8</a:t>
            </a:r>
            <a:r>
              <a:rPr lang="en-US" sz="2000" dirty="0"/>
              <a:t> is an approach to plan and explain how a change effort can lead to long-term impact.</a:t>
            </a:r>
          </a:p>
          <a:p>
            <a:pPr>
              <a:buClr>
                <a:schemeClr val="tx1"/>
              </a:buClr>
              <a:buFont typeface="Wingdings" panose="05000000000000000000" pitchFamily="2" charset="2"/>
              <a:buChar char="§"/>
              <a:defRPr/>
            </a:pPr>
            <a:r>
              <a:rPr lang="en-US" sz="2000" dirty="0"/>
              <a:t>It outlines the steps needed to reach a goal by connecting stakeholder actions, results and outcomes in a logical sequence (see also </a:t>
            </a:r>
            <a:r>
              <a:rPr lang="en-US" sz="2000" i="1" dirty="0"/>
              <a:t>Result Chains</a:t>
            </a:r>
            <a:r>
              <a:rPr lang="en-US" sz="2000" dirty="0"/>
              <a:t>).</a:t>
            </a:r>
          </a:p>
        </p:txBody>
      </p:sp>
      <p:sp>
        <p:nvSpPr>
          <p:cNvPr id="3" name="Footer Placeholder 4">
            <a:extLst>
              <a:ext uri="{FF2B5EF4-FFF2-40B4-BE49-F238E27FC236}">
                <a16:creationId xmlns:a16="http://schemas.microsoft.com/office/drawing/2014/main" id="{50356456-9E42-3966-5631-8DFA34EFA551}"/>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106744888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211FF-0DE3-8289-B70C-D0E2E9D384A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F99E059-F51D-F412-3D46-42C415AC979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73284450-34C1-5E3A-86B6-D49EAB3B04AB}"/>
              </a:ext>
            </a:extLst>
          </p:cNvPr>
          <p:cNvSpPr>
            <a:spLocks noGrp="1"/>
          </p:cNvSpPr>
          <p:nvPr>
            <p:ph type="title"/>
          </p:nvPr>
        </p:nvSpPr>
        <p:spPr/>
        <p:txBody>
          <a:bodyPr>
            <a:normAutofit/>
          </a:bodyPr>
          <a:lstStyle/>
          <a:p>
            <a:r>
              <a:rPr lang="en-GB" sz="1800" b="1" dirty="0">
                <a:solidFill>
                  <a:srgbClr val="0517B5"/>
                </a:solidFill>
              </a:rPr>
              <a:t>Chapter 6 / Cultivating Sustainable Innovation</a:t>
            </a:r>
            <a:br>
              <a:rPr lang="en-GB" sz="1200" b="1" dirty="0">
                <a:solidFill>
                  <a:srgbClr val="0517B5"/>
                </a:solidFill>
              </a:rPr>
            </a:br>
            <a:r>
              <a:rPr lang="en-US" sz="3600" dirty="0">
                <a:solidFill>
                  <a:srgbClr val="0517B5"/>
                </a:solidFill>
              </a:rPr>
              <a:t>Scaling and Sustaining </a:t>
            </a:r>
            <a:endParaRPr lang="en-GB" sz="28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884D1844-6387-6577-E54B-441F58407A32}"/>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158</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264E6705-0EAF-F62D-4D3A-EFA3992F1E15}"/>
              </a:ext>
            </a:extLst>
          </p:cNvPr>
          <p:cNvSpPr>
            <a:spLocks noGrp="1"/>
          </p:cNvSpPr>
          <p:nvPr>
            <p:ph idx="1"/>
          </p:nvPr>
        </p:nvSpPr>
        <p:spPr>
          <a:xfrm>
            <a:off x="838200" y="1825625"/>
            <a:ext cx="10515600" cy="4351338"/>
          </a:xfrm>
        </p:spPr>
        <p:txBody>
          <a:bodyPr>
            <a:normAutofit/>
          </a:bodyPr>
          <a:lstStyle/>
          <a:p>
            <a:pPr>
              <a:buClr>
                <a:schemeClr val="tx1"/>
              </a:buClr>
              <a:buFont typeface="Wingdings" panose="05000000000000000000" pitchFamily="2" charset="2"/>
              <a:buChar char="§"/>
              <a:defRPr/>
            </a:pPr>
            <a:r>
              <a:rPr lang="en-US" sz="2000" dirty="0"/>
              <a:t>Successful pilots for new sustainable innovation practices by individual employees or teams can be scaled across an </a:t>
            </a:r>
            <a:r>
              <a:rPr lang="en-US" sz="2000" dirty="0" err="1"/>
              <a:t>organisation</a:t>
            </a:r>
            <a:r>
              <a:rPr lang="en-US" sz="2000" dirty="0"/>
              <a:t>.</a:t>
            </a:r>
          </a:p>
          <a:p>
            <a:pPr>
              <a:buClr>
                <a:schemeClr val="tx1"/>
              </a:buClr>
              <a:buFont typeface="Wingdings" panose="05000000000000000000" pitchFamily="2" charset="2"/>
              <a:buChar char="§"/>
              <a:defRPr/>
            </a:pPr>
            <a:r>
              <a:rPr lang="en-US" sz="2000" dirty="0"/>
              <a:t>Engaging a diverse range of stakeholders to provide feedback ensures that the practices are adaptable to various contexts within the </a:t>
            </a:r>
            <a:r>
              <a:rPr lang="en-US" sz="2000" dirty="0" err="1"/>
              <a:t>organisation</a:t>
            </a:r>
            <a:r>
              <a:rPr lang="en-US" sz="2000" dirty="0"/>
              <a:t>.</a:t>
            </a:r>
          </a:p>
          <a:p>
            <a:pPr>
              <a:buClr>
                <a:schemeClr val="tx1"/>
              </a:buClr>
              <a:buFont typeface="Wingdings" panose="05000000000000000000" pitchFamily="2" charset="2"/>
              <a:buChar char="§"/>
              <a:defRPr/>
            </a:pPr>
            <a:r>
              <a:rPr lang="en-US" sz="2000" dirty="0"/>
              <a:t>Scaling practices requires allocating and developing the necessary resources, knowledge and sills (e.g. via </a:t>
            </a:r>
            <a:r>
              <a:rPr lang="en-US" sz="2000" i="1" dirty="0"/>
              <a:t>Mandatory Training </a:t>
            </a:r>
            <a:r>
              <a:rPr lang="en-US" sz="2000" dirty="0"/>
              <a:t>and </a:t>
            </a:r>
            <a:r>
              <a:rPr lang="en-US" sz="2000" i="1" dirty="0"/>
              <a:t>Human Resource Development </a:t>
            </a:r>
            <a:r>
              <a:rPr lang="en-US" sz="2000" dirty="0" err="1"/>
              <a:t>programmes</a:t>
            </a:r>
            <a:r>
              <a:rPr lang="en-US" sz="2000" dirty="0"/>
              <a:t>)</a:t>
            </a:r>
          </a:p>
          <a:p>
            <a:pPr>
              <a:buClr>
                <a:schemeClr val="tx1"/>
              </a:buClr>
              <a:buFont typeface="Wingdings" panose="05000000000000000000" pitchFamily="2" charset="2"/>
              <a:buChar char="§"/>
              <a:defRPr/>
            </a:pPr>
            <a:r>
              <a:rPr lang="en-US" sz="2000" dirty="0"/>
              <a:t>Support systems and artefacts such as mentoring, dedicated tools or platforms for collaboration further help to embed practices into daily routines.</a:t>
            </a:r>
          </a:p>
          <a:p>
            <a:pPr>
              <a:buClr>
                <a:schemeClr val="tx1"/>
              </a:buClr>
              <a:buFont typeface="Wingdings" panose="05000000000000000000" pitchFamily="2" charset="2"/>
              <a:buChar char="§"/>
              <a:defRPr/>
            </a:pPr>
            <a:r>
              <a:rPr lang="en-US" sz="2000" dirty="0"/>
              <a:t>To sustain practices, employees should be encouraged to reflect on them and make them an integral part of their individual and </a:t>
            </a:r>
            <a:r>
              <a:rPr lang="en-US" sz="2000" dirty="0" err="1"/>
              <a:t>organisational</a:t>
            </a:r>
            <a:r>
              <a:rPr lang="en-US" sz="2000" dirty="0"/>
              <a:t> identity (e.g. via </a:t>
            </a:r>
            <a:r>
              <a:rPr lang="en-US" sz="2000" i="1" dirty="0"/>
              <a:t>Inviting for Informal Exchanges, Off-Site Events </a:t>
            </a:r>
            <a:r>
              <a:rPr lang="en-US" sz="2000" dirty="0"/>
              <a:t>or </a:t>
            </a:r>
            <a:r>
              <a:rPr lang="en-US" sz="2000" i="1" dirty="0"/>
              <a:t>Employee Resource Groups</a:t>
            </a:r>
            <a:r>
              <a:rPr lang="en-US" sz="2000" dirty="0"/>
              <a:t>).</a:t>
            </a:r>
          </a:p>
        </p:txBody>
      </p:sp>
      <p:sp>
        <p:nvSpPr>
          <p:cNvPr id="3" name="Footer Placeholder 4">
            <a:extLst>
              <a:ext uri="{FF2B5EF4-FFF2-40B4-BE49-F238E27FC236}">
                <a16:creationId xmlns:a16="http://schemas.microsoft.com/office/drawing/2014/main" id="{6F0C8C6F-195A-0E49-3828-B236758734CB}"/>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39433334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E5CB1-11D1-9F4E-769F-DB8289A681D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30D9EE0A-5204-4B10-E8B2-60DC2520708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C2F48B31-A398-32F6-A6E8-C6B4CAE1CEBC}"/>
              </a:ext>
            </a:extLst>
          </p:cNvPr>
          <p:cNvSpPr>
            <a:spLocks noGrp="1"/>
          </p:cNvSpPr>
          <p:nvPr>
            <p:ph type="title"/>
          </p:nvPr>
        </p:nvSpPr>
        <p:spPr/>
        <p:txBody>
          <a:bodyPr>
            <a:normAutofit/>
          </a:bodyPr>
          <a:lstStyle/>
          <a:p>
            <a:r>
              <a:rPr lang="en-GB" sz="1800" b="1" dirty="0">
                <a:solidFill>
                  <a:srgbClr val="0517B5"/>
                </a:solidFill>
              </a:rPr>
              <a:t>Chapter 6 / Cultivating Sustainable Innovation</a:t>
            </a:r>
            <a:br>
              <a:rPr lang="en-GB" sz="1400" b="1" dirty="0">
                <a:solidFill>
                  <a:srgbClr val="0517B5"/>
                </a:solidFill>
              </a:rPr>
            </a:br>
            <a:r>
              <a:rPr lang="en-US" sz="3600" dirty="0">
                <a:solidFill>
                  <a:srgbClr val="0517B5"/>
                </a:solidFill>
              </a:rPr>
              <a:t>Mediating Artefacts </a:t>
            </a:r>
            <a:endParaRPr lang="en-GB" sz="32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2781C36B-03C5-C7A7-50C1-2AEFE1BB3676}"/>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159</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75A79D8D-E196-6078-B9E8-2BE73884B92E}"/>
              </a:ext>
            </a:extLst>
          </p:cNvPr>
          <p:cNvSpPr>
            <a:spLocks noGrp="1"/>
          </p:cNvSpPr>
          <p:nvPr>
            <p:ph idx="1"/>
          </p:nvPr>
        </p:nvSpPr>
        <p:spPr>
          <a:xfrm>
            <a:off x="838200" y="1825625"/>
            <a:ext cx="10515600" cy="4351338"/>
          </a:xfrm>
        </p:spPr>
        <p:txBody>
          <a:bodyPr>
            <a:normAutofit/>
          </a:bodyPr>
          <a:lstStyle/>
          <a:p>
            <a:pPr>
              <a:buClr>
                <a:srgbClr val="0517B5"/>
              </a:buClr>
              <a:buFont typeface="Helvetica" panose="020B0604020202020204" pitchFamily="34" charset="0"/>
              <a:buChar char="│"/>
              <a:defRPr/>
            </a:pPr>
            <a:r>
              <a:rPr lang="en-US" sz="2000" dirty="0">
                <a:solidFill>
                  <a:srgbClr val="0517B5"/>
                </a:solidFill>
              </a:rPr>
              <a:t>Artefacts such as tools, materials and frameworks play a pivotal role in cultivating sustainable innovation. They facilitate the mainstreaming of </a:t>
            </a:r>
            <a:r>
              <a:rPr lang="en-US" sz="2000" dirty="0" err="1">
                <a:solidFill>
                  <a:srgbClr val="0517B5"/>
                </a:solidFill>
              </a:rPr>
              <a:t>organisational</a:t>
            </a:r>
            <a:r>
              <a:rPr lang="en-US" sz="2000" dirty="0">
                <a:solidFill>
                  <a:srgbClr val="0517B5"/>
                </a:solidFill>
              </a:rPr>
              <a:t> values and policies, and they provide stability, guidance and structure to establish and streamline desired </a:t>
            </a:r>
            <a:r>
              <a:rPr lang="en-US" sz="2000" dirty="0" err="1">
                <a:solidFill>
                  <a:srgbClr val="0517B5"/>
                </a:solidFill>
              </a:rPr>
              <a:t>behaviours</a:t>
            </a:r>
            <a:r>
              <a:rPr lang="en-US" sz="2000" dirty="0">
                <a:solidFill>
                  <a:srgbClr val="0517B5"/>
                </a:solidFill>
              </a:rPr>
              <a:t> and sustainable innovation practices. </a:t>
            </a:r>
          </a:p>
          <a:p>
            <a:pPr>
              <a:buClr>
                <a:schemeClr val="tx1"/>
              </a:buClr>
              <a:buFont typeface="Wingdings" panose="05000000000000000000" pitchFamily="2" charset="2"/>
              <a:buChar char="§"/>
              <a:defRPr/>
            </a:pPr>
            <a:r>
              <a:rPr lang="de-DE" sz="2000" dirty="0" err="1"/>
              <a:t>Artefacts</a:t>
            </a:r>
            <a:r>
              <a:rPr lang="de-DE" sz="2000" dirty="0"/>
              <a:t> </a:t>
            </a:r>
            <a:r>
              <a:rPr lang="de-DE" sz="2000" dirty="0" err="1"/>
              <a:t>for</a:t>
            </a:r>
            <a:r>
              <a:rPr lang="de-DE" sz="2000" dirty="0"/>
              <a:t> </a:t>
            </a:r>
            <a:r>
              <a:rPr lang="de-DE" sz="2000" dirty="0" err="1"/>
              <a:t>governance</a:t>
            </a:r>
            <a:endParaRPr lang="de-DE" sz="2000" dirty="0"/>
          </a:p>
          <a:p>
            <a:pPr lvl="1">
              <a:buClr>
                <a:schemeClr val="tx1"/>
              </a:buClr>
              <a:buFont typeface="Wingdings" panose="05000000000000000000" pitchFamily="2" charset="2"/>
              <a:buChar char="§"/>
              <a:defRPr/>
            </a:pPr>
            <a:r>
              <a:rPr lang="en-US" sz="1600" dirty="0"/>
              <a:t>Policy documents, accountability frameworks or decision-making matrices – establish clear guardrails</a:t>
            </a:r>
            <a:endParaRPr lang="de-DE" sz="1600" dirty="0"/>
          </a:p>
          <a:p>
            <a:pPr>
              <a:buClr>
                <a:schemeClr val="tx1"/>
              </a:buClr>
              <a:buFont typeface="Wingdings" panose="05000000000000000000" pitchFamily="2" charset="2"/>
              <a:buChar char="§"/>
              <a:defRPr/>
            </a:pPr>
            <a:r>
              <a:rPr lang="de-DE" sz="2000" dirty="0" err="1"/>
              <a:t>Artefacts</a:t>
            </a:r>
            <a:r>
              <a:rPr lang="de-DE" sz="2000" dirty="0"/>
              <a:t> </a:t>
            </a:r>
            <a:r>
              <a:rPr lang="de-DE" sz="2000" dirty="0" err="1"/>
              <a:t>for</a:t>
            </a:r>
            <a:r>
              <a:rPr lang="de-DE" sz="2000" dirty="0"/>
              <a:t> operational </a:t>
            </a:r>
            <a:r>
              <a:rPr lang="de-DE" sz="2000" dirty="0" err="1"/>
              <a:t>purposes</a:t>
            </a:r>
            <a:endParaRPr lang="de-DE" sz="2000" dirty="0"/>
          </a:p>
          <a:p>
            <a:pPr lvl="1">
              <a:buClr>
                <a:schemeClr val="tx1"/>
              </a:buClr>
              <a:buFont typeface="Wingdings" panose="05000000000000000000" pitchFamily="2" charset="2"/>
              <a:buChar char="§"/>
              <a:defRPr/>
            </a:pPr>
            <a:r>
              <a:rPr lang="en-US" sz="1600" dirty="0"/>
              <a:t>User-friendly, flexible and easily scalable software, AI-powered and data management tools, checklists, templates, and visual aids streamline regular operations, </a:t>
            </a:r>
            <a:r>
              <a:rPr lang="en-US" sz="1600" dirty="0" err="1"/>
              <a:t>standardise</a:t>
            </a:r>
            <a:r>
              <a:rPr lang="en-US" sz="1600" dirty="0"/>
              <a:t> tasks, reduce complexity and provide guidance (e.g. for </a:t>
            </a:r>
            <a:r>
              <a:rPr lang="de-DE" sz="1600" i="1" dirty="0" err="1"/>
              <a:t>Context-Based</a:t>
            </a:r>
            <a:r>
              <a:rPr lang="de-DE" sz="1600" i="1" dirty="0"/>
              <a:t> Reporting</a:t>
            </a:r>
            <a:r>
              <a:rPr lang="de-DE" sz="1600" dirty="0"/>
              <a:t>). </a:t>
            </a:r>
          </a:p>
          <a:p>
            <a:pPr>
              <a:buClr>
                <a:schemeClr val="tx1"/>
              </a:buClr>
              <a:buFont typeface="Wingdings" panose="05000000000000000000" pitchFamily="2" charset="2"/>
              <a:buChar char="§"/>
              <a:defRPr/>
            </a:pPr>
            <a:r>
              <a:rPr lang="de-DE" sz="2000" dirty="0"/>
              <a:t>Updates and flexible </a:t>
            </a:r>
            <a:r>
              <a:rPr lang="de-DE" sz="2000" dirty="0" err="1"/>
              <a:t>workflows</a:t>
            </a:r>
            <a:endParaRPr lang="de-DE" sz="2000" dirty="0"/>
          </a:p>
          <a:p>
            <a:pPr lvl="1">
              <a:buClr>
                <a:schemeClr val="tx1"/>
              </a:buClr>
              <a:buFont typeface="Wingdings" panose="05000000000000000000" pitchFamily="2" charset="2"/>
              <a:buChar char="§"/>
              <a:defRPr/>
            </a:pPr>
            <a:r>
              <a:rPr lang="en-US" sz="1600" dirty="0"/>
              <a:t>E.g., streamlining </a:t>
            </a:r>
            <a:r>
              <a:rPr lang="de-DE" sz="1600" dirty="0" err="1"/>
              <a:t>tools</a:t>
            </a:r>
            <a:r>
              <a:rPr lang="de-DE" sz="1600" dirty="0"/>
              <a:t> </a:t>
            </a:r>
            <a:r>
              <a:rPr lang="de-DE" sz="1600" dirty="0" err="1"/>
              <a:t>for</a:t>
            </a:r>
            <a:r>
              <a:rPr lang="de-DE" sz="1600" dirty="0"/>
              <a:t> </a:t>
            </a:r>
            <a:r>
              <a:rPr lang="de-DE" sz="1600" i="1" dirty="0"/>
              <a:t>Innovation Impact Assessment </a:t>
            </a:r>
            <a:r>
              <a:rPr lang="de-DE" sz="1600" dirty="0"/>
              <a:t>in a </a:t>
            </a:r>
            <a:r>
              <a:rPr lang="de-DE" sz="1600" dirty="0" err="1"/>
              <a:t>technical</a:t>
            </a:r>
            <a:r>
              <a:rPr lang="de-DE" sz="1600" dirty="0"/>
              <a:t> </a:t>
            </a:r>
            <a:r>
              <a:rPr lang="de-DE" sz="1600" dirty="0" err="1"/>
              <a:t>inspection</a:t>
            </a:r>
            <a:r>
              <a:rPr lang="de-DE" sz="1600" dirty="0"/>
              <a:t> </a:t>
            </a:r>
            <a:r>
              <a:rPr lang="de-DE" sz="1600" dirty="0" err="1"/>
              <a:t>company</a:t>
            </a:r>
            <a:r>
              <a:rPr lang="de-DE" sz="1600" dirty="0"/>
              <a:t>.</a:t>
            </a:r>
            <a:endParaRPr lang="en-US" sz="1600" dirty="0"/>
          </a:p>
        </p:txBody>
      </p:sp>
      <p:sp>
        <p:nvSpPr>
          <p:cNvPr id="3" name="Footer Placeholder 4">
            <a:extLst>
              <a:ext uri="{FF2B5EF4-FFF2-40B4-BE49-F238E27FC236}">
                <a16:creationId xmlns:a16="http://schemas.microsoft.com/office/drawing/2014/main" id="{97EBC580-407E-00DC-10C0-FA9055E91004}"/>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898107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24693-4D50-E642-74DC-18D7C812F30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81CAEE6-BBF4-4506-9F48-1ACE3246D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7E3F0057-B74C-35BC-B076-94E8D6CBAAFD}"/>
              </a:ext>
            </a:extLst>
          </p:cNvPr>
          <p:cNvSpPr>
            <a:spLocks noGrp="1"/>
          </p:cNvSpPr>
          <p:nvPr>
            <p:ph type="title"/>
          </p:nvPr>
        </p:nvSpPr>
        <p:spPr/>
        <p:txBody>
          <a:bodyPr>
            <a:normAutofit/>
          </a:bodyPr>
          <a:lstStyle/>
          <a:p>
            <a:r>
              <a:rPr lang="en-GB" sz="1800" b="1" dirty="0">
                <a:solidFill>
                  <a:srgbClr val="0517B5"/>
                </a:solidFill>
              </a:rPr>
              <a:t>Chapter 2 / Conceptual Foundations</a:t>
            </a:r>
            <a:br>
              <a:rPr lang="en-GB" sz="3600" noProof="0" dirty="0">
                <a:solidFill>
                  <a:srgbClr val="0517B5"/>
                </a:solidFill>
                <a:latin typeface="IBM Plex Sans" panose="020B0503050203000203" pitchFamily="34" charset="0"/>
              </a:rPr>
            </a:br>
            <a:r>
              <a:rPr lang="en-GB" sz="3600" noProof="0" dirty="0">
                <a:solidFill>
                  <a:srgbClr val="0517B5"/>
                </a:solidFill>
                <a:latin typeface="IBM Plex Sans" panose="020B0503050203000203" pitchFamily="34" charset="0"/>
              </a:rPr>
              <a:t>Sustainability Management and Value Creation</a:t>
            </a:r>
          </a:p>
        </p:txBody>
      </p:sp>
      <p:sp>
        <p:nvSpPr>
          <p:cNvPr id="3" name="Content Placeholder 2">
            <a:extLst>
              <a:ext uri="{FF2B5EF4-FFF2-40B4-BE49-F238E27FC236}">
                <a16:creationId xmlns:a16="http://schemas.microsoft.com/office/drawing/2014/main" id="{DBDAD981-D6AF-EA33-D5F5-7AE6DE25BE33}"/>
              </a:ext>
            </a:extLst>
          </p:cNvPr>
          <p:cNvSpPr>
            <a:spLocks noGrp="1"/>
          </p:cNvSpPr>
          <p:nvPr>
            <p:ph idx="1"/>
          </p:nvPr>
        </p:nvSpPr>
        <p:spPr>
          <a:xfrm>
            <a:off x="838200" y="2074403"/>
            <a:ext cx="10515600" cy="4351338"/>
          </a:xfrm>
        </p:spPr>
        <p:txBody>
          <a:bodyPr>
            <a:normAutofit/>
          </a:bodyPr>
          <a:lstStyle/>
          <a:p>
            <a:pPr>
              <a:buClr>
                <a:schemeClr val="tx1"/>
              </a:buClr>
              <a:buFont typeface="Wingdings" panose="05000000000000000000" pitchFamily="2" charset="2"/>
              <a:buChar char="§"/>
            </a:pPr>
            <a:r>
              <a:rPr lang="en-GB" sz="2000" b="1" noProof="0" dirty="0">
                <a:latin typeface="IBM Plex Sans" panose="020B0503050203000203" pitchFamily="34" charset="0"/>
              </a:rPr>
              <a:t>Sustainability management</a:t>
            </a:r>
            <a:r>
              <a:rPr lang="en-GB" sz="2000" baseline="30000" noProof="0" dirty="0">
                <a:latin typeface="IBM Plex Sans" panose="020B0503050203000203" pitchFamily="34" charset="0"/>
              </a:rPr>
              <a:t>1</a:t>
            </a:r>
            <a:r>
              <a:rPr lang="en-GB" sz="2000" b="1" noProof="0" dirty="0">
                <a:latin typeface="IBM Plex Sans" panose="020B0503050203000203" pitchFamily="34" charset="0"/>
              </a:rPr>
              <a:t> </a:t>
            </a:r>
            <a:r>
              <a:rPr lang="en-GB" sz="2000" noProof="0" dirty="0">
                <a:latin typeface="IBM Plex Sans" panose="020B0503050203000203" pitchFamily="34" charset="0"/>
              </a:rPr>
              <a:t>formulates, implements and evaluates sustainability-related decisions and actions.</a:t>
            </a:r>
          </a:p>
          <a:p>
            <a:pPr>
              <a:buClr>
                <a:schemeClr val="tx1"/>
              </a:buClr>
              <a:buFont typeface="Wingdings" panose="05000000000000000000" pitchFamily="2" charset="2"/>
              <a:buChar char="§"/>
            </a:pPr>
            <a:r>
              <a:rPr lang="en-GB" sz="2000" noProof="0" dirty="0">
                <a:latin typeface="IBM Plex Sans" panose="020B0503050203000203" pitchFamily="34" charset="0"/>
              </a:rPr>
              <a:t>A </a:t>
            </a:r>
            <a:r>
              <a:rPr lang="en-GB" sz="2000" b="1" i="1" noProof="0" dirty="0">
                <a:latin typeface="IBM Plex Sans" panose="020B0503050203000203" pitchFamily="34" charset="0"/>
              </a:rPr>
              <a:t>business case of sustainability </a:t>
            </a:r>
            <a:r>
              <a:rPr lang="en-GB" sz="2000" noProof="0" dirty="0">
                <a:latin typeface="IBM Plex Sans" panose="020B0503050203000203" pitchFamily="34" charset="0"/>
              </a:rPr>
              <a:t>focuses on the potential of sustainability management to create a strategic business advantage.</a:t>
            </a:r>
          </a:p>
          <a:p>
            <a:pPr>
              <a:buClr>
                <a:schemeClr val="tx1"/>
              </a:buClr>
              <a:buFont typeface="Wingdings" panose="05000000000000000000" pitchFamily="2" charset="2"/>
              <a:buChar char="§"/>
            </a:pPr>
            <a:r>
              <a:rPr lang="en-GB" sz="2000" noProof="0" dirty="0">
                <a:latin typeface="IBM Plex Sans" panose="020B0503050203000203" pitchFamily="34" charset="0"/>
              </a:rPr>
              <a:t>Values of sustainability push management efforts towards an extended concept of value creation and a </a:t>
            </a:r>
            <a:r>
              <a:rPr lang="en-GB" sz="2000" b="1" i="1" noProof="0" dirty="0">
                <a:latin typeface="IBM Plex Sans" panose="020B0503050203000203" pitchFamily="34" charset="0"/>
              </a:rPr>
              <a:t>business case for sustainability</a:t>
            </a:r>
            <a:r>
              <a:rPr lang="en-GB" sz="2000" baseline="30000" noProof="0" dirty="0">
                <a:latin typeface="IBM Plex Sans" panose="020B0503050203000203" pitchFamily="34" charset="0"/>
              </a:rPr>
              <a:t>2</a:t>
            </a:r>
            <a:r>
              <a:rPr lang="en-GB" sz="2000" i="1" noProof="0" dirty="0">
                <a:latin typeface="IBM Plex Sans" panose="020B0503050203000203" pitchFamily="34" charset="0"/>
              </a:rPr>
              <a:t>.</a:t>
            </a:r>
          </a:p>
          <a:p>
            <a:pPr>
              <a:buClr>
                <a:schemeClr val="tx1"/>
              </a:buClr>
              <a:buFont typeface="Wingdings" panose="05000000000000000000" pitchFamily="2" charset="2"/>
              <a:buChar char="§"/>
            </a:pPr>
            <a:r>
              <a:rPr lang="en-GB" sz="2000" b="1" noProof="0" dirty="0">
                <a:latin typeface="IBM Plex Sans" panose="020B0503050203000203" pitchFamily="34" charset="0"/>
              </a:rPr>
              <a:t>Extended value creation: </a:t>
            </a:r>
            <a:r>
              <a:rPr lang="en-GB" sz="2000" noProof="0" dirty="0">
                <a:latin typeface="IBM Plex Sans" panose="020B0503050203000203" pitchFamily="34" charset="0"/>
              </a:rPr>
              <a:t>Sustainable business models propose, deliver, capture, maintain, unlock and share value with and for their stakeholders</a:t>
            </a:r>
            <a:r>
              <a:rPr lang="en-GB" sz="2000" baseline="30000" noProof="0" dirty="0">
                <a:latin typeface="IBM Plex Sans" panose="020B0503050203000203" pitchFamily="34" charset="0"/>
              </a:rPr>
              <a:t>3</a:t>
            </a:r>
            <a:r>
              <a:rPr lang="en-GB" sz="2000" noProof="0" dirty="0">
                <a:latin typeface="IBM Plex Sans" panose="020B0503050203000203" pitchFamily="34" charset="0"/>
              </a:rPr>
              <a:t>. </a:t>
            </a:r>
          </a:p>
          <a:p>
            <a:pPr>
              <a:buClr>
                <a:schemeClr val="tx1"/>
              </a:buClr>
              <a:buFont typeface="Wingdings" panose="05000000000000000000" pitchFamily="2" charset="2"/>
              <a:buChar char="§"/>
            </a:pPr>
            <a:r>
              <a:rPr lang="en-GB" sz="2000" b="1" noProof="0" dirty="0">
                <a:latin typeface="IBM Plex Sans" panose="020B0503050203000203" pitchFamily="34" charset="0"/>
              </a:rPr>
              <a:t>System value creation</a:t>
            </a:r>
            <a:r>
              <a:rPr lang="en-GB" sz="2000" baseline="30000" noProof="0" dirty="0">
                <a:latin typeface="IBM Plex Sans" panose="020B0503050203000203" pitchFamily="34" charset="0"/>
              </a:rPr>
              <a:t>4</a:t>
            </a:r>
            <a:r>
              <a:rPr lang="en-GB" sz="2000" b="1" noProof="0" dirty="0">
                <a:latin typeface="IBM Plex Sans" panose="020B0503050203000203" pitchFamily="34" charset="0"/>
              </a:rPr>
              <a:t> </a:t>
            </a:r>
            <a:r>
              <a:rPr lang="en-GB" sz="2000" noProof="0" dirty="0">
                <a:latin typeface="IBM Plex Sans" panose="020B0503050203000203" pitchFamily="34" charset="0"/>
              </a:rPr>
              <a:t>aligns extended value creation to meet human needs within the Earth’s planetary boundaries.</a:t>
            </a:r>
          </a:p>
        </p:txBody>
      </p:sp>
      <p:sp>
        <p:nvSpPr>
          <p:cNvPr id="5" name="Slide Number Placeholder 4">
            <a:extLst>
              <a:ext uri="{FF2B5EF4-FFF2-40B4-BE49-F238E27FC236}">
                <a16:creationId xmlns:a16="http://schemas.microsoft.com/office/drawing/2014/main" id="{2AA93011-58E8-9F70-4274-CA00D53F2C72}"/>
              </a:ext>
            </a:extLst>
          </p:cNvPr>
          <p:cNvSpPr>
            <a:spLocks noGrp="1"/>
          </p:cNvSpPr>
          <p:nvPr>
            <p:ph type="sldNum" sz="quarter" idx="12"/>
          </p:nvPr>
        </p:nvSpPr>
        <p:spPr>
          <a:xfrm>
            <a:off x="8610600" y="6356350"/>
            <a:ext cx="2743200" cy="365125"/>
          </a:xfrm>
        </p:spPr>
        <p:txBody>
          <a:bodyPr/>
          <a:lstStyle/>
          <a:p>
            <a:fld id="{3956045D-9102-456A-A452-B8024B51FE1A}" type="slidenum">
              <a:rPr lang="en-GB" noProof="0" smtClean="0">
                <a:latin typeface="IBM Plex Sans" panose="020B0503050203000203" pitchFamily="34" charset="0"/>
              </a:rPr>
              <a:t>16</a:t>
            </a:fld>
            <a:endParaRPr lang="en-GB" noProof="0" dirty="0">
              <a:latin typeface="IBM Plex Sans" panose="020B0503050203000203" pitchFamily="34" charset="0"/>
            </a:endParaRPr>
          </a:p>
        </p:txBody>
      </p:sp>
      <p:sp>
        <p:nvSpPr>
          <p:cNvPr id="6" name="Footer Placeholder 4">
            <a:extLst>
              <a:ext uri="{FF2B5EF4-FFF2-40B4-BE49-F238E27FC236}">
                <a16:creationId xmlns:a16="http://schemas.microsoft.com/office/drawing/2014/main" id="{E1014C38-211A-EE87-4D09-F5E93496BA2E}"/>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95831923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C6548-0746-1172-BADB-5FE6E4AA409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94E8AA1-52B4-AA06-3EE1-8CCF95B92E2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62255978-27A3-6B11-12BE-3D874EBB1A0E}"/>
              </a:ext>
            </a:extLst>
          </p:cNvPr>
          <p:cNvSpPr>
            <a:spLocks noGrp="1"/>
          </p:cNvSpPr>
          <p:nvPr>
            <p:ph type="title"/>
          </p:nvPr>
        </p:nvSpPr>
        <p:spPr/>
        <p:txBody>
          <a:bodyPr>
            <a:normAutofit/>
          </a:bodyPr>
          <a:lstStyle/>
          <a:p>
            <a:r>
              <a:rPr lang="en-GB" sz="1800" b="1" dirty="0">
                <a:solidFill>
                  <a:srgbClr val="0517B5"/>
                </a:solidFill>
              </a:rPr>
              <a:t>Chapter 6 / Cultivating Sustainable Innovation</a:t>
            </a:r>
            <a:br>
              <a:rPr lang="en-GB" sz="1400" b="1" dirty="0">
                <a:solidFill>
                  <a:srgbClr val="0517B5"/>
                </a:solidFill>
              </a:rPr>
            </a:br>
            <a:r>
              <a:rPr lang="en-US" sz="3600" dirty="0">
                <a:solidFill>
                  <a:srgbClr val="0517B5"/>
                </a:solidFill>
              </a:rPr>
              <a:t>Cultivating Outcomes </a:t>
            </a:r>
            <a:endParaRPr lang="en-GB" sz="32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EDE5037F-C74A-E74A-111A-54025297AE7F}"/>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160</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458E1FE8-B5D6-E243-9806-F38BF8CE220D}"/>
              </a:ext>
            </a:extLst>
          </p:cNvPr>
          <p:cNvSpPr>
            <a:spLocks noGrp="1"/>
          </p:cNvSpPr>
          <p:nvPr>
            <p:ph idx="1"/>
          </p:nvPr>
        </p:nvSpPr>
        <p:spPr>
          <a:xfrm>
            <a:off x="838200" y="1825625"/>
            <a:ext cx="10515600" cy="4351338"/>
          </a:xfrm>
        </p:spPr>
        <p:txBody>
          <a:bodyPr>
            <a:normAutofit/>
          </a:bodyPr>
          <a:lstStyle/>
          <a:p>
            <a:pPr>
              <a:buClr>
                <a:schemeClr val="tx1"/>
              </a:buClr>
              <a:buFont typeface="Wingdings" panose="05000000000000000000" pitchFamily="2" charset="2"/>
              <a:buChar char="§"/>
              <a:defRPr/>
            </a:pPr>
            <a:r>
              <a:rPr lang="en-US" sz="2000" dirty="0"/>
              <a:t>Alignment between values, practices and artefacts is a necessary, but not yet sufficient condition to establishing sustainable innovation cultures.</a:t>
            </a:r>
          </a:p>
          <a:p>
            <a:pPr>
              <a:buClr>
                <a:schemeClr val="tx1"/>
              </a:buClr>
              <a:buFont typeface="Wingdings" panose="05000000000000000000" pitchFamily="2" charset="2"/>
              <a:buChar char="§"/>
              <a:defRPr/>
            </a:pPr>
            <a:r>
              <a:rPr lang="en-US" sz="2000" dirty="0"/>
              <a:t>Sustainable innovation must be understood as an outcome that creates or redistributes environmental, social and economic value.</a:t>
            </a:r>
          </a:p>
          <a:p>
            <a:pPr>
              <a:buClr>
                <a:schemeClr val="tx1"/>
              </a:buClr>
              <a:buFont typeface="Wingdings" panose="05000000000000000000" pitchFamily="2" charset="2"/>
              <a:buChar char="§"/>
              <a:defRPr/>
            </a:pPr>
            <a:r>
              <a:rPr lang="en-US" sz="2000" dirty="0"/>
              <a:t>Several practices and methods ensure that outcomes are achieved and that values of sustainability are efficiently transferred into sustainable innovations:</a:t>
            </a:r>
          </a:p>
          <a:p>
            <a:pPr lvl="1">
              <a:buClr>
                <a:schemeClr val="tx1"/>
              </a:buClr>
              <a:buFont typeface="Wingdings" panose="05000000000000000000" pitchFamily="2" charset="2"/>
              <a:buChar char="§"/>
              <a:defRPr/>
            </a:pPr>
            <a:r>
              <a:rPr lang="de-DE" sz="1600" i="1" dirty="0"/>
              <a:t>Management Systems</a:t>
            </a:r>
          </a:p>
          <a:p>
            <a:pPr lvl="1">
              <a:buClr>
                <a:schemeClr val="tx1"/>
              </a:buClr>
              <a:buFont typeface="Wingdings" panose="05000000000000000000" pitchFamily="2" charset="2"/>
              <a:buChar char="§"/>
              <a:defRPr/>
            </a:pPr>
            <a:r>
              <a:rPr lang="de-DE" sz="1600" i="1" dirty="0" err="1"/>
              <a:t>Sustainable</a:t>
            </a:r>
            <a:r>
              <a:rPr lang="de-DE" sz="1600" i="1" dirty="0"/>
              <a:t> Finance and Investment</a:t>
            </a:r>
          </a:p>
          <a:p>
            <a:pPr lvl="1">
              <a:buClr>
                <a:schemeClr val="tx1"/>
              </a:buClr>
              <a:buFont typeface="Wingdings" panose="05000000000000000000" pitchFamily="2" charset="2"/>
              <a:buChar char="§"/>
              <a:defRPr/>
            </a:pPr>
            <a:r>
              <a:rPr lang="en-US" sz="1600" i="1" dirty="0"/>
              <a:t>Context-Based Reporting</a:t>
            </a:r>
          </a:p>
          <a:p>
            <a:pPr lvl="1">
              <a:buClr>
                <a:schemeClr val="tx1"/>
              </a:buClr>
              <a:buFont typeface="Wingdings" panose="05000000000000000000" pitchFamily="2" charset="2"/>
              <a:buChar char="§"/>
              <a:defRPr/>
            </a:pPr>
            <a:r>
              <a:rPr lang="en-US" sz="1600" i="1" dirty="0"/>
              <a:t>Result Chains </a:t>
            </a:r>
          </a:p>
          <a:p>
            <a:pPr lvl="1">
              <a:buClr>
                <a:schemeClr val="tx1"/>
              </a:buClr>
              <a:buFont typeface="Wingdings" panose="05000000000000000000" pitchFamily="2" charset="2"/>
              <a:buChar char="§"/>
              <a:defRPr/>
            </a:pPr>
            <a:r>
              <a:rPr lang="en-US" sz="1600" i="1" dirty="0"/>
              <a:t>Innovation Impact Assessment</a:t>
            </a:r>
          </a:p>
        </p:txBody>
      </p:sp>
      <p:sp>
        <p:nvSpPr>
          <p:cNvPr id="3" name="Footer Placeholder 4">
            <a:extLst>
              <a:ext uri="{FF2B5EF4-FFF2-40B4-BE49-F238E27FC236}">
                <a16:creationId xmlns:a16="http://schemas.microsoft.com/office/drawing/2014/main" id="{612E3AE1-D799-6037-A4F6-19EF9641586E}"/>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65188619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C640A-196A-1770-E65E-E0ACB692B5E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66C4EDB-E605-3A05-5BA0-5B079CD533E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8E1E0EF0-720D-5D2E-ED83-8B2A986EB063}"/>
              </a:ext>
            </a:extLst>
          </p:cNvPr>
          <p:cNvSpPr>
            <a:spLocks noGrp="1"/>
          </p:cNvSpPr>
          <p:nvPr>
            <p:ph type="title"/>
          </p:nvPr>
        </p:nvSpPr>
        <p:spPr>
          <a:xfrm>
            <a:off x="838200" y="613895"/>
            <a:ext cx="10515600" cy="1325563"/>
          </a:xfrm>
        </p:spPr>
        <p:txBody>
          <a:bodyPr>
            <a:normAutofit fontScale="90000"/>
          </a:bodyPr>
          <a:lstStyle/>
          <a:p>
            <a:r>
              <a:rPr lang="en-GB" sz="2000" b="1" dirty="0">
                <a:solidFill>
                  <a:srgbClr val="0517B5"/>
                </a:solidFill>
              </a:rPr>
              <a:t>Chapter 6 / Cultivating Sustainable Innovation</a:t>
            </a:r>
            <a:br>
              <a:rPr lang="en-GB" sz="1800" b="1" dirty="0">
                <a:solidFill>
                  <a:srgbClr val="0517B5"/>
                </a:solidFill>
              </a:rPr>
            </a:br>
            <a:r>
              <a:rPr lang="en-US" sz="4000" dirty="0">
                <a:solidFill>
                  <a:srgbClr val="0517B5"/>
                </a:solidFill>
              </a:rPr>
              <a:t>Practices and Methods: Promoting Sustainability</a:t>
            </a:r>
            <a:br>
              <a:rPr lang="en-US" sz="4000" dirty="0">
                <a:solidFill>
                  <a:srgbClr val="0517B5"/>
                </a:solidFill>
              </a:rPr>
            </a:br>
            <a:r>
              <a:rPr lang="en-US" sz="4000" dirty="0">
                <a:solidFill>
                  <a:srgbClr val="0517B5"/>
                </a:solidFill>
              </a:rPr>
              <a:t>Literacy and Capacity Building </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92143758-7AC1-89D8-9E8D-BCCAD7CEA454}"/>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BBEAF4F3-D06B-1056-2339-A8ABA759E486}"/>
              </a:ext>
            </a:extLst>
          </p:cNvPr>
          <p:cNvSpPr>
            <a:spLocks noGrp="1"/>
          </p:cNvSpPr>
          <p:nvPr>
            <p:ph idx="1"/>
          </p:nvPr>
        </p:nvSpPr>
        <p:spPr>
          <a:xfrm>
            <a:off x="838200" y="2074395"/>
            <a:ext cx="10515600" cy="4351338"/>
          </a:xfrm>
        </p:spPr>
        <p:txBody>
          <a:bodyPr>
            <a:normAutofit/>
          </a:bodyPr>
          <a:lstStyle/>
          <a:p>
            <a:pPr marL="0" indent="0">
              <a:buClr>
                <a:srgbClr val="0517B5"/>
              </a:buClr>
              <a:buNone/>
              <a:defRPr/>
            </a:pPr>
            <a:r>
              <a:rPr lang="en-US" sz="2000" dirty="0"/>
              <a:t>The first set of practices and methods supports the mainstreaming of sustainability-related values and policies and putting them into practice. It addresses the unique needs, skills, competencies and awareness levels of individual employees or teams and asks the question:  </a:t>
            </a:r>
            <a:endParaRPr lang="en-US" sz="2000" dirty="0">
              <a:solidFill>
                <a:srgbClr val="0517B5"/>
              </a:solidFill>
            </a:endParaRPr>
          </a:p>
          <a:p>
            <a:pPr>
              <a:buClr>
                <a:srgbClr val="0517B5"/>
              </a:buClr>
              <a:buFont typeface="Helvetica" panose="020B0604020202020204" pitchFamily="34" charset="0"/>
              <a:buChar char="│"/>
              <a:defRPr/>
            </a:pPr>
            <a:r>
              <a:rPr lang="en-US" sz="2000" dirty="0">
                <a:solidFill>
                  <a:srgbClr val="0517B5"/>
                </a:solidFill>
              </a:rPr>
              <a:t>How can we mainstream values and related notions to promote sustainable innovation literacy and develop human resources to turn strategies into practice?</a:t>
            </a:r>
            <a:endParaRPr lang="en-GB" sz="2000" dirty="0">
              <a:solidFill>
                <a:srgbClr val="0517B5"/>
              </a:solidFill>
            </a:endParaRPr>
          </a:p>
        </p:txBody>
      </p:sp>
      <p:sp>
        <p:nvSpPr>
          <p:cNvPr id="3" name="Footer Placeholder 4">
            <a:extLst>
              <a:ext uri="{FF2B5EF4-FFF2-40B4-BE49-F238E27FC236}">
                <a16:creationId xmlns:a16="http://schemas.microsoft.com/office/drawing/2014/main" id="{397D91D6-0A2A-F232-AAB2-C9C0B6EDEBD5}"/>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67158304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EB36B-16B4-4FAA-C794-D6255AC51E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869BA3-A5B5-BCE7-C2AF-A4CA9296934F}"/>
              </a:ext>
            </a:extLst>
          </p:cNvPr>
          <p:cNvSpPr>
            <a:spLocks noGrp="1"/>
          </p:cNvSpPr>
          <p:nvPr>
            <p:ph type="title"/>
          </p:nvPr>
        </p:nvSpPr>
        <p:spPr>
          <a:xfrm>
            <a:off x="838200" y="613899"/>
            <a:ext cx="10515600" cy="1325563"/>
          </a:xfrm>
        </p:spPr>
        <p:txBody>
          <a:bodyPr>
            <a:normAutofit fontScale="90000"/>
          </a:bodyPr>
          <a:lstStyle/>
          <a:p>
            <a:r>
              <a:rPr lang="en-GB" sz="2000" b="1" dirty="0">
                <a:solidFill>
                  <a:srgbClr val="0517B5"/>
                </a:solidFill>
              </a:rPr>
              <a:t>Chapter 6 / Cultivating Sustainable Innovation</a:t>
            </a:r>
            <a:br>
              <a:rPr lang="en-GB" sz="20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47. Policy Communication</a:t>
            </a:r>
            <a:r>
              <a:rPr lang="en-US" sz="4000" i="1" baseline="30000" dirty="0">
                <a:solidFill>
                  <a:srgbClr val="0517B5"/>
                </a:solidFill>
                <a:ea typeface="+mn-ea"/>
              </a:rPr>
              <a:t>9</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361F7C84-BAB9-BFDD-31E6-75062A5AB972}"/>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34913572-C250-13EA-B1C6-C8E329B7D2FD}"/>
              </a:ext>
            </a:extLst>
          </p:cNvPr>
          <p:cNvSpPr>
            <a:spLocks noGrp="1"/>
          </p:cNvSpPr>
          <p:nvPr>
            <p:ph idx="1"/>
          </p:nvPr>
        </p:nvSpPr>
        <p:spPr>
          <a:xfrm>
            <a:off x="3413303" y="2074399"/>
            <a:ext cx="7938910"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ensure that values, guiding principles and policies will be well understood by different stakeholders in different situations?</a:t>
            </a:r>
          </a:p>
          <a:p>
            <a:pPr marL="0" indent="0">
              <a:buClr>
                <a:schemeClr val="tx1"/>
              </a:buClr>
              <a:buNone/>
              <a:defRPr/>
            </a:pPr>
            <a:r>
              <a:rPr lang="en-US" sz="1600" b="1" dirty="0">
                <a:solidFill>
                  <a:srgbClr val="0517B5"/>
                </a:solidFill>
              </a:rPr>
              <a:t>APPROACH:</a:t>
            </a:r>
            <a:r>
              <a:rPr lang="en-US" sz="2000" dirty="0"/>
              <a:t> Communicate guiding principles and related policies, embedding values in practice and demonstrating how they are applied in day to-day decisions and activities. </a:t>
            </a:r>
          </a:p>
          <a:p>
            <a:pPr marL="0" indent="0">
              <a:buClr>
                <a:schemeClr val="tx1"/>
              </a:buClr>
              <a:buNone/>
              <a:defRPr/>
            </a:pPr>
            <a:r>
              <a:rPr lang="en-US" sz="1600" b="1" dirty="0">
                <a:solidFill>
                  <a:srgbClr val="0517B5"/>
                </a:solidFill>
              </a:rPr>
              <a:t>RELATED METHODS: </a:t>
            </a:r>
            <a:r>
              <a:rPr lang="de-DE" sz="2000" i="1" dirty="0"/>
              <a:t>Cultural Dictionary, </a:t>
            </a:r>
            <a:r>
              <a:rPr lang="de-DE" sz="2000" i="1" dirty="0" err="1"/>
              <a:t>Tailored</a:t>
            </a:r>
            <a:r>
              <a:rPr lang="de-DE" sz="2000" i="1" dirty="0"/>
              <a:t> Communication</a:t>
            </a:r>
            <a:endParaRPr lang="en-GB" sz="2000" i="1" dirty="0"/>
          </a:p>
        </p:txBody>
      </p:sp>
      <p:sp>
        <p:nvSpPr>
          <p:cNvPr id="3" name="Footer Placeholder 4">
            <a:extLst>
              <a:ext uri="{FF2B5EF4-FFF2-40B4-BE49-F238E27FC236}">
                <a16:creationId xmlns:a16="http://schemas.microsoft.com/office/drawing/2014/main" id="{181D3229-DAC7-BA7C-B1DC-8E17AC9AF08E}"/>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17">
            <a:extLst>
              <a:ext uri="{FF2B5EF4-FFF2-40B4-BE49-F238E27FC236}">
                <a16:creationId xmlns:a16="http://schemas.microsoft.com/office/drawing/2014/main" id="{2186EE9B-BBC9-275F-97C4-97168A2B89F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4673" y="2074399"/>
            <a:ext cx="2119860" cy="2119860"/>
          </a:xfrm>
          <a:prstGeom prst="rect">
            <a:avLst/>
          </a:prstGeom>
        </p:spPr>
      </p:pic>
      <p:pic>
        <p:nvPicPr>
          <p:cNvPr id="4" name="Picture 7">
            <a:extLst>
              <a:ext uri="{FF2B5EF4-FFF2-40B4-BE49-F238E27FC236}">
                <a16:creationId xmlns:a16="http://schemas.microsoft.com/office/drawing/2014/main" id="{5C7124C8-AC1C-9138-0103-1D065C84961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345995259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3A3D9-1C94-0932-9DE2-85E25A7800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927670-8417-740D-B381-E049D06C8424}"/>
              </a:ext>
            </a:extLst>
          </p:cNvPr>
          <p:cNvSpPr>
            <a:spLocks noGrp="1"/>
          </p:cNvSpPr>
          <p:nvPr>
            <p:ph type="title"/>
          </p:nvPr>
        </p:nvSpPr>
        <p:spPr>
          <a:xfrm>
            <a:off x="838200" y="553387"/>
            <a:ext cx="10515600" cy="1443038"/>
          </a:xfrm>
        </p:spPr>
        <p:txBody>
          <a:bodyPr>
            <a:normAutofit/>
          </a:bodyPr>
          <a:lstStyle/>
          <a:p>
            <a:r>
              <a:rPr lang="en-GB" sz="1800" b="1" dirty="0">
                <a:solidFill>
                  <a:srgbClr val="0517B5"/>
                </a:solidFill>
              </a:rPr>
              <a:t>Chapter 6 / Cultivating Sustainable Innovation</a:t>
            </a:r>
            <a:br>
              <a:rPr lang="en-GB" sz="2000" b="1" dirty="0">
                <a:solidFill>
                  <a:srgbClr val="0517B5"/>
                </a:solidFill>
              </a:rPr>
            </a:br>
            <a:r>
              <a:rPr lang="en-US" sz="3600" dirty="0">
                <a:solidFill>
                  <a:srgbClr val="0517B5"/>
                </a:solidFill>
              </a:rPr>
              <a:t>Practices and Methods: </a:t>
            </a:r>
            <a:br>
              <a:rPr lang="en-US" sz="3600" dirty="0">
                <a:solidFill>
                  <a:srgbClr val="0517B5"/>
                </a:solidFill>
              </a:rPr>
            </a:br>
            <a:r>
              <a:rPr lang="en-US" sz="3600" i="1" dirty="0">
                <a:solidFill>
                  <a:srgbClr val="0517B5"/>
                </a:solidFill>
              </a:rPr>
              <a:t>48. Cultural Dictionary</a:t>
            </a:r>
            <a:r>
              <a:rPr lang="en-US" sz="3600" i="1" baseline="30000" dirty="0">
                <a:solidFill>
                  <a:srgbClr val="0517B5"/>
                </a:solidFill>
                <a:ea typeface="+mn-ea"/>
              </a:rPr>
              <a:t>10</a:t>
            </a:r>
            <a:endParaRPr lang="en-GB" sz="36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7FE22B3C-9E03-7D5C-D930-BB6704B7A883}"/>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163</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5DD34D37-6370-905F-9A74-128149B858E4}"/>
              </a:ext>
            </a:extLst>
          </p:cNvPr>
          <p:cNvSpPr>
            <a:spLocks noGrp="1"/>
          </p:cNvSpPr>
          <p:nvPr>
            <p:ph idx="1"/>
          </p:nvPr>
        </p:nvSpPr>
        <p:spPr>
          <a:xfrm>
            <a:off x="3406589" y="2074403"/>
            <a:ext cx="7945624"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enhance sustainability literacy and create a common ground of under standing?</a:t>
            </a:r>
          </a:p>
          <a:p>
            <a:pPr marL="0" indent="0">
              <a:buClr>
                <a:schemeClr val="tx1"/>
              </a:buClr>
              <a:buNone/>
              <a:defRPr/>
            </a:pPr>
            <a:r>
              <a:rPr lang="en-US" sz="1600" b="1" dirty="0">
                <a:solidFill>
                  <a:srgbClr val="0517B5"/>
                </a:solidFill>
              </a:rPr>
              <a:t>APPROACH: </a:t>
            </a:r>
            <a:r>
              <a:rPr lang="en-US" sz="2000" dirty="0"/>
              <a:t>Disambiguate and effectively communicate cultural concepts and how to enact them with a </a:t>
            </a:r>
            <a:r>
              <a:rPr lang="en-US" sz="2000" i="1" dirty="0"/>
              <a:t>Cultural Dictionary</a:t>
            </a:r>
            <a:r>
              <a:rPr lang="en-US" sz="2000" dirty="0"/>
              <a:t>. It provides a common language and promotes awareness, literacy and engagement around sustainability and related values.    </a:t>
            </a:r>
          </a:p>
          <a:p>
            <a:pPr marL="0" indent="0">
              <a:buClr>
                <a:schemeClr val="tx1"/>
              </a:buClr>
              <a:buNone/>
              <a:defRPr/>
            </a:pPr>
            <a:r>
              <a:rPr lang="en-US" sz="1600" b="1" dirty="0">
                <a:solidFill>
                  <a:srgbClr val="0517B5"/>
                </a:solidFill>
              </a:rPr>
              <a:t>EXAMPLE: </a:t>
            </a:r>
            <a:r>
              <a:rPr lang="en-US" sz="2000" dirty="0"/>
              <a:t>An energy technology company introduced a </a:t>
            </a:r>
            <a:r>
              <a:rPr lang="en-US" sz="2000" i="1" dirty="0"/>
              <a:t>Cultural Dictionary </a:t>
            </a:r>
            <a:r>
              <a:rPr lang="en-US" sz="2000" dirty="0"/>
              <a:t>featuring interviews where employees from different backgrounds shared how they understood and applied newly introduced sustainability values. </a:t>
            </a:r>
            <a:endParaRPr lang="en-GB" sz="2000" dirty="0"/>
          </a:p>
        </p:txBody>
      </p:sp>
      <p:sp>
        <p:nvSpPr>
          <p:cNvPr id="3" name="Footer Placeholder 4">
            <a:extLst>
              <a:ext uri="{FF2B5EF4-FFF2-40B4-BE49-F238E27FC236}">
                <a16:creationId xmlns:a16="http://schemas.microsoft.com/office/drawing/2014/main" id="{46A7524F-05FA-D1B7-849C-70389D120B16}"/>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8">
            <a:extLst>
              <a:ext uri="{FF2B5EF4-FFF2-40B4-BE49-F238E27FC236}">
                <a16:creationId xmlns:a16="http://schemas.microsoft.com/office/drawing/2014/main" id="{E0766B4E-B8B6-5223-FD68-EB05EC5EF3D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4673" y="2075623"/>
            <a:ext cx="2134105" cy="2134105"/>
          </a:xfrm>
          <a:prstGeom prst="rect">
            <a:avLst/>
          </a:prstGeom>
        </p:spPr>
      </p:pic>
      <p:pic>
        <p:nvPicPr>
          <p:cNvPr id="4" name="Picture 7">
            <a:extLst>
              <a:ext uri="{FF2B5EF4-FFF2-40B4-BE49-F238E27FC236}">
                <a16:creationId xmlns:a16="http://schemas.microsoft.com/office/drawing/2014/main" id="{8D81224A-1A54-E6C5-280A-3D2540755C4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284858690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C3926-1C4B-A0A5-26C9-4A2583BA7D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5D9A77-4890-3681-76B0-9F3FE88A56B3}"/>
              </a:ext>
            </a:extLst>
          </p:cNvPr>
          <p:cNvSpPr>
            <a:spLocks noGrp="1"/>
          </p:cNvSpPr>
          <p:nvPr>
            <p:ph type="title"/>
          </p:nvPr>
        </p:nvSpPr>
        <p:spPr>
          <a:xfrm>
            <a:off x="838200" y="613905"/>
            <a:ext cx="10515600" cy="1325563"/>
          </a:xfrm>
        </p:spPr>
        <p:txBody>
          <a:bodyPr>
            <a:normAutofit fontScale="90000"/>
          </a:bodyPr>
          <a:lstStyle/>
          <a:p>
            <a:r>
              <a:rPr lang="en-GB" sz="2000" b="1" dirty="0">
                <a:solidFill>
                  <a:srgbClr val="0517B5"/>
                </a:solidFill>
              </a:rPr>
              <a:t>Chapter 6 / Cultivating Sustainable Innovation</a:t>
            </a:r>
            <a:br>
              <a:rPr lang="en-GB" sz="20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49. Tailored Communication</a:t>
            </a:r>
            <a:r>
              <a:rPr lang="en-US" sz="4000" i="1" baseline="30000" dirty="0">
                <a:solidFill>
                  <a:srgbClr val="0517B5"/>
                </a:solidFill>
                <a:ea typeface="+mn-ea"/>
              </a:rPr>
              <a:t>11</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2A093B09-2CAD-7E7C-7926-C9AA93C45103}"/>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164</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377F63BE-5FE4-7763-0FE3-D6F62275A30B}"/>
              </a:ext>
            </a:extLst>
          </p:cNvPr>
          <p:cNvSpPr>
            <a:spLocks noGrp="1"/>
          </p:cNvSpPr>
          <p:nvPr>
            <p:ph idx="1"/>
          </p:nvPr>
        </p:nvSpPr>
        <p:spPr>
          <a:xfrm>
            <a:off x="3406593" y="2074405"/>
            <a:ext cx="7945620"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adequately address individual communication needs and preferences?</a:t>
            </a:r>
          </a:p>
          <a:p>
            <a:pPr marL="0" indent="0">
              <a:buClr>
                <a:schemeClr val="tx1"/>
              </a:buClr>
              <a:buNone/>
              <a:defRPr/>
            </a:pPr>
            <a:r>
              <a:rPr lang="en-US" sz="1600" b="1" dirty="0">
                <a:solidFill>
                  <a:srgbClr val="0517B5"/>
                </a:solidFill>
              </a:rPr>
              <a:t>APPROACH: </a:t>
            </a:r>
            <a:r>
              <a:rPr lang="en-US" sz="2000" dirty="0"/>
              <a:t>Tailor messages to each individual and subculture’s sustainability literacy knowledge and ambitions. Understand your stakeholders to effectively use communication methods to target media and shape messages.    </a:t>
            </a:r>
          </a:p>
          <a:p>
            <a:pPr marL="0" indent="0">
              <a:buClr>
                <a:schemeClr val="tx1"/>
              </a:buClr>
              <a:buNone/>
              <a:defRPr/>
            </a:pPr>
            <a:r>
              <a:rPr lang="en-US" sz="1600" b="1" dirty="0">
                <a:solidFill>
                  <a:srgbClr val="0517B5"/>
                </a:solidFill>
              </a:rPr>
              <a:t>EXAMPLE: </a:t>
            </a:r>
            <a:r>
              <a:rPr lang="en-US" sz="2000" dirty="0"/>
              <a:t>Employees of the Dutch coffee company Jacobs Douwe Egberts shaped messages about cultural change that were tailored to their employee’s individual notions of sustainability and cultural change, making them more attractive, intelligible and motivating than non-tailored messages. </a:t>
            </a:r>
            <a:endParaRPr lang="en-GB" sz="2000" dirty="0"/>
          </a:p>
        </p:txBody>
      </p:sp>
      <p:sp>
        <p:nvSpPr>
          <p:cNvPr id="3" name="Footer Placeholder 4">
            <a:extLst>
              <a:ext uri="{FF2B5EF4-FFF2-40B4-BE49-F238E27FC236}">
                <a16:creationId xmlns:a16="http://schemas.microsoft.com/office/drawing/2014/main" id="{58E19C72-D4D3-CE34-0644-9226CDCC7979}"/>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8">
            <a:extLst>
              <a:ext uri="{FF2B5EF4-FFF2-40B4-BE49-F238E27FC236}">
                <a16:creationId xmlns:a16="http://schemas.microsoft.com/office/drawing/2014/main" id="{DCC0312E-A3D8-3473-C4CA-CF22B168B09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3417" y="2070391"/>
            <a:ext cx="2134105" cy="2134105"/>
          </a:xfrm>
          <a:prstGeom prst="rect">
            <a:avLst/>
          </a:prstGeom>
        </p:spPr>
      </p:pic>
      <p:pic>
        <p:nvPicPr>
          <p:cNvPr id="4" name="Picture 7">
            <a:extLst>
              <a:ext uri="{FF2B5EF4-FFF2-40B4-BE49-F238E27FC236}">
                <a16:creationId xmlns:a16="http://schemas.microsoft.com/office/drawing/2014/main" id="{33DCDD1C-96C1-D1FA-3FBA-8633943D294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234685244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44117-0352-C1E5-8FA9-CBF28606BD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7A2F3D-912B-A8B1-B7D2-89DFFBB08F73}"/>
              </a:ext>
            </a:extLst>
          </p:cNvPr>
          <p:cNvSpPr>
            <a:spLocks noGrp="1"/>
          </p:cNvSpPr>
          <p:nvPr>
            <p:ph type="title"/>
          </p:nvPr>
        </p:nvSpPr>
        <p:spPr>
          <a:xfrm>
            <a:off x="838200" y="553391"/>
            <a:ext cx="10515600" cy="1456486"/>
          </a:xfrm>
        </p:spPr>
        <p:txBody>
          <a:bodyPr>
            <a:normAutofit/>
          </a:bodyPr>
          <a:lstStyle/>
          <a:p>
            <a:r>
              <a:rPr lang="en-GB" sz="1800" b="1" dirty="0">
                <a:solidFill>
                  <a:srgbClr val="0517B5"/>
                </a:solidFill>
              </a:rPr>
              <a:t>Chapter 6 / Cultivating Sustainable Innovation</a:t>
            </a:r>
            <a:br>
              <a:rPr lang="en-GB" sz="1800" b="1" dirty="0">
                <a:solidFill>
                  <a:srgbClr val="0517B5"/>
                </a:solidFill>
              </a:rPr>
            </a:br>
            <a:r>
              <a:rPr lang="en-US" sz="3600" dirty="0">
                <a:solidFill>
                  <a:srgbClr val="0517B5"/>
                </a:solidFill>
              </a:rPr>
              <a:t>Practices and Methods: </a:t>
            </a:r>
            <a:br>
              <a:rPr lang="en-US" sz="3600" dirty="0">
                <a:solidFill>
                  <a:srgbClr val="0517B5"/>
                </a:solidFill>
              </a:rPr>
            </a:br>
            <a:r>
              <a:rPr lang="en-US" sz="3600" i="1" dirty="0">
                <a:solidFill>
                  <a:srgbClr val="0517B5"/>
                </a:solidFill>
              </a:rPr>
              <a:t>50. Incentivisation</a:t>
            </a:r>
            <a:r>
              <a:rPr lang="en-US" sz="3600" i="1" baseline="30000" dirty="0">
                <a:solidFill>
                  <a:srgbClr val="0517B5"/>
                </a:solidFill>
                <a:ea typeface="+mn-ea"/>
              </a:rPr>
              <a:t>12</a:t>
            </a:r>
            <a:endParaRPr lang="en-GB" sz="36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2071D496-D920-FB6C-3A93-40FFCFDAE64E}"/>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165</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08317CFA-2343-53E6-967E-2FF56CFA93B7}"/>
              </a:ext>
            </a:extLst>
          </p:cNvPr>
          <p:cNvSpPr>
            <a:spLocks noGrp="1"/>
          </p:cNvSpPr>
          <p:nvPr>
            <p:ph idx="1"/>
          </p:nvPr>
        </p:nvSpPr>
        <p:spPr>
          <a:xfrm>
            <a:off x="3413304" y="2074397"/>
            <a:ext cx="7940496"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keep up the motivation of all employees to actively contribute to sustainable innovation initiatives?</a:t>
            </a:r>
          </a:p>
          <a:p>
            <a:pPr marL="0" indent="0">
              <a:buClr>
                <a:schemeClr val="tx1"/>
              </a:buClr>
              <a:buNone/>
              <a:defRPr/>
            </a:pPr>
            <a:r>
              <a:rPr lang="en-US" sz="1600" b="1" dirty="0">
                <a:solidFill>
                  <a:srgbClr val="0517B5"/>
                </a:solidFill>
              </a:rPr>
              <a:t>APPROACH: </a:t>
            </a:r>
            <a:r>
              <a:rPr lang="en-US" sz="2000" dirty="0"/>
              <a:t>Continuously align performance measurement, award systems and positive recognition with employee contributions to sustainable value creation and the achievement of sustainability-related objectives. </a:t>
            </a:r>
          </a:p>
          <a:p>
            <a:pPr marL="0" indent="0">
              <a:buClr>
                <a:schemeClr val="tx1"/>
              </a:buClr>
              <a:buNone/>
              <a:defRPr/>
            </a:pPr>
            <a:r>
              <a:rPr lang="en-US" sz="1600" b="1" dirty="0">
                <a:solidFill>
                  <a:srgbClr val="0517B5"/>
                </a:solidFill>
              </a:rPr>
              <a:t>RELATED METHODS: </a:t>
            </a:r>
            <a:r>
              <a:rPr lang="de-DE" sz="2000" i="1" dirty="0" err="1"/>
              <a:t>Incentivisation</a:t>
            </a:r>
            <a:r>
              <a:rPr lang="de-DE" sz="2000" i="1" dirty="0"/>
              <a:t> Schemes</a:t>
            </a:r>
            <a:endParaRPr lang="en-GB" sz="2000" i="1" dirty="0"/>
          </a:p>
        </p:txBody>
      </p:sp>
      <p:sp>
        <p:nvSpPr>
          <p:cNvPr id="3" name="Footer Placeholder 4">
            <a:extLst>
              <a:ext uri="{FF2B5EF4-FFF2-40B4-BE49-F238E27FC236}">
                <a16:creationId xmlns:a16="http://schemas.microsoft.com/office/drawing/2014/main" id="{7AE1314B-C319-03B8-C831-C350D53CD73A}"/>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6">
            <a:extLst>
              <a:ext uri="{FF2B5EF4-FFF2-40B4-BE49-F238E27FC236}">
                <a16:creationId xmlns:a16="http://schemas.microsoft.com/office/drawing/2014/main" id="{F9ECA025-03F9-D014-78C3-E6181521340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4673" y="2070383"/>
            <a:ext cx="2119859" cy="2119859"/>
          </a:xfrm>
          <a:prstGeom prst="rect">
            <a:avLst/>
          </a:prstGeom>
        </p:spPr>
      </p:pic>
      <p:pic>
        <p:nvPicPr>
          <p:cNvPr id="4" name="Picture 7">
            <a:extLst>
              <a:ext uri="{FF2B5EF4-FFF2-40B4-BE49-F238E27FC236}">
                <a16:creationId xmlns:a16="http://schemas.microsoft.com/office/drawing/2014/main" id="{284C2E60-F973-83A1-F49D-803C181254C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299237931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7301F-EFD8-F7F9-E7BB-346385218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B82B77-A22E-3A87-A92B-A05071188415}"/>
              </a:ext>
            </a:extLst>
          </p:cNvPr>
          <p:cNvSpPr>
            <a:spLocks noGrp="1"/>
          </p:cNvSpPr>
          <p:nvPr>
            <p:ph type="title"/>
          </p:nvPr>
        </p:nvSpPr>
        <p:spPr>
          <a:xfrm>
            <a:off x="838200" y="613904"/>
            <a:ext cx="10515600" cy="1325563"/>
          </a:xfrm>
        </p:spPr>
        <p:txBody>
          <a:bodyPr>
            <a:normAutofit fontScale="90000"/>
          </a:bodyPr>
          <a:lstStyle/>
          <a:p>
            <a:r>
              <a:rPr lang="en-GB" sz="2000" b="1" dirty="0">
                <a:solidFill>
                  <a:srgbClr val="0517B5"/>
                </a:solidFill>
              </a:rPr>
              <a:t>Chapter 6 / Cultivating Sustainable Innovation</a:t>
            </a:r>
            <a:br>
              <a:rPr lang="en-GB" sz="20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51. </a:t>
            </a:r>
            <a:r>
              <a:rPr lang="en-US" sz="4000" i="1" dirty="0" err="1">
                <a:solidFill>
                  <a:srgbClr val="0517B5"/>
                </a:solidFill>
              </a:rPr>
              <a:t>Incentivisation</a:t>
            </a:r>
            <a:r>
              <a:rPr lang="en-US" sz="4000" i="1" dirty="0">
                <a:solidFill>
                  <a:srgbClr val="0517B5"/>
                </a:solidFill>
              </a:rPr>
              <a:t> Schemes</a:t>
            </a:r>
            <a:r>
              <a:rPr lang="en-US" sz="4000" i="1" baseline="30000" dirty="0">
                <a:solidFill>
                  <a:srgbClr val="0517B5"/>
                </a:solidFill>
                <a:ea typeface="+mn-ea"/>
              </a:rPr>
              <a:t>13</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2B377F32-2847-2A2A-4723-D3152B7D7986}"/>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9FC659B5-7C0A-2485-B674-EE4AC204BF4D}"/>
              </a:ext>
            </a:extLst>
          </p:cNvPr>
          <p:cNvSpPr>
            <a:spLocks noGrp="1"/>
          </p:cNvSpPr>
          <p:nvPr>
            <p:ph idx="1"/>
          </p:nvPr>
        </p:nvSpPr>
        <p:spPr>
          <a:xfrm>
            <a:off x="3406589" y="2074404"/>
            <a:ext cx="7945624" cy="4351338"/>
          </a:xfrm>
        </p:spPr>
        <p:txBody>
          <a:bodyPr>
            <a:normAutofit/>
          </a:bodyPr>
          <a:lstStyle/>
          <a:p>
            <a:pPr marL="0" indent="0">
              <a:buClr>
                <a:schemeClr val="tx1"/>
              </a:buClr>
              <a:buNone/>
              <a:defRPr/>
            </a:pPr>
            <a:r>
              <a:rPr lang="en-US" sz="1600" b="1" dirty="0">
                <a:solidFill>
                  <a:srgbClr val="0517B5"/>
                </a:solidFill>
              </a:rPr>
              <a:t>CHALLENGE:</a:t>
            </a:r>
            <a:r>
              <a:rPr lang="en-US" sz="2000" b="1" dirty="0"/>
              <a:t> </a:t>
            </a:r>
            <a:r>
              <a:rPr lang="en-US" sz="2000" i="1" dirty="0"/>
              <a:t>How can we motivate contributions to sustainable innovation projects? </a:t>
            </a:r>
          </a:p>
          <a:p>
            <a:pPr marL="0" indent="0">
              <a:buClr>
                <a:schemeClr val="tx1"/>
              </a:buClr>
              <a:buNone/>
              <a:defRPr/>
            </a:pPr>
            <a:r>
              <a:rPr lang="en-US" sz="1600" b="1" dirty="0">
                <a:solidFill>
                  <a:srgbClr val="0517B5"/>
                </a:solidFill>
              </a:rPr>
              <a:t>APPROACH:</a:t>
            </a:r>
            <a:r>
              <a:rPr lang="en-US" sz="2000" b="1" dirty="0"/>
              <a:t> </a:t>
            </a:r>
            <a:r>
              <a:rPr lang="en-US" sz="2000" dirty="0"/>
              <a:t>Use indicators to assess employees and </a:t>
            </a:r>
            <a:r>
              <a:rPr lang="en-US" sz="2000" dirty="0" err="1"/>
              <a:t>incentivise</a:t>
            </a:r>
            <a:r>
              <a:rPr lang="en-US" sz="2000" dirty="0"/>
              <a:t> desirable </a:t>
            </a:r>
            <a:r>
              <a:rPr lang="en-US" sz="2000" dirty="0" err="1"/>
              <a:t>behaviours</a:t>
            </a:r>
            <a:r>
              <a:rPr lang="en-US" sz="2000" dirty="0"/>
              <a:t> or valuable results of a sustainable innovation project. Awards and bonuses are balanced with non-financial benefits such as access to professional development.    </a:t>
            </a:r>
          </a:p>
          <a:p>
            <a:pPr marL="0" indent="0">
              <a:buClr>
                <a:schemeClr val="tx1"/>
              </a:buClr>
              <a:buNone/>
              <a:defRPr/>
            </a:pPr>
            <a:r>
              <a:rPr lang="en-US" sz="1600" b="1" dirty="0">
                <a:solidFill>
                  <a:srgbClr val="0517B5"/>
                </a:solidFill>
              </a:rPr>
              <a:t>EXAMPLE:</a:t>
            </a:r>
            <a:r>
              <a:rPr lang="en-US" sz="2000" b="1" dirty="0"/>
              <a:t> </a:t>
            </a:r>
            <a:r>
              <a:rPr lang="en-US" sz="2000" dirty="0"/>
              <a:t>The Dutch paint and chemicals company, AkzoNobel, introduced a bonus system to reward senior managers for meeting long-term sustainability targets. The system ties 30 percent of the managers’ long-term incentive bonus to the company’s sustainable innovation performance. </a:t>
            </a:r>
            <a:endParaRPr lang="en-GB" sz="2000" dirty="0"/>
          </a:p>
        </p:txBody>
      </p:sp>
      <p:sp>
        <p:nvSpPr>
          <p:cNvPr id="3" name="Footer Placeholder 4">
            <a:extLst>
              <a:ext uri="{FF2B5EF4-FFF2-40B4-BE49-F238E27FC236}">
                <a16:creationId xmlns:a16="http://schemas.microsoft.com/office/drawing/2014/main" id="{A5F7A8FC-B186-4411-39DE-FC8ED0F2C20C}"/>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6">
            <a:extLst>
              <a:ext uri="{FF2B5EF4-FFF2-40B4-BE49-F238E27FC236}">
                <a16:creationId xmlns:a16="http://schemas.microsoft.com/office/drawing/2014/main" id="{99311254-D406-0C6D-5BF3-2D47BE8DE3C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3416" y="2070952"/>
            <a:ext cx="2134105" cy="2134105"/>
          </a:xfrm>
          <a:prstGeom prst="rect">
            <a:avLst/>
          </a:prstGeom>
        </p:spPr>
      </p:pic>
      <p:pic>
        <p:nvPicPr>
          <p:cNvPr id="4" name="Picture 7">
            <a:extLst>
              <a:ext uri="{FF2B5EF4-FFF2-40B4-BE49-F238E27FC236}">
                <a16:creationId xmlns:a16="http://schemas.microsoft.com/office/drawing/2014/main" id="{CFB46E9F-797E-9F8C-26CA-7B73F604BB8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354605139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082E3-617D-5CDB-FFE0-D45E93E656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8B05E7-0734-AC75-392E-94E117E00777}"/>
              </a:ext>
            </a:extLst>
          </p:cNvPr>
          <p:cNvSpPr>
            <a:spLocks noGrp="1"/>
          </p:cNvSpPr>
          <p:nvPr>
            <p:ph type="title"/>
          </p:nvPr>
        </p:nvSpPr>
        <p:spPr>
          <a:xfrm>
            <a:off x="838200" y="613903"/>
            <a:ext cx="10515600" cy="1325563"/>
          </a:xfrm>
        </p:spPr>
        <p:txBody>
          <a:bodyPr>
            <a:normAutofit fontScale="90000"/>
          </a:bodyPr>
          <a:lstStyle/>
          <a:p>
            <a:r>
              <a:rPr lang="en-GB" sz="2000" b="1" dirty="0">
                <a:solidFill>
                  <a:srgbClr val="0517B5"/>
                </a:solidFill>
              </a:rPr>
              <a:t>Chapter 6 / Cultivating Sustainable Innovation</a:t>
            </a:r>
            <a:br>
              <a:rPr lang="en-GB" sz="20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52. Attracting the Right Talent</a:t>
            </a:r>
            <a:r>
              <a:rPr lang="en-US" sz="4000" i="1" baseline="30000" dirty="0">
                <a:solidFill>
                  <a:srgbClr val="0517B5"/>
                </a:solidFill>
                <a:ea typeface="+mn-ea"/>
              </a:rPr>
              <a:t>14</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0D28DC25-2EAA-F383-99D1-86F0115BEC45}"/>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167</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2B6129F7-29A4-D4BA-7355-3320F73A7D85}"/>
              </a:ext>
            </a:extLst>
          </p:cNvPr>
          <p:cNvSpPr>
            <a:spLocks noGrp="1"/>
          </p:cNvSpPr>
          <p:nvPr>
            <p:ph idx="1"/>
          </p:nvPr>
        </p:nvSpPr>
        <p:spPr>
          <a:xfrm>
            <a:off x="3413308" y="2074403"/>
            <a:ext cx="7882221" cy="4351338"/>
          </a:xfrm>
        </p:spPr>
        <p:txBody>
          <a:bodyPr>
            <a:normAutofit/>
          </a:bodyPr>
          <a:lstStyle/>
          <a:p>
            <a:pPr marL="0" indent="0">
              <a:buClr>
                <a:schemeClr val="tx1"/>
              </a:buClr>
              <a:buNone/>
              <a:defRPr/>
            </a:pPr>
            <a:r>
              <a:rPr lang="en-US" sz="1600" b="1" dirty="0">
                <a:solidFill>
                  <a:srgbClr val="0517B5"/>
                </a:solidFill>
              </a:rPr>
              <a:t>CHALLENGE:</a:t>
            </a:r>
            <a:r>
              <a:rPr lang="en-US" sz="2000" b="1" dirty="0"/>
              <a:t> </a:t>
            </a:r>
            <a:r>
              <a:rPr lang="en-US" sz="2000" i="1" dirty="0"/>
              <a:t>How can we discover and engage highly motivated, skilled and knowledgeable talent to drive sustainable innovation?</a:t>
            </a:r>
          </a:p>
          <a:p>
            <a:pPr marL="0" indent="0">
              <a:buClr>
                <a:schemeClr val="tx1"/>
              </a:buClr>
              <a:buNone/>
              <a:defRPr/>
            </a:pPr>
            <a:r>
              <a:rPr lang="en-US" sz="1600" b="1" dirty="0">
                <a:solidFill>
                  <a:srgbClr val="0517B5"/>
                </a:solidFill>
              </a:rPr>
              <a:t>APPROACH:</a:t>
            </a:r>
            <a:r>
              <a:rPr lang="en-US" sz="2000" dirty="0"/>
              <a:t> Implement ‘a recruitment and selection process that takes into account both competencies and sustainability-oriented values’. </a:t>
            </a:r>
          </a:p>
          <a:p>
            <a:pPr marL="0" indent="0">
              <a:buClr>
                <a:schemeClr val="tx1"/>
              </a:buClr>
              <a:buNone/>
              <a:defRPr/>
            </a:pPr>
            <a:r>
              <a:rPr lang="en-US" sz="1600" b="1" dirty="0">
                <a:solidFill>
                  <a:srgbClr val="0517B5"/>
                </a:solidFill>
              </a:rPr>
              <a:t>RELATED METHODS: </a:t>
            </a:r>
            <a:r>
              <a:rPr lang="de-DE" sz="2000" i="1" dirty="0" err="1"/>
              <a:t>Aspirational</a:t>
            </a:r>
            <a:r>
              <a:rPr lang="de-DE" sz="2000" i="1" dirty="0"/>
              <a:t> Narratives</a:t>
            </a:r>
            <a:endParaRPr lang="en-GB" sz="2000" i="1" dirty="0"/>
          </a:p>
        </p:txBody>
      </p:sp>
      <p:sp>
        <p:nvSpPr>
          <p:cNvPr id="3" name="Footer Placeholder 4">
            <a:extLst>
              <a:ext uri="{FF2B5EF4-FFF2-40B4-BE49-F238E27FC236}">
                <a16:creationId xmlns:a16="http://schemas.microsoft.com/office/drawing/2014/main" id="{BDBDAC53-CB08-303E-5952-95004826B1A3}"/>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6">
            <a:extLst>
              <a:ext uri="{FF2B5EF4-FFF2-40B4-BE49-F238E27FC236}">
                <a16:creationId xmlns:a16="http://schemas.microsoft.com/office/drawing/2014/main" id="{C1870E46-4B97-70BD-84DD-EDB09611F1C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4673" y="2071785"/>
            <a:ext cx="2119860" cy="2119860"/>
          </a:xfrm>
          <a:prstGeom prst="rect">
            <a:avLst/>
          </a:prstGeom>
        </p:spPr>
      </p:pic>
      <p:pic>
        <p:nvPicPr>
          <p:cNvPr id="4" name="Picture 7">
            <a:extLst>
              <a:ext uri="{FF2B5EF4-FFF2-40B4-BE49-F238E27FC236}">
                <a16:creationId xmlns:a16="http://schemas.microsoft.com/office/drawing/2014/main" id="{B29EA893-0D2D-7BF0-B8FA-B5AAE95C95A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130449687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142D8-286A-2AC1-DCE1-B5778AB6A3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51963-6AF2-EE04-3D99-6EDBAF3C1815}"/>
              </a:ext>
            </a:extLst>
          </p:cNvPr>
          <p:cNvSpPr>
            <a:spLocks noGrp="1"/>
          </p:cNvSpPr>
          <p:nvPr>
            <p:ph type="title"/>
          </p:nvPr>
        </p:nvSpPr>
        <p:spPr>
          <a:xfrm>
            <a:off x="838200" y="613903"/>
            <a:ext cx="10515600" cy="1325563"/>
          </a:xfrm>
        </p:spPr>
        <p:txBody>
          <a:bodyPr>
            <a:normAutofit fontScale="90000"/>
          </a:bodyPr>
          <a:lstStyle/>
          <a:p>
            <a:r>
              <a:rPr lang="en-GB" sz="2000" b="1" dirty="0">
                <a:solidFill>
                  <a:srgbClr val="0517B5"/>
                </a:solidFill>
              </a:rPr>
              <a:t>Chapter 6 / Cultivating Sustainable Innovation</a:t>
            </a:r>
            <a:br>
              <a:rPr lang="en-GB" sz="20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53. Aspirational Narratives</a:t>
            </a:r>
            <a:r>
              <a:rPr lang="en-US" sz="4000" i="1" baseline="30000" dirty="0">
                <a:solidFill>
                  <a:srgbClr val="0517B5"/>
                </a:solidFill>
                <a:ea typeface="+mn-ea"/>
              </a:rPr>
              <a:t>15</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65766617-6894-0174-5ED4-6699049F5AF7}"/>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168</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DC2C421A-1752-C0A4-10E8-78F45A1069B7}"/>
              </a:ext>
            </a:extLst>
          </p:cNvPr>
          <p:cNvSpPr>
            <a:spLocks noGrp="1"/>
          </p:cNvSpPr>
          <p:nvPr>
            <p:ph idx="1"/>
          </p:nvPr>
        </p:nvSpPr>
        <p:spPr>
          <a:xfrm>
            <a:off x="3406584" y="2074403"/>
            <a:ext cx="7945629"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craft narratives that inspire proactive and purpose-driven engagement for sustainable innovation? </a:t>
            </a:r>
          </a:p>
          <a:p>
            <a:pPr marL="0" indent="0">
              <a:buClr>
                <a:schemeClr val="tx1"/>
              </a:buClr>
              <a:buNone/>
              <a:defRPr/>
            </a:pPr>
            <a:r>
              <a:rPr lang="en-US" sz="1600" b="1" dirty="0">
                <a:solidFill>
                  <a:srgbClr val="0517B5"/>
                </a:solidFill>
              </a:rPr>
              <a:t>APPROACH: </a:t>
            </a:r>
            <a:r>
              <a:rPr lang="en-US" sz="2000" dirty="0"/>
              <a:t>Frame the pursuit of sustainability related values as an </a:t>
            </a:r>
            <a:r>
              <a:rPr lang="en-US" sz="2000" dirty="0" err="1"/>
              <a:t>organisational</a:t>
            </a:r>
            <a:r>
              <a:rPr lang="en-US" sz="2000" dirty="0"/>
              <a:t> purpose with </a:t>
            </a:r>
            <a:r>
              <a:rPr lang="en-US" sz="2000" i="1" dirty="0"/>
              <a:t>Aspirational Narratives </a:t>
            </a:r>
            <a:r>
              <a:rPr lang="en-US" sz="2000" dirty="0"/>
              <a:t>and formulate hopeful and ambitious objectives for sustainable innovation.    </a:t>
            </a:r>
          </a:p>
          <a:p>
            <a:pPr marL="0" indent="0">
              <a:buClr>
                <a:schemeClr val="tx1"/>
              </a:buClr>
              <a:buNone/>
              <a:defRPr/>
            </a:pPr>
            <a:r>
              <a:rPr lang="en-US" sz="1600" b="1" dirty="0">
                <a:solidFill>
                  <a:srgbClr val="0517B5"/>
                </a:solidFill>
              </a:rPr>
              <a:t>EXAMPLE: </a:t>
            </a:r>
            <a:r>
              <a:rPr lang="en-US" sz="2000" dirty="0"/>
              <a:t>A comparative multi-case study demonstrated that the </a:t>
            </a:r>
            <a:r>
              <a:rPr lang="en-US" sz="2000" i="1" dirty="0"/>
              <a:t>Aspirational Narratives </a:t>
            </a:r>
            <a:r>
              <a:rPr lang="en-US" sz="2000" dirty="0"/>
              <a:t>in an American textiles company and a Belgian household goods company were related with more innovation-supportive values (i.e. flexibility, freedom, risk-taking, experimentation, continuous learning and change) compared to other companies with ambiguous and accountable (focused on compliance and metrics) narratives of sustainability. </a:t>
            </a:r>
            <a:endParaRPr lang="en-GB" sz="2000" dirty="0"/>
          </a:p>
        </p:txBody>
      </p:sp>
      <p:sp>
        <p:nvSpPr>
          <p:cNvPr id="3" name="Footer Placeholder 4">
            <a:extLst>
              <a:ext uri="{FF2B5EF4-FFF2-40B4-BE49-F238E27FC236}">
                <a16:creationId xmlns:a16="http://schemas.microsoft.com/office/drawing/2014/main" id="{BF1C41F5-03C1-AE9E-8E16-C55E071F4ADA}"/>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6">
            <a:extLst>
              <a:ext uri="{FF2B5EF4-FFF2-40B4-BE49-F238E27FC236}">
                <a16:creationId xmlns:a16="http://schemas.microsoft.com/office/drawing/2014/main" id="{19AD6985-0C63-84F2-A05E-ABC531BCB4C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4673" y="2070951"/>
            <a:ext cx="2134105" cy="2134105"/>
          </a:xfrm>
          <a:prstGeom prst="rect">
            <a:avLst/>
          </a:prstGeom>
        </p:spPr>
      </p:pic>
      <p:pic>
        <p:nvPicPr>
          <p:cNvPr id="4" name="Picture 7">
            <a:extLst>
              <a:ext uri="{FF2B5EF4-FFF2-40B4-BE49-F238E27FC236}">
                <a16:creationId xmlns:a16="http://schemas.microsoft.com/office/drawing/2014/main" id="{4DC3217C-7035-B156-D2BD-531189AE8BC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181505658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96E7E-CF05-ECA0-1335-965D81757F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E5CC81-5F27-90E4-9A5C-D99661A4B9FC}"/>
              </a:ext>
            </a:extLst>
          </p:cNvPr>
          <p:cNvSpPr>
            <a:spLocks noGrp="1"/>
          </p:cNvSpPr>
          <p:nvPr>
            <p:ph type="title"/>
          </p:nvPr>
        </p:nvSpPr>
        <p:spPr>
          <a:xfrm>
            <a:off x="838200" y="613897"/>
            <a:ext cx="10515600" cy="1325563"/>
          </a:xfrm>
        </p:spPr>
        <p:txBody>
          <a:bodyPr>
            <a:normAutofit fontScale="90000"/>
          </a:bodyPr>
          <a:lstStyle/>
          <a:p>
            <a:r>
              <a:rPr lang="en-GB" sz="2000" b="1" dirty="0">
                <a:solidFill>
                  <a:srgbClr val="0517B5"/>
                </a:solidFill>
              </a:rPr>
              <a:t>Chapter 6 / Cultivating Sustainable Innovation</a:t>
            </a:r>
            <a:br>
              <a:rPr lang="en-GB" sz="20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54. Human Resource Development</a:t>
            </a:r>
            <a:r>
              <a:rPr lang="en-US" sz="4000" i="1" baseline="30000" dirty="0">
                <a:solidFill>
                  <a:srgbClr val="0517B5"/>
                </a:solidFill>
                <a:ea typeface="+mn-ea"/>
              </a:rPr>
              <a:t>16</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C1676A34-1123-6C2C-CF3F-FBD0D6A624E6}"/>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169</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5CB3FB09-261B-B31B-2EB4-7EC863381BD3}"/>
              </a:ext>
            </a:extLst>
          </p:cNvPr>
          <p:cNvSpPr>
            <a:spLocks noGrp="1"/>
          </p:cNvSpPr>
          <p:nvPr>
            <p:ph idx="1"/>
          </p:nvPr>
        </p:nvSpPr>
        <p:spPr>
          <a:xfrm>
            <a:off x="3413306" y="2074397"/>
            <a:ext cx="7938907"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empower employees with the skills and competences needed to drive sustainable innovation?</a:t>
            </a:r>
          </a:p>
          <a:p>
            <a:pPr marL="0" indent="0">
              <a:buClr>
                <a:schemeClr val="tx1"/>
              </a:buClr>
              <a:buNone/>
              <a:defRPr/>
            </a:pPr>
            <a:r>
              <a:rPr lang="en-US" sz="1600" b="1" dirty="0">
                <a:solidFill>
                  <a:srgbClr val="0517B5"/>
                </a:solidFill>
              </a:rPr>
              <a:t>APPROACH: </a:t>
            </a:r>
            <a:r>
              <a:rPr lang="en-US" sz="2000" dirty="0"/>
              <a:t>Foster personal growth, motivation and a sense of flow through ‘onboarding and clear communication of values to new employees’, employee training, career development and succession planning. </a:t>
            </a:r>
          </a:p>
          <a:p>
            <a:pPr marL="0" indent="0">
              <a:buClr>
                <a:schemeClr val="tx1"/>
              </a:buClr>
              <a:buNone/>
              <a:defRPr/>
            </a:pPr>
            <a:r>
              <a:rPr lang="en-US" sz="1600" b="1" dirty="0">
                <a:solidFill>
                  <a:srgbClr val="0517B5"/>
                </a:solidFill>
              </a:rPr>
              <a:t>RELATED METHODS: </a:t>
            </a:r>
            <a:r>
              <a:rPr lang="de-DE" sz="2000" i="1" dirty="0" err="1"/>
              <a:t>Mandatory</a:t>
            </a:r>
            <a:r>
              <a:rPr lang="de-DE" sz="2000" i="1" dirty="0"/>
              <a:t> Training </a:t>
            </a:r>
            <a:endParaRPr lang="en-GB" sz="2000" i="1" dirty="0"/>
          </a:p>
        </p:txBody>
      </p:sp>
      <p:sp>
        <p:nvSpPr>
          <p:cNvPr id="3" name="Footer Placeholder 4">
            <a:extLst>
              <a:ext uri="{FF2B5EF4-FFF2-40B4-BE49-F238E27FC236}">
                <a16:creationId xmlns:a16="http://schemas.microsoft.com/office/drawing/2014/main" id="{524DBBEA-B120-4C76-3A07-E85505BDB825}"/>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8">
            <a:extLst>
              <a:ext uri="{FF2B5EF4-FFF2-40B4-BE49-F238E27FC236}">
                <a16:creationId xmlns:a16="http://schemas.microsoft.com/office/drawing/2014/main" id="{B2E00DE2-F84D-EEFD-7414-1AC6E5E1EE4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4673" y="2070383"/>
            <a:ext cx="2119860" cy="2119860"/>
          </a:xfrm>
          <a:prstGeom prst="rect">
            <a:avLst/>
          </a:prstGeom>
        </p:spPr>
      </p:pic>
    </p:spTree>
    <p:extLst>
      <p:ext uri="{BB962C8B-B14F-4D97-AF65-F5344CB8AC3E}">
        <p14:creationId xmlns:p14="http://schemas.microsoft.com/office/powerpoint/2010/main" val="2585204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1A523-20E2-0845-3E17-EA57DF16063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E3767B2-208F-DD11-0532-CB4774B0A1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1C3CC1BA-3325-F9D2-306A-98E9E8FD7E5D}"/>
              </a:ext>
            </a:extLst>
          </p:cNvPr>
          <p:cNvSpPr>
            <a:spLocks noGrp="1"/>
          </p:cNvSpPr>
          <p:nvPr>
            <p:ph type="title"/>
          </p:nvPr>
        </p:nvSpPr>
        <p:spPr/>
        <p:txBody>
          <a:bodyPr>
            <a:normAutofit/>
          </a:bodyPr>
          <a:lstStyle/>
          <a:p>
            <a:r>
              <a:rPr lang="en-GB" sz="1800" b="1" dirty="0">
                <a:solidFill>
                  <a:srgbClr val="0517B5"/>
                </a:solidFill>
              </a:rPr>
              <a:t>Chapter 2 / Conceptual Foundations</a:t>
            </a:r>
            <a:br>
              <a:rPr lang="en-GB" sz="3600" noProof="0" dirty="0">
                <a:solidFill>
                  <a:srgbClr val="0517B5"/>
                </a:solidFill>
                <a:latin typeface="IBM Plex Sans" panose="020B0503050203000203" pitchFamily="34" charset="0"/>
              </a:rPr>
            </a:br>
            <a:r>
              <a:rPr lang="en-GB" sz="3600" noProof="0" dirty="0">
                <a:solidFill>
                  <a:srgbClr val="0517B5"/>
                </a:solidFill>
                <a:latin typeface="IBM Plex Sans" panose="020B0503050203000203" pitchFamily="34" charset="0"/>
              </a:rPr>
              <a:t>Sustainability Reporting</a:t>
            </a:r>
          </a:p>
        </p:txBody>
      </p:sp>
      <p:sp>
        <p:nvSpPr>
          <p:cNvPr id="3" name="Content Placeholder 2">
            <a:extLst>
              <a:ext uri="{FF2B5EF4-FFF2-40B4-BE49-F238E27FC236}">
                <a16:creationId xmlns:a16="http://schemas.microsoft.com/office/drawing/2014/main" id="{2D21C4BC-C0F7-2311-F980-9935E6550B2B}"/>
              </a:ext>
            </a:extLst>
          </p:cNvPr>
          <p:cNvSpPr>
            <a:spLocks noGrp="1"/>
          </p:cNvSpPr>
          <p:nvPr>
            <p:ph idx="1"/>
          </p:nvPr>
        </p:nvSpPr>
        <p:spPr>
          <a:xfrm>
            <a:off x="838200" y="2074403"/>
            <a:ext cx="10515600" cy="4351338"/>
          </a:xfrm>
        </p:spPr>
        <p:txBody>
          <a:bodyPr>
            <a:normAutofit/>
          </a:bodyPr>
          <a:lstStyle/>
          <a:p>
            <a:pPr>
              <a:buClr>
                <a:schemeClr val="tx1"/>
              </a:buClr>
              <a:buFont typeface="Wingdings" panose="05000000000000000000" pitchFamily="2" charset="2"/>
              <a:buChar char="§"/>
            </a:pPr>
            <a:r>
              <a:rPr lang="en-GB" sz="2000" noProof="0" dirty="0">
                <a:latin typeface="IBM Plex Sans" panose="020B0503050203000203" pitchFamily="34" charset="0"/>
              </a:rPr>
              <a:t>Sustainability reporting has evolved from a voluntary ambition to a mandatory requirement for all sectors. </a:t>
            </a:r>
          </a:p>
          <a:p>
            <a:pPr>
              <a:buClr>
                <a:schemeClr val="tx1"/>
              </a:buClr>
              <a:buFont typeface="Wingdings" panose="05000000000000000000" pitchFamily="2" charset="2"/>
              <a:buChar char="§"/>
            </a:pPr>
            <a:r>
              <a:rPr lang="en-GB" sz="2000" noProof="0" dirty="0">
                <a:latin typeface="IBM Plex Sans" panose="020B0503050203000203" pitchFamily="34" charset="0"/>
              </a:rPr>
              <a:t>Integrated/ESG reporting requires companies to compile and disclose information on their economic, environmental and social performance.</a:t>
            </a:r>
          </a:p>
          <a:p>
            <a:pPr>
              <a:buClr>
                <a:schemeClr val="tx1"/>
              </a:buClr>
              <a:buFont typeface="Wingdings" panose="05000000000000000000" pitchFamily="2" charset="2"/>
              <a:buChar char="§"/>
            </a:pPr>
            <a:r>
              <a:rPr lang="en-GB" sz="2000" noProof="0" dirty="0">
                <a:latin typeface="IBM Plex Sans" panose="020B0503050203000203" pitchFamily="34" charset="0"/>
              </a:rPr>
              <a:t>It is criticized for being retrospective, investor-focused, and detached from scientific baselines.</a:t>
            </a:r>
          </a:p>
          <a:p>
            <a:pPr>
              <a:buClr>
                <a:schemeClr val="tx1"/>
              </a:buClr>
              <a:buFont typeface="Wingdings" panose="05000000000000000000" pitchFamily="2" charset="2"/>
              <a:buChar char="§"/>
            </a:pPr>
            <a:r>
              <a:rPr lang="en-GB" sz="2000" noProof="0" dirty="0">
                <a:latin typeface="IBM Plex Sans" panose="020B0503050203000203" pitchFamily="34" charset="0"/>
              </a:rPr>
              <a:t>Double materiality requires reporting on both outside-in impact on corporate performance and inside-out impact on society and environment.</a:t>
            </a:r>
          </a:p>
        </p:txBody>
      </p:sp>
      <p:sp>
        <p:nvSpPr>
          <p:cNvPr id="5" name="Slide Number Placeholder 4">
            <a:extLst>
              <a:ext uri="{FF2B5EF4-FFF2-40B4-BE49-F238E27FC236}">
                <a16:creationId xmlns:a16="http://schemas.microsoft.com/office/drawing/2014/main" id="{C1B91CFF-618D-6FB6-E655-619F975C468A}"/>
              </a:ext>
            </a:extLst>
          </p:cNvPr>
          <p:cNvSpPr>
            <a:spLocks noGrp="1"/>
          </p:cNvSpPr>
          <p:nvPr>
            <p:ph type="sldNum" sz="quarter" idx="12"/>
          </p:nvPr>
        </p:nvSpPr>
        <p:spPr>
          <a:xfrm>
            <a:off x="8610600" y="6356350"/>
            <a:ext cx="2743200" cy="365125"/>
          </a:xfrm>
        </p:spPr>
        <p:txBody>
          <a:bodyPr/>
          <a:lstStyle/>
          <a:p>
            <a:fld id="{3956045D-9102-456A-A452-B8024B51FE1A}" type="slidenum">
              <a:rPr lang="en-GB" noProof="0" smtClean="0">
                <a:latin typeface="IBM Plex Sans" panose="020B0503050203000203" pitchFamily="34" charset="0"/>
              </a:rPr>
              <a:t>17</a:t>
            </a:fld>
            <a:endParaRPr lang="en-GB" noProof="0" dirty="0">
              <a:latin typeface="IBM Plex Sans" panose="020B0503050203000203" pitchFamily="34" charset="0"/>
            </a:endParaRPr>
          </a:p>
        </p:txBody>
      </p:sp>
      <p:sp>
        <p:nvSpPr>
          <p:cNvPr id="6" name="Footer Placeholder 4">
            <a:extLst>
              <a:ext uri="{FF2B5EF4-FFF2-40B4-BE49-F238E27FC236}">
                <a16:creationId xmlns:a16="http://schemas.microsoft.com/office/drawing/2014/main" id="{414A0585-6F36-F157-C22C-62CAF6891893}"/>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6689583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9AA31-590F-AD41-A536-A157542E67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B3FB1C-87B5-1809-37B2-5B58E372994C}"/>
              </a:ext>
            </a:extLst>
          </p:cNvPr>
          <p:cNvSpPr>
            <a:spLocks noGrp="1"/>
          </p:cNvSpPr>
          <p:nvPr>
            <p:ph type="title"/>
          </p:nvPr>
        </p:nvSpPr>
        <p:spPr>
          <a:xfrm>
            <a:off x="838200" y="613901"/>
            <a:ext cx="10515600" cy="1325563"/>
          </a:xfrm>
        </p:spPr>
        <p:txBody>
          <a:bodyPr>
            <a:normAutofit fontScale="90000"/>
          </a:bodyPr>
          <a:lstStyle/>
          <a:p>
            <a:r>
              <a:rPr lang="en-GB" sz="2000" b="1" dirty="0">
                <a:solidFill>
                  <a:srgbClr val="0517B5"/>
                </a:solidFill>
              </a:rPr>
              <a:t>Chapter 6 / Cultivating Sustainable Innovation</a:t>
            </a:r>
            <a:br>
              <a:rPr lang="en-GB" sz="20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55. Mandatory Training</a:t>
            </a:r>
            <a:r>
              <a:rPr lang="en-US" sz="4000" i="1" baseline="30000" dirty="0">
                <a:solidFill>
                  <a:srgbClr val="0517B5"/>
                </a:solidFill>
                <a:ea typeface="+mn-ea"/>
              </a:rPr>
              <a:t>17</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D150E641-F0C7-7946-C34C-6C4CF666A068}"/>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170</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174A78B0-E59D-44C5-B31F-50F25F357E9C}"/>
              </a:ext>
            </a:extLst>
          </p:cNvPr>
          <p:cNvSpPr>
            <a:spLocks noGrp="1"/>
          </p:cNvSpPr>
          <p:nvPr>
            <p:ph idx="1"/>
          </p:nvPr>
        </p:nvSpPr>
        <p:spPr>
          <a:xfrm>
            <a:off x="3406584" y="2081125"/>
            <a:ext cx="8194288"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mainstream a shared understanding of the </a:t>
            </a:r>
            <a:r>
              <a:rPr lang="en-US" sz="2000" i="1" dirty="0" err="1"/>
              <a:t>organisational</a:t>
            </a:r>
            <a:r>
              <a:rPr lang="en-US" sz="2000" i="1" dirty="0"/>
              <a:t> values and convey the competences needed to turn them into practice?  </a:t>
            </a:r>
          </a:p>
          <a:p>
            <a:pPr marL="0" indent="0">
              <a:buClr>
                <a:schemeClr val="tx1"/>
              </a:buClr>
              <a:buNone/>
              <a:defRPr/>
            </a:pPr>
            <a:r>
              <a:rPr lang="en-US" sz="1600" b="1" dirty="0">
                <a:solidFill>
                  <a:srgbClr val="0517B5"/>
                </a:solidFill>
              </a:rPr>
              <a:t>APPROACH: </a:t>
            </a:r>
            <a:r>
              <a:rPr lang="en-US" sz="2000" dirty="0"/>
              <a:t>Further sustainability literacy and the acquisition of knowledge across teams with </a:t>
            </a:r>
            <a:r>
              <a:rPr lang="en-US" sz="2000" i="1" dirty="0"/>
              <a:t>Mandatory Training</a:t>
            </a:r>
            <a:r>
              <a:rPr lang="en-US" sz="2000" dirty="0"/>
              <a:t>. It imparts essential sustain able innovation skills and competencies.    </a:t>
            </a:r>
          </a:p>
          <a:p>
            <a:pPr marL="0" indent="0">
              <a:buClr>
                <a:schemeClr val="tx1"/>
              </a:buClr>
              <a:buNone/>
              <a:defRPr/>
            </a:pPr>
            <a:r>
              <a:rPr lang="en-US" sz="1600" b="1" dirty="0">
                <a:solidFill>
                  <a:srgbClr val="0517B5"/>
                </a:solidFill>
              </a:rPr>
              <a:t>EXAMPLE: </a:t>
            </a:r>
            <a:r>
              <a:rPr lang="en-US" sz="2000" dirty="0"/>
              <a:t>Interface provides mandatory sustain ability training to all new employees to inform them of ongoing activities and encourage them to engage in sustainable innovation. Optional advanced training is also offered to develop societal problem-solving skills. </a:t>
            </a:r>
            <a:endParaRPr lang="en-GB" sz="2000" dirty="0"/>
          </a:p>
        </p:txBody>
      </p:sp>
      <p:sp>
        <p:nvSpPr>
          <p:cNvPr id="3" name="Footer Placeholder 4">
            <a:extLst>
              <a:ext uri="{FF2B5EF4-FFF2-40B4-BE49-F238E27FC236}">
                <a16:creationId xmlns:a16="http://schemas.microsoft.com/office/drawing/2014/main" id="{9438B116-78B4-BD9A-2CDC-89DBF84F9169}"/>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8">
            <a:extLst>
              <a:ext uri="{FF2B5EF4-FFF2-40B4-BE49-F238E27FC236}">
                <a16:creationId xmlns:a16="http://schemas.microsoft.com/office/drawing/2014/main" id="{C04FB0E4-2827-15F2-7F33-5D027AF8311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3412" y="2082345"/>
            <a:ext cx="2134105" cy="2134105"/>
          </a:xfrm>
          <a:prstGeom prst="rect">
            <a:avLst/>
          </a:prstGeom>
        </p:spPr>
      </p:pic>
      <p:pic>
        <p:nvPicPr>
          <p:cNvPr id="4" name="Picture 7">
            <a:extLst>
              <a:ext uri="{FF2B5EF4-FFF2-40B4-BE49-F238E27FC236}">
                <a16:creationId xmlns:a16="http://schemas.microsoft.com/office/drawing/2014/main" id="{D96F7A0A-10BB-31DE-918E-9A83F9A7570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319178000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45866-1C06-ED01-73D0-36BA3C285D52}"/>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C4A0C71-80AA-9C5A-C3CF-444318FD97F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A0391479-A342-E480-3D83-AD4514F86061}"/>
              </a:ext>
            </a:extLst>
          </p:cNvPr>
          <p:cNvSpPr>
            <a:spLocks noGrp="1"/>
          </p:cNvSpPr>
          <p:nvPr>
            <p:ph type="title"/>
          </p:nvPr>
        </p:nvSpPr>
        <p:spPr>
          <a:xfrm>
            <a:off x="838200" y="613895"/>
            <a:ext cx="10515600" cy="1325563"/>
          </a:xfrm>
        </p:spPr>
        <p:txBody>
          <a:bodyPr>
            <a:normAutofit fontScale="90000"/>
          </a:bodyPr>
          <a:lstStyle/>
          <a:p>
            <a:r>
              <a:rPr lang="en-GB" sz="2000" b="1" dirty="0">
                <a:solidFill>
                  <a:srgbClr val="0517B5"/>
                </a:solidFill>
              </a:rPr>
              <a:t>Chapter 6 / Cultivating Sustainable Innovation</a:t>
            </a:r>
            <a:br>
              <a:rPr lang="en-GB" sz="1800" b="1" dirty="0">
                <a:solidFill>
                  <a:srgbClr val="0517B5"/>
                </a:solidFill>
              </a:rPr>
            </a:br>
            <a:r>
              <a:rPr lang="en-US" sz="4000" dirty="0">
                <a:solidFill>
                  <a:srgbClr val="0517B5"/>
                </a:solidFill>
              </a:rPr>
              <a:t>Practices and Methods: </a:t>
            </a:r>
            <a:br>
              <a:rPr lang="en-US" sz="4000" dirty="0">
                <a:solidFill>
                  <a:srgbClr val="0517B5"/>
                </a:solidFill>
              </a:rPr>
            </a:br>
            <a:r>
              <a:rPr lang="en-US" sz="4000" dirty="0">
                <a:solidFill>
                  <a:srgbClr val="0517B5"/>
                </a:solidFill>
              </a:rPr>
              <a:t>Promoting Social Interactions </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F8564676-1023-17E3-7122-0B2A38970017}"/>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171</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B2A6B70F-85C3-83FD-6845-5A002F2E071F}"/>
              </a:ext>
            </a:extLst>
          </p:cNvPr>
          <p:cNvSpPr>
            <a:spLocks noGrp="1"/>
          </p:cNvSpPr>
          <p:nvPr>
            <p:ph idx="1"/>
          </p:nvPr>
        </p:nvSpPr>
        <p:spPr>
          <a:xfrm>
            <a:off x="838200" y="2074395"/>
            <a:ext cx="10515600" cy="4351338"/>
          </a:xfrm>
        </p:spPr>
        <p:txBody>
          <a:bodyPr>
            <a:normAutofit/>
          </a:bodyPr>
          <a:lstStyle/>
          <a:p>
            <a:pPr marL="0" indent="0">
              <a:buClr>
                <a:srgbClr val="0517B5"/>
              </a:buClr>
              <a:buNone/>
              <a:defRPr/>
            </a:pPr>
            <a:r>
              <a:rPr lang="en-US" sz="2000" dirty="0"/>
              <a:t>The next set of practices and methods focuses on cultivating social interactions. These are a significant factor in both hindering and facilitating the mainstreaming of values and the establishment of new practices. They range from the daily informal exchanges that take place between employees to more deliberate forms of collaboration and knowledge exchange, together with interactions with stakeholders outside of the </a:t>
            </a:r>
            <a:r>
              <a:rPr lang="en-US" sz="2000" dirty="0" err="1"/>
              <a:t>organisation</a:t>
            </a:r>
            <a:r>
              <a:rPr lang="en-US" sz="2000" dirty="0"/>
              <a:t>:  </a:t>
            </a:r>
            <a:endParaRPr lang="en-US" sz="2000" dirty="0">
              <a:solidFill>
                <a:srgbClr val="0517B5"/>
              </a:solidFill>
            </a:endParaRPr>
          </a:p>
          <a:p>
            <a:pPr>
              <a:buClr>
                <a:srgbClr val="0517B5"/>
              </a:buClr>
              <a:buFont typeface="Helvetica" panose="020B0604020202020204" pitchFamily="34" charset="0"/>
              <a:buChar char="│"/>
              <a:defRPr/>
            </a:pPr>
            <a:r>
              <a:rPr lang="en-US" sz="2000" dirty="0">
                <a:solidFill>
                  <a:srgbClr val="0517B5"/>
                </a:solidFill>
              </a:rPr>
              <a:t>How can we promote sustainability-oriented collaboration, knowledge exchange and stakeholder engagement?</a:t>
            </a:r>
            <a:endParaRPr lang="en-GB" sz="2000" dirty="0">
              <a:solidFill>
                <a:srgbClr val="0517B5"/>
              </a:solidFill>
            </a:endParaRPr>
          </a:p>
        </p:txBody>
      </p:sp>
      <p:sp>
        <p:nvSpPr>
          <p:cNvPr id="3" name="Footer Placeholder 4">
            <a:extLst>
              <a:ext uri="{FF2B5EF4-FFF2-40B4-BE49-F238E27FC236}">
                <a16:creationId xmlns:a16="http://schemas.microsoft.com/office/drawing/2014/main" id="{43A5B20D-0981-E51B-5E63-6AB87A835FFD}"/>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89589631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84FB0-5711-8607-767A-56530D02DB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788779-86DE-05E8-4AD1-B8A7B29DA8EA}"/>
              </a:ext>
            </a:extLst>
          </p:cNvPr>
          <p:cNvSpPr>
            <a:spLocks noGrp="1"/>
          </p:cNvSpPr>
          <p:nvPr>
            <p:ph type="title"/>
          </p:nvPr>
        </p:nvSpPr>
        <p:spPr>
          <a:xfrm>
            <a:off x="838200" y="613903"/>
            <a:ext cx="10515600" cy="1325563"/>
          </a:xfrm>
        </p:spPr>
        <p:txBody>
          <a:bodyPr>
            <a:normAutofit fontScale="90000"/>
          </a:bodyPr>
          <a:lstStyle/>
          <a:p>
            <a:r>
              <a:rPr lang="en-GB" sz="2000" b="1" dirty="0">
                <a:solidFill>
                  <a:srgbClr val="0517B5"/>
                </a:solidFill>
              </a:rPr>
              <a:t>Chapter 6 / Cultivating Sustainable Innovation</a:t>
            </a:r>
            <a:br>
              <a:rPr lang="en-GB" sz="20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56. Inviting for Informal Exchange</a:t>
            </a:r>
            <a:r>
              <a:rPr lang="en-US" sz="4000" i="1" baseline="30000" dirty="0">
                <a:solidFill>
                  <a:srgbClr val="0517B5"/>
                </a:solidFill>
                <a:ea typeface="+mn-ea"/>
              </a:rPr>
              <a:t>18</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48B81404-D9DF-C01A-5BB5-C96AFBF2C554}"/>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172</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4B48828A-E765-9490-F0A6-772975E5938D}"/>
              </a:ext>
            </a:extLst>
          </p:cNvPr>
          <p:cNvSpPr>
            <a:spLocks noGrp="1"/>
          </p:cNvSpPr>
          <p:nvPr>
            <p:ph idx="1"/>
          </p:nvPr>
        </p:nvSpPr>
        <p:spPr>
          <a:xfrm>
            <a:off x="3406584" y="2074403"/>
            <a:ext cx="7947216"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facilitate the sharing of sentiments and ideas employees might other wise conceal?</a:t>
            </a:r>
          </a:p>
          <a:p>
            <a:pPr marL="0" indent="0">
              <a:buClr>
                <a:schemeClr val="tx1"/>
              </a:buClr>
              <a:buNone/>
              <a:defRPr/>
            </a:pPr>
            <a:r>
              <a:rPr lang="en-US" sz="1600" b="1" dirty="0">
                <a:solidFill>
                  <a:srgbClr val="0517B5"/>
                </a:solidFill>
              </a:rPr>
              <a:t>APPROACH: </a:t>
            </a:r>
            <a:r>
              <a:rPr lang="en-US" sz="2000" dirty="0"/>
              <a:t>Create opportunities for informal verbal or non-verbal interpersonal communication. Facilitate the flow of ideas, knowledge and emotions in everyday activities that are not focused on problem-solving.</a:t>
            </a:r>
          </a:p>
          <a:p>
            <a:pPr marL="0" indent="0">
              <a:buClr>
                <a:schemeClr val="tx1"/>
              </a:buClr>
              <a:buNone/>
              <a:defRPr/>
            </a:pPr>
            <a:r>
              <a:rPr lang="en-US" sz="1600" b="1" dirty="0">
                <a:solidFill>
                  <a:srgbClr val="0517B5"/>
                </a:solidFill>
              </a:rPr>
              <a:t>RELATED METHODS: </a:t>
            </a:r>
            <a:r>
              <a:rPr lang="en-US" sz="2000" i="1" dirty="0"/>
              <a:t>Off-Site Events, Employee Resource Groups </a:t>
            </a:r>
            <a:endParaRPr lang="en-GB" sz="2000" i="1" dirty="0"/>
          </a:p>
        </p:txBody>
      </p:sp>
      <p:sp>
        <p:nvSpPr>
          <p:cNvPr id="3" name="Footer Placeholder 4">
            <a:extLst>
              <a:ext uri="{FF2B5EF4-FFF2-40B4-BE49-F238E27FC236}">
                <a16:creationId xmlns:a16="http://schemas.microsoft.com/office/drawing/2014/main" id="{2EFB48F1-8283-43B9-CE3C-6B73A76CE449}"/>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6">
            <a:extLst>
              <a:ext uri="{FF2B5EF4-FFF2-40B4-BE49-F238E27FC236}">
                <a16:creationId xmlns:a16="http://schemas.microsoft.com/office/drawing/2014/main" id="{2878C4C5-5C85-7E4F-8375-F77E8CE1DCB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0369" y="2070389"/>
            <a:ext cx="2119860" cy="2119860"/>
          </a:xfrm>
          <a:prstGeom prst="rect">
            <a:avLst/>
          </a:prstGeom>
        </p:spPr>
      </p:pic>
      <p:pic>
        <p:nvPicPr>
          <p:cNvPr id="4" name="Picture 7">
            <a:extLst>
              <a:ext uri="{FF2B5EF4-FFF2-40B4-BE49-F238E27FC236}">
                <a16:creationId xmlns:a16="http://schemas.microsoft.com/office/drawing/2014/main" id="{15D0A063-610C-5D68-83CD-1A77E959CD5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94326099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66D75-47B9-391F-A413-7B0449820C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5D6B3A-26EA-188F-DF46-791F946B8E20}"/>
              </a:ext>
            </a:extLst>
          </p:cNvPr>
          <p:cNvSpPr>
            <a:spLocks noGrp="1"/>
          </p:cNvSpPr>
          <p:nvPr>
            <p:ph type="title"/>
          </p:nvPr>
        </p:nvSpPr>
        <p:spPr>
          <a:xfrm>
            <a:off x="838200" y="546663"/>
            <a:ext cx="10515600" cy="1454996"/>
          </a:xfrm>
        </p:spPr>
        <p:txBody>
          <a:bodyPr>
            <a:normAutofit/>
          </a:bodyPr>
          <a:lstStyle/>
          <a:p>
            <a:r>
              <a:rPr lang="en-GB" sz="1800" b="1" dirty="0">
                <a:solidFill>
                  <a:srgbClr val="0517B5"/>
                </a:solidFill>
              </a:rPr>
              <a:t>Chapter 6 / Cultivating Sustainable Innovation</a:t>
            </a:r>
            <a:br>
              <a:rPr lang="en-GB" sz="2000" b="1" dirty="0">
                <a:solidFill>
                  <a:srgbClr val="0517B5"/>
                </a:solidFill>
              </a:rPr>
            </a:br>
            <a:r>
              <a:rPr lang="en-US" sz="3600" dirty="0">
                <a:solidFill>
                  <a:srgbClr val="0517B5"/>
                </a:solidFill>
              </a:rPr>
              <a:t>Practices and Methods: </a:t>
            </a:r>
            <a:br>
              <a:rPr lang="en-US" sz="3600" dirty="0">
                <a:solidFill>
                  <a:srgbClr val="0517B5"/>
                </a:solidFill>
              </a:rPr>
            </a:br>
            <a:r>
              <a:rPr lang="en-US" sz="3600" i="1" dirty="0">
                <a:solidFill>
                  <a:srgbClr val="0517B5"/>
                </a:solidFill>
              </a:rPr>
              <a:t>57. Off-Site Events</a:t>
            </a:r>
            <a:r>
              <a:rPr lang="en-US" sz="3600" i="1" baseline="30000" dirty="0">
                <a:solidFill>
                  <a:srgbClr val="0517B5"/>
                </a:solidFill>
                <a:ea typeface="+mn-ea"/>
              </a:rPr>
              <a:t>4</a:t>
            </a:r>
            <a:endParaRPr lang="en-GB" sz="36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0EBC2276-AADC-34C1-6363-7674A748BA9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173</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7298D5A1-78ED-5DAB-CE56-F3FCCCF6C05F}"/>
              </a:ext>
            </a:extLst>
          </p:cNvPr>
          <p:cNvSpPr>
            <a:spLocks noGrp="1"/>
          </p:cNvSpPr>
          <p:nvPr>
            <p:ph idx="1"/>
          </p:nvPr>
        </p:nvSpPr>
        <p:spPr>
          <a:xfrm>
            <a:off x="3413307" y="2074403"/>
            <a:ext cx="7938906"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use special spaces and times to promote interpersonal experiences and facilitate deliberation? </a:t>
            </a:r>
          </a:p>
          <a:p>
            <a:pPr marL="0" indent="0">
              <a:buClr>
                <a:schemeClr val="tx1"/>
              </a:buClr>
              <a:buNone/>
              <a:defRPr/>
            </a:pPr>
            <a:r>
              <a:rPr lang="en-US" sz="1600" b="1" dirty="0">
                <a:solidFill>
                  <a:srgbClr val="0517B5"/>
                </a:solidFill>
              </a:rPr>
              <a:t>APPROACH: </a:t>
            </a:r>
            <a:r>
              <a:rPr lang="en-US" sz="2000" dirty="0"/>
              <a:t>Bring employees away from their usual workplace to detach them from their daily routines with </a:t>
            </a:r>
            <a:r>
              <a:rPr lang="en-US" sz="2000" i="1" dirty="0"/>
              <a:t>Off-Site Events</a:t>
            </a:r>
            <a:r>
              <a:rPr lang="en-US" sz="2000" dirty="0"/>
              <a:t>. Have them work together on unfamiliar yet important tasks and participate in team-building activities.    </a:t>
            </a:r>
          </a:p>
          <a:p>
            <a:pPr marL="0" indent="0">
              <a:buClr>
                <a:schemeClr val="tx1"/>
              </a:buClr>
              <a:buNone/>
              <a:defRPr/>
            </a:pPr>
            <a:r>
              <a:rPr lang="en-US" sz="1600" b="1" dirty="0">
                <a:solidFill>
                  <a:srgbClr val="0517B5"/>
                </a:solidFill>
              </a:rPr>
              <a:t>EXAMPLE: </a:t>
            </a:r>
            <a:r>
              <a:rPr lang="en-US" sz="2000" dirty="0"/>
              <a:t>In 2020, the green search engine, Ecosia, responded to the heated debates stirred by the Black Lives Matter movement by engaging its employees in an </a:t>
            </a:r>
            <a:r>
              <a:rPr lang="en-US" sz="2000" i="1" dirty="0"/>
              <a:t>Off-Site Event </a:t>
            </a:r>
            <a:r>
              <a:rPr lang="en-US" sz="2000" dirty="0"/>
              <a:t>with the goal of establishing accessibility and inclusivity as guiding values for product development. </a:t>
            </a:r>
            <a:endParaRPr lang="en-GB" sz="2000" dirty="0"/>
          </a:p>
        </p:txBody>
      </p:sp>
      <p:sp>
        <p:nvSpPr>
          <p:cNvPr id="3" name="Footer Placeholder 4">
            <a:extLst>
              <a:ext uri="{FF2B5EF4-FFF2-40B4-BE49-F238E27FC236}">
                <a16:creationId xmlns:a16="http://schemas.microsoft.com/office/drawing/2014/main" id="{EA5E1652-FEEA-D9FA-CAC0-3E9AF4EBCECE}"/>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6">
            <a:extLst>
              <a:ext uri="{FF2B5EF4-FFF2-40B4-BE49-F238E27FC236}">
                <a16:creationId xmlns:a16="http://schemas.microsoft.com/office/drawing/2014/main" id="{22A53844-EE08-7BC5-5D23-212546F6039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4673" y="2068899"/>
            <a:ext cx="2134105" cy="2134105"/>
          </a:xfrm>
          <a:prstGeom prst="rect">
            <a:avLst/>
          </a:prstGeom>
        </p:spPr>
      </p:pic>
      <p:pic>
        <p:nvPicPr>
          <p:cNvPr id="4" name="Picture 7">
            <a:extLst>
              <a:ext uri="{FF2B5EF4-FFF2-40B4-BE49-F238E27FC236}">
                <a16:creationId xmlns:a16="http://schemas.microsoft.com/office/drawing/2014/main" id="{577FCC2B-141F-A3E3-08C9-4366E7EF0A9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34274769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1EF57-91E9-391A-436A-866FE9193B16}"/>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B9D2617-2838-8289-EC2D-333E7DBEDCE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AFBCC328-B62C-C700-EEEB-9A32EC480A91}"/>
              </a:ext>
            </a:extLst>
          </p:cNvPr>
          <p:cNvSpPr>
            <a:spLocks noGrp="1"/>
          </p:cNvSpPr>
          <p:nvPr>
            <p:ph type="title"/>
          </p:nvPr>
        </p:nvSpPr>
        <p:spPr>
          <a:xfrm>
            <a:off x="838200" y="613901"/>
            <a:ext cx="10515600" cy="1325563"/>
          </a:xfrm>
        </p:spPr>
        <p:txBody>
          <a:bodyPr>
            <a:normAutofit fontScale="90000"/>
          </a:bodyPr>
          <a:lstStyle/>
          <a:p>
            <a:r>
              <a:rPr lang="en-GB" sz="2000" b="1" dirty="0">
                <a:solidFill>
                  <a:srgbClr val="0517B5"/>
                </a:solidFill>
              </a:rPr>
              <a:t>Chapter 6 / Cultivating Sustainable Innovation</a:t>
            </a:r>
            <a:br>
              <a:rPr lang="en-GB" sz="20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58. Employee Resource Groups</a:t>
            </a:r>
            <a:r>
              <a:rPr lang="en-US" sz="4000" i="1" baseline="30000" dirty="0">
                <a:solidFill>
                  <a:srgbClr val="0517B5"/>
                </a:solidFill>
                <a:ea typeface="+mn-ea"/>
              </a:rPr>
              <a:t>19</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DA62A393-D93C-08F0-0702-6C9B2C1014EE}"/>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174</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D1AB54FD-381D-1CFE-F7B2-2225D2A5B3AD}"/>
              </a:ext>
            </a:extLst>
          </p:cNvPr>
          <p:cNvSpPr>
            <a:spLocks noGrp="1"/>
          </p:cNvSpPr>
          <p:nvPr>
            <p:ph idx="1"/>
          </p:nvPr>
        </p:nvSpPr>
        <p:spPr>
          <a:xfrm>
            <a:off x="3413305" y="2074401"/>
            <a:ext cx="7940495" cy="4351338"/>
          </a:xfrm>
        </p:spPr>
        <p:txBody>
          <a:bodyPr>
            <a:normAutofit/>
          </a:bodyPr>
          <a:lstStyle/>
          <a:p>
            <a:pPr marL="0" indent="0">
              <a:buClr>
                <a:schemeClr val="tx1"/>
              </a:buClr>
              <a:buNone/>
              <a:defRPr/>
            </a:pPr>
            <a:r>
              <a:rPr lang="en-US" sz="1600" b="1" dirty="0">
                <a:solidFill>
                  <a:srgbClr val="0517B5"/>
                </a:solidFill>
              </a:rPr>
              <a:t>CHALLENGE:</a:t>
            </a:r>
            <a:r>
              <a:rPr lang="en-US" sz="2000" b="1" dirty="0"/>
              <a:t> </a:t>
            </a:r>
            <a:r>
              <a:rPr lang="en-US" sz="2000" i="1" dirty="0"/>
              <a:t>How can we encourage ongoing cross-functional collaboration among motivated employees? </a:t>
            </a:r>
          </a:p>
          <a:p>
            <a:pPr marL="0" indent="0">
              <a:buClr>
                <a:schemeClr val="tx1"/>
              </a:buClr>
              <a:buNone/>
              <a:defRPr/>
            </a:pPr>
            <a:r>
              <a:rPr lang="en-US" sz="1600" b="1" dirty="0">
                <a:solidFill>
                  <a:srgbClr val="0517B5"/>
                </a:solidFill>
              </a:rPr>
              <a:t>APPROACH:</a:t>
            </a:r>
            <a:r>
              <a:rPr lang="en-US" sz="2000" b="1" dirty="0"/>
              <a:t> </a:t>
            </a:r>
            <a:r>
              <a:rPr lang="en-US" sz="2000" dirty="0"/>
              <a:t>Form sustainability-oriented resource groups by identifying (e.g. via surveys) and bringing together employees with strong commitment to sustainability. They can be supported as intrapreneurial teams or promotors of sustainability literacy.    </a:t>
            </a:r>
          </a:p>
          <a:p>
            <a:pPr marL="0" indent="0">
              <a:buClr>
                <a:schemeClr val="tx1"/>
              </a:buClr>
              <a:buNone/>
              <a:defRPr/>
            </a:pPr>
            <a:r>
              <a:rPr lang="en-US" sz="1600" b="1" dirty="0">
                <a:solidFill>
                  <a:srgbClr val="0517B5"/>
                </a:solidFill>
              </a:rPr>
              <a:t>EXAMPLE:</a:t>
            </a:r>
            <a:r>
              <a:rPr lang="en-US" sz="2000" b="1" dirty="0"/>
              <a:t> </a:t>
            </a:r>
            <a:r>
              <a:rPr lang="en-US" sz="2000" dirty="0"/>
              <a:t>A project manager in a large science-based manufacturer started a resource group to inspire sustainable innovation efforts. By promoting the group at company events, she mainstreamed the initiative in other departments.</a:t>
            </a:r>
            <a:endParaRPr lang="en-GB" sz="2000" dirty="0"/>
          </a:p>
        </p:txBody>
      </p:sp>
      <p:sp>
        <p:nvSpPr>
          <p:cNvPr id="3" name="Footer Placeholder 4">
            <a:extLst>
              <a:ext uri="{FF2B5EF4-FFF2-40B4-BE49-F238E27FC236}">
                <a16:creationId xmlns:a16="http://schemas.microsoft.com/office/drawing/2014/main" id="{60F1C7A8-67F1-3CCF-C1E1-699BC5372202}"/>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8">
            <a:extLst>
              <a:ext uri="{FF2B5EF4-FFF2-40B4-BE49-F238E27FC236}">
                <a16:creationId xmlns:a16="http://schemas.microsoft.com/office/drawing/2014/main" id="{EFC83EBD-3365-4D4F-FAC3-54F75CA9DB4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4673" y="2074401"/>
            <a:ext cx="2134105" cy="2134105"/>
          </a:xfrm>
          <a:prstGeom prst="rect">
            <a:avLst/>
          </a:prstGeom>
        </p:spPr>
      </p:pic>
    </p:spTree>
    <p:extLst>
      <p:ext uri="{BB962C8B-B14F-4D97-AF65-F5344CB8AC3E}">
        <p14:creationId xmlns:p14="http://schemas.microsoft.com/office/powerpoint/2010/main" val="254288373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4E2F4-5306-DE7D-B8F2-3BABB3CAD567}"/>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F225B6E-CF9C-7509-3E99-3DF75F4D01E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307D3B4D-D2BA-B17E-7A31-D5204C60E213}"/>
              </a:ext>
            </a:extLst>
          </p:cNvPr>
          <p:cNvSpPr>
            <a:spLocks noGrp="1"/>
          </p:cNvSpPr>
          <p:nvPr>
            <p:ph type="title"/>
          </p:nvPr>
        </p:nvSpPr>
        <p:spPr>
          <a:xfrm>
            <a:off x="838200" y="613903"/>
            <a:ext cx="10515600" cy="1325563"/>
          </a:xfrm>
        </p:spPr>
        <p:txBody>
          <a:bodyPr>
            <a:normAutofit fontScale="90000"/>
          </a:bodyPr>
          <a:lstStyle/>
          <a:p>
            <a:r>
              <a:rPr lang="en-GB" sz="2000" b="1" dirty="0">
                <a:solidFill>
                  <a:srgbClr val="0517B5"/>
                </a:solidFill>
              </a:rPr>
              <a:t>Chapter 6 / Cultivating Sustainable Innovation</a:t>
            </a:r>
            <a:br>
              <a:rPr lang="en-GB" sz="20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59. Participative Decision Making</a:t>
            </a:r>
            <a:r>
              <a:rPr lang="en-US" sz="4000" i="1" baseline="30000" dirty="0">
                <a:solidFill>
                  <a:srgbClr val="0517B5"/>
                </a:solidFill>
                <a:ea typeface="+mn-ea"/>
              </a:rPr>
              <a:t>20</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7F673CB3-6018-49CA-626C-D50C1B394CE2}"/>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175</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AB078403-BDAA-1BD1-6821-24C67C734AC9}"/>
              </a:ext>
            </a:extLst>
          </p:cNvPr>
          <p:cNvSpPr>
            <a:spLocks noGrp="1"/>
          </p:cNvSpPr>
          <p:nvPr>
            <p:ph idx="1"/>
          </p:nvPr>
        </p:nvSpPr>
        <p:spPr>
          <a:xfrm>
            <a:off x="3406582" y="2074403"/>
            <a:ext cx="7947218" cy="4351338"/>
          </a:xfrm>
        </p:spPr>
        <p:txBody>
          <a:bodyPr>
            <a:normAutofit/>
          </a:bodyPr>
          <a:lstStyle/>
          <a:p>
            <a:pPr marL="0" indent="0">
              <a:buClr>
                <a:schemeClr val="tx1"/>
              </a:buClr>
              <a:buNone/>
              <a:defRPr/>
            </a:pPr>
            <a:r>
              <a:rPr lang="en-US" sz="1600" b="1" dirty="0">
                <a:solidFill>
                  <a:srgbClr val="0517B5"/>
                </a:solidFill>
              </a:rPr>
              <a:t>CHALLENGE:</a:t>
            </a:r>
            <a:r>
              <a:rPr lang="en-US" sz="2000" b="1" dirty="0"/>
              <a:t> </a:t>
            </a:r>
            <a:r>
              <a:rPr lang="en-US" sz="2000" i="1" dirty="0"/>
              <a:t>How can we translate stakeholder contributions into actionable strategies and policies for sustainable innovation?</a:t>
            </a:r>
          </a:p>
          <a:p>
            <a:pPr marL="0" indent="0">
              <a:buClr>
                <a:schemeClr val="tx1"/>
              </a:buClr>
              <a:buNone/>
              <a:defRPr/>
            </a:pPr>
            <a:r>
              <a:rPr lang="en-US" sz="1600" b="1" dirty="0">
                <a:solidFill>
                  <a:srgbClr val="0517B5"/>
                </a:solidFill>
              </a:rPr>
              <a:t>APPROACH: </a:t>
            </a:r>
            <a:r>
              <a:rPr lang="en-US" sz="2000" dirty="0"/>
              <a:t>Actively involve stakeholders in decision-making processes concerning sustainable development to ensure that innovation development is aligned with values of equity.</a:t>
            </a:r>
          </a:p>
          <a:p>
            <a:pPr marL="0" indent="0">
              <a:buClr>
                <a:schemeClr val="tx1"/>
              </a:buClr>
              <a:buNone/>
              <a:defRPr/>
            </a:pPr>
            <a:r>
              <a:rPr lang="en-US" sz="1600" b="1" dirty="0">
                <a:solidFill>
                  <a:srgbClr val="0517B5"/>
                </a:solidFill>
              </a:rPr>
              <a:t>RELATED METHODS: </a:t>
            </a:r>
            <a:r>
              <a:rPr lang="de-DE" sz="2000" i="1" dirty="0"/>
              <a:t>Stakeholder Advisory Board</a:t>
            </a:r>
            <a:endParaRPr lang="en-GB" sz="2000" i="1" dirty="0"/>
          </a:p>
        </p:txBody>
      </p:sp>
      <p:sp>
        <p:nvSpPr>
          <p:cNvPr id="3" name="Footer Placeholder 4">
            <a:extLst>
              <a:ext uri="{FF2B5EF4-FFF2-40B4-BE49-F238E27FC236}">
                <a16:creationId xmlns:a16="http://schemas.microsoft.com/office/drawing/2014/main" id="{A7C8C408-6246-8670-B770-E979BC8D01FD}"/>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8">
            <a:extLst>
              <a:ext uri="{FF2B5EF4-FFF2-40B4-BE49-F238E27FC236}">
                <a16:creationId xmlns:a16="http://schemas.microsoft.com/office/drawing/2014/main" id="{F40275DF-7A96-39F7-7359-47F7F1CD362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4673" y="2074403"/>
            <a:ext cx="2119860" cy="2119860"/>
          </a:xfrm>
          <a:prstGeom prst="rect">
            <a:avLst/>
          </a:prstGeom>
        </p:spPr>
      </p:pic>
    </p:spTree>
    <p:extLst>
      <p:ext uri="{BB962C8B-B14F-4D97-AF65-F5344CB8AC3E}">
        <p14:creationId xmlns:p14="http://schemas.microsoft.com/office/powerpoint/2010/main" val="206573547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8BE75-27F2-4CF3-6E85-172F98D433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22359B-45EF-C8A9-85A4-DA4269402CAA}"/>
              </a:ext>
            </a:extLst>
          </p:cNvPr>
          <p:cNvSpPr>
            <a:spLocks noGrp="1"/>
          </p:cNvSpPr>
          <p:nvPr>
            <p:ph type="title"/>
          </p:nvPr>
        </p:nvSpPr>
        <p:spPr>
          <a:xfrm>
            <a:off x="838200" y="613901"/>
            <a:ext cx="10515600" cy="1325563"/>
          </a:xfrm>
        </p:spPr>
        <p:txBody>
          <a:bodyPr>
            <a:normAutofit fontScale="90000"/>
          </a:bodyPr>
          <a:lstStyle/>
          <a:p>
            <a:r>
              <a:rPr lang="en-GB" sz="2000" b="1" dirty="0">
                <a:solidFill>
                  <a:srgbClr val="0517B5"/>
                </a:solidFill>
              </a:rPr>
              <a:t>Chapter 6 / Cultivating Sustainable Innovation</a:t>
            </a:r>
            <a:br>
              <a:rPr lang="en-GB" sz="20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60. Stakeholder Advisory Boards</a:t>
            </a:r>
            <a:r>
              <a:rPr lang="en-US" sz="4000" i="1" baseline="30000" dirty="0">
                <a:solidFill>
                  <a:srgbClr val="0517B5"/>
                </a:solidFill>
                <a:ea typeface="+mn-ea"/>
              </a:rPr>
              <a:t>21</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85E91412-5D24-2966-9FAC-F72E5AF8FC0A}"/>
              </a:ext>
            </a:extLst>
          </p:cNvPr>
          <p:cNvSpPr>
            <a:spLocks noGrp="1"/>
          </p:cNvSpPr>
          <p:nvPr>
            <p:ph type="sldNum" sz="quarter" idx="12"/>
          </p:nvPr>
        </p:nvSpPr>
        <p:spPr>
          <a:xfrm>
            <a:off x="9628094" y="6356350"/>
            <a:ext cx="172570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176</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F0B573B4-401D-AA07-97A0-43AB0A07717F}"/>
              </a:ext>
            </a:extLst>
          </p:cNvPr>
          <p:cNvSpPr>
            <a:spLocks noGrp="1"/>
          </p:cNvSpPr>
          <p:nvPr>
            <p:ph idx="1"/>
          </p:nvPr>
        </p:nvSpPr>
        <p:spPr>
          <a:xfrm>
            <a:off x="3406591" y="2074401"/>
            <a:ext cx="7947209"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assimilate impartial, expert contributions that question internal assumptions and ensure that sustain able innovation projects meet standards and thresholds? </a:t>
            </a:r>
          </a:p>
          <a:p>
            <a:pPr marL="0" indent="0">
              <a:buClr>
                <a:schemeClr val="tx1"/>
              </a:buClr>
              <a:buNone/>
              <a:defRPr/>
            </a:pPr>
            <a:r>
              <a:rPr lang="en-US" sz="1600" b="1" dirty="0">
                <a:solidFill>
                  <a:srgbClr val="0517B5"/>
                </a:solidFill>
              </a:rPr>
              <a:t>APPROACH:</a:t>
            </a:r>
            <a:r>
              <a:rPr lang="en-US" sz="2000" b="1" dirty="0"/>
              <a:t> </a:t>
            </a:r>
            <a:r>
              <a:rPr lang="en-US" sz="2000" dirty="0"/>
              <a:t>Establish advisory boards to receive constructive critique on issues of integrity and sustainable development from a competent external perspective.    </a:t>
            </a:r>
          </a:p>
          <a:p>
            <a:pPr marL="0" indent="0">
              <a:buClr>
                <a:schemeClr val="tx1"/>
              </a:buClr>
              <a:buNone/>
              <a:defRPr/>
            </a:pPr>
            <a:r>
              <a:rPr lang="en-US" sz="1600" b="1" dirty="0">
                <a:solidFill>
                  <a:srgbClr val="0517B5"/>
                </a:solidFill>
              </a:rPr>
              <a:t>EXAMPLE:</a:t>
            </a:r>
            <a:r>
              <a:rPr lang="en-US" sz="2000" b="1" dirty="0"/>
              <a:t> </a:t>
            </a:r>
            <a:r>
              <a:rPr lang="en-US" sz="2000" dirty="0"/>
              <a:t>Siemens maintains an external perspective on its sustainability-related performance and challenges by regularly consulting with its Sustainability Advisory Board. It is made up of eight leading experts from academia and industry from a range of disciplines and regions around the world.</a:t>
            </a:r>
            <a:endParaRPr lang="en-GB" sz="2000" dirty="0"/>
          </a:p>
        </p:txBody>
      </p:sp>
      <p:sp>
        <p:nvSpPr>
          <p:cNvPr id="3" name="Footer Placeholder 4">
            <a:extLst>
              <a:ext uri="{FF2B5EF4-FFF2-40B4-BE49-F238E27FC236}">
                <a16:creationId xmlns:a16="http://schemas.microsoft.com/office/drawing/2014/main" id="{6A3E5DA1-4BD6-4F1F-E633-E33CA4D716CD}"/>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6">
            <a:extLst>
              <a:ext uri="{FF2B5EF4-FFF2-40B4-BE49-F238E27FC236}">
                <a16:creationId xmlns:a16="http://schemas.microsoft.com/office/drawing/2014/main" id="{2AE2C0E5-E81C-BC1A-1EAD-54DB569ECE0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4673" y="2074401"/>
            <a:ext cx="2134104" cy="2134104"/>
          </a:xfrm>
          <a:prstGeom prst="rect">
            <a:avLst/>
          </a:prstGeom>
        </p:spPr>
      </p:pic>
      <p:pic>
        <p:nvPicPr>
          <p:cNvPr id="4" name="Picture 7">
            <a:extLst>
              <a:ext uri="{FF2B5EF4-FFF2-40B4-BE49-F238E27FC236}">
                <a16:creationId xmlns:a16="http://schemas.microsoft.com/office/drawing/2014/main" id="{B75C3ABC-9B7E-9A60-6ADB-1F5B8117204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219842610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448E1-BDFA-FADF-D90C-CBFA74803E92}"/>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96686705-AA96-7426-98CC-E13D9C48B0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3587AFD0-B723-DB32-332B-CCC32054254A}"/>
              </a:ext>
            </a:extLst>
          </p:cNvPr>
          <p:cNvSpPr>
            <a:spLocks noGrp="1"/>
          </p:cNvSpPr>
          <p:nvPr>
            <p:ph type="title"/>
          </p:nvPr>
        </p:nvSpPr>
        <p:spPr/>
        <p:txBody>
          <a:bodyPr>
            <a:normAutofit fontScale="90000"/>
          </a:bodyPr>
          <a:lstStyle/>
          <a:p>
            <a:r>
              <a:rPr lang="en-GB" sz="2000" b="1" dirty="0">
                <a:solidFill>
                  <a:srgbClr val="0517B5"/>
                </a:solidFill>
              </a:rPr>
              <a:t>Chapter 6 / Cultivating Sustainable Innovation</a:t>
            </a:r>
            <a:br>
              <a:rPr lang="en-GB" sz="1800" b="1" dirty="0">
                <a:solidFill>
                  <a:srgbClr val="0517B5"/>
                </a:solidFill>
              </a:rPr>
            </a:br>
            <a:r>
              <a:rPr lang="en-US" sz="4000" dirty="0">
                <a:solidFill>
                  <a:srgbClr val="0517B5"/>
                </a:solidFill>
              </a:rPr>
              <a:t>Practices and Methods: Ensuring Positive Impact</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C1E3424A-ED47-C3E5-EDF4-12E4B21ADE53}"/>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177</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ECBE860C-3ACF-0118-4D66-7523860E26EC}"/>
              </a:ext>
            </a:extLst>
          </p:cNvPr>
          <p:cNvSpPr>
            <a:spLocks noGrp="1"/>
          </p:cNvSpPr>
          <p:nvPr>
            <p:ph idx="1"/>
          </p:nvPr>
        </p:nvSpPr>
        <p:spPr>
          <a:xfrm>
            <a:off x="838200" y="1825625"/>
            <a:ext cx="10515600" cy="4351338"/>
          </a:xfrm>
        </p:spPr>
        <p:txBody>
          <a:bodyPr>
            <a:normAutofit/>
          </a:bodyPr>
          <a:lstStyle/>
          <a:p>
            <a:pPr marL="0" indent="0">
              <a:buClr>
                <a:srgbClr val="0517B5"/>
              </a:buClr>
              <a:buNone/>
              <a:defRPr/>
            </a:pPr>
            <a:r>
              <a:rPr lang="en-US" sz="2000" dirty="0"/>
              <a:t>The final set of cultivating practices and methods ensures that sustainable innovation efforts lead to desirable outcomes and have a substantial positive impact. They promote accountability, transparency and the alignment of innovation practices and material artefacts with respect to sustainability values.</a:t>
            </a:r>
            <a:endParaRPr lang="en-US" sz="2000" dirty="0">
              <a:solidFill>
                <a:srgbClr val="0517B5"/>
              </a:solidFill>
            </a:endParaRPr>
          </a:p>
          <a:p>
            <a:pPr>
              <a:buClr>
                <a:srgbClr val="0517B5"/>
              </a:buClr>
              <a:buFont typeface="Helvetica" panose="020B0604020202020204" pitchFamily="34" charset="0"/>
              <a:buChar char="│"/>
              <a:defRPr/>
            </a:pPr>
            <a:r>
              <a:rPr lang="en-US" sz="2000" dirty="0">
                <a:solidFill>
                  <a:srgbClr val="0517B5"/>
                </a:solidFill>
              </a:rPr>
              <a:t>How can we </a:t>
            </a:r>
            <a:r>
              <a:rPr lang="en-US" sz="2000" dirty="0" err="1">
                <a:solidFill>
                  <a:srgbClr val="0517B5"/>
                </a:solidFill>
              </a:rPr>
              <a:t>professionalise</a:t>
            </a:r>
            <a:r>
              <a:rPr lang="en-US" sz="2000" dirty="0">
                <a:solidFill>
                  <a:srgbClr val="0517B5"/>
                </a:solidFill>
              </a:rPr>
              <a:t> practices and introduce artefacts that ensure the positive impact of innovation efforts?</a:t>
            </a:r>
            <a:endParaRPr lang="en-GB" sz="2000" dirty="0">
              <a:solidFill>
                <a:srgbClr val="0517B5"/>
              </a:solidFill>
            </a:endParaRPr>
          </a:p>
        </p:txBody>
      </p:sp>
      <p:sp>
        <p:nvSpPr>
          <p:cNvPr id="3" name="Footer Placeholder 4">
            <a:extLst>
              <a:ext uri="{FF2B5EF4-FFF2-40B4-BE49-F238E27FC236}">
                <a16:creationId xmlns:a16="http://schemas.microsoft.com/office/drawing/2014/main" id="{89F19C22-86C0-6748-1940-95B5D46E3803}"/>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328723481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4F48F-B65A-42BB-B044-335C3ABE03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7B108D-67C4-452B-CE77-80A105C9D9E9}"/>
              </a:ext>
            </a:extLst>
          </p:cNvPr>
          <p:cNvSpPr>
            <a:spLocks noGrp="1"/>
          </p:cNvSpPr>
          <p:nvPr>
            <p:ph type="title"/>
          </p:nvPr>
        </p:nvSpPr>
        <p:spPr>
          <a:xfrm>
            <a:off x="838200" y="613901"/>
            <a:ext cx="10515600" cy="1325563"/>
          </a:xfrm>
        </p:spPr>
        <p:txBody>
          <a:bodyPr>
            <a:normAutofit fontScale="90000"/>
          </a:bodyPr>
          <a:lstStyle/>
          <a:p>
            <a:r>
              <a:rPr lang="en-GB" sz="2000" b="1" dirty="0">
                <a:solidFill>
                  <a:srgbClr val="0517B5"/>
                </a:solidFill>
              </a:rPr>
              <a:t>Chapter 6 / Cultivating Sustainable Innovation</a:t>
            </a:r>
            <a:br>
              <a:rPr lang="en-GB" sz="20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61. Management Systems</a:t>
            </a:r>
            <a:r>
              <a:rPr lang="en-US" sz="4000" i="1" baseline="30000" dirty="0">
                <a:solidFill>
                  <a:srgbClr val="0517B5"/>
                </a:solidFill>
                <a:ea typeface="+mn-ea"/>
              </a:rPr>
              <a:t>22</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2CBB9CAE-43D7-0245-0752-8E7B84B80142}"/>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178</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906B26C1-BEA0-CD17-DE8A-F312F3D108C9}"/>
              </a:ext>
            </a:extLst>
          </p:cNvPr>
          <p:cNvSpPr>
            <a:spLocks noGrp="1"/>
          </p:cNvSpPr>
          <p:nvPr>
            <p:ph idx="1"/>
          </p:nvPr>
        </p:nvSpPr>
        <p:spPr>
          <a:xfrm>
            <a:off x="3413308" y="2074401"/>
            <a:ext cx="7940492"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establish transparent, systematic and reliable processes to ensure sustainable innovation pro jects are successful?</a:t>
            </a:r>
          </a:p>
          <a:p>
            <a:pPr marL="0" indent="0">
              <a:buClr>
                <a:schemeClr val="tx1"/>
              </a:buClr>
              <a:buNone/>
              <a:defRPr/>
            </a:pPr>
            <a:r>
              <a:rPr lang="en-US" sz="1600" b="1" dirty="0">
                <a:solidFill>
                  <a:srgbClr val="0517B5"/>
                </a:solidFill>
              </a:rPr>
              <a:t>APPROACH:</a:t>
            </a:r>
            <a:r>
              <a:rPr lang="en-US" sz="2000" dirty="0"/>
              <a:t> Introduce </a:t>
            </a:r>
            <a:r>
              <a:rPr lang="en-US" sz="2000" dirty="0" err="1"/>
              <a:t>standardised</a:t>
            </a:r>
            <a:r>
              <a:rPr lang="en-US" sz="2000" dirty="0"/>
              <a:t> management systems for innovation management, environ mental management and quality management to consolidate good management practices. They can be introduced and certified to establish policies, processes and criteria for sustainable innovation management, </a:t>
            </a:r>
            <a:r>
              <a:rPr lang="en-US" sz="2000" dirty="0" err="1"/>
              <a:t>professionalising</a:t>
            </a:r>
            <a:r>
              <a:rPr lang="en-US" sz="2000" dirty="0"/>
              <a:t> the integration of sustainability values in innovation projects and the screening and redirecting of innovation projects that fail to make material contributions to sustainable development.</a:t>
            </a:r>
          </a:p>
          <a:p>
            <a:pPr marL="0" indent="0">
              <a:buClr>
                <a:schemeClr val="tx1"/>
              </a:buClr>
              <a:buNone/>
              <a:defRPr/>
            </a:pPr>
            <a:r>
              <a:rPr lang="en-US" sz="1600" b="1" dirty="0">
                <a:solidFill>
                  <a:srgbClr val="0517B5"/>
                </a:solidFill>
              </a:rPr>
              <a:t>RELATED METHODS: </a:t>
            </a:r>
            <a:r>
              <a:rPr lang="en-US" sz="2000" i="1" dirty="0"/>
              <a:t>Materiality Assessment, Context-Based Reporting, Results Chain, Innovation Impact Assessment</a:t>
            </a:r>
            <a:endParaRPr lang="en-GB" sz="2000" i="1" dirty="0"/>
          </a:p>
        </p:txBody>
      </p:sp>
      <p:sp>
        <p:nvSpPr>
          <p:cNvPr id="3" name="Footer Placeholder 4">
            <a:extLst>
              <a:ext uri="{FF2B5EF4-FFF2-40B4-BE49-F238E27FC236}">
                <a16:creationId xmlns:a16="http://schemas.microsoft.com/office/drawing/2014/main" id="{35EA0009-F0DD-AEAC-ECBC-C81E8B4D1AAF}"/>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6">
            <a:extLst>
              <a:ext uri="{FF2B5EF4-FFF2-40B4-BE49-F238E27FC236}">
                <a16:creationId xmlns:a16="http://schemas.microsoft.com/office/drawing/2014/main" id="{C09B1853-0401-67FB-D761-DB142FD9B37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4673" y="2074401"/>
            <a:ext cx="2119860" cy="2119860"/>
          </a:xfrm>
          <a:prstGeom prst="rect">
            <a:avLst/>
          </a:prstGeom>
        </p:spPr>
      </p:pic>
      <p:pic>
        <p:nvPicPr>
          <p:cNvPr id="4" name="Picture 7">
            <a:extLst>
              <a:ext uri="{FF2B5EF4-FFF2-40B4-BE49-F238E27FC236}">
                <a16:creationId xmlns:a16="http://schemas.microsoft.com/office/drawing/2014/main" id="{C0299A8D-C60F-5761-2572-094A839B15B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103470740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00517-65C0-A6E6-17DC-3AF67BF7B2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7E2BD3-6910-4036-7DBF-9F51BD5ED200}"/>
              </a:ext>
            </a:extLst>
          </p:cNvPr>
          <p:cNvSpPr>
            <a:spLocks noGrp="1"/>
          </p:cNvSpPr>
          <p:nvPr>
            <p:ph type="title"/>
          </p:nvPr>
        </p:nvSpPr>
        <p:spPr>
          <a:xfrm>
            <a:off x="838200" y="613903"/>
            <a:ext cx="10515600" cy="1325563"/>
          </a:xfrm>
        </p:spPr>
        <p:txBody>
          <a:bodyPr>
            <a:normAutofit fontScale="90000"/>
          </a:bodyPr>
          <a:lstStyle/>
          <a:p>
            <a:r>
              <a:rPr lang="en-GB" sz="2000" b="1" dirty="0">
                <a:solidFill>
                  <a:srgbClr val="0517B5"/>
                </a:solidFill>
              </a:rPr>
              <a:t>Chapter 6 / Cultivating Sustainable Innovation</a:t>
            </a:r>
            <a:br>
              <a:rPr lang="en-GB" sz="20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62. Materiality Assessment</a:t>
            </a:r>
            <a:r>
              <a:rPr lang="en-US" sz="4000" i="1" baseline="30000" dirty="0">
                <a:solidFill>
                  <a:srgbClr val="0517B5"/>
                </a:solidFill>
                <a:ea typeface="+mn-ea"/>
              </a:rPr>
              <a:t>23</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36FA7581-E0AF-3C76-9F73-35AA1907FA90}"/>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179</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EDD8F745-67D9-48F0-9EBE-25A6B1D67FA7}"/>
              </a:ext>
            </a:extLst>
          </p:cNvPr>
          <p:cNvSpPr>
            <a:spLocks noGrp="1"/>
          </p:cNvSpPr>
          <p:nvPr>
            <p:ph idx="1"/>
          </p:nvPr>
        </p:nvSpPr>
        <p:spPr>
          <a:xfrm>
            <a:off x="3406583" y="2074403"/>
            <a:ext cx="8238569" cy="4351338"/>
          </a:xfrm>
        </p:spPr>
        <p:txBody>
          <a:bodyPr>
            <a:normAutofit/>
          </a:bodyPr>
          <a:lstStyle/>
          <a:p>
            <a:pPr marL="0" indent="0">
              <a:buClr>
                <a:schemeClr val="tx1"/>
              </a:buClr>
              <a:buNone/>
              <a:defRPr/>
            </a:pPr>
            <a:r>
              <a:rPr lang="en-US" sz="1600" b="1" dirty="0">
                <a:solidFill>
                  <a:srgbClr val="0517B5"/>
                </a:solidFill>
              </a:rPr>
              <a:t>CHALLENGE:</a:t>
            </a:r>
            <a:r>
              <a:rPr lang="en-US" sz="2000" b="1" dirty="0"/>
              <a:t> </a:t>
            </a:r>
            <a:r>
              <a:rPr lang="en-US" sz="2000" i="1" dirty="0"/>
              <a:t>How can we </a:t>
            </a:r>
            <a:r>
              <a:rPr lang="en-US" sz="2000" i="1" dirty="0" err="1"/>
              <a:t>prioritise</a:t>
            </a:r>
            <a:r>
              <a:rPr lang="en-US" sz="2000" i="1" dirty="0"/>
              <a:t> and focus our efforts on sustainability challenges that matter most to our business and its stakeholders?  </a:t>
            </a:r>
          </a:p>
          <a:p>
            <a:pPr marL="0" indent="0">
              <a:buClr>
                <a:schemeClr val="tx1"/>
              </a:buClr>
              <a:buNone/>
              <a:defRPr/>
            </a:pPr>
            <a:r>
              <a:rPr lang="en-US" sz="1600" b="1" dirty="0">
                <a:solidFill>
                  <a:srgbClr val="0517B5"/>
                </a:solidFill>
              </a:rPr>
              <a:t>APPROACH: </a:t>
            </a:r>
            <a:r>
              <a:rPr lang="en-US" sz="2000" dirty="0"/>
              <a:t>Identify and </a:t>
            </a:r>
            <a:r>
              <a:rPr lang="en-US" sz="2000" dirty="0" err="1"/>
              <a:t>prioritise</a:t>
            </a:r>
            <a:r>
              <a:rPr lang="en-US" sz="2000" dirty="0"/>
              <a:t> key issues that affect an </a:t>
            </a:r>
            <a:r>
              <a:rPr lang="en-US" sz="2000" dirty="0" err="1"/>
              <a:t>organisation’s</a:t>
            </a:r>
            <a:r>
              <a:rPr lang="en-US" sz="2000" dirty="0"/>
              <a:t> ability to create long term value with Materiality Assessments. They help </a:t>
            </a:r>
            <a:r>
              <a:rPr lang="en-US" sz="2000" dirty="0" err="1"/>
              <a:t>organisations</a:t>
            </a:r>
            <a:r>
              <a:rPr lang="en-US" sz="2000" dirty="0"/>
              <a:t> to </a:t>
            </a:r>
            <a:r>
              <a:rPr lang="en-US" sz="2000" dirty="0" err="1"/>
              <a:t>optimise</a:t>
            </a:r>
            <a:r>
              <a:rPr lang="en-US" sz="2000" dirty="0"/>
              <a:t> resource allocation and improve risk management in sustainable innovation projects.    </a:t>
            </a:r>
          </a:p>
          <a:p>
            <a:pPr marL="0" indent="0">
              <a:buClr>
                <a:schemeClr val="tx1"/>
              </a:buClr>
              <a:buNone/>
              <a:defRPr/>
            </a:pPr>
            <a:r>
              <a:rPr lang="en-US" sz="1600" b="1" dirty="0">
                <a:solidFill>
                  <a:srgbClr val="0517B5"/>
                </a:solidFill>
              </a:rPr>
              <a:t>EXAMPLE:</a:t>
            </a:r>
            <a:r>
              <a:rPr lang="en-US" sz="2000" b="1" dirty="0"/>
              <a:t> </a:t>
            </a:r>
            <a:r>
              <a:rPr lang="en-US" sz="2000" dirty="0"/>
              <a:t>A case study of Port Esbjerg, Denmark’s leading port for shipping offshore wind turbines, combined a double materiality assessment with business model analysis, linking business model configurations to financial materiality and material impacts on sustainable development. This integrated approach informed the </a:t>
            </a:r>
            <a:r>
              <a:rPr lang="en-US" sz="2000" dirty="0" err="1"/>
              <a:t>prioritisation</a:t>
            </a:r>
            <a:r>
              <a:rPr lang="en-US" sz="2000" dirty="0"/>
              <a:t> of ten material impacts and related KPIs, such as energy and water efficiency on the port premises, green energy investments and stewardship of oil and gas regulations.</a:t>
            </a:r>
            <a:endParaRPr lang="en-GB" sz="2000" dirty="0"/>
          </a:p>
        </p:txBody>
      </p:sp>
      <p:sp>
        <p:nvSpPr>
          <p:cNvPr id="3" name="Footer Placeholder 4">
            <a:extLst>
              <a:ext uri="{FF2B5EF4-FFF2-40B4-BE49-F238E27FC236}">
                <a16:creationId xmlns:a16="http://schemas.microsoft.com/office/drawing/2014/main" id="{9443C929-E7B4-9882-AC39-235226E723A2}"/>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11">
            <a:extLst>
              <a:ext uri="{FF2B5EF4-FFF2-40B4-BE49-F238E27FC236}">
                <a16:creationId xmlns:a16="http://schemas.microsoft.com/office/drawing/2014/main" id="{15A501FF-9CD3-D332-1179-5E1ED1EB13E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4673" y="2074403"/>
            <a:ext cx="2134105" cy="2134105"/>
          </a:xfrm>
          <a:prstGeom prst="rect">
            <a:avLst/>
          </a:prstGeom>
        </p:spPr>
      </p:pic>
      <p:pic>
        <p:nvPicPr>
          <p:cNvPr id="4" name="Picture 7">
            <a:extLst>
              <a:ext uri="{FF2B5EF4-FFF2-40B4-BE49-F238E27FC236}">
                <a16:creationId xmlns:a16="http://schemas.microsoft.com/office/drawing/2014/main" id="{545A8464-93D4-007F-C582-5C408259A6A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3406071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EC245-A9C7-DDB0-8A71-0536B4BFA25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C645303-4FDE-24D5-7105-526FDB3CE8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485A314F-B9D6-DA10-0CE4-6AEC40D4FA61}"/>
              </a:ext>
            </a:extLst>
          </p:cNvPr>
          <p:cNvSpPr>
            <a:spLocks noGrp="1"/>
          </p:cNvSpPr>
          <p:nvPr>
            <p:ph type="title"/>
          </p:nvPr>
        </p:nvSpPr>
        <p:spPr/>
        <p:txBody>
          <a:bodyPr>
            <a:normAutofit/>
          </a:bodyPr>
          <a:lstStyle/>
          <a:p>
            <a:r>
              <a:rPr lang="en-GB" sz="1800" b="1" dirty="0">
                <a:solidFill>
                  <a:srgbClr val="0517B5"/>
                </a:solidFill>
              </a:rPr>
              <a:t>Chapter 2 / Conceptual Foundations</a:t>
            </a:r>
            <a:br>
              <a:rPr lang="en-GB" sz="3600" noProof="0" dirty="0">
                <a:solidFill>
                  <a:srgbClr val="0517B5"/>
                </a:solidFill>
                <a:latin typeface="IBM Plex Sans" panose="020B0503050203000203" pitchFamily="34" charset="0"/>
              </a:rPr>
            </a:br>
            <a:r>
              <a:rPr lang="en-GB" sz="3600" noProof="0" dirty="0">
                <a:solidFill>
                  <a:srgbClr val="0517B5"/>
                </a:solidFill>
                <a:latin typeface="IBM Plex Sans" panose="020B0503050203000203" pitchFamily="34" charset="0"/>
              </a:rPr>
              <a:t>Sustainability Reporting</a:t>
            </a:r>
          </a:p>
        </p:txBody>
      </p:sp>
      <p:sp>
        <p:nvSpPr>
          <p:cNvPr id="5" name="Slide Number Placeholder 4">
            <a:extLst>
              <a:ext uri="{FF2B5EF4-FFF2-40B4-BE49-F238E27FC236}">
                <a16:creationId xmlns:a16="http://schemas.microsoft.com/office/drawing/2014/main" id="{EF72CC30-EC5B-2BD8-30E0-10DD85249149}"/>
              </a:ext>
            </a:extLst>
          </p:cNvPr>
          <p:cNvSpPr>
            <a:spLocks noGrp="1"/>
          </p:cNvSpPr>
          <p:nvPr>
            <p:ph type="sldNum" sz="quarter" idx="12"/>
          </p:nvPr>
        </p:nvSpPr>
        <p:spPr>
          <a:xfrm>
            <a:off x="8610600" y="6356350"/>
            <a:ext cx="2743200" cy="365125"/>
          </a:xfrm>
        </p:spPr>
        <p:txBody>
          <a:bodyPr/>
          <a:lstStyle/>
          <a:p>
            <a:fld id="{3956045D-9102-456A-A452-B8024B51FE1A}" type="slidenum">
              <a:rPr lang="en-GB" noProof="0" smtClean="0">
                <a:latin typeface="IBM Plex Sans" panose="020B0503050203000203" pitchFamily="34" charset="0"/>
              </a:rPr>
              <a:t>18</a:t>
            </a:fld>
            <a:endParaRPr lang="en-GB" noProof="0" dirty="0">
              <a:latin typeface="IBM Plex Sans" panose="020B0503050203000203" pitchFamily="34" charset="0"/>
            </a:endParaRPr>
          </a:p>
        </p:txBody>
      </p:sp>
      <p:pic>
        <p:nvPicPr>
          <p:cNvPr id="10" name="Picture 9">
            <a:extLst>
              <a:ext uri="{FF2B5EF4-FFF2-40B4-BE49-F238E27FC236}">
                <a16:creationId xmlns:a16="http://schemas.microsoft.com/office/drawing/2014/main" id="{21C88C00-E635-73E3-ACB7-D6C0D8BA1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0520" y="2067216"/>
            <a:ext cx="5050959" cy="4206459"/>
          </a:xfrm>
          <a:prstGeom prst="rect">
            <a:avLst/>
          </a:prstGeom>
        </p:spPr>
      </p:pic>
      <p:sp>
        <p:nvSpPr>
          <p:cNvPr id="6" name="Footer Placeholder 4">
            <a:extLst>
              <a:ext uri="{FF2B5EF4-FFF2-40B4-BE49-F238E27FC236}">
                <a16:creationId xmlns:a16="http://schemas.microsoft.com/office/drawing/2014/main" id="{72C10A93-58F2-2B2A-6803-66D27D694E03}"/>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106222265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B786D-1C31-C76A-B27A-EE967C7EFD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1E94C2-103D-796E-1973-4553B9A44258}"/>
              </a:ext>
            </a:extLst>
          </p:cNvPr>
          <p:cNvSpPr>
            <a:spLocks noGrp="1"/>
          </p:cNvSpPr>
          <p:nvPr>
            <p:ph type="title"/>
          </p:nvPr>
        </p:nvSpPr>
        <p:spPr>
          <a:xfrm>
            <a:off x="838200" y="613897"/>
            <a:ext cx="10515600" cy="1325563"/>
          </a:xfrm>
        </p:spPr>
        <p:txBody>
          <a:bodyPr>
            <a:normAutofit fontScale="90000"/>
          </a:bodyPr>
          <a:lstStyle/>
          <a:p>
            <a:r>
              <a:rPr lang="en-GB" sz="2000" b="1" dirty="0">
                <a:solidFill>
                  <a:srgbClr val="0517B5"/>
                </a:solidFill>
              </a:rPr>
              <a:t>Chapter 6 / Cultivating Sustainable Innovation</a:t>
            </a:r>
            <a:br>
              <a:rPr lang="en-GB" sz="20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63. Context-Based Reporting</a:t>
            </a:r>
            <a:r>
              <a:rPr lang="en-US" sz="4000" i="1" baseline="30000" dirty="0">
                <a:solidFill>
                  <a:srgbClr val="0517B5"/>
                </a:solidFill>
                <a:ea typeface="+mn-ea"/>
              </a:rPr>
              <a:t>24</a:t>
            </a:r>
            <a:endParaRPr lang="en-GB" sz="4000" i="1" baseline="30000" dirty="0">
              <a:solidFill>
                <a:srgbClr val="0517B5"/>
              </a:solidFill>
              <a:ea typeface="+mn-ea"/>
            </a:endParaRPr>
          </a:p>
        </p:txBody>
      </p:sp>
      <p:sp>
        <p:nvSpPr>
          <p:cNvPr id="4" name="Footer Placeholder 3">
            <a:extLst>
              <a:ext uri="{FF2B5EF4-FFF2-40B4-BE49-F238E27FC236}">
                <a16:creationId xmlns:a16="http://schemas.microsoft.com/office/drawing/2014/main" id="{DC3D1E36-04CD-4781-1EAD-3047B18A54E0}"/>
              </a:ext>
            </a:extLst>
          </p:cNvPr>
          <p:cNvSpPr>
            <a:spLocks noGrp="1"/>
          </p:cNvSpPr>
          <p:nvPr>
            <p:ph type="ftr" sz="quarter" idx="3"/>
          </p:nvPr>
        </p:nvSpPr>
        <p:spPr>
          <a:xfrm>
            <a:off x="832155"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IBM Plex Sans" panose="020B0503050203000203" pitchFamily="34" charset="0"/>
                <a:ea typeface="+mn-ea"/>
                <a:cs typeface="+mn-cs"/>
              </a:rPr>
              <a:t>Copyright © </a:t>
            </a:r>
            <a:r>
              <a:rPr kumimoji="0" lang="en-GB" sz="1200" b="0" i="0" u="none" strike="noStrike" kern="1200" cap="none" spc="0" normalizeH="0" baseline="0" noProof="0" dirty="0">
                <a:ln>
                  <a:noFill/>
                </a:ln>
                <a:solidFill>
                  <a:prstClr val="white">
                    <a:lumMod val="50000"/>
                  </a:prstClr>
                </a:solidFill>
                <a:effectLst/>
                <a:uLnTx/>
                <a:uFillTx/>
                <a:latin typeface="IBM Plex Sans" panose="020B0503050203000203" pitchFamily="34" charset="0"/>
                <a:ea typeface="+mn-ea"/>
                <a:cs typeface="+mn-cs"/>
              </a:rPr>
              <a:t>2026 Breuer H. &amp; Ivanov K.</a:t>
            </a:r>
          </a:p>
        </p:txBody>
      </p:sp>
      <p:sp>
        <p:nvSpPr>
          <p:cNvPr id="5" name="Slide Number Placeholder 4">
            <a:extLst>
              <a:ext uri="{FF2B5EF4-FFF2-40B4-BE49-F238E27FC236}">
                <a16:creationId xmlns:a16="http://schemas.microsoft.com/office/drawing/2014/main" id="{E0788F1C-875A-33FB-5655-550F05C2514D}"/>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180</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2692BBA3-F5F8-44D4-4B8A-AD03D003940F}"/>
              </a:ext>
            </a:extLst>
          </p:cNvPr>
          <p:cNvSpPr>
            <a:spLocks noGrp="1"/>
          </p:cNvSpPr>
          <p:nvPr>
            <p:ph idx="1"/>
          </p:nvPr>
        </p:nvSpPr>
        <p:spPr>
          <a:xfrm>
            <a:off x="3406596" y="2074397"/>
            <a:ext cx="7947204"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reliably assess our sustainability performance and define the design space for sustainable innovation efforts?  </a:t>
            </a:r>
          </a:p>
          <a:p>
            <a:pPr marL="0" indent="0">
              <a:buClr>
                <a:schemeClr val="tx1"/>
              </a:buClr>
              <a:buNone/>
              <a:defRPr/>
            </a:pPr>
            <a:r>
              <a:rPr lang="en-US" sz="1600" b="1" dirty="0">
                <a:solidFill>
                  <a:srgbClr val="0517B5"/>
                </a:solidFill>
              </a:rPr>
              <a:t>APPROACH: </a:t>
            </a:r>
            <a:r>
              <a:rPr lang="en-US" sz="2000" dirty="0"/>
              <a:t>Ground sustainable innovation ambitions and practices on scientific insights and fair allocation of resources using Context-Based Reporting. It addresses evidence-based limits, regional sustainability thresholds and the allocation of usable resources to provide a reliable structure not just for reporting a relative progress, but for ‘authentic sustainability assessment’.   </a:t>
            </a:r>
          </a:p>
          <a:p>
            <a:pPr marL="0" indent="0">
              <a:buClr>
                <a:schemeClr val="tx1"/>
              </a:buClr>
              <a:buNone/>
              <a:defRPr/>
            </a:pPr>
            <a:r>
              <a:rPr lang="en-US" sz="1600" b="1" dirty="0">
                <a:solidFill>
                  <a:srgbClr val="0517B5"/>
                </a:solidFill>
              </a:rPr>
              <a:t>EXAMPLE: </a:t>
            </a:r>
            <a:r>
              <a:rPr lang="en-US" sz="2000" dirty="0"/>
              <a:t>The companies SK Hynix, Mondragon and Weleda, among others, have adopted sustainable development performance indicators in their reporting strategies, reflecting global sustainability norms and local resource boundaries.</a:t>
            </a:r>
            <a:endParaRPr lang="en-GB" sz="2000" dirty="0"/>
          </a:p>
        </p:txBody>
      </p:sp>
      <p:pic>
        <p:nvPicPr>
          <p:cNvPr id="3" name="Picture 6">
            <a:extLst>
              <a:ext uri="{FF2B5EF4-FFF2-40B4-BE49-F238E27FC236}">
                <a16:creationId xmlns:a16="http://schemas.microsoft.com/office/drawing/2014/main" id="{7D12894A-040E-A88C-22C3-597A28EACF6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4673" y="2070383"/>
            <a:ext cx="2134105" cy="2134105"/>
          </a:xfrm>
          <a:prstGeom prst="rect">
            <a:avLst/>
          </a:prstGeom>
        </p:spPr>
      </p:pic>
      <p:pic>
        <p:nvPicPr>
          <p:cNvPr id="6" name="Picture 7">
            <a:extLst>
              <a:ext uri="{FF2B5EF4-FFF2-40B4-BE49-F238E27FC236}">
                <a16:creationId xmlns:a16="http://schemas.microsoft.com/office/drawing/2014/main" id="{2427C7D3-6BA9-94E6-2CC9-BB517080A0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35526983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8791B-07A9-B700-A5F5-B8888D97BE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FA416F-8726-8173-E694-67DE6676C2A1}"/>
              </a:ext>
            </a:extLst>
          </p:cNvPr>
          <p:cNvSpPr>
            <a:spLocks noGrp="1"/>
          </p:cNvSpPr>
          <p:nvPr>
            <p:ph type="title"/>
          </p:nvPr>
        </p:nvSpPr>
        <p:spPr>
          <a:xfrm>
            <a:off x="838200" y="519769"/>
            <a:ext cx="10515600" cy="1510740"/>
          </a:xfrm>
        </p:spPr>
        <p:txBody>
          <a:bodyPr>
            <a:normAutofit/>
          </a:bodyPr>
          <a:lstStyle/>
          <a:p>
            <a:r>
              <a:rPr lang="en-GB" sz="1800" b="1" dirty="0">
                <a:solidFill>
                  <a:srgbClr val="0517B5"/>
                </a:solidFill>
              </a:rPr>
              <a:t>Chapter 6 / Cultivating Sustainable Innovation</a:t>
            </a:r>
            <a:br>
              <a:rPr lang="en-GB" sz="2000" b="1" dirty="0">
                <a:solidFill>
                  <a:srgbClr val="0517B5"/>
                </a:solidFill>
              </a:rPr>
            </a:br>
            <a:r>
              <a:rPr lang="en-US" sz="3600" dirty="0">
                <a:solidFill>
                  <a:srgbClr val="0517B5"/>
                </a:solidFill>
              </a:rPr>
              <a:t>Practices and Methods: </a:t>
            </a:r>
            <a:br>
              <a:rPr lang="en-US" sz="3600" dirty="0">
                <a:solidFill>
                  <a:srgbClr val="0517B5"/>
                </a:solidFill>
              </a:rPr>
            </a:br>
            <a:r>
              <a:rPr lang="en-US" sz="3600" i="1" dirty="0">
                <a:solidFill>
                  <a:srgbClr val="0517B5"/>
                </a:solidFill>
              </a:rPr>
              <a:t>64. Results Chains</a:t>
            </a:r>
            <a:r>
              <a:rPr lang="en-US" sz="3600" i="1" baseline="30000" dirty="0">
                <a:solidFill>
                  <a:srgbClr val="0517B5"/>
                </a:solidFill>
                <a:ea typeface="+mn-ea"/>
              </a:rPr>
              <a:t>25 </a:t>
            </a:r>
            <a:endParaRPr lang="en-GB" sz="36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9D97BFF1-C722-FBC8-A315-AE08C069702E}"/>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181</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DCAF792F-49AE-7D33-1FF0-BE2EA3DF9463}"/>
              </a:ext>
            </a:extLst>
          </p:cNvPr>
          <p:cNvSpPr>
            <a:spLocks noGrp="1"/>
          </p:cNvSpPr>
          <p:nvPr>
            <p:ph idx="1"/>
          </p:nvPr>
        </p:nvSpPr>
        <p:spPr>
          <a:xfrm>
            <a:off x="3406594" y="1986993"/>
            <a:ext cx="7947206"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estimate and communicate the long-term results and positive impact of sustainable innovation projects? </a:t>
            </a:r>
          </a:p>
          <a:p>
            <a:pPr marL="0" indent="0">
              <a:buClr>
                <a:schemeClr val="tx1"/>
              </a:buClr>
              <a:buNone/>
              <a:defRPr/>
            </a:pPr>
            <a:r>
              <a:rPr lang="en-US" sz="1600" b="1" dirty="0">
                <a:solidFill>
                  <a:srgbClr val="0517B5"/>
                </a:solidFill>
              </a:rPr>
              <a:t>APPROACH: </a:t>
            </a:r>
            <a:r>
              <a:rPr lang="en-US" sz="2000" dirty="0"/>
              <a:t>Establish a structure with </a:t>
            </a:r>
            <a:r>
              <a:rPr lang="en-US" sz="2000" i="1" dirty="0"/>
              <a:t>Results Chains </a:t>
            </a:r>
            <a:r>
              <a:rPr lang="en-US" sz="2000" dirty="0"/>
              <a:t>to assess, manage and demonstrate how business activities trigger different levels of change, from outputs to outcomes and ultimately development impact and perceived value.  </a:t>
            </a:r>
          </a:p>
          <a:p>
            <a:pPr marL="0" indent="0">
              <a:buClr>
                <a:schemeClr val="tx1"/>
              </a:buClr>
              <a:buNone/>
              <a:defRPr/>
            </a:pPr>
            <a:r>
              <a:rPr lang="en-US" sz="1600" b="1" dirty="0">
                <a:solidFill>
                  <a:srgbClr val="0517B5"/>
                </a:solidFill>
              </a:rPr>
              <a:t>EXAMPLE:</a:t>
            </a:r>
            <a:r>
              <a:rPr lang="en-US" sz="2000" b="1" dirty="0"/>
              <a:t> </a:t>
            </a:r>
            <a:r>
              <a:rPr lang="en-US" sz="2000" dirty="0"/>
              <a:t>The GIZ development agency uses </a:t>
            </a:r>
            <a:r>
              <a:rPr lang="en-US" sz="2000" i="1" dirty="0"/>
              <a:t>Results Chains </a:t>
            </a:r>
            <a:r>
              <a:rPr lang="en-US" sz="2000" dirty="0"/>
              <a:t>to help business environment reform projects to identify their expected results, test whether the intervention rationale is sound, identify critical success factors and effectively communicate the expected project results with stakeholders.</a:t>
            </a:r>
            <a:endParaRPr lang="en-GB" sz="2000" dirty="0"/>
          </a:p>
        </p:txBody>
      </p:sp>
      <p:sp>
        <p:nvSpPr>
          <p:cNvPr id="3" name="Footer Placeholder 4">
            <a:extLst>
              <a:ext uri="{FF2B5EF4-FFF2-40B4-BE49-F238E27FC236}">
                <a16:creationId xmlns:a16="http://schemas.microsoft.com/office/drawing/2014/main" id="{6D982605-2A92-8D82-10A6-D9F812756726}"/>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8">
            <a:extLst>
              <a:ext uri="{FF2B5EF4-FFF2-40B4-BE49-F238E27FC236}">
                <a16:creationId xmlns:a16="http://schemas.microsoft.com/office/drawing/2014/main" id="{837B48D9-6D21-8EA0-7D7B-198A7DDFC37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4673" y="1986993"/>
            <a:ext cx="2134104" cy="2134104"/>
          </a:xfrm>
          <a:prstGeom prst="rect">
            <a:avLst/>
          </a:prstGeom>
        </p:spPr>
      </p:pic>
      <p:pic>
        <p:nvPicPr>
          <p:cNvPr id="4" name="Picture 7">
            <a:extLst>
              <a:ext uri="{FF2B5EF4-FFF2-40B4-BE49-F238E27FC236}">
                <a16:creationId xmlns:a16="http://schemas.microsoft.com/office/drawing/2014/main" id="{CB75257F-0476-64F5-4C55-79F8DB8AA4B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256913391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055E1-FE2D-8AFD-5D90-08B11C477C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30D35B-8F74-9A34-31FF-068B93ED0269}"/>
              </a:ext>
            </a:extLst>
          </p:cNvPr>
          <p:cNvSpPr>
            <a:spLocks noGrp="1"/>
          </p:cNvSpPr>
          <p:nvPr>
            <p:ph type="title"/>
          </p:nvPr>
        </p:nvSpPr>
        <p:spPr>
          <a:xfrm>
            <a:off x="838200" y="613901"/>
            <a:ext cx="10515600" cy="1325563"/>
          </a:xfrm>
        </p:spPr>
        <p:txBody>
          <a:bodyPr>
            <a:normAutofit fontScale="90000"/>
          </a:bodyPr>
          <a:lstStyle/>
          <a:p>
            <a:r>
              <a:rPr lang="en-GB" sz="2000" b="1" dirty="0">
                <a:solidFill>
                  <a:srgbClr val="0517B5"/>
                </a:solidFill>
              </a:rPr>
              <a:t>Chapter 6 / Cultivating Sustainable Innovation</a:t>
            </a:r>
            <a:br>
              <a:rPr lang="en-GB" sz="18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65. Innovation Impact Assessment</a:t>
            </a:r>
            <a:r>
              <a:rPr lang="en-US" sz="4000" i="1" baseline="30000" dirty="0">
                <a:solidFill>
                  <a:srgbClr val="0517B5"/>
                </a:solidFill>
                <a:ea typeface="+mn-ea"/>
              </a:rPr>
              <a:t>26</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AE87B21D-78C4-5FBC-CA38-8C7660D803C5}"/>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182</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8AE7BC0B-8BF9-AA29-DDAE-9D417770F667}"/>
              </a:ext>
            </a:extLst>
          </p:cNvPr>
          <p:cNvSpPr>
            <a:spLocks noGrp="1"/>
          </p:cNvSpPr>
          <p:nvPr>
            <p:ph idx="1"/>
          </p:nvPr>
        </p:nvSpPr>
        <p:spPr>
          <a:xfrm>
            <a:off x="3413307" y="2074401"/>
            <a:ext cx="7940493" cy="4351338"/>
          </a:xfrm>
        </p:spPr>
        <p:txBody>
          <a:bodyPr>
            <a:normAutofit/>
          </a:bodyPr>
          <a:lstStyle/>
          <a:p>
            <a:pPr marL="0" indent="0">
              <a:buClr>
                <a:schemeClr val="tx1"/>
              </a:buClr>
              <a:buNone/>
              <a:defRPr/>
            </a:pPr>
            <a:r>
              <a:rPr kumimoji="0" lang="en-US" sz="1600" b="1" i="0" u="none" strike="noStrike" kern="1200" cap="none" spc="0" normalizeH="0" baseline="0" noProof="0" dirty="0">
                <a:ln>
                  <a:noFill/>
                </a:ln>
                <a:solidFill>
                  <a:srgbClr val="0517B5"/>
                </a:solidFill>
                <a:effectLst/>
                <a:uLnTx/>
                <a:uFillTx/>
                <a:latin typeface="IBM Plex Sans" panose="020B0503050203000203" pitchFamily="34" charset="0"/>
                <a:ea typeface="+mn-ea"/>
                <a:cs typeface="Helvetica" panose="020B0604020202020204" pitchFamily="34" charset="0"/>
              </a:rPr>
              <a:t> CHALLENGE: </a:t>
            </a:r>
            <a:r>
              <a:rPr lang="en-US" sz="2000" i="1" dirty="0"/>
              <a:t>How can we systematically assess sustainable innovation projects against criteria that measure their potential impact?  </a:t>
            </a:r>
          </a:p>
          <a:p>
            <a:pPr marL="0" indent="0">
              <a:buClr>
                <a:schemeClr val="tx1"/>
              </a:buClr>
              <a:buNone/>
              <a:defRPr/>
            </a:pPr>
            <a:r>
              <a:rPr lang="en-US" sz="1600" b="1" dirty="0">
                <a:solidFill>
                  <a:srgbClr val="0517B5"/>
                </a:solidFill>
              </a:rPr>
              <a:t>APPROACH: </a:t>
            </a:r>
            <a:r>
              <a:rPr lang="en-US" sz="2000" dirty="0"/>
              <a:t>Translate sustainability values into indicators, heuristics and criteria that inform decision-making at different innovation stages with </a:t>
            </a:r>
            <a:r>
              <a:rPr lang="en-US" sz="2000" i="1" dirty="0"/>
              <a:t>Innovation Impact Assessments</a:t>
            </a:r>
            <a:r>
              <a:rPr lang="en-US" sz="2000" dirty="0"/>
              <a:t>. They are co-developed to ensure alignment with </a:t>
            </a:r>
            <a:r>
              <a:rPr lang="en-US" sz="2000" dirty="0" err="1"/>
              <a:t>organisational</a:t>
            </a:r>
            <a:r>
              <a:rPr lang="en-US" sz="2000" dirty="0"/>
              <a:t> and departmental goals and values.  </a:t>
            </a:r>
          </a:p>
          <a:p>
            <a:pPr marL="0" indent="0">
              <a:buClr>
                <a:schemeClr val="tx1"/>
              </a:buClr>
              <a:buNone/>
              <a:defRPr/>
            </a:pPr>
            <a:r>
              <a:rPr lang="en-US" sz="1600" b="1" dirty="0">
                <a:solidFill>
                  <a:srgbClr val="0517B5"/>
                </a:solidFill>
              </a:rPr>
              <a:t>EXAMPLE: </a:t>
            </a:r>
            <a:r>
              <a:rPr lang="en-US" sz="2000" dirty="0"/>
              <a:t>A German inspection company has </a:t>
            </a:r>
            <a:r>
              <a:rPr lang="en-US" sz="2000" dirty="0" err="1"/>
              <a:t>customised</a:t>
            </a:r>
            <a:r>
              <a:rPr lang="en-US" sz="2000" dirty="0"/>
              <a:t> ten indicators derived from the SDGs to inform innovation stage-gate decisions. Peer to-peer assessments are introduced to break silos and inspire heterogeneous subsidiaries (e.g. IT and mobility) to learn from each another.</a:t>
            </a:r>
            <a:endParaRPr lang="en-GB" sz="2000" dirty="0"/>
          </a:p>
        </p:txBody>
      </p:sp>
      <p:sp>
        <p:nvSpPr>
          <p:cNvPr id="3" name="Footer Placeholder 4">
            <a:extLst>
              <a:ext uri="{FF2B5EF4-FFF2-40B4-BE49-F238E27FC236}">
                <a16:creationId xmlns:a16="http://schemas.microsoft.com/office/drawing/2014/main" id="{D678447E-4462-4930-95B5-82320D9FDA87}"/>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6">
            <a:extLst>
              <a:ext uri="{FF2B5EF4-FFF2-40B4-BE49-F238E27FC236}">
                <a16:creationId xmlns:a16="http://schemas.microsoft.com/office/drawing/2014/main" id="{A848DF1E-1773-B462-9962-B5F84D3BAC9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9577" y="2070951"/>
            <a:ext cx="2134104" cy="2134104"/>
          </a:xfrm>
          <a:prstGeom prst="rect">
            <a:avLst/>
          </a:prstGeom>
        </p:spPr>
      </p:pic>
      <p:pic>
        <p:nvPicPr>
          <p:cNvPr id="4" name="Picture 7">
            <a:extLst>
              <a:ext uri="{FF2B5EF4-FFF2-40B4-BE49-F238E27FC236}">
                <a16:creationId xmlns:a16="http://schemas.microsoft.com/office/drawing/2014/main" id="{F17905D0-2E47-F613-EF5F-71F9C99654A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384343093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27C77-E7FA-ACB4-0D4B-5C380AAC99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B8684A-1F52-DDF4-C824-4E4FD70778C7}"/>
              </a:ext>
            </a:extLst>
          </p:cNvPr>
          <p:cNvSpPr>
            <a:spLocks noGrp="1"/>
          </p:cNvSpPr>
          <p:nvPr>
            <p:ph type="title"/>
          </p:nvPr>
        </p:nvSpPr>
        <p:spPr>
          <a:xfrm>
            <a:off x="838200" y="613901"/>
            <a:ext cx="10515600" cy="1325563"/>
          </a:xfrm>
        </p:spPr>
        <p:txBody>
          <a:bodyPr>
            <a:normAutofit fontScale="90000"/>
          </a:bodyPr>
          <a:lstStyle/>
          <a:p>
            <a:r>
              <a:rPr lang="en-GB" sz="2000" b="1" dirty="0">
                <a:solidFill>
                  <a:srgbClr val="0517B5"/>
                </a:solidFill>
              </a:rPr>
              <a:t>Chapter 6 / Cultivating Sustainable Innovation</a:t>
            </a:r>
            <a:br>
              <a:rPr lang="en-GB" sz="20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66. Sustainable Finance and Investment</a:t>
            </a:r>
            <a:r>
              <a:rPr lang="en-US" sz="4000" i="1" baseline="30000" dirty="0">
                <a:solidFill>
                  <a:srgbClr val="0517B5"/>
                </a:solidFill>
                <a:ea typeface="+mn-ea"/>
              </a:rPr>
              <a:t>27</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98906F52-77C4-7325-CC7D-847139393E3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183</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C9B7663F-C44F-2303-A702-3439B058E413}"/>
              </a:ext>
            </a:extLst>
          </p:cNvPr>
          <p:cNvSpPr>
            <a:spLocks noGrp="1"/>
          </p:cNvSpPr>
          <p:nvPr>
            <p:ph idx="1"/>
          </p:nvPr>
        </p:nvSpPr>
        <p:spPr>
          <a:xfrm>
            <a:off x="3413308" y="2074401"/>
            <a:ext cx="7940492" cy="4351338"/>
          </a:xfrm>
        </p:spPr>
        <p:txBody>
          <a:bodyPr>
            <a:normAutofit/>
          </a:bodyPr>
          <a:lstStyle/>
          <a:p>
            <a:pPr marL="0" indent="0">
              <a:buClr>
                <a:schemeClr val="tx1"/>
              </a:buClr>
              <a:buNone/>
              <a:defRPr/>
            </a:pPr>
            <a:r>
              <a:rPr kumimoji="0" lang="en-US" sz="1600" b="1" i="0" u="none" strike="noStrike" kern="1200" cap="none" spc="0" normalizeH="0" baseline="0" noProof="0" dirty="0">
                <a:ln>
                  <a:noFill/>
                </a:ln>
                <a:solidFill>
                  <a:srgbClr val="0517B5"/>
                </a:solidFill>
                <a:effectLst/>
                <a:uLnTx/>
                <a:uFillTx/>
                <a:latin typeface="IBM Plex Sans" panose="020B0503050203000203" pitchFamily="34" charset="0"/>
                <a:ea typeface="+mn-ea"/>
                <a:cs typeface="Helvetica" panose="020B0604020202020204" pitchFamily="34" charset="0"/>
              </a:rPr>
              <a:t>CHALLENGE:</a:t>
            </a:r>
            <a:r>
              <a:rPr lang="en-US" sz="2000" b="1" dirty="0"/>
              <a:t> </a:t>
            </a:r>
            <a:r>
              <a:rPr lang="en-US" sz="2000" i="1" dirty="0"/>
              <a:t>How can we manage financial resources and investments in innovation projects that lead to long-lasting, positive and measurable social and environmental impacts?</a:t>
            </a:r>
          </a:p>
          <a:p>
            <a:pPr marL="0" indent="0">
              <a:buClr>
                <a:schemeClr val="tx1"/>
              </a:buClr>
              <a:buNone/>
              <a:defRPr/>
            </a:pPr>
            <a:r>
              <a:rPr lang="en-US" sz="1600" b="1" dirty="0">
                <a:solidFill>
                  <a:srgbClr val="0517B5"/>
                </a:solidFill>
              </a:rPr>
              <a:t>APPROACH: </a:t>
            </a:r>
            <a:r>
              <a:rPr lang="en-US" sz="2000" dirty="0"/>
              <a:t>Integrate sustainable transformation and financial planning for sustainable innovation to provide employees with the necessary funding and resources for putting sustainable innovation strategies into practice.</a:t>
            </a:r>
          </a:p>
          <a:p>
            <a:pPr marL="0" indent="0">
              <a:buClr>
                <a:schemeClr val="tx1"/>
              </a:buClr>
              <a:buNone/>
              <a:defRPr/>
            </a:pPr>
            <a:r>
              <a:rPr lang="en-US" sz="1600" b="1" dirty="0">
                <a:solidFill>
                  <a:srgbClr val="0517B5"/>
                </a:solidFill>
              </a:rPr>
              <a:t>RELATED METHODS: </a:t>
            </a:r>
            <a:r>
              <a:rPr lang="en-US" sz="2000" i="1" dirty="0"/>
              <a:t>Life Cycle Cost Analysis, Sustainable Innovation Financing </a:t>
            </a:r>
            <a:endParaRPr lang="en-GB" sz="2000" i="1" dirty="0"/>
          </a:p>
        </p:txBody>
      </p:sp>
      <p:sp>
        <p:nvSpPr>
          <p:cNvPr id="3" name="Footer Placeholder 4">
            <a:extLst>
              <a:ext uri="{FF2B5EF4-FFF2-40B4-BE49-F238E27FC236}">
                <a16:creationId xmlns:a16="http://schemas.microsoft.com/office/drawing/2014/main" id="{3FD06018-CBDF-F7A6-AB28-65C145144C53}"/>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8">
            <a:extLst>
              <a:ext uri="{FF2B5EF4-FFF2-40B4-BE49-F238E27FC236}">
                <a16:creationId xmlns:a16="http://schemas.microsoft.com/office/drawing/2014/main" id="{6992BCCF-7547-57B2-970E-C3BFC1793D3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4673" y="2074401"/>
            <a:ext cx="2119859" cy="2119859"/>
          </a:xfrm>
          <a:prstGeom prst="rect">
            <a:avLst/>
          </a:prstGeom>
        </p:spPr>
      </p:pic>
      <p:pic>
        <p:nvPicPr>
          <p:cNvPr id="4" name="Picture 7">
            <a:extLst>
              <a:ext uri="{FF2B5EF4-FFF2-40B4-BE49-F238E27FC236}">
                <a16:creationId xmlns:a16="http://schemas.microsoft.com/office/drawing/2014/main" id="{4467D70E-1B7A-5732-DBC6-98B1B96D66F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261072623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3E80-5237-4A61-3895-ECB9F1945F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85AE14-C8AC-8552-26FD-9A1008F54071}"/>
              </a:ext>
            </a:extLst>
          </p:cNvPr>
          <p:cNvSpPr>
            <a:spLocks noGrp="1"/>
          </p:cNvSpPr>
          <p:nvPr>
            <p:ph type="title"/>
          </p:nvPr>
        </p:nvSpPr>
        <p:spPr>
          <a:xfrm>
            <a:off x="838200" y="607173"/>
            <a:ext cx="10515600" cy="1325563"/>
          </a:xfrm>
        </p:spPr>
        <p:txBody>
          <a:bodyPr>
            <a:normAutofit fontScale="90000"/>
          </a:bodyPr>
          <a:lstStyle/>
          <a:p>
            <a:r>
              <a:rPr lang="en-GB" sz="2000" b="1" dirty="0">
                <a:solidFill>
                  <a:srgbClr val="0517B5"/>
                </a:solidFill>
              </a:rPr>
              <a:t>Chapter 6 / Cultivating Sustainable Innovation</a:t>
            </a:r>
            <a:br>
              <a:rPr lang="en-GB" sz="18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67. Life Cycle Cost Analysis</a:t>
            </a:r>
            <a:r>
              <a:rPr lang="en-US" sz="4000" i="1" baseline="30000" dirty="0">
                <a:solidFill>
                  <a:srgbClr val="0517B5"/>
                </a:solidFill>
                <a:ea typeface="+mn-ea"/>
              </a:rPr>
              <a:t>28</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B73B0A86-33A9-EC25-118B-097939E8FC5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184</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921E94BD-05F2-8C2B-6BBA-61B726DF0612}"/>
              </a:ext>
            </a:extLst>
          </p:cNvPr>
          <p:cNvSpPr>
            <a:spLocks noGrp="1"/>
          </p:cNvSpPr>
          <p:nvPr>
            <p:ph idx="1"/>
          </p:nvPr>
        </p:nvSpPr>
        <p:spPr>
          <a:xfrm>
            <a:off x="3413308" y="2067673"/>
            <a:ext cx="7938905" cy="4351338"/>
          </a:xfrm>
        </p:spPr>
        <p:txBody>
          <a:bodyPr>
            <a:normAutofit/>
          </a:bodyPr>
          <a:lstStyle/>
          <a:p>
            <a:pPr marL="0" indent="0">
              <a:buClr>
                <a:schemeClr val="tx1"/>
              </a:buClr>
              <a:buNone/>
              <a:defRPr/>
            </a:pPr>
            <a:r>
              <a:rPr kumimoji="0" lang="en-US" sz="1600" b="1" i="0" u="none" strike="noStrike" kern="1200" cap="none" spc="0" normalizeH="0" baseline="0" noProof="0" dirty="0">
                <a:ln>
                  <a:noFill/>
                </a:ln>
                <a:solidFill>
                  <a:srgbClr val="0517B5"/>
                </a:solidFill>
                <a:effectLst/>
                <a:uLnTx/>
                <a:uFillTx/>
                <a:latin typeface="IBM Plex Sans" panose="020B0503050203000203" pitchFamily="34" charset="0"/>
                <a:ea typeface="+mn-ea"/>
                <a:cs typeface="Helvetica" panose="020B0604020202020204" pitchFamily="34" charset="0"/>
              </a:rPr>
              <a:t>CHALLENGE:</a:t>
            </a:r>
            <a:r>
              <a:rPr lang="en-US" sz="2000" b="1" dirty="0"/>
              <a:t> </a:t>
            </a:r>
            <a:r>
              <a:rPr lang="en-US" sz="2000" i="1" dirty="0"/>
              <a:t>How can we assess the long-term advantages of innovative sustainable solutions and ensure that they outweigh costs of a major investment?  </a:t>
            </a:r>
          </a:p>
          <a:p>
            <a:pPr marL="0" indent="0">
              <a:buClr>
                <a:schemeClr val="tx1"/>
              </a:buClr>
              <a:buNone/>
              <a:defRPr/>
            </a:pPr>
            <a:r>
              <a:rPr lang="en-US" sz="1600" b="1" dirty="0">
                <a:solidFill>
                  <a:srgbClr val="0517B5"/>
                </a:solidFill>
              </a:rPr>
              <a:t>APPROACH: </a:t>
            </a:r>
            <a:r>
              <a:rPr lang="en-US" sz="2000" i="1" dirty="0"/>
              <a:t>Life Cycle Cost Analysis </a:t>
            </a:r>
            <a:r>
              <a:rPr lang="en-US" sz="2000" dirty="0"/>
              <a:t>helps project teams assess the true value of sustainable innovations over time, ensuring that short-term expenses do not detract from long-term gains.  </a:t>
            </a:r>
          </a:p>
          <a:p>
            <a:pPr marL="0" indent="0">
              <a:buClr>
                <a:schemeClr val="tx1"/>
              </a:buClr>
              <a:buNone/>
              <a:defRPr/>
            </a:pPr>
            <a:r>
              <a:rPr lang="en-US" sz="1600" b="1" dirty="0">
                <a:solidFill>
                  <a:srgbClr val="0517B5"/>
                </a:solidFill>
              </a:rPr>
              <a:t>EXAMPLE: </a:t>
            </a:r>
            <a:r>
              <a:rPr lang="en-US" sz="2000" dirty="0"/>
              <a:t>A </a:t>
            </a:r>
            <a:r>
              <a:rPr lang="en-US" sz="2000" i="1" dirty="0"/>
              <a:t>Life Cycle Cost Analysis </a:t>
            </a:r>
            <a:r>
              <a:rPr lang="en-US" sz="2000" dirty="0"/>
              <a:t>of a construction project in the US Pacific Northwest found that, while initial costs for mass timber building are higher than those for concrete, it reduces emissions and offers long-term economic benefits, including energy efficiency and lower maintenance expenses. This validated the advantages of a higher initial investment in mass timber construction.</a:t>
            </a:r>
            <a:endParaRPr lang="en-GB" sz="2000" dirty="0"/>
          </a:p>
        </p:txBody>
      </p:sp>
      <p:sp>
        <p:nvSpPr>
          <p:cNvPr id="3" name="Footer Placeholder 4">
            <a:extLst>
              <a:ext uri="{FF2B5EF4-FFF2-40B4-BE49-F238E27FC236}">
                <a16:creationId xmlns:a16="http://schemas.microsoft.com/office/drawing/2014/main" id="{8FD9CABD-38EB-C285-4496-03ABA7814A34}"/>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8">
            <a:extLst>
              <a:ext uri="{FF2B5EF4-FFF2-40B4-BE49-F238E27FC236}">
                <a16:creationId xmlns:a16="http://schemas.microsoft.com/office/drawing/2014/main" id="{4C74EC09-2A28-9DAC-AA9C-69BD19BB06A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4673" y="2064223"/>
            <a:ext cx="2134104" cy="2134104"/>
          </a:xfrm>
          <a:prstGeom prst="rect">
            <a:avLst/>
          </a:prstGeom>
        </p:spPr>
      </p:pic>
      <p:pic>
        <p:nvPicPr>
          <p:cNvPr id="4" name="Picture 7">
            <a:extLst>
              <a:ext uri="{FF2B5EF4-FFF2-40B4-BE49-F238E27FC236}">
                <a16:creationId xmlns:a16="http://schemas.microsoft.com/office/drawing/2014/main" id="{E72AFEA3-C44C-9E1E-F688-0088403534C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100261872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553FC-0671-CB81-D8F8-CD5DBA7BD2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2D1E7F-1D61-7067-7C28-B76BD951D2DC}"/>
              </a:ext>
            </a:extLst>
          </p:cNvPr>
          <p:cNvSpPr>
            <a:spLocks noGrp="1"/>
          </p:cNvSpPr>
          <p:nvPr>
            <p:ph type="title"/>
          </p:nvPr>
        </p:nvSpPr>
        <p:spPr>
          <a:xfrm>
            <a:off x="838200" y="607177"/>
            <a:ext cx="10515600" cy="1325563"/>
          </a:xfrm>
        </p:spPr>
        <p:txBody>
          <a:bodyPr>
            <a:normAutofit fontScale="90000"/>
          </a:bodyPr>
          <a:lstStyle/>
          <a:p>
            <a:r>
              <a:rPr lang="en-GB" sz="2000" b="1" dirty="0">
                <a:solidFill>
                  <a:srgbClr val="0517B5"/>
                </a:solidFill>
              </a:rPr>
              <a:t>Chapter 6 / Cultivating Sustainable Innovation</a:t>
            </a:r>
            <a:br>
              <a:rPr lang="en-GB" sz="18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68. Sustainable Innovation Financing</a:t>
            </a:r>
            <a:r>
              <a:rPr lang="en-US" sz="4000" i="1" baseline="30000" dirty="0">
                <a:solidFill>
                  <a:srgbClr val="0517B5"/>
                </a:solidFill>
                <a:ea typeface="+mn-ea"/>
              </a:rPr>
              <a:t>29</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3AAF325C-BE51-2C1E-C473-4E0E0ACEB397}"/>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185</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A0A0F9DD-891D-8225-50B4-EE8DDDB95479}"/>
              </a:ext>
            </a:extLst>
          </p:cNvPr>
          <p:cNvSpPr>
            <a:spLocks noGrp="1"/>
          </p:cNvSpPr>
          <p:nvPr>
            <p:ph idx="1"/>
          </p:nvPr>
        </p:nvSpPr>
        <p:spPr>
          <a:xfrm>
            <a:off x="3413308" y="2067677"/>
            <a:ext cx="7938905"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secure funding for sustainable innovation projects, despite uncertain short-term returns?   </a:t>
            </a:r>
          </a:p>
          <a:p>
            <a:pPr marL="0" indent="0">
              <a:buClr>
                <a:schemeClr val="tx1"/>
              </a:buClr>
              <a:buNone/>
              <a:defRPr/>
            </a:pPr>
            <a:r>
              <a:rPr lang="en-US" sz="1600" b="1" dirty="0">
                <a:solidFill>
                  <a:srgbClr val="0517B5"/>
                </a:solidFill>
              </a:rPr>
              <a:t>APPROACH: </a:t>
            </a:r>
            <a:r>
              <a:rPr lang="en-US" sz="2000" dirty="0"/>
              <a:t>Employ sustainability-related financing instruments to create financial flexibility, enabling investment in sustainable innovation at reduced costs of capital.  </a:t>
            </a:r>
          </a:p>
          <a:p>
            <a:pPr marL="0" indent="0">
              <a:buClr>
                <a:schemeClr val="tx1"/>
              </a:buClr>
              <a:buNone/>
              <a:defRPr/>
            </a:pPr>
            <a:r>
              <a:rPr lang="en-US" sz="1600" b="1" dirty="0">
                <a:solidFill>
                  <a:srgbClr val="0517B5"/>
                </a:solidFill>
              </a:rPr>
              <a:t>EXAMPLE: </a:t>
            </a:r>
            <a:r>
              <a:rPr lang="en-US" sz="2000" dirty="0"/>
              <a:t>Walmart supports its suppliers in reducing their emissions and improving energy efficiency through a collaboration with HSBC. The bank provides early invoice payments to eligible suppliers as well as financing rates linked to their carbon emissions, science-based sustainability targets and impact reporting.</a:t>
            </a:r>
            <a:endParaRPr lang="en-GB" sz="2000" dirty="0"/>
          </a:p>
        </p:txBody>
      </p:sp>
      <p:sp>
        <p:nvSpPr>
          <p:cNvPr id="3" name="Footer Placeholder 4">
            <a:extLst>
              <a:ext uri="{FF2B5EF4-FFF2-40B4-BE49-F238E27FC236}">
                <a16:creationId xmlns:a16="http://schemas.microsoft.com/office/drawing/2014/main" id="{AAEF8F09-50D0-9EED-5107-96750DA11CDB}"/>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6">
            <a:extLst>
              <a:ext uri="{FF2B5EF4-FFF2-40B4-BE49-F238E27FC236}">
                <a16:creationId xmlns:a16="http://schemas.microsoft.com/office/drawing/2014/main" id="{A0DB0E2B-2A5F-10A3-5CEE-91A2DF41A4A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4673" y="2063663"/>
            <a:ext cx="2134103" cy="2134103"/>
          </a:xfrm>
          <a:prstGeom prst="rect">
            <a:avLst/>
          </a:prstGeom>
        </p:spPr>
      </p:pic>
      <p:pic>
        <p:nvPicPr>
          <p:cNvPr id="4" name="Picture 7">
            <a:extLst>
              <a:ext uri="{FF2B5EF4-FFF2-40B4-BE49-F238E27FC236}">
                <a16:creationId xmlns:a16="http://schemas.microsoft.com/office/drawing/2014/main" id="{1CF41B2F-4C70-F625-06C1-D0E9F13279A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89938166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5567454-E402-9E82-8B9B-1E1E96E05B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C8A41F-3B01-37E0-B10E-10E335A1FE51}"/>
              </a:ext>
            </a:extLst>
          </p:cNvPr>
          <p:cNvSpPr>
            <a:spLocks noGrp="1"/>
          </p:cNvSpPr>
          <p:nvPr>
            <p:ph type="title"/>
          </p:nvPr>
        </p:nvSpPr>
        <p:spPr>
          <a:xfrm>
            <a:off x="838200" y="465984"/>
            <a:ext cx="10515600" cy="1325563"/>
          </a:xfrm>
        </p:spPr>
        <p:txBody>
          <a:bodyPr>
            <a:normAutofit fontScale="90000"/>
          </a:bodyPr>
          <a:lstStyle/>
          <a:p>
            <a:r>
              <a:rPr lang="en-GB" noProof="0" dirty="0">
                <a:solidFill>
                  <a:schemeClr val="bg1"/>
                </a:solidFill>
                <a:latin typeface="IBM Plex Sans" panose="020B0503050203000203" pitchFamily="34" charset="0"/>
              </a:rPr>
              <a:t>PART III </a:t>
            </a:r>
            <a:r>
              <a:rPr lang="en-GB" sz="3600" noProof="0" dirty="0">
                <a:solidFill>
                  <a:schemeClr val="bg1"/>
                </a:solidFill>
                <a:latin typeface="IBM Plex Sans" panose="020B0503050203000203" pitchFamily="34" charset="0"/>
              </a:rPr>
              <a:t>CASES / </a:t>
            </a:r>
            <a:r>
              <a:rPr lang="en-US" sz="4000" noProof="0" dirty="0">
                <a:solidFill>
                  <a:schemeClr val="bg1"/>
                </a:solidFill>
                <a:latin typeface="IBM Plex Sans" panose="020B0503050203000203" pitchFamily="34" charset="0"/>
              </a:rPr>
              <a:t>Companies on their Journeys to Establish Sustainable Innovation Cultures</a:t>
            </a:r>
            <a:endParaRPr lang="en-GB" noProof="0" dirty="0">
              <a:solidFill>
                <a:schemeClr val="bg1"/>
              </a:solidFill>
              <a:latin typeface="IBM Plex Sans" panose="020B0503050203000203" pitchFamily="34" charset="0"/>
            </a:endParaRPr>
          </a:p>
        </p:txBody>
      </p:sp>
      <p:sp>
        <p:nvSpPr>
          <p:cNvPr id="3" name="Content Placeholder 2">
            <a:extLst>
              <a:ext uri="{FF2B5EF4-FFF2-40B4-BE49-F238E27FC236}">
                <a16:creationId xmlns:a16="http://schemas.microsoft.com/office/drawing/2014/main" id="{24E1B0AC-5C34-A418-012E-01C05306816B}"/>
              </a:ext>
            </a:extLst>
          </p:cNvPr>
          <p:cNvSpPr>
            <a:spLocks noGrp="1"/>
          </p:cNvSpPr>
          <p:nvPr>
            <p:ph idx="1"/>
          </p:nvPr>
        </p:nvSpPr>
        <p:spPr>
          <a:xfrm>
            <a:off x="838200" y="1926484"/>
            <a:ext cx="10270524" cy="4351338"/>
          </a:xfrm>
        </p:spPr>
        <p:txBody>
          <a:bodyPr>
            <a:normAutofit/>
          </a:bodyPr>
          <a:lstStyle/>
          <a:p>
            <a:pPr marL="0" indent="0">
              <a:buNone/>
            </a:pPr>
            <a:r>
              <a:rPr lang="en-US" sz="2000" b="1" noProof="0" dirty="0">
                <a:solidFill>
                  <a:srgbClr val="BEFF8C"/>
                </a:solidFill>
                <a:latin typeface="IBM Plex Sans" panose="020B0503050203000203" pitchFamily="34" charset="0"/>
              </a:rPr>
              <a:t>Part III is dedicated to all the companies and </a:t>
            </a:r>
            <a:r>
              <a:rPr lang="en-US" sz="2000" b="1" noProof="0" dirty="0" err="1">
                <a:solidFill>
                  <a:srgbClr val="BEFF8C"/>
                </a:solidFill>
                <a:latin typeface="IBM Plex Sans" panose="020B0503050203000203" pitchFamily="34" charset="0"/>
              </a:rPr>
              <a:t>organisations</a:t>
            </a:r>
            <a:r>
              <a:rPr lang="en-US" sz="2000" b="1" noProof="0" dirty="0">
                <a:solidFill>
                  <a:srgbClr val="BEFF8C"/>
                </a:solidFill>
                <a:latin typeface="IBM Plex Sans" panose="020B0503050203000203" pitchFamily="34" charset="0"/>
              </a:rPr>
              <a:t> around the world that are struggling to put their sustainability strategies into action</a:t>
            </a:r>
            <a:r>
              <a:rPr lang="en-US" sz="2000" b="1" dirty="0">
                <a:solidFill>
                  <a:srgbClr val="BEFF8C"/>
                </a:solidFill>
              </a:rPr>
              <a:t>. We worked with eleven of them in Germany, Italy, Spain and Poland to understand their strategies and practices together with the persistent challenges they are facing.</a:t>
            </a:r>
            <a:endParaRPr lang="en-US" sz="2000" b="1" noProof="0" dirty="0">
              <a:solidFill>
                <a:srgbClr val="BEFF8C"/>
              </a:solidFill>
              <a:latin typeface="IBM Plex Sans" panose="020B0503050203000203" pitchFamily="34" charset="0"/>
            </a:endParaRPr>
          </a:p>
          <a:p>
            <a:pPr marL="0" indent="0">
              <a:buClr>
                <a:srgbClr val="BEFF8C"/>
              </a:buClr>
              <a:buNone/>
            </a:pPr>
            <a:r>
              <a:rPr lang="en-GB" sz="2000" b="1" noProof="0" dirty="0">
                <a:solidFill>
                  <a:schemeClr val="bg1"/>
                </a:solidFill>
                <a:latin typeface="IBM Plex Sans" panose="020B0503050203000203" pitchFamily="34" charset="0"/>
              </a:rPr>
              <a:t>Chapters</a:t>
            </a:r>
          </a:p>
          <a:p>
            <a:pPr marL="457200" indent="-457200">
              <a:buFont typeface="+mj-lt"/>
              <a:buAutoNum type="arabicPeriod" startAt="7"/>
            </a:pPr>
            <a:r>
              <a:rPr lang="en-US" sz="2000" dirty="0">
                <a:solidFill>
                  <a:schemeClr val="bg1"/>
                </a:solidFill>
              </a:rPr>
              <a:t>From Safety to Sustainability – The Case of an Inspection Company in Germany</a:t>
            </a:r>
          </a:p>
          <a:p>
            <a:pPr marL="457200" indent="-457200">
              <a:buFont typeface="+mj-lt"/>
              <a:buAutoNum type="arabicPeriod" startAt="7"/>
            </a:pPr>
            <a:r>
              <a:rPr lang="en-US" sz="2000" dirty="0">
                <a:solidFill>
                  <a:schemeClr val="bg1"/>
                </a:solidFill>
              </a:rPr>
              <a:t>Cultural Transformation in the Italian Oil Industry</a:t>
            </a:r>
          </a:p>
          <a:p>
            <a:pPr marL="457200" indent="-457200">
              <a:buFont typeface="+mj-lt"/>
              <a:buAutoNum type="arabicPeriod" startAt="7"/>
            </a:pPr>
            <a:r>
              <a:rPr lang="en-US" sz="2000" dirty="0">
                <a:solidFill>
                  <a:schemeClr val="bg1"/>
                </a:solidFill>
              </a:rPr>
              <a:t>Investments in People and Technology along with Management by Values in Poland</a:t>
            </a:r>
          </a:p>
          <a:p>
            <a:pPr marL="457200" indent="-457200">
              <a:buFont typeface="+mj-lt"/>
              <a:buAutoNum type="arabicPeriod" startAt="7"/>
            </a:pPr>
            <a:r>
              <a:rPr lang="en-US" sz="2000" dirty="0">
                <a:solidFill>
                  <a:schemeClr val="bg1"/>
                </a:solidFill>
              </a:rPr>
              <a:t>Sustainable Innovation Challenges in Science-Based Companies in Spain</a:t>
            </a:r>
          </a:p>
          <a:p>
            <a:pPr marL="457200" indent="-457200">
              <a:buFont typeface="+mj-lt"/>
              <a:buAutoNum type="arabicPeriod" startAt="7"/>
            </a:pPr>
            <a:endParaRPr lang="en-GB" sz="2000" noProof="0" dirty="0">
              <a:solidFill>
                <a:schemeClr val="bg1"/>
              </a:solidFill>
              <a:latin typeface="IBM Plex Sans" panose="020B0503050203000203" pitchFamily="34" charset="0"/>
            </a:endParaRPr>
          </a:p>
        </p:txBody>
      </p:sp>
      <p:sp>
        <p:nvSpPr>
          <p:cNvPr id="4" name="Slide Number Placeholder 3">
            <a:extLst>
              <a:ext uri="{FF2B5EF4-FFF2-40B4-BE49-F238E27FC236}">
                <a16:creationId xmlns:a16="http://schemas.microsoft.com/office/drawing/2014/main" id="{C0AB8ED1-F34C-BDA6-0957-FFE1F69292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186</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5" name="Footer Placeholder 4">
            <a:extLst>
              <a:ext uri="{FF2B5EF4-FFF2-40B4-BE49-F238E27FC236}">
                <a16:creationId xmlns:a16="http://schemas.microsoft.com/office/drawing/2014/main" id="{581D258C-F27F-2821-6F8B-CB1DD1F799A3}"/>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79746350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solidFill>
          <a:srgbClr val="0517B5"/>
        </a:solidFill>
        <a:effectLst/>
      </p:bgPr>
    </p:bg>
    <p:spTree>
      <p:nvGrpSpPr>
        <p:cNvPr id="1" name="">
          <a:extLst>
            <a:ext uri="{FF2B5EF4-FFF2-40B4-BE49-F238E27FC236}">
              <a16:creationId xmlns:a16="http://schemas.microsoft.com/office/drawing/2014/main" id="{2E3F7E4E-4BA5-3FC8-FED6-6D258795670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912865D-3E49-31AA-72D5-ADDC61AE201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6604F3-5F1C-7327-006E-BF962FCB94E6}"/>
              </a:ext>
            </a:extLst>
          </p:cNvPr>
          <p:cNvSpPr>
            <a:spLocks noGrp="1"/>
          </p:cNvSpPr>
          <p:nvPr>
            <p:ph type="title"/>
          </p:nvPr>
        </p:nvSpPr>
        <p:spPr>
          <a:xfrm>
            <a:off x="838200" y="439089"/>
            <a:ext cx="10515600" cy="1705716"/>
          </a:xfrm>
        </p:spPr>
        <p:txBody>
          <a:bodyPr>
            <a:noAutofit/>
          </a:bodyPr>
          <a:lstStyle/>
          <a:p>
            <a:r>
              <a:rPr lang="en-GB" sz="3600" b="1" noProof="0" dirty="0">
                <a:solidFill>
                  <a:schemeClr val="bg1"/>
                </a:solidFill>
                <a:latin typeface="IBM Plex Sans" panose="020B0503050203000203" pitchFamily="34" charset="0"/>
                <a:ea typeface="+mn-ea"/>
              </a:rPr>
              <a:t>Chapter </a:t>
            </a:r>
            <a:r>
              <a:rPr lang="en-GB" sz="3600" b="1" dirty="0">
                <a:solidFill>
                  <a:schemeClr val="bg1"/>
                </a:solidFill>
                <a:ea typeface="+mn-ea"/>
              </a:rPr>
              <a:t>7</a:t>
            </a:r>
            <a:br>
              <a:rPr lang="en-GB" sz="3600" b="1" noProof="0" dirty="0">
                <a:solidFill>
                  <a:schemeClr val="bg1"/>
                </a:solidFill>
                <a:latin typeface="IBM Plex Sans" panose="020B0503050203000203" pitchFamily="34" charset="0"/>
                <a:ea typeface="+mn-ea"/>
              </a:rPr>
            </a:br>
            <a:r>
              <a:rPr lang="en-US" sz="3600" noProof="0" dirty="0">
                <a:solidFill>
                  <a:schemeClr val="bg1"/>
                </a:solidFill>
                <a:latin typeface="IBM Plex Sans" panose="020B0503050203000203" pitchFamily="34" charset="0"/>
              </a:rPr>
              <a:t>From Safety to Sustainability – The Case of an Inspection Company in Germany</a:t>
            </a:r>
            <a:endParaRPr lang="en-GB" sz="3600" noProof="0" dirty="0">
              <a:solidFill>
                <a:schemeClr val="bg1"/>
              </a:solidFill>
              <a:latin typeface="IBM Plex Sans" panose="020B0503050203000203" pitchFamily="34" charset="0"/>
              <a:ea typeface="+mn-ea"/>
            </a:endParaRPr>
          </a:p>
        </p:txBody>
      </p:sp>
      <p:sp>
        <p:nvSpPr>
          <p:cNvPr id="7" name="Slide Number Placeholder 6">
            <a:extLst>
              <a:ext uri="{FF2B5EF4-FFF2-40B4-BE49-F238E27FC236}">
                <a16:creationId xmlns:a16="http://schemas.microsoft.com/office/drawing/2014/main" id="{D663B86A-512B-30A5-2BB1-8E7812DEC7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187</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8" name="TextBox 7">
            <a:extLst>
              <a:ext uri="{FF2B5EF4-FFF2-40B4-BE49-F238E27FC236}">
                <a16:creationId xmlns:a16="http://schemas.microsoft.com/office/drawing/2014/main" id="{2F593283-54F6-C3A7-D7FA-EBBB7125BF9A}"/>
              </a:ext>
            </a:extLst>
          </p:cNvPr>
          <p:cNvSpPr txBox="1"/>
          <p:nvPr/>
        </p:nvSpPr>
        <p:spPr>
          <a:xfrm>
            <a:off x="838200" y="2147920"/>
            <a:ext cx="8132806" cy="400110"/>
          </a:xfrm>
          <a:prstGeom prst="rect">
            <a:avLst/>
          </a:prstGeom>
          <a:noFill/>
        </p:spPr>
        <p:txBody>
          <a:bodyPr wrap="square">
            <a:spAutoFit/>
          </a:bodyPr>
          <a:lstStyle/>
          <a:p>
            <a:pPr marL="0" indent="0">
              <a:spcBef>
                <a:spcPts val="200"/>
              </a:spcBef>
              <a:buNone/>
            </a:pPr>
            <a:r>
              <a:rPr lang="en-US" sz="2000" dirty="0">
                <a:solidFill>
                  <a:schemeClr val="bg1"/>
                </a:solidFill>
                <a:latin typeface="IBM Plex Sans" panose="020B0503050203000203" pitchFamily="34" charset="0"/>
              </a:rPr>
              <a:t>by Henning Breuer, Kiril Ivanov, Roman Meier -Andrae	</a:t>
            </a:r>
          </a:p>
        </p:txBody>
      </p:sp>
    </p:spTree>
    <p:extLst>
      <p:ext uri="{BB962C8B-B14F-4D97-AF65-F5344CB8AC3E}">
        <p14:creationId xmlns:p14="http://schemas.microsoft.com/office/powerpoint/2010/main" val="327924231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125AB-5923-AACC-215C-97E54B7E3BC9}"/>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ED76ACE-2F7F-F6BB-DDF8-5D010B724B6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83E0ACD2-8260-7B58-D9FF-105EB6A0949C}"/>
              </a:ext>
            </a:extLst>
          </p:cNvPr>
          <p:cNvSpPr>
            <a:spLocks noGrp="1"/>
          </p:cNvSpPr>
          <p:nvPr>
            <p:ph type="title"/>
          </p:nvPr>
        </p:nvSpPr>
        <p:spPr>
          <a:xfrm>
            <a:off x="838200" y="613899"/>
            <a:ext cx="10515600" cy="1325563"/>
          </a:xfrm>
        </p:spPr>
        <p:txBody>
          <a:bodyPr>
            <a:normAutofit fontScale="90000"/>
          </a:bodyPr>
          <a:lstStyle/>
          <a:p>
            <a:r>
              <a:rPr lang="en-GB" sz="2000" b="1" dirty="0">
                <a:solidFill>
                  <a:srgbClr val="0517B5"/>
                </a:solidFill>
              </a:rPr>
              <a:t>Chapter 7 / From Safety to Sustainability</a:t>
            </a:r>
            <a:br>
              <a:rPr lang="en-GB" sz="1800" b="1" dirty="0">
                <a:solidFill>
                  <a:srgbClr val="0517B5"/>
                </a:solidFill>
              </a:rPr>
            </a:br>
            <a:r>
              <a:rPr lang="en-US" sz="4000" dirty="0">
                <a:solidFill>
                  <a:srgbClr val="0517B5"/>
                </a:solidFill>
              </a:rPr>
              <a:t>From Safety to Sustainability – The Case of an Inspection Company in Germany</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FAD6CDC0-B8DB-C6FD-9A05-2F8D15D4974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188</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3" name="Content Placeholder 2">
            <a:extLst>
              <a:ext uri="{FF2B5EF4-FFF2-40B4-BE49-F238E27FC236}">
                <a16:creationId xmlns:a16="http://schemas.microsoft.com/office/drawing/2014/main" id="{45773014-9735-E4F5-EFC0-38D2CA36ADA3}"/>
              </a:ext>
            </a:extLst>
          </p:cNvPr>
          <p:cNvSpPr>
            <a:spLocks noGrp="1"/>
          </p:cNvSpPr>
          <p:nvPr>
            <p:ph idx="1"/>
          </p:nvPr>
        </p:nvSpPr>
        <p:spPr>
          <a:xfrm>
            <a:off x="838201" y="2074397"/>
            <a:ext cx="5340723" cy="4351338"/>
          </a:xfrm>
        </p:spPr>
        <p:txBody>
          <a:bodyPr>
            <a:normAutofit/>
          </a:bodyPr>
          <a:lstStyle/>
          <a:p>
            <a:pPr>
              <a:buClr>
                <a:schemeClr val="tx1"/>
              </a:buClr>
              <a:buFont typeface="Wingdings" panose="05000000000000000000" pitchFamily="2" charset="2"/>
              <a:buChar char="§"/>
              <a:defRPr/>
            </a:pPr>
            <a:r>
              <a:rPr lang="en-US" sz="2000" dirty="0"/>
              <a:t>From the Adoption of New Values to the Formation of New Ecosystems </a:t>
            </a:r>
          </a:p>
          <a:p>
            <a:pPr>
              <a:buClr>
                <a:schemeClr val="tx1"/>
              </a:buClr>
              <a:buFont typeface="Wingdings" panose="05000000000000000000" pitchFamily="2" charset="2"/>
              <a:buChar char="§"/>
              <a:defRPr/>
            </a:pPr>
            <a:r>
              <a:rPr lang="en-US" sz="2000" dirty="0"/>
              <a:t>Good Practices and Persisting Challenges of an Inspection Company </a:t>
            </a:r>
          </a:p>
          <a:p>
            <a:pPr>
              <a:buClr>
                <a:schemeClr val="tx1"/>
              </a:buClr>
              <a:buFont typeface="Wingdings" panose="05000000000000000000" pitchFamily="2" charset="2"/>
              <a:buChar char="§"/>
              <a:defRPr/>
            </a:pPr>
            <a:r>
              <a:rPr lang="de-DE" sz="2000" dirty="0"/>
              <a:t>Insight </a:t>
            </a:r>
            <a:r>
              <a:rPr lang="de-DE" sz="2000" dirty="0" err="1"/>
              <a:t>into</a:t>
            </a:r>
            <a:r>
              <a:rPr lang="de-DE" sz="2000" dirty="0"/>
              <a:t> </a:t>
            </a:r>
            <a:r>
              <a:rPr lang="de-DE" sz="2000" dirty="0" err="1"/>
              <a:t>Ecosystem</a:t>
            </a:r>
            <a:r>
              <a:rPr lang="de-DE" sz="2000" dirty="0"/>
              <a:t> </a:t>
            </a:r>
            <a:r>
              <a:rPr lang="de-DE" sz="2000" dirty="0" err="1"/>
              <a:t>Capabilities</a:t>
            </a:r>
            <a:r>
              <a:rPr lang="de-DE" sz="2000" dirty="0"/>
              <a:t> </a:t>
            </a:r>
          </a:p>
          <a:p>
            <a:pPr>
              <a:buClr>
                <a:schemeClr val="tx1"/>
              </a:buClr>
              <a:buFont typeface="Wingdings" panose="05000000000000000000" pitchFamily="2" charset="2"/>
              <a:buChar char="§"/>
              <a:defRPr/>
            </a:pPr>
            <a:r>
              <a:rPr lang="en-US" sz="2000" dirty="0"/>
              <a:t>Lessons Learned from the Insight </a:t>
            </a:r>
          </a:p>
          <a:p>
            <a:pPr>
              <a:buClr>
                <a:schemeClr val="tx1"/>
              </a:buClr>
              <a:buFont typeface="Wingdings" panose="05000000000000000000" pitchFamily="2" charset="2"/>
              <a:buChar char="§"/>
              <a:defRPr/>
            </a:pPr>
            <a:r>
              <a:rPr lang="en-US" sz="2000" dirty="0"/>
              <a:t>Co-creating with </a:t>
            </a:r>
            <a:r>
              <a:rPr lang="en-US" sz="2000" i="1" dirty="0"/>
              <a:t>Values-Based Ecosystem Modelling </a:t>
            </a:r>
          </a:p>
          <a:p>
            <a:pPr>
              <a:buClr>
                <a:schemeClr val="tx1"/>
              </a:buClr>
              <a:buFont typeface="Wingdings" panose="05000000000000000000" pitchFamily="2" charset="2"/>
              <a:buChar char="§"/>
              <a:defRPr/>
            </a:pPr>
            <a:r>
              <a:rPr lang="en-US" sz="2000" dirty="0"/>
              <a:t>Lessons Learned from the Project</a:t>
            </a:r>
          </a:p>
          <a:p>
            <a:pPr>
              <a:buClr>
                <a:schemeClr val="tx1"/>
              </a:buClr>
              <a:buFont typeface="Wingdings" panose="05000000000000000000" pitchFamily="2" charset="2"/>
              <a:buChar char="§"/>
              <a:defRPr/>
            </a:pPr>
            <a:r>
              <a:rPr lang="de-DE" sz="2000" dirty="0"/>
              <a:t>Key Takeaways</a:t>
            </a:r>
            <a:endParaRPr lang="en-US" sz="2000" i="1" dirty="0"/>
          </a:p>
          <a:p>
            <a:pPr>
              <a:buClr>
                <a:schemeClr val="tx1"/>
              </a:buClr>
              <a:buFont typeface="Wingdings" panose="05000000000000000000" pitchFamily="2" charset="2"/>
              <a:buChar char="§"/>
              <a:defRPr/>
            </a:pPr>
            <a:endParaRPr lang="en-GB" sz="2000" i="1" dirty="0"/>
          </a:p>
        </p:txBody>
      </p:sp>
      <p:pic>
        <p:nvPicPr>
          <p:cNvPr id="4" name="Picture 9">
            <a:extLst>
              <a:ext uri="{FF2B5EF4-FFF2-40B4-BE49-F238E27FC236}">
                <a16:creationId xmlns:a16="http://schemas.microsoft.com/office/drawing/2014/main" id="{56507280-0F75-FC26-F660-FA78A5600AC9}"/>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8103937" y="2051620"/>
            <a:ext cx="3249862" cy="2439697"/>
          </a:xfrm>
          <a:prstGeom prst="rect">
            <a:avLst/>
          </a:prstGeom>
        </p:spPr>
      </p:pic>
    </p:spTree>
    <p:extLst>
      <p:ext uri="{BB962C8B-B14F-4D97-AF65-F5344CB8AC3E}">
        <p14:creationId xmlns:p14="http://schemas.microsoft.com/office/powerpoint/2010/main" val="145292397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331CE-E46D-4E91-25A6-692504856B74}"/>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9EDD38E7-268C-48A2-1348-9F06A31B4EB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4F11AEC1-B868-A12F-5798-36F047097DB9}"/>
              </a:ext>
            </a:extLst>
          </p:cNvPr>
          <p:cNvSpPr>
            <a:spLocks noGrp="1"/>
          </p:cNvSpPr>
          <p:nvPr>
            <p:ph type="title"/>
          </p:nvPr>
        </p:nvSpPr>
        <p:spPr/>
        <p:txBody>
          <a:bodyPr>
            <a:normAutofit/>
          </a:bodyPr>
          <a:lstStyle/>
          <a:p>
            <a:r>
              <a:rPr lang="en-GB" sz="1800" b="1" dirty="0">
                <a:solidFill>
                  <a:srgbClr val="0517B5"/>
                </a:solidFill>
              </a:rPr>
              <a:t>Chapter 7 / From Safety to Sustainability</a:t>
            </a:r>
            <a:br>
              <a:rPr lang="en-GB" sz="1600" b="1" dirty="0">
                <a:solidFill>
                  <a:srgbClr val="0517B5"/>
                </a:solidFill>
              </a:rPr>
            </a:br>
            <a:r>
              <a:rPr lang="en-US" sz="3600" dirty="0">
                <a:solidFill>
                  <a:srgbClr val="0517B5"/>
                </a:solidFill>
              </a:rPr>
              <a:t>From internal values to ecosystem mobilization.</a:t>
            </a:r>
            <a:endParaRPr lang="en-GB" sz="36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B21E028B-190F-0258-7561-29D8618221F6}"/>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189</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E089D19F-DE98-D6DE-FDEF-2FD8E9A22EF5}"/>
              </a:ext>
            </a:extLst>
          </p:cNvPr>
          <p:cNvSpPr>
            <a:spLocks noGrp="1"/>
          </p:cNvSpPr>
          <p:nvPr>
            <p:ph idx="1"/>
          </p:nvPr>
        </p:nvSpPr>
        <p:spPr>
          <a:xfrm>
            <a:off x="838201" y="2074397"/>
            <a:ext cx="10514012" cy="4351338"/>
          </a:xfrm>
        </p:spPr>
        <p:txBody>
          <a:bodyPr>
            <a:normAutofit/>
          </a:bodyPr>
          <a:lstStyle/>
          <a:p>
            <a:pPr lvl="0">
              <a:buFont typeface="Wingdings" panose="05000000000000000000" pitchFamily="2" charset="2"/>
              <a:buChar char="§"/>
            </a:pPr>
            <a:r>
              <a:rPr lang="en-GB" sz="2000" b="1" dirty="0"/>
              <a:t>Shift from safety to sustainability:</a:t>
            </a:r>
            <a:r>
              <a:rPr lang="en-GB" sz="2000" dirty="0"/>
              <a:t> A German technical inspection company (TIC) expands its long-standing values of safety and impartiality to include sustainability as a core strategic value, reflecting a natural evolution of its historic mission. </a:t>
            </a:r>
            <a:endParaRPr lang="de-DE" sz="2000" dirty="0"/>
          </a:p>
          <a:p>
            <a:pPr lvl="0">
              <a:buFont typeface="Wingdings" panose="05000000000000000000" pitchFamily="2" charset="2"/>
              <a:buChar char="§"/>
            </a:pPr>
            <a:r>
              <a:rPr lang="en-GB" sz="2000" b="1" dirty="0"/>
              <a:t>Strengths and tensions in innovation culture:</a:t>
            </a:r>
            <a:r>
              <a:rPr lang="en-GB" sz="2000" dirty="0"/>
              <a:t> Ethnographic study reveals six key tensions—sustainable innovation culture, vertical integration, horizontal collaboration, ecosystem capabilities, practices/methods, and hidden values—that shape how sustainability is adopted internally.</a:t>
            </a:r>
            <a:endParaRPr lang="de-DE" sz="2000" dirty="0"/>
          </a:p>
          <a:p>
            <a:pPr lvl="0">
              <a:buFont typeface="Wingdings" panose="05000000000000000000" pitchFamily="2" charset="2"/>
              <a:buChar char="§"/>
            </a:pPr>
            <a:r>
              <a:rPr lang="en-GB" sz="2000" b="1" dirty="0"/>
              <a:t>Ecosystem opportunities and gaps:</a:t>
            </a:r>
            <a:r>
              <a:rPr lang="en-GB" sz="2000" dirty="0"/>
              <a:t> While TIC already engages with universities, legislators, customers, and partners, findings show underused potential in coordinated ecosystem action, reputation building, and leveraging internal expertise for outward sustainability impact.</a:t>
            </a:r>
            <a:endParaRPr lang="de-DE" sz="2000" dirty="0"/>
          </a:p>
        </p:txBody>
      </p:sp>
      <p:sp>
        <p:nvSpPr>
          <p:cNvPr id="3" name="Footer Placeholder 4">
            <a:extLst>
              <a:ext uri="{FF2B5EF4-FFF2-40B4-BE49-F238E27FC236}">
                <a16:creationId xmlns:a16="http://schemas.microsoft.com/office/drawing/2014/main" id="{D82710B8-A5B3-D2B4-6E92-F74ADB307F34}"/>
              </a:ext>
            </a:extLst>
          </p:cNvPr>
          <p:cNvSpPr>
            <a:spLocks noGrp="1"/>
          </p:cNvSpPr>
          <p:nvPr>
            <p:ph type="ftr" sz="quarter" idx="3"/>
          </p:nvPr>
        </p:nvSpPr>
        <p:spPr>
          <a:xfrm>
            <a:off x="832154" y="6356350"/>
            <a:ext cx="8395733"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r>
              <a:rPr lang="en-US" sz="1000" dirty="0"/>
              <a:t>Slides by Breuer H. &amp; Ivanov K. (2026) / </a:t>
            </a:r>
            <a:r>
              <a:rPr lang="en-GB" sz="1000" dirty="0"/>
              <a:t>see Breuer, H. &amp; Ivanov, K. (2024). </a:t>
            </a:r>
            <a:r>
              <a:rPr lang="en-GB" sz="1000" u="sng" dirty="0">
                <a:hlinkClick r:id="rId4"/>
              </a:rPr>
              <a:t>Cultural Tensions and Values-Action Gaps in Sustainability-Oriented Innovation: An Ethnographic Inquiry</a:t>
            </a:r>
            <a:r>
              <a:rPr lang="en-GB" sz="1000" dirty="0"/>
              <a:t>. Int. Journal of Innovation Management, Vol. 28, No. 01n02 (2024) 2450005 (</a:t>
            </a:r>
            <a:r>
              <a:rPr lang="en-GB" sz="1000" u="sng" dirty="0">
                <a:hlinkClick r:id="rId5"/>
              </a:rPr>
              <a:t>Author Copy</a:t>
            </a:r>
            <a:r>
              <a:rPr lang="en-GB" sz="1000" dirty="0"/>
              <a:t>).</a:t>
            </a:r>
            <a:endParaRPr lang="de-DE" sz="1000" dirty="0"/>
          </a:p>
        </p:txBody>
      </p:sp>
    </p:spTree>
    <p:extLst>
      <p:ext uri="{BB962C8B-B14F-4D97-AF65-F5344CB8AC3E}">
        <p14:creationId xmlns:p14="http://schemas.microsoft.com/office/powerpoint/2010/main" val="97047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01F9F-FB44-CA06-6CB7-AB90D38B5DB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EA30216-1D68-375E-1236-F576B066B7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4322A403-4F5E-6D4C-F196-0AC4A9A6CD4B}"/>
              </a:ext>
            </a:extLst>
          </p:cNvPr>
          <p:cNvSpPr>
            <a:spLocks noGrp="1"/>
          </p:cNvSpPr>
          <p:nvPr>
            <p:ph type="title"/>
          </p:nvPr>
        </p:nvSpPr>
        <p:spPr/>
        <p:txBody>
          <a:bodyPr>
            <a:normAutofit/>
          </a:bodyPr>
          <a:lstStyle/>
          <a:p>
            <a:r>
              <a:rPr lang="en-GB" sz="1800" b="1" dirty="0">
                <a:solidFill>
                  <a:srgbClr val="0517B5"/>
                </a:solidFill>
              </a:rPr>
              <a:t>Chapter 2 / Conceptual Foundations</a:t>
            </a:r>
            <a:br>
              <a:rPr lang="en-GB" sz="3600" noProof="0" dirty="0">
                <a:solidFill>
                  <a:srgbClr val="0517B5"/>
                </a:solidFill>
                <a:latin typeface="IBM Plex Sans" panose="020B0503050203000203" pitchFamily="34" charset="0"/>
              </a:rPr>
            </a:br>
            <a:r>
              <a:rPr lang="en-GB" sz="3600" noProof="0" dirty="0">
                <a:solidFill>
                  <a:srgbClr val="0517B5"/>
                </a:solidFill>
                <a:latin typeface="IBM Plex Sans" panose="020B0503050203000203" pitchFamily="34" charset="0"/>
              </a:rPr>
              <a:t>Sustainability Reporting</a:t>
            </a:r>
          </a:p>
        </p:txBody>
      </p:sp>
      <p:sp>
        <p:nvSpPr>
          <p:cNvPr id="5" name="Slide Number Placeholder 4">
            <a:extLst>
              <a:ext uri="{FF2B5EF4-FFF2-40B4-BE49-F238E27FC236}">
                <a16:creationId xmlns:a16="http://schemas.microsoft.com/office/drawing/2014/main" id="{1E82F4A7-AE89-F146-8C17-B3496A21D1F5}"/>
              </a:ext>
            </a:extLst>
          </p:cNvPr>
          <p:cNvSpPr>
            <a:spLocks noGrp="1"/>
          </p:cNvSpPr>
          <p:nvPr>
            <p:ph type="sldNum" sz="quarter" idx="12"/>
          </p:nvPr>
        </p:nvSpPr>
        <p:spPr>
          <a:xfrm>
            <a:off x="8610600" y="6356350"/>
            <a:ext cx="2743200" cy="365125"/>
          </a:xfrm>
        </p:spPr>
        <p:txBody>
          <a:bodyPr/>
          <a:lstStyle/>
          <a:p>
            <a:fld id="{3956045D-9102-456A-A452-B8024B51FE1A}" type="slidenum">
              <a:rPr lang="en-GB" noProof="0" smtClean="0">
                <a:latin typeface="IBM Plex Sans" panose="020B0503050203000203" pitchFamily="34" charset="0"/>
              </a:rPr>
              <a:t>19</a:t>
            </a:fld>
            <a:endParaRPr lang="en-GB" noProof="0" dirty="0">
              <a:latin typeface="IBM Plex Sans" panose="020B0503050203000203" pitchFamily="34" charset="0"/>
            </a:endParaRPr>
          </a:p>
        </p:txBody>
      </p:sp>
      <p:pic>
        <p:nvPicPr>
          <p:cNvPr id="10" name="Picture 9">
            <a:extLst>
              <a:ext uri="{FF2B5EF4-FFF2-40B4-BE49-F238E27FC236}">
                <a16:creationId xmlns:a16="http://schemas.microsoft.com/office/drawing/2014/main" id="{8BC16EE8-6979-FB2C-B482-79D68F3A8E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7819" y="2077195"/>
            <a:ext cx="3605981" cy="3003076"/>
          </a:xfrm>
          <a:prstGeom prst="rect">
            <a:avLst/>
          </a:prstGeom>
        </p:spPr>
      </p:pic>
      <p:sp>
        <p:nvSpPr>
          <p:cNvPr id="15" name="TextBox 14">
            <a:extLst>
              <a:ext uri="{FF2B5EF4-FFF2-40B4-BE49-F238E27FC236}">
                <a16:creationId xmlns:a16="http://schemas.microsoft.com/office/drawing/2014/main" id="{BEAA98FA-AA6D-3579-5F00-C79183237C45}"/>
              </a:ext>
            </a:extLst>
          </p:cNvPr>
          <p:cNvSpPr txBox="1"/>
          <p:nvPr/>
        </p:nvSpPr>
        <p:spPr>
          <a:xfrm>
            <a:off x="838200" y="2074403"/>
            <a:ext cx="6094070" cy="1882567"/>
          </a:xfrm>
          <a:prstGeom prst="rect">
            <a:avLst/>
          </a:prstGeom>
          <a:noFill/>
        </p:spPr>
        <p:txBody>
          <a:bodyPr wrap="square">
            <a:spAutoFit/>
          </a:bodyPr>
          <a:lstStyle/>
          <a:p>
            <a:pPr lvl="0">
              <a:lnSpc>
                <a:spcPct val="90000"/>
              </a:lnSpc>
              <a:spcBef>
                <a:spcPts val="1000"/>
              </a:spcBef>
              <a:buClr>
                <a:prstClr val="black"/>
              </a:buClr>
              <a:defRPr/>
            </a:pPr>
            <a:r>
              <a:rPr lang="en-GB" sz="1600" b="1" dirty="0">
                <a:solidFill>
                  <a:srgbClr val="0517B5"/>
                </a:solidFill>
                <a:latin typeface="IBM Plex Sans" panose="020B0503050203000203" pitchFamily="34" charset="0"/>
              </a:rPr>
              <a:t>CONTEXT-BASED REPORTING</a:t>
            </a:r>
            <a:r>
              <a:rPr kumimoji="0" lang="en-GB" sz="2000" i="0" u="none" strike="noStrike" kern="1200" cap="none" spc="0" normalizeH="0" baseline="30000" noProof="0" dirty="0">
                <a:ln>
                  <a:noFill/>
                </a:ln>
                <a:solidFill>
                  <a:prstClr val="black"/>
                </a:solidFill>
                <a:effectLst/>
                <a:uLnTx/>
                <a:uFillTx/>
                <a:latin typeface="IBM Plex Sans" panose="020B0503050203000203" pitchFamily="34" charset="0"/>
                <a:cs typeface="Helvetica" panose="020B0604020202020204" pitchFamily="34" charset="0"/>
              </a:rPr>
              <a:t>5</a:t>
            </a:r>
            <a:r>
              <a:rPr kumimoji="0" lang="en-GB" sz="2000" b="1" i="0" u="none" strike="noStrike" kern="1200" cap="none" spc="0" normalizeH="0" baseline="0" noProof="0" dirty="0">
                <a:ln>
                  <a:noFill/>
                </a:ln>
                <a:solidFill>
                  <a:prstClr val="black"/>
                </a:solidFill>
                <a:effectLst/>
                <a:uLnTx/>
                <a:uFillTx/>
                <a:latin typeface="IBM Plex Sans" panose="020B0503050203000203" pitchFamily="34" charset="0"/>
                <a:cs typeface="Helvetica" panose="020B0604020202020204" pitchFamily="34" charset="0"/>
              </a:rPr>
              <a:t> </a:t>
            </a:r>
            <a:r>
              <a:rPr kumimoji="0" lang="en-GB" sz="2000" b="0" i="0" u="none" strike="noStrike" kern="1200" cap="none" spc="0" normalizeH="0" baseline="0" noProof="0" dirty="0">
                <a:ln>
                  <a:noFill/>
                </a:ln>
                <a:solidFill>
                  <a:prstClr val="black"/>
                </a:solidFill>
                <a:effectLst/>
                <a:uLnTx/>
                <a:uFillTx/>
                <a:latin typeface="IBM Plex Sans" panose="020B0503050203000203" pitchFamily="34" charset="0"/>
                <a:cs typeface="Helvetica" panose="020B0604020202020204" pitchFamily="34" charset="0"/>
              </a:rPr>
              <a:t>grounds sustainability goals and practices in science-based limits, human needs and local thresholds.</a:t>
            </a:r>
          </a:p>
          <a:p>
            <a:pPr marR="0" lvl="0" algn="l" defTabSz="914400" rtl="0" eaLnBrk="1" fontAlgn="auto" latinLnBrk="0" hangingPunct="1">
              <a:lnSpc>
                <a:spcPct val="90000"/>
              </a:lnSpc>
              <a:spcBef>
                <a:spcPts val="1000"/>
              </a:spcBef>
              <a:spcAft>
                <a:spcPts val="0"/>
              </a:spcAft>
              <a:buClr>
                <a:prstClr val="black"/>
              </a:buClr>
              <a:buSzTx/>
              <a:tabLst/>
              <a:defRPr/>
            </a:pPr>
            <a:r>
              <a:rPr lang="en-GB" sz="1600" b="1" dirty="0">
                <a:solidFill>
                  <a:srgbClr val="0517B5"/>
                </a:solidFill>
                <a:latin typeface="IBM Plex Sans" panose="020B0503050203000203" pitchFamily="34" charset="0"/>
              </a:rPr>
              <a:t>FORWARD-LOOKING APPROACHES </a:t>
            </a:r>
            <a:r>
              <a:rPr kumimoji="0" lang="en-GB" sz="2000" b="0" i="0" u="none" strike="noStrike" kern="1200" cap="none" spc="0" normalizeH="0" baseline="0" noProof="0" dirty="0">
                <a:ln>
                  <a:noFill/>
                </a:ln>
                <a:solidFill>
                  <a:prstClr val="black"/>
                </a:solidFill>
                <a:effectLst/>
                <a:uLnTx/>
                <a:uFillTx/>
                <a:latin typeface="IBM Plex Sans" panose="020B0503050203000203" pitchFamily="34" charset="0"/>
                <a:cs typeface="Helvetica" panose="020B0604020202020204" pitchFamily="34" charset="0"/>
              </a:rPr>
              <a:t>such as </a:t>
            </a:r>
            <a:r>
              <a:rPr kumimoji="0" lang="en-GB" sz="2000" b="0" i="1" u="none" strike="noStrike" kern="1200" cap="none" spc="0" normalizeH="0" baseline="0" noProof="0" dirty="0">
                <a:ln>
                  <a:noFill/>
                </a:ln>
                <a:solidFill>
                  <a:prstClr val="black"/>
                </a:solidFill>
                <a:effectLst/>
                <a:uLnTx/>
                <a:uFillTx/>
                <a:latin typeface="IBM Plex Sans" panose="020B0503050203000203" pitchFamily="34" charset="0"/>
                <a:cs typeface="Helvetica" panose="020B0604020202020204" pitchFamily="34" charset="0"/>
              </a:rPr>
              <a:t>Sustainability Foresight </a:t>
            </a:r>
            <a:r>
              <a:rPr kumimoji="0" lang="en-GB" sz="2000" b="0" i="0" u="none" strike="noStrike" kern="1200" cap="none" spc="0" normalizeH="0" baseline="0" noProof="0" dirty="0">
                <a:ln>
                  <a:noFill/>
                </a:ln>
                <a:solidFill>
                  <a:prstClr val="black"/>
                </a:solidFill>
                <a:effectLst/>
                <a:uLnTx/>
                <a:uFillTx/>
                <a:latin typeface="IBM Plex Sans" panose="020B0503050203000203" pitchFamily="34" charset="0"/>
                <a:cs typeface="Helvetica" panose="020B0604020202020204" pitchFamily="34" charset="0"/>
              </a:rPr>
              <a:t>complement retrospective reporting by directing efforts towards desirable outcomes.</a:t>
            </a:r>
          </a:p>
        </p:txBody>
      </p:sp>
      <p:sp>
        <p:nvSpPr>
          <p:cNvPr id="6" name="Footer Placeholder 4">
            <a:extLst>
              <a:ext uri="{FF2B5EF4-FFF2-40B4-BE49-F238E27FC236}">
                <a16:creationId xmlns:a16="http://schemas.microsoft.com/office/drawing/2014/main" id="{1C75A290-70F3-776F-F0DB-AEADFC0FB367}"/>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375918232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E9DDB-1CC3-120B-A250-D4CAB93E4C77}"/>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273F6FEB-093C-F469-93FE-FBAC8B9EBF8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B0CA5739-26A7-4EA6-EEC1-4021FD858937}"/>
              </a:ext>
            </a:extLst>
          </p:cNvPr>
          <p:cNvSpPr>
            <a:spLocks noGrp="1"/>
          </p:cNvSpPr>
          <p:nvPr>
            <p:ph type="title"/>
          </p:nvPr>
        </p:nvSpPr>
        <p:spPr/>
        <p:txBody>
          <a:bodyPr>
            <a:normAutofit/>
          </a:bodyPr>
          <a:lstStyle/>
          <a:p>
            <a:r>
              <a:rPr lang="en-GB" sz="1800" b="1" dirty="0">
                <a:solidFill>
                  <a:srgbClr val="0517B5"/>
                </a:solidFill>
              </a:rPr>
              <a:t>Chapter 7 / From Safety to Sustainability</a:t>
            </a:r>
            <a:br>
              <a:rPr lang="en-GB" sz="1600" b="1" dirty="0">
                <a:solidFill>
                  <a:srgbClr val="0517B5"/>
                </a:solidFill>
              </a:rPr>
            </a:br>
            <a:r>
              <a:rPr lang="en-US" sz="3600" dirty="0">
                <a:solidFill>
                  <a:srgbClr val="0517B5"/>
                </a:solidFill>
              </a:rPr>
              <a:t>From internal values to ecosystem mobilization.</a:t>
            </a:r>
            <a:endParaRPr lang="en-GB" sz="36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B4E68DFB-27E7-A6C6-D6CD-CBCDFE2B141E}"/>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190</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0612FD19-6857-6D51-7EE0-72F6B643F3D2}"/>
              </a:ext>
            </a:extLst>
          </p:cNvPr>
          <p:cNvSpPr>
            <a:spLocks noGrp="1"/>
          </p:cNvSpPr>
          <p:nvPr>
            <p:ph idx="1"/>
          </p:nvPr>
        </p:nvSpPr>
        <p:spPr>
          <a:xfrm>
            <a:off x="838200" y="2074397"/>
            <a:ext cx="10515599" cy="4351338"/>
          </a:xfrm>
        </p:spPr>
        <p:txBody>
          <a:bodyPr>
            <a:normAutofit/>
          </a:bodyPr>
          <a:lstStyle/>
          <a:p>
            <a:pPr lvl="0">
              <a:buFont typeface="Wingdings" panose="05000000000000000000" pitchFamily="2" charset="2"/>
              <a:buChar char="§"/>
            </a:pPr>
            <a:r>
              <a:rPr lang="en-US" sz="2000" b="1" dirty="0"/>
              <a:t>Co creation via Values-Based Ecosystem Modelling</a:t>
            </a:r>
            <a:r>
              <a:rPr lang="en-US" sz="2000" dirty="0"/>
              <a:t>: A structured workshop process (trend mapping, stakeholder evaluation, sustainability drivers, business opportunity generation, and ecosystem modelling) helps identify future business opportunities such as predictive inspections, sustainability assessments, and data-driven mobility ecosystems. </a:t>
            </a:r>
          </a:p>
          <a:p>
            <a:pPr lvl="0">
              <a:buFont typeface="Wingdings" panose="05000000000000000000" pitchFamily="2" charset="2"/>
              <a:buChar char="§"/>
            </a:pPr>
            <a:r>
              <a:rPr lang="en-US" sz="2000" b="1" dirty="0"/>
              <a:t>Emerging sustainability-focused business ideas</a:t>
            </a:r>
            <a:r>
              <a:rPr lang="en-US" sz="2000" dirty="0"/>
              <a:t>: Four building blocks—proof-on-demand inspection, technical sustainability inspection, data platforms for component lifespan, and sensor-based sustainable driving—illustrate new strategic directions supported by TIC’s reputation and expertise. </a:t>
            </a:r>
          </a:p>
          <a:p>
            <a:pPr lvl="0">
              <a:buFont typeface="Wingdings" panose="05000000000000000000" pitchFamily="2" charset="2"/>
              <a:buChar char="§"/>
            </a:pPr>
            <a:r>
              <a:rPr lang="en-US" sz="2000" b="1" dirty="0"/>
              <a:t>Inside-out and outside-in value creation</a:t>
            </a:r>
            <a:r>
              <a:rPr lang="en-US" sz="2000" dirty="0"/>
              <a:t>: The chapter concludes that sustainable innovation culture must scale beyond the company, using partnerships, shared expertise, and collaborative ecosystems to amplify impact while building on TIC’s strengths in safety, trust, and impartiality. </a:t>
            </a:r>
          </a:p>
        </p:txBody>
      </p:sp>
      <p:sp>
        <p:nvSpPr>
          <p:cNvPr id="3" name="Footer Placeholder 4">
            <a:extLst>
              <a:ext uri="{FF2B5EF4-FFF2-40B4-BE49-F238E27FC236}">
                <a16:creationId xmlns:a16="http://schemas.microsoft.com/office/drawing/2014/main" id="{B5492754-11EC-8490-3F13-2E8A5BA73A4E}"/>
              </a:ext>
            </a:extLst>
          </p:cNvPr>
          <p:cNvSpPr>
            <a:spLocks noGrp="1"/>
          </p:cNvSpPr>
          <p:nvPr>
            <p:ph type="ftr" sz="quarter" idx="3"/>
          </p:nvPr>
        </p:nvSpPr>
        <p:spPr>
          <a:xfrm>
            <a:off x="832154" y="6356350"/>
            <a:ext cx="8395733"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r>
              <a:rPr lang="en-US" sz="1000" dirty="0"/>
              <a:t>Slides by Breuer H. &amp; Ivanov K. (2026) / </a:t>
            </a:r>
            <a:r>
              <a:rPr lang="en-GB" sz="1000" dirty="0"/>
              <a:t>see Breuer, H. &amp; Ivanov, K. (2024). </a:t>
            </a:r>
            <a:r>
              <a:rPr lang="en-GB" sz="1000" u="sng" dirty="0">
                <a:hlinkClick r:id="rId4"/>
              </a:rPr>
              <a:t>Cultural Tensions and Values-Action Gaps in Sustainability-Oriented Innovation: An Ethnographic Inquiry</a:t>
            </a:r>
            <a:r>
              <a:rPr lang="en-GB" sz="1000" dirty="0"/>
              <a:t>. Int. Journal of Innovation Management, Vol. 28, No. 01n02 (2024) 2450005 (</a:t>
            </a:r>
            <a:r>
              <a:rPr lang="en-GB" sz="1000" u="sng" dirty="0">
                <a:hlinkClick r:id="rId5"/>
              </a:rPr>
              <a:t>Author Copy</a:t>
            </a:r>
            <a:r>
              <a:rPr lang="en-GB" sz="1000" dirty="0"/>
              <a:t>).</a:t>
            </a:r>
            <a:endParaRPr lang="de-DE" sz="1000" dirty="0"/>
          </a:p>
        </p:txBody>
      </p:sp>
    </p:spTree>
    <p:extLst>
      <p:ext uri="{BB962C8B-B14F-4D97-AF65-F5344CB8AC3E}">
        <p14:creationId xmlns:p14="http://schemas.microsoft.com/office/powerpoint/2010/main" val="390856862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solidFill>
          <a:srgbClr val="BEFF8C"/>
        </a:solidFill>
        <a:effectLst/>
      </p:bgPr>
    </p:bg>
    <p:spTree>
      <p:nvGrpSpPr>
        <p:cNvPr id="1" name="">
          <a:extLst>
            <a:ext uri="{FF2B5EF4-FFF2-40B4-BE49-F238E27FC236}">
              <a16:creationId xmlns:a16="http://schemas.microsoft.com/office/drawing/2014/main" id="{21A3D673-71D4-F998-C0E2-9C90D10CAEA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C8E8E64-E96E-6F43-96D4-0F277C705F3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4CC56428-AFAC-5FB0-14B0-336613C6F726}"/>
              </a:ext>
            </a:extLst>
          </p:cNvPr>
          <p:cNvSpPr>
            <a:spLocks noGrp="1"/>
          </p:cNvSpPr>
          <p:nvPr>
            <p:ph type="title"/>
          </p:nvPr>
        </p:nvSpPr>
        <p:spPr>
          <a:xfrm>
            <a:off x="838200" y="620625"/>
            <a:ext cx="10515600" cy="1325563"/>
          </a:xfrm>
        </p:spPr>
        <p:txBody>
          <a:bodyPr>
            <a:normAutofit fontScale="90000"/>
          </a:bodyPr>
          <a:lstStyle/>
          <a:p>
            <a:r>
              <a:rPr lang="en-GB" sz="2000" b="1" dirty="0">
                <a:solidFill>
                  <a:srgbClr val="0517B5"/>
                </a:solidFill>
              </a:rPr>
              <a:t>Chapter 7 / From Safety to Sustainability</a:t>
            </a:r>
            <a:br>
              <a:rPr lang="en-GB" sz="2000" b="1" dirty="0">
                <a:solidFill>
                  <a:srgbClr val="0517B5"/>
                </a:solidFill>
              </a:rPr>
            </a:br>
            <a:r>
              <a:rPr lang="en-GB" sz="4000" dirty="0">
                <a:solidFill>
                  <a:srgbClr val="0517B5"/>
                </a:solidFill>
              </a:rPr>
              <a:t>Approach 7</a:t>
            </a:r>
            <a:r>
              <a:rPr lang="en-GB" sz="4000" noProof="0" dirty="0">
                <a:solidFill>
                  <a:srgbClr val="0517B5"/>
                </a:solidFill>
              </a:rPr>
              <a:t>. </a:t>
            </a:r>
            <a:r>
              <a:rPr lang="en-US" sz="4000" dirty="0">
                <a:solidFill>
                  <a:srgbClr val="0517B5"/>
                </a:solidFill>
              </a:rPr>
              <a:t>Co creative Exploration of Sustainable Ecosystem - Innovation</a:t>
            </a:r>
            <a:endParaRPr lang="en-GB" sz="3600"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F628E4BA-3C1A-72E5-7E45-911CBA9E6A86}"/>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191</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5" name="TextBox 14">
            <a:extLst>
              <a:ext uri="{FF2B5EF4-FFF2-40B4-BE49-F238E27FC236}">
                <a16:creationId xmlns:a16="http://schemas.microsoft.com/office/drawing/2014/main" id="{76FF08B4-D87E-3603-FFE2-329A649EB9B1}"/>
              </a:ext>
            </a:extLst>
          </p:cNvPr>
          <p:cNvSpPr txBox="1"/>
          <p:nvPr/>
        </p:nvSpPr>
        <p:spPr>
          <a:xfrm>
            <a:off x="838200" y="2087849"/>
            <a:ext cx="6907306" cy="3375283"/>
          </a:xfrm>
          <a:prstGeom prst="rect">
            <a:avLst/>
          </a:prstGeom>
          <a:noFill/>
        </p:spPr>
        <p:txBody>
          <a:bodyPr wrap="square">
            <a:spAutoFit/>
          </a:bodyPr>
          <a:lstStyle/>
          <a:p>
            <a:pPr marL="342900" marR="0" lvl="0" indent="-342900" fontAlgn="auto">
              <a:lnSpc>
                <a:spcPct val="90000"/>
              </a:lnSpc>
              <a:spcBef>
                <a:spcPts val="1000"/>
              </a:spcBef>
              <a:spcAft>
                <a:spcPts val="0"/>
              </a:spcAft>
              <a:buClr>
                <a:srgbClr val="0517B5"/>
              </a:buClr>
              <a:buSzTx/>
              <a:buAutoNum type="arabicPeriod"/>
              <a:tabLst/>
              <a:defRPr/>
            </a:pPr>
            <a:r>
              <a:rPr lang="en-US" sz="1600" b="1" dirty="0">
                <a:solidFill>
                  <a:srgbClr val="0517B5"/>
                </a:solidFill>
                <a:latin typeface="IBM Plex Sans" panose="020B0503050203000203" pitchFamily="34" charset="0"/>
                <a:cs typeface="Helvetica" panose="020B0604020202020204" pitchFamily="34" charset="0"/>
              </a:rPr>
              <a:t>MAPPING FUTURE TRENDS: </a:t>
            </a:r>
            <a:r>
              <a:rPr lang="en-US" sz="2000" dirty="0">
                <a:latin typeface="IBM Plex Sans" panose="020B0503050203000203" pitchFamily="34" charset="0"/>
              </a:rPr>
              <a:t>What affects the future of our ecosystem?</a:t>
            </a:r>
            <a:endParaRPr lang="en-US" sz="2000" b="1" dirty="0">
              <a:solidFill>
                <a:srgbClr val="0517B5"/>
              </a:solidFill>
              <a:latin typeface="IBM Plex Sans" panose="020B0503050203000203" pitchFamily="34" charset="0"/>
              <a:cs typeface="Helvetica" panose="020B0604020202020204" pitchFamily="34" charset="0"/>
            </a:endParaRPr>
          </a:p>
          <a:p>
            <a:pPr marL="342900" marR="0" lvl="0" indent="-342900" fontAlgn="auto">
              <a:lnSpc>
                <a:spcPct val="90000"/>
              </a:lnSpc>
              <a:spcBef>
                <a:spcPts val="1000"/>
              </a:spcBef>
              <a:spcAft>
                <a:spcPts val="0"/>
              </a:spcAft>
              <a:buClr>
                <a:srgbClr val="0517B5"/>
              </a:buClr>
              <a:buSzTx/>
              <a:buAutoNum type="arabicPeriod"/>
              <a:tabLst/>
              <a:defRPr/>
            </a:pPr>
            <a:r>
              <a:rPr lang="en-US" sz="1600" b="1" dirty="0">
                <a:solidFill>
                  <a:srgbClr val="0517B5"/>
                </a:solidFill>
                <a:latin typeface="IBM Plex Sans" panose="020B0503050203000203" pitchFamily="34" charset="0"/>
                <a:cs typeface="Helvetica" panose="020B0604020202020204" pitchFamily="34" charset="0"/>
              </a:rPr>
              <a:t>EVALUATING STAKEHOLDER RELATIONSHIPS: </a:t>
            </a:r>
            <a:r>
              <a:rPr lang="en-US" sz="2000" dirty="0">
                <a:latin typeface="IBM Plex Sans" panose="020B0503050203000203" pitchFamily="34" charset="0"/>
                <a:cs typeface="Helvetica" panose="020B0604020202020204" pitchFamily="34" charset="0"/>
              </a:rPr>
              <a:t>How can we build on our stakeholder relations?</a:t>
            </a:r>
          </a:p>
          <a:p>
            <a:pPr marL="342900" marR="0" lvl="0" indent="-342900" fontAlgn="auto">
              <a:lnSpc>
                <a:spcPct val="90000"/>
              </a:lnSpc>
              <a:spcBef>
                <a:spcPts val="1000"/>
              </a:spcBef>
              <a:spcAft>
                <a:spcPts val="0"/>
              </a:spcAft>
              <a:buClr>
                <a:srgbClr val="0517B5"/>
              </a:buClr>
              <a:buSzTx/>
              <a:buAutoNum type="arabicPeriod"/>
              <a:tabLst/>
              <a:defRPr/>
            </a:pPr>
            <a:r>
              <a:rPr lang="en-US" sz="1600" b="1" dirty="0">
                <a:solidFill>
                  <a:srgbClr val="0517B5"/>
                </a:solidFill>
                <a:latin typeface="IBM Plex Sans" panose="020B0503050203000203" pitchFamily="34" charset="0"/>
                <a:cs typeface="Helvetica" panose="020B0604020202020204" pitchFamily="34" charset="0"/>
              </a:rPr>
              <a:t>ELABORATING SUSTAINABILITY DRIVERS: </a:t>
            </a:r>
            <a:r>
              <a:rPr lang="en-US" sz="2000" dirty="0">
                <a:latin typeface="IBM Plex Sans" panose="020B0503050203000203" pitchFamily="34" charset="0"/>
                <a:cs typeface="Helvetica" panose="020B0604020202020204" pitchFamily="34" charset="0"/>
              </a:rPr>
              <a:t>How can sustainability drivers enhance our future ecosystem?</a:t>
            </a:r>
          </a:p>
          <a:p>
            <a:pPr marL="342900" marR="0" lvl="0" indent="-342900" fontAlgn="auto">
              <a:lnSpc>
                <a:spcPct val="90000"/>
              </a:lnSpc>
              <a:spcBef>
                <a:spcPts val="1000"/>
              </a:spcBef>
              <a:spcAft>
                <a:spcPts val="0"/>
              </a:spcAft>
              <a:buClr>
                <a:srgbClr val="0517B5"/>
              </a:buClr>
              <a:buSzTx/>
              <a:buAutoNum type="arabicPeriod"/>
              <a:tabLst/>
              <a:defRPr/>
            </a:pPr>
            <a:r>
              <a:rPr lang="en-US" sz="1600" b="1" dirty="0">
                <a:solidFill>
                  <a:srgbClr val="0517B5"/>
                </a:solidFill>
                <a:latin typeface="IBM Plex Sans" panose="020B0503050203000203" pitchFamily="34" charset="0"/>
                <a:cs typeface="Helvetica" panose="020B0604020202020204" pitchFamily="34" charset="0"/>
              </a:rPr>
              <a:t> ENVISIONING NEW BUSINESS OPPORTUNITIES: </a:t>
            </a:r>
            <a:r>
              <a:rPr lang="en-US" sz="2000" dirty="0">
                <a:latin typeface="IBM Plex Sans" panose="020B0503050203000203" pitchFamily="34" charset="0"/>
                <a:cs typeface="Helvetica" panose="020B0604020202020204" pitchFamily="34" charset="0"/>
              </a:rPr>
              <a:t>What are we doing in the future? How did we make it there? </a:t>
            </a:r>
          </a:p>
          <a:p>
            <a:pPr marL="342900" marR="0" lvl="0" indent="-342900" fontAlgn="auto">
              <a:lnSpc>
                <a:spcPct val="90000"/>
              </a:lnSpc>
              <a:spcBef>
                <a:spcPts val="1000"/>
              </a:spcBef>
              <a:spcAft>
                <a:spcPts val="0"/>
              </a:spcAft>
              <a:buClr>
                <a:srgbClr val="0517B5"/>
              </a:buClr>
              <a:buSzTx/>
              <a:buAutoNum type="arabicPeriod"/>
              <a:tabLst/>
              <a:defRPr/>
            </a:pPr>
            <a:r>
              <a:rPr lang="en-US" sz="1600" b="1" dirty="0">
                <a:solidFill>
                  <a:srgbClr val="0517B5"/>
                </a:solidFill>
                <a:latin typeface="IBM Plex Sans" panose="020B0503050203000203" pitchFamily="34" charset="0"/>
                <a:cs typeface="Helvetica" panose="020B0604020202020204" pitchFamily="34" charset="0"/>
              </a:rPr>
              <a:t>ECOSYSTEM MODELLING: </a:t>
            </a:r>
            <a:r>
              <a:rPr lang="en-US" sz="2000" dirty="0">
                <a:latin typeface="IBM Plex Sans" panose="020B0503050203000203" pitchFamily="34" charset="0"/>
                <a:cs typeface="Helvetica" panose="020B0604020202020204" pitchFamily="34" charset="0"/>
              </a:rPr>
              <a:t>What should our future sustainable business ecosystem look like?</a:t>
            </a:r>
          </a:p>
        </p:txBody>
      </p:sp>
      <p:pic>
        <p:nvPicPr>
          <p:cNvPr id="10" name="Picture 9">
            <a:extLst>
              <a:ext uri="{FF2B5EF4-FFF2-40B4-BE49-F238E27FC236}">
                <a16:creationId xmlns:a16="http://schemas.microsoft.com/office/drawing/2014/main" id="{98AAC73D-AC9A-3B63-EC3E-E5755E012F9E}"/>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8103937" y="2051620"/>
            <a:ext cx="3249862" cy="2439697"/>
          </a:xfrm>
          <a:prstGeom prst="rect">
            <a:avLst/>
          </a:prstGeom>
        </p:spPr>
      </p:pic>
    </p:spTree>
    <p:extLst>
      <p:ext uri="{BB962C8B-B14F-4D97-AF65-F5344CB8AC3E}">
        <p14:creationId xmlns:p14="http://schemas.microsoft.com/office/powerpoint/2010/main" val="9853850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932F1-9303-8876-4147-74EB93013BB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2D8CB01-B0E2-4249-1FBB-FBB4A7F8EA6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EEDD7D-059B-9871-9B85-AC589F62B219}"/>
              </a:ext>
            </a:extLst>
          </p:cNvPr>
          <p:cNvSpPr>
            <a:spLocks noGrp="1"/>
          </p:cNvSpPr>
          <p:nvPr>
            <p:ph type="title"/>
          </p:nvPr>
        </p:nvSpPr>
        <p:spPr>
          <a:xfrm>
            <a:off x="838200" y="385300"/>
            <a:ext cx="10515600" cy="1325563"/>
          </a:xfrm>
        </p:spPr>
        <p:txBody>
          <a:bodyPr>
            <a:normAutofit/>
          </a:bodyPr>
          <a:lstStyle/>
          <a:p>
            <a:r>
              <a:rPr lang="en-GB" sz="3600" b="1" noProof="0" dirty="0">
                <a:solidFill>
                  <a:schemeClr val="bg1"/>
                </a:solidFill>
                <a:latin typeface="IBM Plex Sans" panose="020B0503050203000203" pitchFamily="34" charset="0"/>
                <a:ea typeface="+mn-ea"/>
              </a:rPr>
              <a:t>Chapter 8</a:t>
            </a:r>
            <a:br>
              <a:rPr lang="en-GB" sz="3600" b="1" noProof="0" dirty="0">
                <a:solidFill>
                  <a:schemeClr val="bg1"/>
                </a:solidFill>
                <a:latin typeface="IBM Plex Sans" panose="020B0503050203000203" pitchFamily="34" charset="0"/>
                <a:ea typeface="+mn-ea"/>
              </a:rPr>
            </a:br>
            <a:r>
              <a:rPr lang="en-US" sz="3600" dirty="0">
                <a:solidFill>
                  <a:schemeClr val="bg1"/>
                </a:solidFill>
              </a:rPr>
              <a:t>Cultural Transformation in the Italian Oil Industry</a:t>
            </a:r>
            <a:endParaRPr lang="en-GB" sz="3600" noProof="0" dirty="0">
              <a:solidFill>
                <a:schemeClr val="bg1"/>
              </a:solidFill>
              <a:latin typeface="IBM Plex Sans" panose="020B0503050203000203" pitchFamily="34" charset="0"/>
              <a:ea typeface="+mn-ea"/>
            </a:endParaRPr>
          </a:p>
        </p:txBody>
      </p:sp>
      <p:sp>
        <p:nvSpPr>
          <p:cNvPr id="7" name="Slide Number Placeholder 6">
            <a:extLst>
              <a:ext uri="{FF2B5EF4-FFF2-40B4-BE49-F238E27FC236}">
                <a16:creationId xmlns:a16="http://schemas.microsoft.com/office/drawing/2014/main" id="{75A3B5BC-F890-E887-CEEE-A80D999E2D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192</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3" name="TextBox 2">
            <a:extLst>
              <a:ext uri="{FF2B5EF4-FFF2-40B4-BE49-F238E27FC236}">
                <a16:creationId xmlns:a16="http://schemas.microsoft.com/office/drawing/2014/main" id="{B64884CE-AD56-D9C8-DD36-638CB25C7E03}"/>
              </a:ext>
            </a:extLst>
          </p:cNvPr>
          <p:cNvSpPr txBox="1"/>
          <p:nvPr/>
        </p:nvSpPr>
        <p:spPr>
          <a:xfrm>
            <a:off x="838199" y="1905872"/>
            <a:ext cx="10122243" cy="1323439"/>
          </a:xfrm>
          <a:prstGeom prst="rect">
            <a:avLst/>
          </a:prstGeom>
          <a:noFill/>
        </p:spPr>
        <p:txBody>
          <a:bodyPr wrap="square">
            <a:spAutoFit/>
          </a:bodyPr>
          <a:lstStyle/>
          <a:p>
            <a:pPr marL="0" indent="0">
              <a:spcBef>
                <a:spcPts val="200"/>
              </a:spcBef>
              <a:buNone/>
            </a:pPr>
            <a:r>
              <a:rPr lang="en-US" sz="2000" dirty="0">
                <a:solidFill>
                  <a:schemeClr val="bg1"/>
                </a:solidFill>
                <a:latin typeface="IBM Plex Sans" panose="020B0503050203000203" pitchFamily="34" charset="0"/>
              </a:rPr>
              <a:t>by Raffaella </a:t>
            </a:r>
            <a:r>
              <a:rPr lang="en-US" sz="2000" dirty="0" err="1">
                <a:solidFill>
                  <a:schemeClr val="bg1"/>
                </a:solidFill>
                <a:latin typeface="IBM Plex Sans" panose="020B0503050203000203" pitchFamily="34" charset="0"/>
              </a:rPr>
              <a:t>Montera</a:t>
            </a:r>
            <a:r>
              <a:rPr lang="en-US" sz="2000" dirty="0">
                <a:solidFill>
                  <a:schemeClr val="bg1"/>
                </a:solidFill>
                <a:latin typeface="IBM Plex Sans" panose="020B0503050203000203" pitchFamily="34" charset="0"/>
              </a:rPr>
              <a:t> (Sapienza University of Rome), </a:t>
            </a:r>
            <a:br>
              <a:rPr lang="en-US" sz="2000" dirty="0">
                <a:solidFill>
                  <a:schemeClr val="bg1"/>
                </a:solidFill>
                <a:latin typeface="IBM Plex Sans" panose="020B0503050203000203" pitchFamily="34" charset="0"/>
              </a:rPr>
            </a:br>
            <a:r>
              <a:rPr lang="en-US" sz="2000" dirty="0">
                <a:solidFill>
                  <a:schemeClr val="bg1"/>
                </a:solidFill>
                <a:latin typeface="IBM Plex Sans" panose="020B0503050203000203" pitchFamily="34" charset="0"/>
              </a:rPr>
              <a:t>Chiara Guiggiani (Foundation for Research and Innovation, University of Florence), </a:t>
            </a:r>
            <a:br>
              <a:rPr lang="en-US" sz="2000" dirty="0">
                <a:solidFill>
                  <a:schemeClr val="bg1"/>
                </a:solidFill>
                <a:latin typeface="IBM Plex Sans" panose="020B0503050203000203" pitchFamily="34" charset="0"/>
              </a:rPr>
            </a:br>
            <a:r>
              <a:rPr lang="en-US" sz="2000" dirty="0">
                <a:solidFill>
                  <a:schemeClr val="bg1"/>
                </a:solidFill>
                <a:latin typeface="IBM Plex Sans" panose="020B0503050203000203" pitchFamily="34" charset="0"/>
              </a:rPr>
              <a:t>Alessandro Monti (Foundation for Research and Innovation, University of Florence), </a:t>
            </a:r>
            <a:br>
              <a:rPr lang="en-US" sz="2000" dirty="0">
                <a:solidFill>
                  <a:schemeClr val="bg1"/>
                </a:solidFill>
                <a:latin typeface="IBM Plex Sans" panose="020B0503050203000203" pitchFamily="34" charset="0"/>
              </a:rPr>
            </a:br>
            <a:r>
              <a:rPr lang="en-US" sz="2000" dirty="0">
                <a:solidFill>
                  <a:schemeClr val="bg1"/>
                </a:solidFill>
                <a:latin typeface="IBM Plex Sans" panose="020B0503050203000203" pitchFamily="34" charset="0"/>
              </a:rPr>
              <a:t>Mario Rapaccini (University of Florence)</a:t>
            </a:r>
          </a:p>
        </p:txBody>
      </p:sp>
    </p:spTree>
    <p:extLst>
      <p:ext uri="{BB962C8B-B14F-4D97-AF65-F5344CB8AC3E}">
        <p14:creationId xmlns:p14="http://schemas.microsoft.com/office/powerpoint/2010/main" val="168518195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E98B4-9180-4CE4-E323-64E712B132B9}"/>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96DBADB-D6DF-2726-8458-50CDE3F3B2F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65809350-1A03-FEAD-2ECB-71DE6F4F70A6}"/>
              </a:ext>
            </a:extLst>
          </p:cNvPr>
          <p:cNvSpPr>
            <a:spLocks noGrp="1"/>
          </p:cNvSpPr>
          <p:nvPr>
            <p:ph type="title"/>
          </p:nvPr>
        </p:nvSpPr>
        <p:spPr/>
        <p:txBody>
          <a:bodyPr>
            <a:normAutofit fontScale="90000"/>
          </a:bodyPr>
          <a:lstStyle/>
          <a:p>
            <a:r>
              <a:rPr lang="en-GB" sz="2000" b="1" dirty="0">
                <a:solidFill>
                  <a:srgbClr val="0517B5"/>
                </a:solidFill>
              </a:rPr>
              <a:t>Chapter 8 / Cultural Transformation </a:t>
            </a:r>
            <a:br>
              <a:rPr lang="en-GB" sz="1800" b="1" dirty="0">
                <a:solidFill>
                  <a:srgbClr val="0517B5"/>
                </a:solidFill>
              </a:rPr>
            </a:br>
            <a:r>
              <a:rPr lang="en-US" sz="4000" dirty="0">
                <a:solidFill>
                  <a:srgbClr val="0517B5"/>
                </a:solidFill>
              </a:rPr>
              <a:t>Cultural Transformation in the Italian Oil Industry</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8BAAB7D5-D336-7061-337C-46A78B9BCB18}"/>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193</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pic>
        <p:nvPicPr>
          <p:cNvPr id="7" name="Picture 6">
            <a:extLst>
              <a:ext uri="{FF2B5EF4-FFF2-40B4-BE49-F238E27FC236}">
                <a16:creationId xmlns:a16="http://schemas.microsoft.com/office/drawing/2014/main" id="{3E29C668-9867-FCAB-D096-9913AB28646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52688" y="1690688"/>
            <a:ext cx="4286625" cy="4286625"/>
          </a:xfrm>
          <a:prstGeom prst="rect">
            <a:avLst/>
          </a:prstGeom>
        </p:spPr>
      </p:pic>
    </p:spTree>
    <p:extLst>
      <p:ext uri="{BB962C8B-B14F-4D97-AF65-F5344CB8AC3E}">
        <p14:creationId xmlns:p14="http://schemas.microsoft.com/office/powerpoint/2010/main" val="171308493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B6570-7F96-4479-BCA3-785F83A027D7}"/>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116ACC4E-397A-66E4-A428-05C71C6B80F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FB1615B1-4A70-ABCC-ACBA-759288AEF197}"/>
              </a:ext>
            </a:extLst>
          </p:cNvPr>
          <p:cNvSpPr>
            <a:spLocks noGrp="1"/>
          </p:cNvSpPr>
          <p:nvPr>
            <p:ph type="title"/>
          </p:nvPr>
        </p:nvSpPr>
        <p:spPr/>
        <p:txBody>
          <a:bodyPr>
            <a:normAutofit/>
          </a:bodyPr>
          <a:lstStyle/>
          <a:p>
            <a:r>
              <a:rPr kumimoji="0" lang="en-GB" sz="1800" b="1"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Chapter 8 / Cultural Transformation </a:t>
            </a:r>
            <a:br>
              <a:rPr kumimoji="0" lang="en-GB" sz="1800" b="1"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br>
            <a:r>
              <a:rPr kumimoji="0" lang="en-US" sz="3600" b="0"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Overview</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6CA476F0-D9D0-149F-178E-DC15B7976A0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194</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A123015E-B215-ACBB-3E31-F5CC06B46DD9}"/>
              </a:ext>
            </a:extLst>
          </p:cNvPr>
          <p:cNvSpPr>
            <a:spLocks noGrp="1"/>
          </p:cNvSpPr>
          <p:nvPr>
            <p:ph idx="1"/>
          </p:nvPr>
        </p:nvSpPr>
        <p:spPr>
          <a:xfrm>
            <a:off x="838201" y="2074401"/>
            <a:ext cx="8194288" cy="4351338"/>
          </a:xfrm>
        </p:spPr>
        <p:txBody>
          <a:bodyPr>
            <a:normAutofit/>
          </a:bodyPr>
          <a:lstStyle/>
          <a:p>
            <a:pPr>
              <a:buClr>
                <a:schemeClr val="tx1"/>
              </a:buClr>
              <a:buFont typeface="Wingdings" panose="05000000000000000000" pitchFamily="2" charset="2"/>
              <a:buChar char="§"/>
              <a:defRPr/>
            </a:pPr>
            <a:r>
              <a:rPr lang="de-DE" sz="2000" dirty="0" err="1"/>
              <a:t>Sustainable</a:t>
            </a:r>
            <a:r>
              <a:rPr lang="de-DE" sz="2000" dirty="0"/>
              <a:t> Innovation Challenges</a:t>
            </a:r>
          </a:p>
          <a:p>
            <a:pPr>
              <a:buClr>
                <a:schemeClr val="tx1"/>
              </a:buClr>
              <a:buFont typeface="Wingdings" panose="05000000000000000000" pitchFamily="2" charset="2"/>
              <a:buChar char="§"/>
              <a:defRPr/>
            </a:pPr>
            <a:r>
              <a:rPr lang="en-US" sz="2000" dirty="0"/>
              <a:t>Ethnography to Conceive Sustainable Innovation Culture </a:t>
            </a:r>
          </a:p>
          <a:p>
            <a:pPr>
              <a:buClr>
                <a:schemeClr val="tx1"/>
              </a:buClr>
              <a:buFont typeface="Wingdings" panose="05000000000000000000" pitchFamily="2" charset="2"/>
              <a:buChar char="§"/>
              <a:defRPr/>
            </a:pPr>
            <a:r>
              <a:rPr lang="en-US" sz="2000" dirty="0"/>
              <a:t>Co-creating to Enhance Alpha’s Innovation Strategy and Cultural Transformation </a:t>
            </a:r>
          </a:p>
          <a:p>
            <a:pPr>
              <a:buClr>
                <a:schemeClr val="tx1"/>
              </a:buClr>
              <a:buFont typeface="Wingdings" panose="05000000000000000000" pitchFamily="2" charset="2"/>
              <a:buChar char="§"/>
              <a:defRPr/>
            </a:pPr>
            <a:r>
              <a:rPr lang="de-DE" sz="2000" dirty="0"/>
              <a:t>Key Takeaways</a:t>
            </a:r>
            <a:endParaRPr lang="en-GB" sz="2000" i="1" dirty="0"/>
          </a:p>
        </p:txBody>
      </p:sp>
      <p:pic>
        <p:nvPicPr>
          <p:cNvPr id="6" name="Picture 5">
            <a:extLst>
              <a:ext uri="{FF2B5EF4-FFF2-40B4-BE49-F238E27FC236}">
                <a16:creationId xmlns:a16="http://schemas.microsoft.com/office/drawing/2014/main" id="{9C786DE6-4BE3-C39B-420C-F2BF0782038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35124" y="2067215"/>
            <a:ext cx="1917486" cy="1917486"/>
          </a:xfrm>
          <a:prstGeom prst="rect">
            <a:avLst/>
          </a:prstGeom>
        </p:spPr>
      </p:pic>
    </p:spTree>
    <p:extLst>
      <p:ext uri="{BB962C8B-B14F-4D97-AF65-F5344CB8AC3E}">
        <p14:creationId xmlns:p14="http://schemas.microsoft.com/office/powerpoint/2010/main" val="89748320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7D27B-99C0-41F5-572E-CF42DC44EDB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CF28084-6141-642B-00C0-FA749D1AE43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E80EC262-1E11-B93C-90DB-33D39239D0B1}"/>
              </a:ext>
            </a:extLst>
          </p:cNvPr>
          <p:cNvSpPr>
            <a:spLocks noGrp="1"/>
          </p:cNvSpPr>
          <p:nvPr>
            <p:ph type="title"/>
          </p:nvPr>
        </p:nvSpPr>
        <p:spPr/>
        <p:txBody>
          <a:bodyPr>
            <a:normAutofit/>
          </a:bodyPr>
          <a:lstStyle/>
          <a:p>
            <a:r>
              <a:rPr lang="en-GB" sz="1800" b="1" dirty="0">
                <a:solidFill>
                  <a:srgbClr val="0517B5"/>
                </a:solidFill>
              </a:rPr>
              <a:t>Chapter 8 / Cultural Transformation </a:t>
            </a:r>
            <a:br>
              <a:rPr lang="en-GB" sz="1600" b="1" dirty="0">
                <a:solidFill>
                  <a:srgbClr val="0517B5"/>
                </a:solidFill>
              </a:rPr>
            </a:br>
            <a:r>
              <a:rPr lang="en-US" sz="3600" dirty="0">
                <a:solidFill>
                  <a:srgbClr val="0517B5"/>
                </a:solidFill>
              </a:rPr>
              <a:t>Sustainable innovation challenges</a:t>
            </a:r>
            <a:endParaRPr lang="en-GB" sz="32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619F5089-EB8F-C744-96BD-79664BE813F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195</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FB6002D6-7386-E285-3C0A-D3F35AB50990}"/>
              </a:ext>
            </a:extLst>
          </p:cNvPr>
          <p:cNvSpPr>
            <a:spLocks noGrp="1"/>
          </p:cNvSpPr>
          <p:nvPr>
            <p:ph idx="1"/>
          </p:nvPr>
        </p:nvSpPr>
        <p:spPr>
          <a:xfrm>
            <a:off x="838200" y="2067681"/>
            <a:ext cx="10515600" cy="4351338"/>
          </a:xfrm>
        </p:spPr>
        <p:txBody>
          <a:bodyPr>
            <a:normAutofit/>
          </a:bodyPr>
          <a:lstStyle/>
          <a:p>
            <a:pPr>
              <a:buClr>
                <a:schemeClr val="tx1"/>
              </a:buClr>
              <a:buFont typeface="Wingdings" panose="05000000000000000000" pitchFamily="2" charset="2"/>
              <a:buChar char="§"/>
              <a:defRPr/>
            </a:pPr>
            <a:r>
              <a:rPr lang="en-US" sz="2000" dirty="0"/>
              <a:t>There is an increasing global emphasis on transitioning away from fossil fuels and towards renewable energy sources to mitigate climate change. </a:t>
            </a:r>
          </a:p>
          <a:p>
            <a:pPr>
              <a:buClr>
                <a:schemeClr val="tx1"/>
              </a:buClr>
              <a:buFont typeface="Wingdings" panose="05000000000000000000" pitchFamily="2" charset="2"/>
              <a:buChar char="§"/>
              <a:defRPr/>
            </a:pPr>
            <a:r>
              <a:rPr lang="en-US" sz="2000" dirty="0"/>
              <a:t>Energy technology companies need comprehensive sustainable strategies to mitigate their environmental impact. </a:t>
            </a:r>
          </a:p>
          <a:p>
            <a:pPr>
              <a:buClr>
                <a:schemeClr val="tx1"/>
              </a:buClr>
              <a:buFont typeface="Wingdings" panose="05000000000000000000" pitchFamily="2" charset="2"/>
              <a:buChar char="§"/>
              <a:defRPr/>
            </a:pPr>
            <a:r>
              <a:rPr lang="en-US" sz="2000" dirty="0"/>
              <a:t>A key step in this transformation is the cultivation of sustainable innovation cultures based on Participatory Decision Making and Stakeholder Values Integration </a:t>
            </a:r>
          </a:p>
          <a:p>
            <a:pPr>
              <a:buClr>
                <a:schemeClr val="tx1"/>
              </a:buClr>
              <a:buFont typeface="Wingdings" panose="05000000000000000000" pitchFamily="2" charset="2"/>
              <a:buChar char="§"/>
              <a:defRPr/>
            </a:pPr>
            <a:r>
              <a:rPr lang="en-US" sz="2000" dirty="0"/>
              <a:t>Energy technology companies are increasingly prioritizing values of sustainability, integrating them into both their internal operations and their external market strategies. </a:t>
            </a:r>
          </a:p>
          <a:p>
            <a:pPr>
              <a:buClr>
                <a:schemeClr val="tx1"/>
              </a:buClr>
              <a:buFont typeface="Wingdings" panose="05000000000000000000" pitchFamily="2" charset="2"/>
              <a:buChar char="§"/>
              <a:defRPr/>
            </a:pPr>
            <a:r>
              <a:rPr lang="en-US" sz="2000" dirty="0"/>
              <a:t>According to this, more and more energy companies are investing in clean energy and undertaking a profound organizational shift for establishing sustainable innovation cultures </a:t>
            </a:r>
          </a:p>
          <a:p>
            <a:pPr>
              <a:buClr>
                <a:schemeClr val="tx1"/>
              </a:buClr>
              <a:buFont typeface="Wingdings" panose="05000000000000000000" pitchFamily="2" charset="2"/>
              <a:buChar char="§"/>
              <a:defRPr/>
            </a:pPr>
            <a:endParaRPr lang="en-US" sz="2000" dirty="0"/>
          </a:p>
          <a:p>
            <a:pPr>
              <a:buClr>
                <a:schemeClr val="tx1"/>
              </a:buClr>
              <a:buFont typeface="Wingdings" panose="05000000000000000000" pitchFamily="2" charset="2"/>
              <a:buChar char="§"/>
              <a:defRPr/>
            </a:pPr>
            <a:endParaRPr lang="en-US" sz="2000" dirty="0"/>
          </a:p>
          <a:p>
            <a:pPr>
              <a:buClr>
                <a:schemeClr val="tx1"/>
              </a:buClr>
              <a:buFont typeface="Wingdings" panose="05000000000000000000" pitchFamily="2" charset="2"/>
              <a:buChar char="§"/>
              <a:defRPr/>
            </a:pPr>
            <a:endParaRPr lang="en-US" sz="2000" dirty="0"/>
          </a:p>
        </p:txBody>
      </p:sp>
      <p:sp>
        <p:nvSpPr>
          <p:cNvPr id="7" name="Footer Placeholder 4">
            <a:extLst>
              <a:ext uri="{FF2B5EF4-FFF2-40B4-BE49-F238E27FC236}">
                <a16:creationId xmlns:a16="http://schemas.microsoft.com/office/drawing/2014/main" id="{4523639F-0542-1E47-95B2-919010CAF057}"/>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a:t>
            </a:r>
            <a:r>
              <a:rPr lang="en-US" sz="1000" dirty="0" err="1"/>
              <a:t>Guiggiani</a:t>
            </a:r>
            <a:r>
              <a:rPr lang="en-US" sz="1000" dirty="0"/>
              <a:t> C., </a:t>
            </a:r>
            <a:r>
              <a:rPr lang="en-US" sz="1000" dirty="0" err="1"/>
              <a:t>Montera</a:t>
            </a:r>
            <a:r>
              <a:rPr lang="en-US" sz="1000" dirty="0"/>
              <a:t> R., Monti A., </a:t>
            </a:r>
            <a:r>
              <a:rPr lang="en-US" sz="1000" dirty="0" err="1"/>
              <a:t>Rapaccini</a:t>
            </a:r>
            <a:r>
              <a:rPr lang="en-US" sz="1000" dirty="0"/>
              <a:t> M. (2026)</a:t>
            </a:r>
            <a:endParaRPr lang="de-DE" sz="1000" dirty="0"/>
          </a:p>
        </p:txBody>
      </p:sp>
    </p:spTree>
    <p:extLst>
      <p:ext uri="{BB962C8B-B14F-4D97-AF65-F5344CB8AC3E}">
        <p14:creationId xmlns:p14="http://schemas.microsoft.com/office/powerpoint/2010/main" val="75259991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7D27B-99C0-41F5-572E-CF42DC44EDB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CF28084-6141-642B-00C0-FA749D1AE43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E80EC262-1E11-B93C-90DB-33D39239D0B1}"/>
              </a:ext>
            </a:extLst>
          </p:cNvPr>
          <p:cNvSpPr>
            <a:spLocks noGrp="1"/>
          </p:cNvSpPr>
          <p:nvPr>
            <p:ph type="title"/>
          </p:nvPr>
        </p:nvSpPr>
        <p:spPr>
          <a:xfrm>
            <a:off x="838200" y="338229"/>
            <a:ext cx="10719216" cy="1325563"/>
          </a:xfrm>
        </p:spPr>
        <p:txBody>
          <a:bodyPr>
            <a:normAutofit fontScale="90000"/>
          </a:bodyPr>
          <a:lstStyle/>
          <a:p>
            <a:r>
              <a:rPr lang="en-GB" sz="2000" b="1" dirty="0">
                <a:solidFill>
                  <a:srgbClr val="0517B5"/>
                </a:solidFill>
              </a:rPr>
              <a:t>Chapter 8 / Cultural Transformation </a:t>
            </a:r>
            <a:br>
              <a:rPr lang="en-GB" sz="1600" b="1" dirty="0">
                <a:solidFill>
                  <a:srgbClr val="0517B5"/>
                </a:solidFill>
              </a:rPr>
            </a:br>
            <a:r>
              <a:rPr lang="en-US" sz="3600" dirty="0">
                <a:solidFill>
                  <a:srgbClr val="0517B5"/>
                </a:solidFill>
              </a:rPr>
              <a:t>Ethnography to Conceive Sustainable Innovation Culture</a:t>
            </a:r>
            <a:endParaRPr lang="en-GB" sz="32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619F5089-EB8F-C744-96BD-79664BE813F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196</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FB6002D6-7386-E285-3C0A-D3F35AB50990}"/>
              </a:ext>
            </a:extLst>
          </p:cNvPr>
          <p:cNvSpPr>
            <a:spLocks noGrp="1"/>
          </p:cNvSpPr>
          <p:nvPr>
            <p:ph idx="1"/>
          </p:nvPr>
        </p:nvSpPr>
        <p:spPr>
          <a:xfrm>
            <a:off x="838200" y="2067679"/>
            <a:ext cx="10515600" cy="4351338"/>
          </a:xfrm>
        </p:spPr>
        <p:txBody>
          <a:bodyPr>
            <a:normAutofit/>
          </a:bodyPr>
          <a:lstStyle/>
          <a:p>
            <a:pPr>
              <a:buClr>
                <a:schemeClr val="tx1"/>
              </a:buClr>
              <a:buFont typeface="Wingdings" panose="05000000000000000000" pitchFamily="2" charset="2"/>
              <a:buChar char="§"/>
              <a:defRPr/>
            </a:pPr>
            <a:r>
              <a:rPr lang="en-US" sz="2000" dirty="0"/>
              <a:t>As case study, Alpha company's official values and strategy are centered on advancing energy solutions that are cleaner, safer and more efficient</a:t>
            </a:r>
          </a:p>
          <a:p>
            <a:pPr>
              <a:buClr>
                <a:schemeClr val="tx1"/>
              </a:buClr>
              <a:buFont typeface="Wingdings" panose="05000000000000000000" pitchFamily="2" charset="2"/>
              <a:buChar char="§"/>
              <a:defRPr/>
            </a:pPr>
            <a:r>
              <a:rPr lang="en-US" sz="2000" dirty="0"/>
              <a:t>Alpha’s strategic focus is on technology innovation, digital transformation and sustainable development </a:t>
            </a:r>
          </a:p>
          <a:p>
            <a:pPr>
              <a:buClr>
                <a:schemeClr val="tx1"/>
              </a:buClr>
              <a:buFont typeface="Wingdings" panose="05000000000000000000" pitchFamily="2" charset="2"/>
              <a:buChar char="§"/>
              <a:defRPr/>
            </a:pPr>
            <a:r>
              <a:rPr lang="en-US" sz="2000" dirty="0"/>
              <a:t>Using Rapid Ethnography, Alpha’s sustainable innovation culture was conceived, identifying seven key insights:</a:t>
            </a:r>
          </a:p>
          <a:p>
            <a:pPr lvl="1">
              <a:buClr>
                <a:schemeClr val="tx1"/>
              </a:buClr>
              <a:buFont typeface="Wingdings" panose="05000000000000000000" pitchFamily="2" charset="2"/>
              <a:buChar char="§"/>
              <a:defRPr/>
            </a:pPr>
            <a:r>
              <a:rPr lang="en-US" sz="1600" dirty="0">
                <a:solidFill>
                  <a:srgbClr val="0517B5"/>
                </a:solidFill>
              </a:rPr>
              <a:t>SUSTAINABILITY LITERACY</a:t>
            </a:r>
          </a:p>
          <a:p>
            <a:pPr lvl="1">
              <a:buClr>
                <a:schemeClr val="tx1"/>
              </a:buClr>
              <a:buFont typeface="Wingdings" panose="05000000000000000000" pitchFamily="2" charset="2"/>
              <a:buChar char="§"/>
              <a:defRPr/>
            </a:pPr>
            <a:r>
              <a:rPr lang="en-US" sz="1600" dirty="0">
                <a:solidFill>
                  <a:srgbClr val="0517B5"/>
                </a:solidFill>
              </a:rPr>
              <a:t>VERTICAL INTEGRATION</a:t>
            </a:r>
          </a:p>
          <a:p>
            <a:pPr lvl="1">
              <a:buClr>
                <a:schemeClr val="tx1"/>
              </a:buClr>
              <a:buFont typeface="Wingdings" panose="05000000000000000000" pitchFamily="2" charset="2"/>
              <a:buChar char="§"/>
              <a:defRPr/>
            </a:pPr>
            <a:r>
              <a:rPr lang="en-US" sz="1600" dirty="0">
                <a:solidFill>
                  <a:srgbClr val="0517B5"/>
                </a:solidFill>
              </a:rPr>
              <a:t>REDUCTIONIST APPROACH</a:t>
            </a:r>
          </a:p>
          <a:p>
            <a:pPr lvl="1">
              <a:buClr>
                <a:schemeClr val="tx1"/>
              </a:buClr>
              <a:buFont typeface="Wingdings" panose="05000000000000000000" pitchFamily="2" charset="2"/>
              <a:buChar char="§"/>
              <a:defRPr/>
            </a:pPr>
            <a:r>
              <a:rPr lang="en-US" sz="1600" dirty="0">
                <a:solidFill>
                  <a:srgbClr val="0517B5"/>
                </a:solidFill>
              </a:rPr>
              <a:t>AUTHENTIC COMMUNICATION</a:t>
            </a:r>
          </a:p>
          <a:p>
            <a:pPr lvl="1">
              <a:buClr>
                <a:schemeClr val="tx1"/>
              </a:buClr>
              <a:buFont typeface="Wingdings" panose="05000000000000000000" pitchFamily="2" charset="2"/>
              <a:buChar char="§"/>
              <a:defRPr/>
            </a:pPr>
            <a:r>
              <a:rPr lang="en-US" sz="1600" dirty="0">
                <a:solidFill>
                  <a:srgbClr val="0517B5"/>
                </a:solidFill>
              </a:rPr>
              <a:t>ORCHESTRATING STAKEHOLDER RELATIONSHIPS</a:t>
            </a:r>
          </a:p>
          <a:p>
            <a:pPr lvl="1">
              <a:buClr>
                <a:schemeClr val="tx1"/>
              </a:buClr>
              <a:buFont typeface="Wingdings" panose="05000000000000000000" pitchFamily="2" charset="2"/>
              <a:buChar char="§"/>
              <a:defRPr/>
            </a:pPr>
            <a:r>
              <a:rPr lang="en-US" sz="1600" dirty="0">
                <a:solidFill>
                  <a:srgbClr val="0517B5"/>
                </a:solidFill>
              </a:rPr>
              <a:t>ESTABLISHING PRACTICES FROM BOTTOM UP</a:t>
            </a:r>
          </a:p>
          <a:p>
            <a:pPr lvl="1">
              <a:buClr>
                <a:schemeClr val="tx1"/>
              </a:buClr>
              <a:buFont typeface="Wingdings" panose="05000000000000000000" pitchFamily="2" charset="2"/>
              <a:buChar char="§"/>
              <a:defRPr/>
            </a:pPr>
            <a:r>
              <a:rPr lang="en-US" sz="1600" dirty="0">
                <a:solidFill>
                  <a:srgbClr val="0517B5"/>
                </a:solidFill>
              </a:rPr>
              <a:t>BALANCING DIVERSITY</a:t>
            </a:r>
          </a:p>
          <a:p>
            <a:pPr>
              <a:buClr>
                <a:schemeClr val="tx1"/>
              </a:buClr>
              <a:buFont typeface="Wingdings" panose="05000000000000000000" pitchFamily="2" charset="2"/>
              <a:buChar char="§"/>
              <a:defRPr/>
            </a:pPr>
            <a:endParaRPr lang="en-US" sz="2000" dirty="0"/>
          </a:p>
          <a:p>
            <a:pPr>
              <a:buClr>
                <a:schemeClr val="tx1"/>
              </a:buClr>
              <a:buFont typeface="Wingdings" panose="05000000000000000000" pitchFamily="2" charset="2"/>
              <a:buChar char="§"/>
              <a:defRPr/>
            </a:pPr>
            <a:endParaRPr lang="en-US" sz="2000" dirty="0"/>
          </a:p>
          <a:p>
            <a:pPr lvl="1">
              <a:buClr>
                <a:schemeClr val="tx1"/>
              </a:buClr>
              <a:buFont typeface="Wingdings" panose="05000000000000000000" pitchFamily="2" charset="2"/>
              <a:buChar char="§"/>
              <a:defRPr/>
            </a:pPr>
            <a:endParaRPr lang="en-US" sz="1600" dirty="0"/>
          </a:p>
          <a:p>
            <a:pPr>
              <a:buClr>
                <a:schemeClr val="tx1"/>
              </a:buClr>
              <a:buFont typeface="Wingdings" panose="05000000000000000000" pitchFamily="2" charset="2"/>
              <a:buChar char="§"/>
              <a:defRPr/>
            </a:pPr>
            <a:endParaRPr lang="en-US" sz="2000" dirty="0"/>
          </a:p>
          <a:p>
            <a:pPr>
              <a:buClr>
                <a:schemeClr val="tx1"/>
              </a:buClr>
              <a:buFont typeface="Wingdings" panose="05000000000000000000" pitchFamily="2" charset="2"/>
              <a:buChar char="§"/>
              <a:defRPr/>
            </a:pPr>
            <a:endParaRPr lang="en-US" sz="2000" dirty="0"/>
          </a:p>
        </p:txBody>
      </p:sp>
      <p:sp>
        <p:nvSpPr>
          <p:cNvPr id="7" name="Footer Placeholder 4">
            <a:extLst>
              <a:ext uri="{FF2B5EF4-FFF2-40B4-BE49-F238E27FC236}">
                <a16:creationId xmlns:a16="http://schemas.microsoft.com/office/drawing/2014/main" id="{8781C7B8-0FAA-3A46-9082-E0A7BBAD3085}"/>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a:t>
            </a:r>
            <a:r>
              <a:rPr lang="en-US" sz="1000" dirty="0" err="1"/>
              <a:t>Guiggiani</a:t>
            </a:r>
            <a:r>
              <a:rPr lang="en-US" sz="1000" dirty="0"/>
              <a:t> C., </a:t>
            </a:r>
            <a:r>
              <a:rPr lang="en-US" sz="1000" dirty="0" err="1"/>
              <a:t>Montera</a:t>
            </a:r>
            <a:r>
              <a:rPr lang="en-US" sz="1000" dirty="0"/>
              <a:t> R., Monti A., </a:t>
            </a:r>
            <a:r>
              <a:rPr lang="en-US" sz="1000" dirty="0" err="1"/>
              <a:t>Rapaccini</a:t>
            </a:r>
            <a:r>
              <a:rPr lang="en-US" sz="1000" dirty="0"/>
              <a:t> M. (2026)</a:t>
            </a:r>
            <a:endParaRPr lang="de-DE" sz="1000" dirty="0"/>
          </a:p>
        </p:txBody>
      </p:sp>
    </p:spTree>
    <p:extLst>
      <p:ext uri="{BB962C8B-B14F-4D97-AF65-F5344CB8AC3E}">
        <p14:creationId xmlns:p14="http://schemas.microsoft.com/office/powerpoint/2010/main" val="140116176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7D27B-99C0-41F5-572E-CF42DC44EDB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CF28084-6141-642B-00C0-FA749D1AE43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5" name="Slide Number Placeholder 4">
            <a:extLst>
              <a:ext uri="{FF2B5EF4-FFF2-40B4-BE49-F238E27FC236}">
                <a16:creationId xmlns:a16="http://schemas.microsoft.com/office/drawing/2014/main" id="{619F5089-EB8F-C744-96BD-79664BE813F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197</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FB6002D6-7386-E285-3C0A-D3F35AB50990}"/>
              </a:ext>
            </a:extLst>
          </p:cNvPr>
          <p:cNvSpPr>
            <a:spLocks noGrp="1"/>
          </p:cNvSpPr>
          <p:nvPr>
            <p:ph idx="1"/>
          </p:nvPr>
        </p:nvSpPr>
        <p:spPr>
          <a:xfrm>
            <a:off x="838200" y="2074403"/>
            <a:ext cx="10515600" cy="4351338"/>
          </a:xfrm>
        </p:spPr>
        <p:txBody>
          <a:bodyPr>
            <a:normAutofit/>
          </a:bodyPr>
          <a:lstStyle/>
          <a:p>
            <a:pPr>
              <a:buClr>
                <a:schemeClr val="tx1"/>
              </a:buClr>
              <a:buFont typeface="Wingdings" panose="05000000000000000000" pitchFamily="2" charset="2"/>
              <a:buChar char="§"/>
              <a:defRPr/>
            </a:pPr>
            <a:r>
              <a:rPr lang="en-US" sz="2000" dirty="0"/>
              <a:t>To address challenges with co-creating, a work in close cooperation with Alpha’s IT branch and its senior managers was carried out. </a:t>
            </a:r>
          </a:p>
          <a:p>
            <a:pPr>
              <a:buClr>
                <a:schemeClr val="tx1"/>
              </a:buClr>
              <a:buFont typeface="Wingdings" panose="05000000000000000000" pitchFamily="2" charset="2"/>
              <a:buChar char="§"/>
              <a:defRPr/>
            </a:pPr>
            <a:r>
              <a:rPr lang="en-US" sz="2000" dirty="0"/>
              <a:t>A number of insights based on criteria such as current corporate interests and strategic alignment was selected, which led to address two of the mentioned challenges. In a second stage, such challenges were shaped in three co-creating measures:</a:t>
            </a:r>
          </a:p>
          <a:p>
            <a:pPr lvl="1">
              <a:buClr>
                <a:schemeClr val="tx1"/>
              </a:buClr>
              <a:buFont typeface="Wingdings" panose="05000000000000000000" pitchFamily="2" charset="2"/>
              <a:buChar char="§"/>
              <a:defRPr/>
            </a:pPr>
            <a:r>
              <a:rPr lang="en-US" sz="1800" dirty="0">
                <a:solidFill>
                  <a:srgbClr val="0517B5"/>
                </a:solidFill>
              </a:rPr>
              <a:t>IDEATION CONTEST FOR NEW SUSTAINABLE INNOVATION PROJECTS</a:t>
            </a:r>
            <a:r>
              <a:rPr lang="en-US" sz="1800" dirty="0"/>
              <a:t>, to enable the evaluation, selection and sponsorship of bottom-up initiatives</a:t>
            </a:r>
          </a:p>
          <a:p>
            <a:pPr lvl="1">
              <a:buClr>
                <a:schemeClr val="tx1"/>
              </a:buClr>
              <a:buFont typeface="Wingdings" panose="05000000000000000000" pitchFamily="2" charset="2"/>
              <a:buChar char="§"/>
              <a:defRPr/>
            </a:pPr>
            <a:r>
              <a:rPr lang="en-US" sz="1800" dirty="0">
                <a:solidFill>
                  <a:srgbClr val="0517B5"/>
                </a:solidFill>
              </a:rPr>
              <a:t>CO-CREATING AN INNOVATION IMPACT ASSESSMENT</a:t>
            </a:r>
            <a:r>
              <a:rPr lang="en-US" sz="1800" dirty="0"/>
              <a:t>, as an iterative approach to ensure that sustainability criteria are incorporated throughout all innovation stages and with respect to all three sustainability dimensions: economic, environmental and social </a:t>
            </a:r>
          </a:p>
          <a:p>
            <a:pPr lvl="1">
              <a:buClr>
                <a:schemeClr val="tx1"/>
              </a:buClr>
              <a:buFont typeface="Wingdings" panose="05000000000000000000" pitchFamily="2" charset="2"/>
              <a:buChar char="§"/>
              <a:defRPr/>
            </a:pPr>
            <a:r>
              <a:rPr lang="en-US" sz="1800" dirty="0">
                <a:solidFill>
                  <a:srgbClr val="0517B5"/>
                </a:solidFill>
              </a:rPr>
              <a:t>BUNDLING CO-CREATING EFFORTS TO DRIVE CULTURAL TRANSFORMATION</a:t>
            </a:r>
            <a:r>
              <a:rPr lang="en-US" sz="1800" dirty="0"/>
              <a:t>, to help synergize parallel efforts for greater impact and mark a significant step towards cultural transformation </a:t>
            </a:r>
          </a:p>
          <a:p>
            <a:pPr lvl="1">
              <a:buClr>
                <a:schemeClr val="tx1"/>
              </a:buClr>
              <a:buFont typeface="Wingdings" panose="05000000000000000000" pitchFamily="2" charset="2"/>
              <a:buChar char="§"/>
              <a:defRPr/>
            </a:pPr>
            <a:endParaRPr lang="en-US" sz="2000" dirty="0"/>
          </a:p>
          <a:p>
            <a:pPr lvl="1">
              <a:buClr>
                <a:schemeClr val="tx1"/>
              </a:buClr>
              <a:buFont typeface="Wingdings" panose="05000000000000000000" pitchFamily="2" charset="2"/>
              <a:buChar char="§"/>
              <a:defRPr/>
            </a:pPr>
            <a:endParaRPr lang="en-US" sz="2000" dirty="0"/>
          </a:p>
          <a:p>
            <a:pPr lvl="1">
              <a:buClr>
                <a:schemeClr val="tx1"/>
              </a:buClr>
              <a:buFont typeface="Wingdings" panose="05000000000000000000" pitchFamily="2" charset="2"/>
              <a:buChar char="§"/>
              <a:defRPr/>
            </a:pPr>
            <a:endParaRPr lang="en-US" sz="2000" dirty="0"/>
          </a:p>
          <a:p>
            <a:pPr lvl="1">
              <a:buClr>
                <a:schemeClr val="tx1"/>
              </a:buClr>
              <a:buFont typeface="Wingdings" panose="05000000000000000000" pitchFamily="2" charset="2"/>
              <a:buChar char="§"/>
              <a:defRPr/>
            </a:pPr>
            <a:endParaRPr lang="en-US" sz="2000" dirty="0"/>
          </a:p>
          <a:p>
            <a:pPr lvl="1">
              <a:buClr>
                <a:schemeClr val="tx1"/>
              </a:buClr>
              <a:buFont typeface="Wingdings" panose="05000000000000000000" pitchFamily="2" charset="2"/>
              <a:buChar char="§"/>
              <a:defRPr/>
            </a:pPr>
            <a:endParaRPr lang="en-US" sz="2000" dirty="0"/>
          </a:p>
          <a:p>
            <a:pPr lvl="1">
              <a:buClr>
                <a:schemeClr val="tx1"/>
              </a:buClr>
              <a:buFont typeface="Wingdings" panose="05000000000000000000" pitchFamily="2" charset="2"/>
              <a:buChar char="§"/>
              <a:defRPr/>
            </a:pPr>
            <a:endParaRPr lang="en-US" sz="2000" dirty="0"/>
          </a:p>
          <a:p>
            <a:pPr lvl="1">
              <a:buClr>
                <a:schemeClr val="tx1"/>
              </a:buClr>
              <a:buFont typeface="Wingdings" panose="05000000000000000000" pitchFamily="2" charset="2"/>
              <a:buChar char="§"/>
              <a:defRPr/>
            </a:pPr>
            <a:endParaRPr lang="en-US" sz="1600" dirty="0"/>
          </a:p>
          <a:p>
            <a:pPr lvl="1">
              <a:buClr>
                <a:schemeClr val="tx1"/>
              </a:buClr>
              <a:buFont typeface="Wingdings" panose="05000000000000000000" pitchFamily="2" charset="2"/>
              <a:buChar char="§"/>
              <a:defRPr/>
            </a:pPr>
            <a:endParaRPr lang="en-US" sz="1600" dirty="0"/>
          </a:p>
          <a:p>
            <a:pPr>
              <a:buClr>
                <a:schemeClr val="tx1"/>
              </a:buClr>
              <a:buFont typeface="Wingdings" panose="05000000000000000000" pitchFamily="2" charset="2"/>
              <a:buChar char="§"/>
              <a:defRPr/>
            </a:pPr>
            <a:endParaRPr lang="en-US" sz="1600" dirty="0"/>
          </a:p>
          <a:p>
            <a:pPr>
              <a:buClr>
                <a:schemeClr val="tx1"/>
              </a:buClr>
              <a:buFont typeface="Wingdings" panose="05000000000000000000" pitchFamily="2" charset="2"/>
              <a:buChar char="§"/>
              <a:defRPr/>
            </a:pPr>
            <a:endParaRPr lang="en-US" sz="2000" dirty="0"/>
          </a:p>
        </p:txBody>
      </p:sp>
      <p:sp>
        <p:nvSpPr>
          <p:cNvPr id="7" name="Title 1">
            <a:extLst>
              <a:ext uri="{FF2B5EF4-FFF2-40B4-BE49-F238E27FC236}">
                <a16:creationId xmlns:a16="http://schemas.microsoft.com/office/drawing/2014/main" id="{3F48CE67-A65C-F84B-96F0-8B022D2D5662}"/>
              </a:ext>
            </a:extLst>
          </p:cNvPr>
          <p:cNvSpPr txBox="1">
            <a:spLocks/>
          </p:cNvSpPr>
          <p:nvPr/>
        </p:nvSpPr>
        <p:spPr>
          <a:xfrm>
            <a:off x="838200" y="580285"/>
            <a:ext cx="10719216"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IBM Plex Sans" panose="020B0503050203000203" pitchFamily="34" charset="0"/>
                <a:ea typeface="+mj-ea"/>
                <a:cs typeface="Helvetica" panose="020B0604020202020204" pitchFamily="34" charset="0"/>
              </a:defRPr>
            </a:lvl1pPr>
          </a:lstStyle>
          <a:p>
            <a:r>
              <a:rPr lang="en-GB" sz="1800" b="1" dirty="0">
                <a:solidFill>
                  <a:srgbClr val="0517B5"/>
                </a:solidFill>
              </a:rPr>
              <a:t>Chapter 8 / Cultural Transformation </a:t>
            </a:r>
            <a:br>
              <a:rPr lang="en-GB" sz="1600" b="1" dirty="0">
                <a:solidFill>
                  <a:srgbClr val="0517B5"/>
                </a:solidFill>
              </a:rPr>
            </a:br>
            <a:r>
              <a:rPr lang="en-US" sz="3600" dirty="0">
                <a:solidFill>
                  <a:srgbClr val="0517B5"/>
                </a:solidFill>
              </a:rPr>
              <a:t>Co-creating to enhance Alpha’s Innovation Strategy and Cultural Transformation</a:t>
            </a:r>
            <a:endParaRPr lang="en-GB" sz="3200" i="1" dirty="0">
              <a:solidFill>
                <a:srgbClr val="0517B5"/>
              </a:solidFill>
            </a:endParaRPr>
          </a:p>
        </p:txBody>
      </p:sp>
      <p:sp>
        <p:nvSpPr>
          <p:cNvPr id="10" name="Footer Placeholder 4">
            <a:extLst>
              <a:ext uri="{FF2B5EF4-FFF2-40B4-BE49-F238E27FC236}">
                <a16:creationId xmlns:a16="http://schemas.microsoft.com/office/drawing/2014/main" id="{A09926D1-8A3E-744F-990A-9B993073CF90}"/>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a:t>
            </a:r>
            <a:r>
              <a:rPr lang="en-US" sz="1000" dirty="0" err="1"/>
              <a:t>Guiggiani</a:t>
            </a:r>
            <a:r>
              <a:rPr lang="en-US" sz="1000" dirty="0"/>
              <a:t> C., </a:t>
            </a:r>
            <a:r>
              <a:rPr lang="en-US" sz="1000" dirty="0" err="1"/>
              <a:t>Montera</a:t>
            </a:r>
            <a:r>
              <a:rPr lang="en-US" sz="1000" dirty="0"/>
              <a:t> R., Monti A., </a:t>
            </a:r>
            <a:r>
              <a:rPr lang="en-US" sz="1000" dirty="0" err="1"/>
              <a:t>Rapaccini</a:t>
            </a:r>
            <a:r>
              <a:rPr lang="en-US" sz="1000" dirty="0"/>
              <a:t> M. (2026)</a:t>
            </a:r>
            <a:endParaRPr lang="de-DE" sz="1000" dirty="0"/>
          </a:p>
        </p:txBody>
      </p:sp>
    </p:spTree>
    <p:extLst>
      <p:ext uri="{BB962C8B-B14F-4D97-AF65-F5344CB8AC3E}">
        <p14:creationId xmlns:p14="http://schemas.microsoft.com/office/powerpoint/2010/main" val="32138911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7D27B-99C0-41F5-572E-CF42DC44EDB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CF28084-6141-642B-00C0-FA749D1AE43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E80EC262-1E11-B93C-90DB-33D39239D0B1}"/>
              </a:ext>
            </a:extLst>
          </p:cNvPr>
          <p:cNvSpPr>
            <a:spLocks noGrp="1"/>
          </p:cNvSpPr>
          <p:nvPr>
            <p:ph type="title"/>
          </p:nvPr>
        </p:nvSpPr>
        <p:spPr/>
        <p:txBody>
          <a:bodyPr>
            <a:normAutofit/>
          </a:bodyPr>
          <a:lstStyle/>
          <a:p>
            <a:r>
              <a:rPr lang="en-GB" sz="1800" b="1" dirty="0">
                <a:solidFill>
                  <a:srgbClr val="0517B5"/>
                </a:solidFill>
              </a:rPr>
              <a:t>Chapter 8 / Cultural Transformation </a:t>
            </a:r>
            <a:br>
              <a:rPr lang="en-GB" sz="1600" b="1" dirty="0">
                <a:solidFill>
                  <a:srgbClr val="0517B5"/>
                </a:solidFill>
              </a:rPr>
            </a:br>
            <a:r>
              <a:rPr lang="en-US" sz="3600" dirty="0">
                <a:solidFill>
                  <a:srgbClr val="0517B5"/>
                </a:solidFill>
              </a:rPr>
              <a:t>Key Takeaways</a:t>
            </a:r>
            <a:endParaRPr lang="en-GB" sz="32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619F5089-EB8F-C744-96BD-79664BE813F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198</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FB6002D6-7386-E285-3C0A-D3F35AB50990}"/>
              </a:ext>
            </a:extLst>
          </p:cNvPr>
          <p:cNvSpPr>
            <a:spLocks noGrp="1"/>
          </p:cNvSpPr>
          <p:nvPr>
            <p:ph idx="1"/>
          </p:nvPr>
        </p:nvSpPr>
        <p:spPr>
          <a:xfrm>
            <a:off x="838200" y="2067677"/>
            <a:ext cx="10515600" cy="4351338"/>
          </a:xfrm>
        </p:spPr>
        <p:txBody>
          <a:bodyPr>
            <a:normAutofit/>
          </a:bodyPr>
          <a:lstStyle/>
          <a:p>
            <a:pPr>
              <a:buClr>
                <a:schemeClr val="tx1"/>
              </a:buClr>
              <a:buFont typeface="Wingdings" panose="05000000000000000000" pitchFamily="2" charset="2"/>
              <a:buChar char="§"/>
              <a:defRPr/>
            </a:pPr>
            <a:r>
              <a:rPr lang="en-US" sz="2000" dirty="0"/>
              <a:t>The case study presented demonstrates that the cultural transformation towards sustainable innovation is a complex and ongoing journey that requires concerted effort and collaboration across all organizational levels </a:t>
            </a:r>
          </a:p>
          <a:p>
            <a:pPr>
              <a:buClr>
                <a:schemeClr val="tx1"/>
              </a:buClr>
              <a:buFont typeface="Wingdings" panose="05000000000000000000" pitchFamily="2" charset="2"/>
              <a:buChar char="§"/>
              <a:defRPr/>
            </a:pPr>
            <a:r>
              <a:rPr lang="en-US" sz="2000" dirty="0"/>
              <a:t>This transformation requires a re-evaluation of existing values and practices and the adoption of new mindsets </a:t>
            </a:r>
          </a:p>
          <a:p>
            <a:pPr>
              <a:buClr>
                <a:schemeClr val="tx1"/>
              </a:buClr>
              <a:buFont typeface="Wingdings" panose="05000000000000000000" pitchFamily="2" charset="2"/>
              <a:buChar char="§"/>
              <a:defRPr/>
            </a:pPr>
            <a:r>
              <a:rPr lang="en-US" sz="2000" dirty="0"/>
              <a:t>Cultivation of sustainable innovation is not only an opportunity for every energy technology company and its value chain, but also a necessity </a:t>
            </a:r>
          </a:p>
          <a:p>
            <a:pPr>
              <a:buClr>
                <a:schemeClr val="tx1"/>
              </a:buClr>
              <a:buFont typeface="Wingdings" panose="05000000000000000000" pitchFamily="2" charset="2"/>
              <a:buChar char="§"/>
              <a:defRPr/>
            </a:pPr>
            <a:r>
              <a:rPr lang="en-US" sz="2000" dirty="0"/>
              <a:t>Value chain players can benefit from the leadership and guidance of the Alpha company and follow the same path </a:t>
            </a:r>
          </a:p>
          <a:p>
            <a:pPr>
              <a:buClr>
                <a:schemeClr val="tx1"/>
              </a:buClr>
              <a:buFont typeface="Wingdings" panose="05000000000000000000" pitchFamily="2" charset="2"/>
              <a:buChar char="§"/>
              <a:defRPr/>
            </a:pPr>
            <a:endParaRPr lang="en-US" sz="2000" dirty="0"/>
          </a:p>
          <a:p>
            <a:pPr>
              <a:buClr>
                <a:schemeClr val="tx1"/>
              </a:buClr>
              <a:buFont typeface="Wingdings" panose="05000000000000000000" pitchFamily="2" charset="2"/>
              <a:buChar char="§"/>
              <a:defRPr/>
            </a:pPr>
            <a:endParaRPr lang="en-US" sz="2000" dirty="0"/>
          </a:p>
          <a:p>
            <a:pPr>
              <a:buClr>
                <a:schemeClr val="tx1"/>
              </a:buClr>
              <a:buFont typeface="Wingdings" panose="05000000000000000000" pitchFamily="2" charset="2"/>
              <a:buChar char="§"/>
              <a:defRPr/>
            </a:pPr>
            <a:endParaRPr lang="en-US" sz="2000" dirty="0"/>
          </a:p>
        </p:txBody>
      </p:sp>
      <p:sp>
        <p:nvSpPr>
          <p:cNvPr id="9" name="Footer Placeholder 4">
            <a:extLst>
              <a:ext uri="{FF2B5EF4-FFF2-40B4-BE49-F238E27FC236}">
                <a16:creationId xmlns:a16="http://schemas.microsoft.com/office/drawing/2014/main" id="{89C27070-F7AA-E94D-B4C0-AB86F2DF5E7E}"/>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a:t>
            </a:r>
            <a:r>
              <a:rPr lang="en-US" sz="1000" dirty="0" err="1"/>
              <a:t>Guiggiani</a:t>
            </a:r>
            <a:r>
              <a:rPr lang="en-US" sz="1000" dirty="0"/>
              <a:t> C., </a:t>
            </a:r>
            <a:r>
              <a:rPr lang="en-US" sz="1000" dirty="0" err="1"/>
              <a:t>Montera</a:t>
            </a:r>
            <a:r>
              <a:rPr lang="en-US" sz="1000" dirty="0"/>
              <a:t> R., Monti A., </a:t>
            </a:r>
            <a:r>
              <a:rPr lang="en-US" sz="1000" dirty="0" err="1"/>
              <a:t>Rapaccini</a:t>
            </a:r>
            <a:r>
              <a:rPr lang="en-US" sz="1000" dirty="0"/>
              <a:t> M. (2026)</a:t>
            </a:r>
            <a:endParaRPr lang="de-DE" sz="1000" dirty="0"/>
          </a:p>
        </p:txBody>
      </p:sp>
    </p:spTree>
    <p:extLst>
      <p:ext uri="{BB962C8B-B14F-4D97-AF65-F5344CB8AC3E}">
        <p14:creationId xmlns:p14="http://schemas.microsoft.com/office/powerpoint/2010/main" val="405894805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7045D-06D2-2891-5329-A2492DEF281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98EB3B9-7269-0E1D-9A5B-DCDCE459767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298BEC-2BF3-75CF-2382-8E3B5C3F6B85}"/>
              </a:ext>
            </a:extLst>
          </p:cNvPr>
          <p:cNvSpPr>
            <a:spLocks noGrp="1"/>
          </p:cNvSpPr>
          <p:nvPr>
            <p:ph type="title"/>
          </p:nvPr>
        </p:nvSpPr>
        <p:spPr>
          <a:xfrm>
            <a:off x="838200" y="634077"/>
            <a:ext cx="10515600" cy="1325563"/>
          </a:xfrm>
        </p:spPr>
        <p:txBody>
          <a:bodyPr>
            <a:normAutofit fontScale="90000"/>
          </a:bodyPr>
          <a:lstStyle/>
          <a:p>
            <a:r>
              <a:rPr lang="en-GB" sz="4000" b="1" dirty="0">
                <a:solidFill>
                  <a:schemeClr val="bg1"/>
                </a:solidFill>
                <a:ea typeface="+mn-ea"/>
              </a:rPr>
              <a:t>Chapter 9</a:t>
            </a:r>
            <a:br>
              <a:rPr lang="en-GB" sz="3600" b="1" noProof="0" dirty="0">
                <a:solidFill>
                  <a:schemeClr val="bg1"/>
                </a:solidFill>
                <a:latin typeface="IBM Plex Sans" panose="020B0503050203000203" pitchFamily="34" charset="0"/>
                <a:ea typeface="+mn-ea"/>
              </a:rPr>
            </a:br>
            <a:r>
              <a:rPr lang="en-US" sz="4000" dirty="0">
                <a:solidFill>
                  <a:schemeClr val="bg1"/>
                </a:solidFill>
              </a:rPr>
              <a:t>Investments in People and Technology along with Management by Values in Poland</a:t>
            </a:r>
            <a:endParaRPr lang="en-GB" sz="3600" noProof="0" dirty="0">
              <a:solidFill>
                <a:schemeClr val="bg1"/>
              </a:solidFill>
              <a:latin typeface="IBM Plex Sans" panose="020B0503050203000203" pitchFamily="34" charset="0"/>
              <a:ea typeface="+mn-ea"/>
            </a:endParaRPr>
          </a:p>
        </p:txBody>
      </p:sp>
      <p:sp>
        <p:nvSpPr>
          <p:cNvPr id="7" name="Slide Number Placeholder 6">
            <a:extLst>
              <a:ext uri="{FF2B5EF4-FFF2-40B4-BE49-F238E27FC236}">
                <a16:creationId xmlns:a16="http://schemas.microsoft.com/office/drawing/2014/main" id="{B02052E6-CFE5-BC68-2519-9E80439123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199</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3" name="TextBox 2">
            <a:extLst>
              <a:ext uri="{FF2B5EF4-FFF2-40B4-BE49-F238E27FC236}">
                <a16:creationId xmlns:a16="http://schemas.microsoft.com/office/drawing/2014/main" id="{FD58E04D-85AA-FF45-353D-F3D1E1DA04AF}"/>
              </a:ext>
            </a:extLst>
          </p:cNvPr>
          <p:cNvSpPr txBox="1"/>
          <p:nvPr/>
        </p:nvSpPr>
        <p:spPr>
          <a:xfrm>
            <a:off x="838200" y="2147924"/>
            <a:ext cx="6900582" cy="1015663"/>
          </a:xfrm>
          <a:prstGeom prst="rect">
            <a:avLst/>
          </a:prstGeom>
          <a:noFill/>
        </p:spPr>
        <p:txBody>
          <a:bodyPr wrap="square">
            <a:spAutoFit/>
          </a:bodyPr>
          <a:lstStyle/>
          <a:p>
            <a:pPr marL="0" indent="0">
              <a:spcBef>
                <a:spcPts val="200"/>
              </a:spcBef>
              <a:buNone/>
            </a:pPr>
            <a:r>
              <a:rPr lang="en-US" sz="2000" dirty="0">
                <a:solidFill>
                  <a:schemeClr val="bg1"/>
                </a:solidFill>
                <a:latin typeface="IBM Plex Sans" panose="020B0503050203000203" pitchFamily="34" charset="0"/>
              </a:rPr>
              <a:t>by Katarzyna Matras-Postołek, Piotr Beńko, Małgorzata Ciesielska, Jacek Kasz (Cracow University of Technology) &amp; Irena Śliwińska (Krak</a:t>
            </a:r>
            <a:r>
              <a:rPr lang="pl-PL" sz="2000" dirty="0">
                <a:solidFill>
                  <a:schemeClr val="bg1"/>
                </a:solidFill>
                <a:latin typeface="IBM Plex Sans" panose="020B0503050203000203" pitchFamily="34" charset="0"/>
              </a:rPr>
              <a:t>o</a:t>
            </a:r>
            <a:r>
              <a:rPr lang="en-US" sz="2000" dirty="0">
                <a:solidFill>
                  <a:schemeClr val="bg1"/>
                </a:solidFill>
                <a:latin typeface="IBM Plex Sans" panose="020B0503050203000203" pitchFamily="34" charset="0"/>
              </a:rPr>
              <a:t>w University of Economics)</a:t>
            </a:r>
          </a:p>
        </p:txBody>
      </p:sp>
    </p:spTree>
    <p:extLst>
      <p:ext uri="{BB962C8B-B14F-4D97-AF65-F5344CB8AC3E}">
        <p14:creationId xmlns:p14="http://schemas.microsoft.com/office/powerpoint/2010/main" val="1540868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EFF8C"/>
        </a:solidFill>
        <a:effectLst/>
      </p:bgPr>
    </p:bg>
    <p:spTree>
      <p:nvGrpSpPr>
        <p:cNvPr id="1" name="">
          <a:extLst>
            <a:ext uri="{FF2B5EF4-FFF2-40B4-BE49-F238E27FC236}">
              <a16:creationId xmlns:a16="http://schemas.microsoft.com/office/drawing/2014/main" id="{0B5CB282-06D7-6583-E72E-44ED64D13B5B}"/>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0E677714-02B3-120A-ECDA-48F1DE81FE36}"/>
              </a:ext>
            </a:extLst>
          </p:cNvPr>
          <p:cNvSpPr txBox="1"/>
          <p:nvPr/>
        </p:nvSpPr>
        <p:spPr>
          <a:xfrm>
            <a:off x="7546694" y="6213239"/>
            <a:ext cx="4085864" cy="523220"/>
          </a:xfrm>
          <a:prstGeom prst="rect">
            <a:avLst/>
          </a:prstGeom>
          <a:noFill/>
        </p:spPr>
        <p:txBody>
          <a:bodyPr wrap="square">
            <a:spAutoFit/>
          </a:bodyPr>
          <a:lstStyle/>
          <a:p>
            <a:r>
              <a:rPr lang="en-GB" sz="1400" dirty="0">
                <a:solidFill>
                  <a:srgbClr val="0517B5"/>
                </a:solidFill>
                <a:latin typeface="IBM Plex Sans" panose="020B0503050203000203" pitchFamily="34" charset="0"/>
                <a:cs typeface="Helvetica" panose="020B0604020202020204" pitchFamily="34" charset="0"/>
              </a:rPr>
              <a:t>https://www.degruyterbrill.com/document/doi/10.1515/9783111375700/html</a:t>
            </a:r>
            <a:endParaRPr lang="en-GB" sz="1400" noProof="0" dirty="0">
              <a:solidFill>
                <a:srgbClr val="0517B5"/>
              </a:solidFill>
              <a:latin typeface="IBM Plex Sans" panose="020B0503050203000203" pitchFamily="34" charset="0"/>
              <a:cs typeface="Helvetica" panose="020B0604020202020204" pitchFamily="34" charset="0"/>
            </a:endParaRPr>
          </a:p>
        </p:txBody>
      </p:sp>
      <p:pic>
        <p:nvPicPr>
          <p:cNvPr id="12" name="Picture 11">
            <a:extLst>
              <a:ext uri="{FF2B5EF4-FFF2-40B4-BE49-F238E27FC236}">
                <a16:creationId xmlns:a16="http://schemas.microsoft.com/office/drawing/2014/main" id="{2453870B-82B6-6630-6CAD-13BC88918D8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29358" y="4209896"/>
            <a:ext cx="1801372" cy="1801372"/>
          </a:xfrm>
          <a:prstGeom prst="rect">
            <a:avLst/>
          </a:prstGeom>
        </p:spPr>
      </p:pic>
      <p:pic>
        <p:nvPicPr>
          <p:cNvPr id="3" name="Grafik 2" descr="Ein Bild, das Text, Handschrift, Klebezettel, Papierprodukt enthält.&#10;&#10;KI-generierte Inhalte können fehlerhaft sein.">
            <a:extLst>
              <a:ext uri="{FF2B5EF4-FFF2-40B4-BE49-F238E27FC236}">
                <a16:creationId xmlns:a16="http://schemas.microsoft.com/office/drawing/2014/main" id="{386F0D97-36E7-F75E-AE6D-5193E34BE40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05600" y="0"/>
            <a:ext cx="5486400" cy="6858000"/>
          </a:xfrm>
          <a:prstGeom prst="rect">
            <a:avLst/>
          </a:prstGeom>
        </p:spPr>
      </p:pic>
      <p:sp>
        <p:nvSpPr>
          <p:cNvPr id="10" name="Content Placeholder 2">
            <a:extLst>
              <a:ext uri="{FF2B5EF4-FFF2-40B4-BE49-F238E27FC236}">
                <a16:creationId xmlns:a16="http://schemas.microsoft.com/office/drawing/2014/main" id="{B3E36DAF-139E-1428-0114-3D6E6DB04393}"/>
              </a:ext>
            </a:extLst>
          </p:cNvPr>
          <p:cNvSpPr txBox="1">
            <a:spLocks/>
          </p:cNvSpPr>
          <p:nvPr/>
        </p:nvSpPr>
        <p:spPr>
          <a:xfrm>
            <a:off x="838200" y="1828799"/>
            <a:ext cx="5486400" cy="4907660"/>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IBM Plex Sans" panose="020B0503050203000203" pitchFamily="34" charset="0"/>
                <a:ea typeface="+mn-ea"/>
                <a:cs typeface="Helvetica"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IBM Plex Sans" panose="020B0503050203000203" pitchFamily="34" charset="0"/>
                <a:ea typeface="+mn-ea"/>
                <a:cs typeface="Helvetica"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IBM Plex Sans" panose="020B0503050203000203" pitchFamily="34" charset="0"/>
                <a:ea typeface="+mn-ea"/>
                <a:cs typeface="Helvetica"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IBM Plex Sans" panose="020B0503050203000203" pitchFamily="34" charset="0"/>
                <a:ea typeface="+mn-ea"/>
                <a:cs typeface="Helvetica"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IBM Plex Sans" panose="020B0503050203000203" pitchFamily="34" charset="0"/>
                <a:ea typeface="+mn-ea"/>
                <a:cs typeface="Helvetica"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buClr>
                <a:schemeClr val="tx1">
                  <a:lumMod val="95000"/>
                  <a:lumOff val="5000"/>
                </a:schemeClr>
              </a:buClr>
            </a:pPr>
            <a:r>
              <a:rPr lang="en-GB" sz="2000" b="1" dirty="0"/>
              <a:t>Based on the (open access) book </a:t>
            </a:r>
          </a:p>
          <a:p>
            <a:pPr algn="l">
              <a:lnSpc>
                <a:spcPct val="130000"/>
              </a:lnSpc>
              <a:buClr>
                <a:schemeClr val="tx1">
                  <a:lumMod val="95000"/>
                  <a:lumOff val="5000"/>
                </a:schemeClr>
              </a:buClr>
            </a:pPr>
            <a:r>
              <a:rPr lang="en-GB" sz="2000" dirty="0"/>
              <a:t>Slides by Henning Breuer &amp; Kiril Ivanov based on the </a:t>
            </a:r>
            <a:br>
              <a:rPr lang="en-GB" sz="2000" dirty="0"/>
            </a:br>
            <a:r>
              <a:rPr lang="en-GB" sz="2000" dirty="0"/>
              <a:t>open access book (CC-BY-NC-ND) </a:t>
            </a:r>
            <a:r>
              <a:rPr lang="en-US" sz="2000" dirty="0"/>
              <a:t>published by </a:t>
            </a:r>
            <a:r>
              <a:rPr lang="en-US" sz="2000" dirty="0" err="1"/>
              <a:t>DeGruyter</a:t>
            </a:r>
            <a:r>
              <a:rPr lang="en-US" sz="2000" dirty="0"/>
              <a:t>:</a:t>
            </a:r>
          </a:p>
          <a:p>
            <a:pPr algn="l">
              <a:lnSpc>
                <a:spcPct val="130000"/>
              </a:lnSpc>
              <a:buClr>
                <a:schemeClr val="tx1">
                  <a:lumMod val="95000"/>
                  <a:lumOff val="5000"/>
                </a:schemeClr>
              </a:buClr>
            </a:pPr>
            <a:endParaRPr lang="en-GB" sz="2000" dirty="0"/>
          </a:p>
          <a:p>
            <a:pPr algn="l">
              <a:lnSpc>
                <a:spcPct val="130000"/>
              </a:lnSpc>
              <a:buClr>
                <a:schemeClr val="tx1">
                  <a:lumMod val="95000"/>
                  <a:lumOff val="5000"/>
                </a:schemeClr>
              </a:buClr>
            </a:pPr>
            <a:r>
              <a:rPr lang="en-GB" sz="2000" dirty="0"/>
              <a:t>Part III &amp; IV co-authored by Roman Meier-Andrae, Mario Rapaccini, Raffaella Montera, Chiara Guiggiani, Alessandro Monti, Katarzyna Matras-</a:t>
            </a:r>
            <a:r>
              <a:rPr lang="en-GB" sz="2000" dirty="0" err="1"/>
              <a:t>Postolek</a:t>
            </a:r>
            <a:r>
              <a:rPr lang="en-GB" sz="2000" dirty="0"/>
              <a:t>, Piotr Beńko, Małgorzata Ciesielska, Jacek Kasz, Irena Śliwińska, Carmen Abril, Ladeja Godina Košir and Gregor A. Erkel</a:t>
            </a:r>
          </a:p>
          <a:p>
            <a:pPr algn="l">
              <a:lnSpc>
                <a:spcPct val="130000"/>
              </a:lnSpc>
              <a:buClr>
                <a:schemeClr val="tx1">
                  <a:lumMod val="95000"/>
                  <a:lumOff val="5000"/>
                </a:schemeClr>
              </a:buClr>
            </a:pPr>
            <a:r>
              <a:rPr lang="en-GB" sz="2000" dirty="0"/>
              <a:t>Thanks for copyediting to </a:t>
            </a:r>
            <a:r>
              <a:rPr lang="en-US" sz="2000" dirty="0"/>
              <a:t>Paul Lauer. Cover design and </a:t>
            </a:r>
            <a:br>
              <a:rPr lang="en-US" sz="2000" dirty="0"/>
            </a:br>
            <a:r>
              <a:rPr lang="en-US" sz="2000" dirty="0"/>
              <a:t>layout (and the picture on the right) by Elmar Birk, </a:t>
            </a:r>
            <a:br>
              <a:rPr lang="en-US" sz="2000" dirty="0"/>
            </a:br>
            <a:r>
              <a:rPr lang="en-US" sz="2000" dirty="0"/>
              <a:t>illustrations by Henning Breuer Vincent Beck and Elmar Birk. </a:t>
            </a:r>
          </a:p>
          <a:p>
            <a:pPr algn="l">
              <a:lnSpc>
                <a:spcPct val="130000"/>
              </a:lnSpc>
              <a:buClr>
                <a:schemeClr val="tx1">
                  <a:lumMod val="95000"/>
                  <a:lumOff val="5000"/>
                </a:schemeClr>
              </a:buClr>
            </a:pPr>
            <a:endParaRPr lang="en-US" sz="2000" b="1" dirty="0"/>
          </a:p>
          <a:p>
            <a:pPr algn="l">
              <a:lnSpc>
                <a:spcPct val="130000"/>
              </a:lnSpc>
              <a:buClr>
                <a:schemeClr val="tx1">
                  <a:lumMod val="95000"/>
                  <a:lumOff val="5000"/>
                </a:schemeClr>
              </a:buClr>
            </a:pPr>
            <a:endParaRPr lang="en-US" sz="2000" b="1" dirty="0"/>
          </a:p>
          <a:p>
            <a:pPr algn="l">
              <a:lnSpc>
                <a:spcPct val="130000"/>
              </a:lnSpc>
              <a:buClr>
                <a:schemeClr val="tx1">
                  <a:lumMod val="95000"/>
                  <a:lumOff val="5000"/>
                </a:schemeClr>
              </a:buClr>
            </a:pPr>
            <a:r>
              <a:rPr lang="en-US" sz="2000" b="1" dirty="0"/>
              <a:t>For related materials see: </a:t>
            </a:r>
          </a:p>
          <a:p>
            <a:pPr algn="l">
              <a:lnSpc>
                <a:spcPct val="130000"/>
              </a:lnSpc>
              <a:buClr>
                <a:schemeClr val="tx1">
                  <a:lumMod val="95000"/>
                  <a:lumOff val="5000"/>
                </a:schemeClr>
              </a:buClr>
            </a:pPr>
            <a:r>
              <a:rPr lang="en-US" sz="2000" b="1" dirty="0">
                <a:solidFill>
                  <a:srgbClr val="0517B5"/>
                </a:solidFill>
                <a:hlinkClick r:id="rId4"/>
              </a:rPr>
              <a:t>www.uxberlin.com/sustainable-innovation-cultures</a:t>
            </a:r>
            <a:r>
              <a:rPr lang="en-US" sz="2000" b="1" dirty="0">
                <a:solidFill>
                  <a:srgbClr val="0517B5"/>
                </a:solidFill>
              </a:rPr>
              <a:t> </a:t>
            </a:r>
          </a:p>
          <a:p>
            <a:pPr algn="l">
              <a:lnSpc>
                <a:spcPct val="130000"/>
              </a:lnSpc>
              <a:buClr>
                <a:schemeClr val="tx1">
                  <a:lumMod val="95000"/>
                  <a:lumOff val="5000"/>
                </a:schemeClr>
              </a:buClr>
            </a:pPr>
            <a:r>
              <a:rPr lang="en-US" sz="1600" dirty="0"/>
              <a:t> </a:t>
            </a:r>
            <a:endParaRPr lang="en-GB" sz="2000" b="1" dirty="0"/>
          </a:p>
        </p:txBody>
      </p:sp>
      <p:sp>
        <p:nvSpPr>
          <p:cNvPr id="13" name="TextBox 8">
            <a:extLst>
              <a:ext uri="{FF2B5EF4-FFF2-40B4-BE49-F238E27FC236}">
                <a16:creationId xmlns:a16="http://schemas.microsoft.com/office/drawing/2014/main" id="{6928516E-1DB2-D180-3C65-07552B0C9E2B}"/>
              </a:ext>
            </a:extLst>
          </p:cNvPr>
          <p:cNvSpPr txBox="1"/>
          <p:nvPr/>
        </p:nvSpPr>
        <p:spPr>
          <a:xfrm>
            <a:off x="814135" y="2746565"/>
            <a:ext cx="6772977" cy="276999"/>
          </a:xfrm>
          <a:prstGeom prst="rect">
            <a:avLst/>
          </a:prstGeom>
          <a:noFill/>
        </p:spPr>
        <p:txBody>
          <a:bodyPr wrap="square">
            <a:spAutoFit/>
          </a:bodyPr>
          <a:lstStyle/>
          <a:p>
            <a:r>
              <a:rPr lang="en-GB" sz="1200" b="1" dirty="0">
                <a:solidFill>
                  <a:srgbClr val="0517B5"/>
                </a:solidFill>
                <a:latin typeface="IBM Plex Sans" panose="020B0503050203000203" pitchFamily="34" charset="0"/>
                <a:cs typeface="Helvetica" panose="020B0604020202020204" pitchFamily="34" charset="0"/>
              </a:rPr>
              <a:t> </a:t>
            </a:r>
            <a:r>
              <a:rPr lang="en-GB" sz="1200" b="1" dirty="0">
                <a:solidFill>
                  <a:srgbClr val="0517B5"/>
                </a:solidFill>
                <a:latin typeface="IBM Plex Sans" panose="020B0503050203000203" pitchFamily="34" charset="0"/>
                <a:cs typeface="Helvetica" panose="020B0604020202020204" pitchFamily="34" charset="0"/>
                <a:hlinkClick r:id="rId5"/>
              </a:rPr>
              <a:t>www.degruyterbrill.com/document/doi/10.1515/9783111375700/html</a:t>
            </a:r>
            <a:r>
              <a:rPr lang="en-GB" sz="1200" b="1" dirty="0">
                <a:solidFill>
                  <a:srgbClr val="0517B5"/>
                </a:solidFill>
                <a:latin typeface="IBM Plex Sans" panose="020B0503050203000203" pitchFamily="34" charset="0"/>
                <a:cs typeface="Helvetica" panose="020B0604020202020204" pitchFamily="34" charset="0"/>
              </a:rPr>
              <a:t> </a:t>
            </a:r>
            <a:endParaRPr lang="en-GB" sz="1200" b="1" noProof="0" dirty="0">
              <a:solidFill>
                <a:srgbClr val="0517B5"/>
              </a:solidFill>
              <a:latin typeface="IBM Plex Sans" panose="020B0503050203000203" pitchFamily="34" charset="0"/>
              <a:cs typeface="Helvetica" panose="020B0604020202020204" pitchFamily="34" charset="0"/>
            </a:endParaRPr>
          </a:p>
        </p:txBody>
      </p:sp>
      <p:pic>
        <p:nvPicPr>
          <p:cNvPr id="7" name="Picture 4">
            <a:extLst>
              <a:ext uri="{FF2B5EF4-FFF2-40B4-BE49-F238E27FC236}">
                <a16:creationId xmlns:a16="http://schemas.microsoft.com/office/drawing/2014/main" id="{21F811AF-5046-0C94-5577-78E1911E82D1}"/>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600366" y="210125"/>
            <a:ext cx="3951464" cy="1372192"/>
          </a:xfrm>
          <a:prstGeom prst="rect">
            <a:avLst/>
          </a:prstGeom>
        </p:spPr>
      </p:pic>
      <p:sp>
        <p:nvSpPr>
          <p:cNvPr id="6" name="Title 1">
            <a:extLst>
              <a:ext uri="{FF2B5EF4-FFF2-40B4-BE49-F238E27FC236}">
                <a16:creationId xmlns:a16="http://schemas.microsoft.com/office/drawing/2014/main" id="{83DD0479-0CF4-6E54-0DDF-26B63AB67A77}"/>
              </a:ext>
            </a:extLst>
          </p:cNvPr>
          <p:cNvSpPr txBox="1">
            <a:spLocks/>
          </p:cNvSpPr>
          <p:nvPr/>
        </p:nvSpPr>
        <p:spPr>
          <a:xfrm>
            <a:off x="3116878" y="461546"/>
            <a:ext cx="3632777" cy="97896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IBM Plex Sans" panose="020B0503050203000203" pitchFamily="34" charset="0"/>
                <a:ea typeface="+mj-ea"/>
                <a:cs typeface="Helvetica" panose="020B0604020202020204" pitchFamily="34" charset="0"/>
              </a:defRPr>
            </a:lvl1pPr>
          </a:lstStyle>
          <a:p>
            <a:r>
              <a:rPr lang="en-US" sz="7200" b="1" dirty="0">
                <a:solidFill>
                  <a:srgbClr val="0517B5"/>
                </a:solidFill>
              </a:rPr>
              <a:t>Slides </a:t>
            </a:r>
            <a:endParaRPr lang="en-GB" sz="7200" dirty="0">
              <a:solidFill>
                <a:srgbClr val="0517B5"/>
              </a:solidFill>
            </a:endParaRPr>
          </a:p>
        </p:txBody>
      </p:sp>
      <p:pic>
        <p:nvPicPr>
          <p:cNvPr id="8" name="Picture 11">
            <a:extLst>
              <a:ext uri="{FF2B5EF4-FFF2-40B4-BE49-F238E27FC236}">
                <a16:creationId xmlns:a16="http://schemas.microsoft.com/office/drawing/2014/main" id="{89EEC95A-1247-8639-A8B4-ECCEB5A7E3A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850437" y="4595082"/>
            <a:ext cx="1801372" cy="1801372"/>
          </a:xfrm>
          <a:prstGeom prst="rect">
            <a:avLst/>
          </a:prstGeom>
        </p:spPr>
      </p:pic>
    </p:spTree>
    <p:extLst>
      <p:ext uri="{BB962C8B-B14F-4D97-AF65-F5344CB8AC3E}">
        <p14:creationId xmlns:p14="http://schemas.microsoft.com/office/powerpoint/2010/main" val="647039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CC660-835E-5C54-CBB1-64655742A73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45815A3-5525-BBB7-7DBA-99D27F7F89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CC967A1B-E3D9-7D47-DB88-AE775862FA13}"/>
              </a:ext>
            </a:extLst>
          </p:cNvPr>
          <p:cNvSpPr>
            <a:spLocks noGrp="1"/>
          </p:cNvSpPr>
          <p:nvPr>
            <p:ph type="title"/>
          </p:nvPr>
        </p:nvSpPr>
        <p:spPr/>
        <p:txBody>
          <a:bodyPr>
            <a:normAutofit/>
          </a:bodyPr>
          <a:lstStyle/>
          <a:p>
            <a:r>
              <a:rPr lang="en-GB" sz="1800" b="1" dirty="0">
                <a:solidFill>
                  <a:srgbClr val="0517B5"/>
                </a:solidFill>
              </a:rPr>
              <a:t>Chapter 2 / Conceptual Foundations</a:t>
            </a:r>
            <a:br>
              <a:rPr lang="en-GB" sz="3600" noProof="0" dirty="0">
                <a:solidFill>
                  <a:srgbClr val="0517B5"/>
                </a:solidFill>
                <a:latin typeface="IBM Plex Sans" panose="020B0503050203000203" pitchFamily="34" charset="0"/>
              </a:rPr>
            </a:br>
            <a:r>
              <a:rPr lang="en-GB" sz="3600" noProof="0" dirty="0">
                <a:solidFill>
                  <a:srgbClr val="0517B5"/>
                </a:solidFill>
                <a:latin typeface="IBM Plex Sans" panose="020B0503050203000203" pitchFamily="34" charset="0"/>
              </a:rPr>
              <a:t>Sustainable Innovation</a:t>
            </a:r>
          </a:p>
        </p:txBody>
      </p:sp>
      <p:sp>
        <p:nvSpPr>
          <p:cNvPr id="5" name="Slide Number Placeholder 4">
            <a:extLst>
              <a:ext uri="{FF2B5EF4-FFF2-40B4-BE49-F238E27FC236}">
                <a16:creationId xmlns:a16="http://schemas.microsoft.com/office/drawing/2014/main" id="{82355D97-FC2A-6457-BFF5-C88698DC192F}"/>
              </a:ext>
            </a:extLst>
          </p:cNvPr>
          <p:cNvSpPr>
            <a:spLocks noGrp="1"/>
          </p:cNvSpPr>
          <p:nvPr>
            <p:ph type="sldNum" sz="quarter" idx="12"/>
          </p:nvPr>
        </p:nvSpPr>
        <p:spPr>
          <a:xfrm>
            <a:off x="8610600" y="6356350"/>
            <a:ext cx="2743200" cy="365125"/>
          </a:xfrm>
        </p:spPr>
        <p:txBody>
          <a:bodyPr/>
          <a:lstStyle/>
          <a:p>
            <a:fld id="{3956045D-9102-456A-A452-B8024B51FE1A}" type="slidenum">
              <a:rPr lang="en-GB" noProof="0" smtClean="0">
                <a:latin typeface="IBM Plex Sans" panose="020B0503050203000203" pitchFamily="34" charset="0"/>
              </a:rPr>
              <a:t>20</a:t>
            </a:fld>
            <a:endParaRPr lang="en-GB" noProof="0" dirty="0">
              <a:latin typeface="IBM Plex Sans" panose="020B0503050203000203" pitchFamily="34" charset="0"/>
            </a:endParaRPr>
          </a:p>
        </p:txBody>
      </p:sp>
      <p:sp>
        <p:nvSpPr>
          <p:cNvPr id="15" name="TextBox 14">
            <a:extLst>
              <a:ext uri="{FF2B5EF4-FFF2-40B4-BE49-F238E27FC236}">
                <a16:creationId xmlns:a16="http://schemas.microsoft.com/office/drawing/2014/main" id="{7E4360EF-6D8B-C9FF-2579-0B9EB6924AD9}"/>
              </a:ext>
            </a:extLst>
          </p:cNvPr>
          <p:cNvSpPr txBox="1"/>
          <p:nvPr/>
        </p:nvSpPr>
        <p:spPr>
          <a:xfrm>
            <a:off x="838199" y="2067675"/>
            <a:ext cx="10515599" cy="2564805"/>
          </a:xfrm>
          <a:prstGeom prst="rect">
            <a:avLst/>
          </a:prstGeom>
          <a:noFill/>
        </p:spPr>
        <p:txBody>
          <a:bodyPr wrap="square">
            <a:spAutoFit/>
          </a:bodyPr>
          <a:lstStyle/>
          <a:p>
            <a:pPr marL="228600" lvl="0" indent="-228600">
              <a:lnSpc>
                <a:spcPct val="90000"/>
              </a:lnSpc>
              <a:spcBef>
                <a:spcPts val="1000"/>
              </a:spcBef>
              <a:buClr>
                <a:srgbClr val="0517B5"/>
              </a:buClr>
              <a:buFont typeface="Helvetica" panose="020B0604020202020204" pitchFamily="34" charset="0"/>
              <a:buChar char="│"/>
              <a:defRPr/>
            </a:pPr>
            <a:r>
              <a:rPr lang="en-GB" sz="2000" noProof="0" dirty="0">
                <a:solidFill>
                  <a:srgbClr val="0517B5"/>
                </a:solidFill>
                <a:latin typeface="IBM Plex Sans" panose="020B0503050203000203" pitchFamily="34" charset="0"/>
                <a:cs typeface="Helvetica" panose="020B0604020202020204" pitchFamily="34" charset="0"/>
              </a:rPr>
              <a:t>We understand sustainable innovation as an overarching term for the systematic integration of sustainability-related values and considerations into innovation activities. Sustainable innovations create or redistribute economic, social and environmental value through new or changed entities (such as products, services, business models or ecosystems) or processes for an organisation and its stakeholders. </a:t>
            </a:r>
          </a:p>
          <a:p>
            <a:pPr marL="228600" lvl="0" indent="-228600">
              <a:lnSpc>
                <a:spcPct val="90000"/>
              </a:lnSpc>
              <a:spcBef>
                <a:spcPts val="1000"/>
              </a:spcBef>
              <a:buClr>
                <a:prstClr val="black"/>
              </a:buClr>
              <a:buFont typeface="Wingdings" panose="05000000000000000000" pitchFamily="2" charset="2"/>
              <a:buChar char="§"/>
              <a:defRPr/>
            </a:pPr>
            <a:r>
              <a:rPr lang="en-GB" sz="2000" noProof="0" dirty="0">
                <a:latin typeface="IBM Plex Sans" panose="020B0503050203000203" pitchFamily="34" charset="0"/>
              </a:rPr>
              <a:t>Factors driving sustainable innovation can be classified into </a:t>
            </a:r>
            <a:r>
              <a:rPr lang="en-GB" sz="2000" b="1" noProof="0" dirty="0">
                <a:latin typeface="IBM Plex Sans" panose="020B0503050203000203" pitchFamily="34" charset="0"/>
              </a:rPr>
              <a:t>push and pull factors. </a:t>
            </a:r>
          </a:p>
          <a:p>
            <a:pPr marL="228600" lvl="0" indent="-228600">
              <a:lnSpc>
                <a:spcPct val="90000"/>
              </a:lnSpc>
              <a:spcBef>
                <a:spcPts val="1000"/>
              </a:spcBef>
              <a:buClr>
                <a:prstClr val="black"/>
              </a:buClr>
              <a:buFont typeface="Wingdings" panose="05000000000000000000" pitchFamily="2" charset="2"/>
              <a:buChar char="§"/>
              <a:defRPr/>
            </a:pPr>
            <a:r>
              <a:rPr lang="en-GB" sz="2000" noProof="0" dirty="0">
                <a:latin typeface="IBM Plex Sans" panose="020B0503050203000203" pitchFamily="34" charset="0"/>
              </a:rPr>
              <a:t>Their importance varies depending on industry, societal expectations and sustainability topic. Together, they shape the way companies approach sustainable innovation.</a:t>
            </a:r>
          </a:p>
        </p:txBody>
      </p:sp>
      <p:sp>
        <p:nvSpPr>
          <p:cNvPr id="6" name="Footer Placeholder 4">
            <a:extLst>
              <a:ext uri="{FF2B5EF4-FFF2-40B4-BE49-F238E27FC236}">
                <a16:creationId xmlns:a16="http://schemas.microsoft.com/office/drawing/2014/main" id="{18E96DF3-EEEA-EC1F-6DE3-42E7B87DE7A4}"/>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372845771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CDA93-6372-56FA-5DC3-CAEC1BAA5E5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2297C53-894A-849B-7C22-977896BE8D1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E701C3B6-C20C-48C6-4128-ADB09AC61449}"/>
              </a:ext>
            </a:extLst>
          </p:cNvPr>
          <p:cNvSpPr>
            <a:spLocks noGrp="1"/>
          </p:cNvSpPr>
          <p:nvPr>
            <p:ph type="title"/>
          </p:nvPr>
        </p:nvSpPr>
        <p:spPr>
          <a:xfrm>
            <a:off x="838200" y="613897"/>
            <a:ext cx="10515600" cy="1325563"/>
          </a:xfrm>
        </p:spPr>
        <p:txBody>
          <a:bodyPr>
            <a:normAutofit fontScale="90000"/>
          </a:bodyPr>
          <a:lstStyle/>
          <a:p>
            <a:r>
              <a:rPr lang="en-GB" sz="2000" b="1" dirty="0">
                <a:solidFill>
                  <a:srgbClr val="0517B5"/>
                </a:solidFill>
              </a:rPr>
              <a:t>Chapter 9 / </a:t>
            </a:r>
            <a:r>
              <a:rPr lang="en-US" sz="2000" b="1" dirty="0">
                <a:solidFill>
                  <a:srgbClr val="0517B5"/>
                </a:solidFill>
              </a:rPr>
              <a:t>Investments in People and Technology along with Management by Values </a:t>
            </a:r>
            <a:br>
              <a:rPr lang="en-GB" sz="1800" b="1" dirty="0">
                <a:solidFill>
                  <a:srgbClr val="0517B5"/>
                </a:solidFill>
              </a:rPr>
            </a:br>
            <a:r>
              <a:rPr lang="en-US" sz="4000" dirty="0">
                <a:solidFill>
                  <a:srgbClr val="0517B5"/>
                </a:solidFill>
              </a:rPr>
              <a:t>Investments in People and Technology along with Management by Values in Poland</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E61C52A8-6407-B032-971B-E81BBD8551C6}"/>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pic>
        <p:nvPicPr>
          <p:cNvPr id="9" name="Picture 8">
            <a:extLst>
              <a:ext uri="{FF2B5EF4-FFF2-40B4-BE49-F238E27FC236}">
                <a16:creationId xmlns:a16="http://schemas.microsoft.com/office/drawing/2014/main" id="{2195B55C-1E08-C385-A430-1BF5007DA6F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09463" y="2180676"/>
            <a:ext cx="3373073" cy="3934458"/>
          </a:xfrm>
          <a:prstGeom prst="rect">
            <a:avLst/>
          </a:prstGeom>
        </p:spPr>
      </p:pic>
    </p:spTree>
    <p:extLst>
      <p:ext uri="{BB962C8B-B14F-4D97-AF65-F5344CB8AC3E}">
        <p14:creationId xmlns:p14="http://schemas.microsoft.com/office/powerpoint/2010/main" val="335207820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BB224-F0C1-EB0E-9A9C-A808FE25FB6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0D6A281-323D-D5BF-5872-CA700DFF24F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2B37AFD5-A962-AD48-6193-A76F92F5F883}"/>
              </a:ext>
            </a:extLst>
          </p:cNvPr>
          <p:cNvSpPr>
            <a:spLocks noGrp="1"/>
          </p:cNvSpPr>
          <p:nvPr>
            <p:ph type="title"/>
          </p:nvPr>
        </p:nvSpPr>
        <p:spPr/>
        <p:txBody>
          <a:bodyPr>
            <a:normAutofit/>
          </a:bodyPr>
          <a:lstStyle/>
          <a:p>
            <a:r>
              <a:rPr kumimoji="0" lang="en-GB" sz="1800" b="1"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Chapter 9 / </a:t>
            </a:r>
            <a:r>
              <a:rPr kumimoji="0" lang="en-US" sz="1800" b="1"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Investments in People and Technology along with Management by Values </a:t>
            </a:r>
            <a:br>
              <a:rPr kumimoji="0" lang="en-GB" sz="1800" b="1"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br>
            <a:r>
              <a:rPr kumimoji="0" lang="en-US" sz="3600" b="0"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Overview</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E83F0E65-CA67-1E98-2CE5-3E1968A27F85}"/>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608350A3-D56A-3B3F-1A36-596320B8E101}"/>
              </a:ext>
            </a:extLst>
          </p:cNvPr>
          <p:cNvSpPr>
            <a:spLocks noGrp="1"/>
          </p:cNvSpPr>
          <p:nvPr>
            <p:ph idx="1"/>
          </p:nvPr>
        </p:nvSpPr>
        <p:spPr>
          <a:xfrm>
            <a:off x="838201" y="2074397"/>
            <a:ext cx="6120652" cy="4351338"/>
          </a:xfrm>
        </p:spPr>
        <p:txBody>
          <a:bodyPr>
            <a:normAutofit/>
          </a:bodyPr>
          <a:lstStyle/>
          <a:p>
            <a:pPr>
              <a:buClr>
                <a:schemeClr val="tx1"/>
              </a:buClr>
              <a:buFont typeface="Wingdings" panose="05000000000000000000" pitchFamily="2" charset="2"/>
              <a:buChar char="§"/>
              <a:defRPr/>
            </a:pPr>
            <a:r>
              <a:rPr lang="de-DE" sz="2000" dirty="0" err="1"/>
              <a:t>Sustainable</a:t>
            </a:r>
            <a:r>
              <a:rPr lang="de-DE" sz="2000" dirty="0"/>
              <a:t> Innovation Challenges</a:t>
            </a:r>
          </a:p>
          <a:p>
            <a:pPr>
              <a:buClr>
                <a:schemeClr val="tx1"/>
              </a:buClr>
              <a:buFont typeface="Wingdings" panose="05000000000000000000" pitchFamily="2" charset="2"/>
              <a:buChar char="§"/>
              <a:defRPr/>
            </a:pPr>
            <a:r>
              <a:rPr lang="de-DE" sz="2000" dirty="0" err="1"/>
              <a:t>Ethnographic</a:t>
            </a:r>
            <a:r>
              <a:rPr lang="de-DE" sz="2000" dirty="0"/>
              <a:t> </a:t>
            </a:r>
            <a:r>
              <a:rPr lang="de-DE" sz="2000" dirty="0" err="1"/>
              <a:t>Insights</a:t>
            </a:r>
            <a:endParaRPr lang="de-DE" sz="2000" dirty="0"/>
          </a:p>
          <a:p>
            <a:pPr>
              <a:buClr>
                <a:schemeClr val="tx1"/>
              </a:buClr>
              <a:buFont typeface="Wingdings" panose="05000000000000000000" pitchFamily="2" charset="2"/>
              <a:buChar char="§"/>
              <a:defRPr/>
            </a:pPr>
            <a:r>
              <a:rPr lang="de-DE" sz="2000" dirty="0" err="1"/>
              <a:t>Conceiving</a:t>
            </a:r>
            <a:r>
              <a:rPr lang="de-DE" sz="2000" dirty="0"/>
              <a:t> Innovation Culture</a:t>
            </a:r>
          </a:p>
          <a:p>
            <a:pPr>
              <a:buClr>
                <a:schemeClr val="tx1"/>
              </a:buClr>
              <a:buFont typeface="Wingdings" panose="05000000000000000000" pitchFamily="2" charset="2"/>
              <a:buChar char="§"/>
              <a:defRPr/>
            </a:pPr>
            <a:r>
              <a:rPr lang="en-US" sz="2000" dirty="0"/>
              <a:t>Co-creative Assessment of Challenges, Practices and Foundations</a:t>
            </a:r>
          </a:p>
          <a:p>
            <a:pPr>
              <a:buClr>
                <a:schemeClr val="tx1"/>
              </a:buClr>
              <a:buFont typeface="Wingdings" panose="05000000000000000000" pitchFamily="2" charset="2"/>
              <a:buChar char="§"/>
              <a:defRPr/>
            </a:pPr>
            <a:r>
              <a:rPr lang="de-DE" sz="2000" dirty="0"/>
              <a:t>Key Takeaways</a:t>
            </a:r>
            <a:endParaRPr lang="en-GB" sz="2000" i="1" dirty="0"/>
          </a:p>
        </p:txBody>
      </p:sp>
      <p:pic>
        <p:nvPicPr>
          <p:cNvPr id="10" name="Picture 9">
            <a:extLst>
              <a:ext uri="{FF2B5EF4-FFF2-40B4-BE49-F238E27FC236}">
                <a16:creationId xmlns:a16="http://schemas.microsoft.com/office/drawing/2014/main" id="{82E1E3A6-906B-DC3B-92F3-08D43D73A92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610600" y="2070383"/>
            <a:ext cx="2400100" cy="2799552"/>
          </a:xfrm>
          <a:prstGeom prst="rect">
            <a:avLst/>
          </a:prstGeom>
        </p:spPr>
      </p:pic>
      <p:sp>
        <p:nvSpPr>
          <p:cNvPr id="3" name="Footer Placeholder 4">
            <a:extLst>
              <a:ext uri="{FF2B5EF4-FFF2-40B4-BE49-F238E27FC236}">
                <a16:creationId xmlns:a16="http://schemas.microsoft.com/office/drawing/2014/main" id="{A29DA5E1-B906-E8BF-87F6-9DDE5ADD153D}"/>
              </a:ext>
            </a:extLst>
          </p:cNvPr>
          <p:cNvSpPr>
            <a:spLocks noGrp="1"/>
          </p:cNvSpPr>
          <p:nvPr>
            <p:ph type="ftr" sz="quarter" idx="3"/>
          </p:nvPr>
        </p:nvSpPr>
        <p:spPr>
          <a:xfrm>
            <a:off x="832155" y="6356350"/>
            <a:ext cx="647342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Matras-Postołek, K., Beńko, P., Ciesielska, M., Kasz, J. &amp; Śliwińska, I. (2026)</a:t>
            </a:r>
            <a:endParaRPr lang="de-DE" sz="1000" dirty="0"/>
          </a:p>
        </p:txBody>
      </p:sp>
    </p:spTree>
    <p:extLst>
      <p:ext uri="{BB962C8B-B14F-4D97-AF65-F5344CB8AC3E}">
        <p14:creationId xmlns:p14="http://schemas.microsoft.com/office/powerpoint/2010/main" val="247265930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7FF6B-0BAE-FFCF-0ED1-81DE114EC094}"/>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C5ECAE89-C551-E233-5D50-4E70602F461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9E9E4CDB-451C-DD12-E8BF-773FBF334464}"/>
              </a:ext>
            </a:extLst>
          </p:cNvPr>
          <p:cNvSpPr>
            <a:spLocks noGrp="1"/>
          </p:cNvSpPr>
          <p:nvPr>
            <p:ph type="title"/>
          </p:nvPr>
        </p:nvSpPr>
        <p:spPr/>
        <p:txBody>
          <a:bodyPr>
            <a:normAutofit/>
          </a:bodyPr>
          <a:lstStyle/>
          <a:p>
            <a:r>
              <a:rPr kumimoji="0" lang="en-GB" sz="1800" b="1"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Chapter 9 / </a:t>
            </a:r>
            <a:r>
              <a:rPr kumimoji="0" lang="en-US" sz="1800" b="1"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Investments in People and Technology along with Management by Values </a:t>
            </a:r>
            <a:br>
              <a:rPr kumimoji="0" lang="en-GB" sz="1800" b="1"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br>
            <a:r>
              <a:rPr kumimoji="0" lang="en-US" sz="3600" b="0"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Sustainable Innovation Challenges</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A913CB2D-BF3A-8167-2964-E75567425C02}"/>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D8F65F11-6851-1F4A-12BA-684553B48EFB}"/>
              </a:ext>
            </a:extLst>
          </p:cNvPr>
          <p:cNvSpPr>
            <a:spLocks noGrp="1"/>
          </p:cNvSpPr>
          <p:nvPr>
            <p:ph idx="1"/>
          </p:nvPr>
        </p:nvSpPr>
        <p:spPr>
          <a:xfrm>
            <a:off x="838200" y="2067677"/>
            <a:ext cx="10515599" cy="4351338"/>
          </a:xfrm>
        </p:spPr>
        <p:txBody>
          <a:bodyPr>
            <a:normAutofit/>
          </a:bodyPr>
          <a:lstStyle/>
          <a:p>
            <a:pPr>
              <a:buClr>
                <a:schemeClr val="tx1"/>
              </a:buClr>
              <a:buFont typeface="Wingdings" panose="05000000000000000000" pitchFamily="2" charset="2"/>
              <a:buChar char="§"/>
              <a:defRPr/>
            </a:pPr>
            <a:r>
              <a:rPr lang="en-US" sz="2000" dirty="0"/>
              <a:t>Ethnographic findings indicate that Polish engineering companies still struggle with systemic obstacles </a:t>
            </a:r>
            <a:r>
              <a:rPr lang="pl-PL" sz="2000" dirty="0"/>
              <a:t>and </a:t>
            </a:r>
            <a:r>
              <a:rPr lang="en-US" sz="2000" dirty="0"/>
              <a:t>regulatory constraints</a:t>
            </a:r>
            <a:r>
              <a:rPr lang="pl-PL" sz="2000" dirty="0"/>
              <a:t>.</a:t>
            </a:r>
          </a:p>
          <a:p>
            <a:pPr>
              <a:buClr>
                <a:schemeClr val="tx1"/>
              </a:buClr>
              <a:buFont typeface="Wingdings" panose="05000000000000000000" pitchFamily="2" charset="2"/>
              <a:buChar char="§"/>
              <a:defRPr/>
            </a:pPr>
            <a:r>
              <a:rPr lang="en-US" sz="2000" dirty="0"/>
              <a:t>Technological limitations remain a significant barrier, slowing down companies’ ability to implement sustainable </a:t>
            </a:r>
            <a:r>
              <a:rPr lang="pl-PL" sz="2000" dirty="0"/>
              <a:t>s</a:t>
            </a:r>
            <a:r>
              <a:rPr lang="en-US" sz="2000" dirty="0" err="1"/>
              <a:t>olutions</a:t>
            </a:r>
            <a:r>
              <a:rPr lang="pl-PL" sz="2000" dirty="0"/>
              <a:t>.</a:t>
            </a:r>
          </a:p>
          <a:p>
            <a:pPr>
              <a:buClr>
                <a:schemeClr val="tx1"/>
              </a:buClr>
              <a:buFont typeface="Wingdings" panose="05000000000000000000" pitchFamily="2" charset="2"/>
              <a:buChar char="§"/>
              <a:defRPr/>
            </a:pPr>
            <a:r>
              <a:rPr lang="en-US" sz="2000" dirty="0"/>
              <a:t>Companies transitioning toward sustainable innovation must navigate </a:t>
            </a:r>
            <a:r>
              <a:rPr lang="pl-PL" sz="2000" dirty="0"/>
              <a:t>a </a:t>
            </a:r>
            <a:r>
              <a:rPr lang="en-US" sz="2000" dirty="0"/>
              <a:t>complex </a:t>
            </a:r>
            <a:r>
              <a:rPr lang="pl-PL" sz="2000" dirty="0"/>
              <a:t>environment </a:t>
            </a:r>
            <a:r>
              <a:rPr lang="en-US" sz="2000" dirty="0"/>
              <a:t>to </a:t>
            </a:r>
            <a:r>
              <a:rPr lang="pl-PL" sz="2000" dirty="0" err="1"/>
              <a:t>become</a:t>
            </a:r>
            <a:r>
              <a:rPr lang="en-US" sz="2000" dirty="0"/>
              <a:t> competitive</a:t>
            </a:r>
            <a:r>
              <a:rPr lang="pl-PL" sz="2000" dirty="0"/>
              <a:t> i</a:t>
            </a:r>
            <a:r>
              <a:rPr lang="en-US" sz="2000" dirty="0"/>
              <a:t>n Poland and </a:t>
            </a:r>
            <a:r>
              <a:rPr lang="pl-PL" sz="2000" dirty="0" err="1"/>
              <a:t>internationally</a:t>
            </a:r>
            <a:r>
              <a:rPr lang="en-US" sz="2000" dirty="0"/>
              <a:t>.</a:t>
            </a:r>
            <a:endParaRPr lang="pl-PL" sz="2000" dirty="0"/>
          </a:p>
        </p:txBody>
      </p:sp>
      <p:sp>
        <p:nvSpPr>
          <p:cNvPr id="3" name="Footer Placeholder 4">
            <a:extLst>
              <a:ext uri="{FF2B5EF4-FFF2-40B4-BE49-F238E27FC236}">
                <a16:creationId xmlns:a16="http://schemas.microsoft.com/office/drawing/2014/main" id="{D101849B-73F3-F3E7-833F-787A90CD4266}"/>
              </a:ext>
            </a:extLst>
          </p:cNvPr>
          <p:cNvSpPr>
            <a:spLocks noGrp="1"/>
          </p:cNvSpPr>
          <p:nvPr>
            <p:ph type="ftr" sz="quarter" idx="3"/>
          </p:nvPr>
        </p:nvSpPr>
        <p:spPr>
          <a:xfrm>
            <a:off x="832155" y="6356350"/>
            <a:ext cx="647342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Matras-Postołek, K., Beńko, P., Ciesielska, M., Kasz, J. &amp; Śliwińska, I. (2026)</a:t>
            </a:r>
            <a:endParaRPr lang="de-DE" sz="1000" dirty="0"/>
          </a:p>
        </p:txBody>
      </p:sp>
    </p:spTree>
    <p:extLst>
      <p:ext uri="{BB962C8B-B14F-4D97-AF65-F5344CB8AC3E}">
        <p14:creationId xmlns:p14="http://schemas.microsoft.com/office/powerpoint/2010/main" val="90212318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1BAF5-BCE5-E96E-C729-19D130D01624}"/>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106CD75-B333-A793-12E1-FF240E1740E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0A44B207-6C2D-B886-F243-BC3D4FC7F1BD}"/>
              </a:ext>
            </a:extLst>
          </p:cNvPr>
          <p:cNvSpPr>
            <a:spLocks noGrp="1"/>
          </p:cNvSpPr>
          <p:nvPr>
            <p:ph type="title"/>
          </p:nvPr>
        </p:nvSpPr>
        <p:spPr/>
        <p:txBody>
          <a:bodyPr>
            <a:normAutofit/>
          </a:bodyPr>
          <a:lstStyle/>
          <a:p>
            <a:r>
              <a:rPr kumimoji="0" lang="en-GB" sz="1800" b="1"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Chapter 9 / </a:t>
            </a:r>
            <a:r>
              <a:rPr kumimoji="0" lang="en-US" sz="1800" b="1"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Investments in People and Technology along with Management by Values </a:t>
            </a:r>
            <a:br>
              <a:rPr kumimoji="0" lang="en-GB" sz="1800" b="1"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br>
            <a:r>
              <a:rPr kumimoji="0" lang="en-US" sz="3600" b="0"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C</a:t>
            </a:r>
            <a:r>
              <a:rPr kumimoji="0" lang="pl-PL" sz="3600" b="0" i="0" u="none" strike="noStrike" kern="1200" cap="none" spc="0" normalizeH="0" baseline="0" noProof="0" dirty="0" err="1">
                <a:ln>
                  <a:noFill/>
                </a:ln>
                <a:solidFill>
                  <a:srgbClr val="0517B5"/>
                </a:solidFill>
                <a:effectLst/>
                <a:uLnTx/>
                <a:uFillTx/>
                <a:latin typeface="IBM Plex Sans" panose="020B0503050203000203" pitchFamily="34" charset="0"/>
                <a:ea typeface="+mj-ea"/>
                <a:cs typeface="Helvetica" panose="020B0604020202020204" pitchFamily="34" charset="0"/>
              </a:rPr>
              <a:t>ase</a:t>
            </a:r>
            <a:r>
              <a:rPr kumimoji="0" lang="pl-PL" sz="3600" b="0"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 </a:t>
            </a:r>
            <a:r>
              <a:rPr kumimoji="0" lang="pl-PL" sz="3600" b="0" i="0" u="none" strike="noStrike" kern="1200" cap="none" spc="0" normalizeH="0" baseline="0" noProof="0" dirty="0" err="1">
                <a:ln>
                  <a:noFill/>
                </a:ln>
                <a:solidFill>
                  <a:srgbClr val="0517B5"/>
                </a:solidFill>
                <a:effectLst/>
                <a:uLnTx/>
                <a:uFillTx/>
                <a:latin typeface="IBM Plex Sans" panose="020B0503050203000203" pitchFamily="34" charset="0"/>
                <a:ea typeface="+mj-ea"/>
                <a:cs typeface="Helvetica" panose="020B0604020202020204" pitchFamily="34" charset="0"/>
              </a:rPr>
              <a:t>study</a:t>
            </a:r>
            <a:r>
              <a:rPr kumimoji="0" lang="pl-PL" sz="3600" b="0"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 ASTOR</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F74CD7F2-E003-2C9E-B857-A6D2E0EB8AD7}"/>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203</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8C694918-3F9C-3D07-0F1A-121D0749F1F8}"/>
              </a:ext>
            </a:extLst>
          </p:cNvPr>
          <p:cNvSpPr>
            <a:spLocks noGrp="1"/>
          </p:cNvSpPr>
          <p:nvPr>
            <p:ph idx="1"/>
          </p:nvPr>
        </p:nvSpPr>
        <p:spPr>
          <a:xfrm>
            <a:off x="838201" y="2064130"/>
            <a:ext cx="8507506" cy="4670892"/>
          </a:xfrm>
        </p:spPr>
        <p:txBody>
          <a:bodyPr>
            <a:normAutofit/>
          </a:bodyPr>
          <a:lstStyle/>
          <a:p>
            <a:pPr marL="0" indent="0">
              <a:buClr>
                <a:schemeClr val="tx1"/>
              </a:buClr>
              <a:buNone/>
              <a:defRPr/>
            </a:pPr>
            <a:r>
              <a:rPr lang="en-US" sz="2000" dirty="0"/>
              <a:t>Through field interviews, we identified ASTOR’s sustainable innovation practices</a:t>
            </a:r>
            <a:r>
              <a:rPr lang="pl-PL" sz="2000" dirty="0"/>
              <a:t>:</a:t>
            </a:r>
            <a:endParaRPr lang="de-DE" sz="2000" dirty="0"/>
          </a:p>
          <a:p>
            <a:pPr>
              <a:buClr>
                <a:schemeClr val="tx1"/>
              </a:buClr>
              <a:buFont typeface="Wingdings" panose="05000000000000000000" pitchFamily="2" charset="2"/>
              <a:buChar char="§"/>
              <a:defRPr/>
            </a:pPr>
            <a:r>
              <a:rPr lang="en-US" sz="2000" dirty="0">
                <a:solidFill>
                  <a:srgbClr val="0517B5"/>
                </a:solidFill>
              </a:rPr>
              <a:t>A VALUES-BASED APPROACH TO MANAGING STAKEHOLDER RELATIONSHIPS</a:t>
            </a:r>
            <a:endParaRPr lang="pl-PL" sz="2000" dirty="0">
              <a:solidFill>
                <a:srgbClr val="0517B5"/>
              </a:solidFill>
            </a:endParaRPr>
          </a:p>
          <a:p>
            <a:pPr marL="0" indent="0">
              <a:buClr>
                <a:schemeClr val="tx1"/>
              </a:buClr>
              <a:buNone/>
              <a:defRPr/>
            </a:pPr>
            <a:r>
              <a:rPr lang="pl-PL" sz="2000" dirty="0"/>
              <a:t>ASTOR</a:t>
            </a:r>
            <a:r>
              <a:rPr lang="en-US" sz="2000" dirty="0"/>
              <a:t> manages its relationships with clients and partners by seeking common ground based</a:t>
            </a:r>
            <a:r>
              <a:rPr lang="pl-PL" sz="2000" dirty="0"/>
              <a:t> </a:t>
            </a:r>
            <a:r>
              <a:rPr lang="en-US" sz="2000" dirty="0"/>
              <a:t>on shared values. </a:t>
            </a:r>
            <a:endParaRPr lang="pl-PL" sz="2000" dirty="0"/>
          </a:p>
          <a:p>
            <a:pPr>
              <a:buClr>
                <a:schemeClr val="tx1"/>
              </a:buClr>
              <a:buFont typeface="Wingdings" panose="05000000000000000000" pitchFamily="2" charset="2"/>
              <a:buChar char="§"/>
              <a:defRPr/>
            </a:pPr>
            <a:r>
              <a:rPr lang="en-US" sz="2000" dirty="0">
                <a:solidFill>
                  <a:srgbClr val="0517B5"/>
                </a:solidFill>
              </a:rPr>
              <a:t>SUSTAINABLE BUDGET PLANNING BASED ON INVESTMENT IN TECHNOLOGY</a:t>
            </a:r>
            <a:r>
              <a:rPr lang="pl-PL" sz="2000" dirty="0">
                <a:solidFill>
                  <a:srgbClr val="0517B5"/>
                </a:solidFill>
              </a:rPr>
              <a:t> - </a:t>
            </a:r>
            <a:r>
              <a:rPr lang="en-US" sz="2000" dirty="0">
                <a:solidFill>
                  <a:srgbClr val="0517B5"/>
                </a:solidFill>
              </a:rPr>
              <a:t>ASTOR TECHNOLOGY INDEX (ITA)</a:t>
            </a:r>
            <a:endParaRPr lang="pl-PL" sz="2000" dirty="0">
              <a:solidFill>
                <a:srgbClr val="0517B5"/>
              </a:solidFill>
            </a:endParaRPr>
          </a:p>
          <a:p>
            <a:pPr marL="0" indent="0">
              <a:buClr>
                <a:schemeClr val="tx1"/>
              </a:buClr>
              <a:buNone/>
              <a:defRPr/>
            </a:pPr>
            <a:r>
              <a:rPr lang="en-US" sz="2000" dirty="0"/>
              <a:t>ASTOR introduced the ASTOR Technology Index (ITA) as an innovative tool for assessing </a:t>
            </a:r>
            <a:r>
              <a:rPr lang="pl-PL" sz="2000" dirty="0" err="1"/>
              <a:t>companies</a:t>
            </a:r>
            <a:r>
              <a:rPr lang="pl-PL" sz="2000" dirty="0"/>
              <a:t>’ </a:t>
            </a:r>
            <a:r>
              <a:rPr lang="pl-PL" sz="2000" dirty="0" err="1"/>
              <a:t>technological</a:t>
            </a:r>
            <a:r>
              <a:rPr lang="pl-PL" sz="2000" dirty="0"/>
              <a:t> </a:t>
            </a:r>
            <a:r>
              <a:rPr lang="pl-PL" sz="2000" dirty="0" err="1"/>
              <a:t>capital</a:t>
            </a:r>
            <a:r>
              <a:rPr lang="pl-PL" sz="2000" dirty="0"/>
              <a:t>. </a:t>
            </a:r>
            <a:endParaRPr lang="de-DE" sz="2000" dirty="0"/>
          </a:p>
        </p:txBody>
      </p:sp>
      <p:sp>
        <p:nvSpPr>
          <p:cNvPr id="3" name="Footer Placeholder 4">
            <a:extLst>
              <a:ext uri="{FF2B5EF4-FFF2-40B4-BE49-F238E27FC236}">
                <a16:creationId xmlns:a16="http://schemas.microsoft.com/office/drawing/2014/main" id="{0253743C-0B9F-CA9B-08F9-EC020B0BECD3}"/>
              </a:ext>
            </a:extLst>
          </p:cNvPr>
          <p:cNvSpPr>
            <a:spLocks noGrp="1"/>
          </p:cNvSpPr>
          <p:nvPr>
            <p:ph type="ftr" sz="quarter" idx="3"/>
          </p:nvPr>
        </p:nvSpPr>
        <p:spPr>
          <a:xfrm>
            <a:off x="832155" y="6356350"/>
            <a:ext cx="647342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Matras-Postołek, K., Beńko, P., Ciesielska, M., Kasz, J. &amp; Śliwińska, I. (2026)</a:t>
            </a:r>
            <a:endParaRPr lang="de-DE" sz="1000" dirty="0"/>
          </a:p>
        </p:txBody>
      </p:sp>
    </p:spTree>
    <p:extLst>
      <p:ext uri="{BB962C8B-B14F-4D97-AF65-F5344CB8AC3E}">
        <p14:creationId xmlns:p14="http://schemas.microsoft.com/office/powerpoint/2010/main" val="358637995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E1D3C-F8C7-F096-949C-4D536CF7B5C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AE36695-FA4C-0E4A-78E5-9F22FE8D63C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3EA9D6B3-BA13-5A4A-8AC9-815FFDBE2D88}"/>
              </a:ext>
            </a:extLst>
          </p:cNvPr>
          <p:cNvSpPr>
            <a:spLocks noGrp="1"/>
          </p:cNvSpPr>
          <p:nvPr>
            <p:ph type="title"/>
          </p:nvPr>
        </p:nvSpPr>
        <p:spPr/>
        <p:txBody>
          <a:bodyPr>
            <a:normAutofit/>
          </a:bodyPr>
          <a:lstStyle/>
          <a:p>
            <a:r>
              <a:rPr kumimoji="0" lang="en-GB" sz="1800" b="1"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Chapter 9 / </a:t>
            </a:r>
            <a:r>
              <a:rPr kumimoji="0" lang="en-US" sz="1800" b="1"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Investments in People and Technology along with Management by Values </a:t>
            </a:r>
            <a:br>
              <a:rPr kumimoji="0" lang="en-GB" sz="1800" b="1"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br>
            <a:r>
              <a:rPr kumimoji="0" lang="en-US" sz="3600" b="0"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Key Takeaways</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CC30608D-F7C3-821A-851B-2C05D7C528C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204</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00E7C4F5-B3AD-3030-1796-0514D6284052}"/>
              </a:ext>
            </a:extLst>
          </p:cNvPr>
          <p:cNvSpPr>
            <a:spLocks noGrp="1"/>
          </p:cNvSpPr>
          <p:nvPr>
            <p:ph idx="1"/>
          </p:nvPr>
        </p:nvSpPr>
        <p:spPr>
          <a:xfrm>
            <a:off x="838200" y="2069736"/>
            <a:ext cx="7983070" cy="4351338"/>
          </a:xfrm>
        </p:spPr>
        <p:txBody>
          <a:bodyPr>
            <a:normAutofit/>
          </a:bodyPr>
          <a:lstStyle/>
          <a:p>
            <a:pPr>
              <a:buClr>
                <a:schemeClr val="tx1"/>
              </a:buClr>
              <a:buFont typeface="Wingdings" panose="05000000000000000000" pitchFamily="2" charset="2"/>
              <a:buChar char="§"/>
              <a:defRPr/>
            </a:pPr>
            <a:r>
              <a:rPr lang="en-US" sz="2000" dirty="0"/>
              <a:t>Innovation development in companies requires long-term investments in</a:t>
            </a:r>
            <a:r>
              <a:rPr lang="pl-PL" sz="2000" dirty="0"/>
              <a:t> </a:t>
            </a:r>
            <a:r>
              <a:rPr lang="pl-PL" sz="2000" dirty="0">
                <a:solidFill>
                  <a:srgbClr val="0517B5"/>
                </a:solidFill>
              </a:rPr>
              <a:t>PEOPLE</a:t>
            </a:r>
            <a:r>
              <a:rPr lang="en-US" sz="2000" dirty="0"/>
              <a:t> and </a:t>
            </a:r>
            <a:r>
              <a:rPr lang="pl-PL" sz="2000" dirty="0">
                <a:solidFill>
                  <a:srgbClr val="0517B5"/>
                </a:solidFill>
              </a:rPr>
              <a:t>TECHNOLOGY,</a:t>
            </a:r>
            <a:r>
              <a:rPr lang="en-US" sz="2000" dirty="0"/>
              <a:t> along with </a:t>
            </a:r>
            <a:r>
              <a:rPr lang="en-US" sz="2000" dirty="0">
                <a:solidFill>
                  <a:srgbClr val="0517B5"/>
                </a:solidFill>
              </a:rPr>
              <a:t>MANAGEMENT BY VALUES</a:t>
            </a:r>
            <a:r>
              <a:rPr lang="en-US" sz="2000" dirty="0"/>
              <a:t> to generate sustainable outcomes and financial returns in the future.</a:t>
            </a:r>
            <a:endParaRPr lang="pl-PL" sz="2000" dirty="0">
              <a:solidFill>
                <a:srgbClr val="0517B5"/>
              </a:solidFill>
            </a:endParaRPr>
          </a:p>
          <a:p>
            <a:pPr>
              <a:buClr>
                <a:schemeClr val="tx1"/>
              </a:buClr>
              <a:buFont typeface="Wingdings" panose="05000000000000000000" pitchFamily="2" charset="2"/>
              <a:buChar char="§"/>
              <a:defRPr/>
            </a:pPr>
            <a:r>
              <a:rPr lang="pl-PL" sz="2000" dirty="0">
                <a:solidFill>
                  <a:srgbClr val="0517B5"/>
                </a:solidFill>
              </a:rPr>
              <a:t>P</a:t>
            </a:r>
            <a:r>
              <a:rPr lang="en-US" sz="2000" dirty="0">
                <a:solidFill>
                  <a:srgbClr val="0517B5"/>
                </a:solidFill>
              </a:rPr>
              <a:t>EOPLE</a:t>
            </a:r>
            <a:r>
              <a:rPr lang="en-US" sz="2000" dirty="0"/>
              <a:t> are crucial to introducing sustainable innovation</a:t>
            </a:r>
            <a:r>
              <a:rPr lang="pl-PL" sz="2000" dirty="0"/>
              <a:t>.</a:t>
            </a:r>
          </a:p>
          <a:p>
            <a:pPr>
              <a:buClr>
                <a:schemeClr val="tx1"/>
              </a:buClr>
              <a:buFont typeface="Wingdings" panose="05000000000000000000" pitchFamily="2" charset="2"/>
              <a:buChar char="§"/>
              <a:defRPr/>
            </a:pPr>
            <a:r>
              <a:rPr lang="pl-PL" sz="2000" dirty="0"/>
              <a:t>S</a:t>
            </a:r>
            <a:r>
              <a:rPr lang="en-US" sz="2000" dirty="0" err="1"/>
              <a:t>ustainable</a:t>
            </a:r>
            <a:r>
              <a:rPr lang="en-US" sz="2000" dirty="0"/>
              <a:t> innovation requires systematic investments in </a:t>
            </a:r>
            <a:r>
              <a:rPr lang="en-US" sz="2000" dirty="0">
                <a:solidFill>
                  <a:srgbClr val="0517B5"/>
                </a:solidFill>
              </a:rPr>
              <a:t>TECHNOLOGY</a:t>
            </a:r>
            <a:r>
              <a:rPr lang="en-US" sz="2000" dirty="0"/>
              <a:t> to </a:t>
            </a:r>
            <a:r>
              <a:rPr lang="en-US" sz="2000" dirty="0" err="1"/>
              <a:t>optimise</a:t>
            </a:r>
            <a:r>
              <a:rPr lang="en-US" sz="2000" dirty="0"/>
              <a:t> the use of resources and ensure long-term efficiency, including eco-efficiency</a:t>
            </a:r>
            <a:r>
              <a:rPr lang="pl-PL" sz="2000" dirty="0"/>
              <a:t>.</a:t>
            </a:r>
          </a:p>
          <a:p>
            <a:pPr>
              <a:buClr>
                <a:schemeClr val="tx1"/>
              </a:buClr>
              <a:buFont typeface="Wingdings" panose="05000000000000000000" pitchFamily="2" charset="2"/>
              <a:buChar char="§"/>
              <a:defRPr/>
            </a:pPr>
            <a:r>
              <a:rPr lang="en-US" sz="2000" dirty="0">
                <a:solidFill>
                  <a:srgbClr val="0517B5"/>
                </a:solidFill>
              </a:rPr>
              <a:t>VALUES‑BASED MANAGEMENT </a:t>
            </a:r>
            <a:r>
              <a:rPr lang="en-US" sz="2000" dirty="0"/>
              <a:t>provides the strategic foundation for these efforts, requiring leaders to clearly communicate the corporate sustainability vision, mission and values, thereby aligning stakeholders and inspiring win‑win collaboration.</a:t>
            </a:r>
            <a:endParaRPr lang="pl-PL" sz="2000" dirty="0"/>
          </a:p>
          <a:p>
            <a:pPr>
              <a:buClr>
                <a:schemeClr val="tx1"/>
              </a:buClr>
              <a:buFont typeface="Wingdings" panose="05000000000000000000" pitchFamily="2" charset="2"/>
              <a:buChar char="§"/>
              <a:defRPr/>
            </a:pPr>
            <a:endParaRPr lang="en-GB" sz="2000" dirty="0"/>
          </a:p>
        </p:txBody>
      </p:sp>
      <p:pic>
        <p:nvPicPr>
          <p:cNvPr id="10" name="Picture 9">
            <a:extLst>
              <a:ext uri="{FF2B5EF4-FFF2-40B4-BE49-F238E27FC236}">
                <a16:creationId xmlns:a16="http://schemas.microsoft.com/office/drawing/2014/main" id="{0833FDFD-D056-E0B8-25C4-2E2892AC60B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610600" y="2083831"/>
            <a:ext cx="2400100" cy="2799552"/>
          </a:xfrm>
          <a:prstGeom prst="rect">
            <a:avLst/>
          </a:prstGeom>
        </p:spPr>
      </p:pic>
      <p:sp>
        <p:nvSpPr>
          <p:cNvPr id="3" name="Footer Placeholder 4">
            <a:extLst>
              <a:ext uri="{FF2B5EF4-FFF2-40B4-BE49-F238E27FC236}">
                <a16:creationId xmlns:a16="http://schemas.microsoft.com/office/drawing/2014/main" id="{0F8716B0-72C3-05E9-FB15-4D7AECE28BEA}"/>
              </a:ext>
            </a:extLst>
          </p:cNvPr>
          <p:cNvSpPr>
            <a:spLocks noGrp="1"/>
          </p:cNvSpPr>
          <p:nvPr>
            <p:ph type="ftr" sz="quarter" idx="3"/>
          </p:nvPr>
        </p:nvSpPr>
        <p:spPr>
          <a:xfrm>
            <a:off x="832155" y="6356350"/>
            <a:ext cx="647342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Matras-Postołek, K., Beńko, P., Ciesielska, M., Kasz, J. &amp; Śliwińska, I. (2026)</a:t>
            </a:r>
            <a:endParaRPr lang="de-DE" sz="1000" dirty="0"/>
          </a:p>
        </p:txBody>
      </p:sp>
    </p:spTree>
    <p:extLst>
      <p:ext uri="{BB962C8B-B14F-4D97-AF65-F5344CB8AC3E}">
        <p14:creationId xmlns:p14="http://schemas.microsoft.com/office/powerpoint/2010/main" val="297943173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A6C13-DC9D-A01A-478A-5678C37F5D0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E75897E-62C9-9280-FCA3-2A91782976E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A5D86FD-5133-38D4-CCB0-86D6F17B4BE7}"/>
              </a:ext>
            </a:extLst>
          </p:cNvPr>
          <p:cNvSpPr>
            <a:spLocks noGrp="1"/>
          </p:cNvSpPr>
          <p:nvPr>
            <p:ph type="title"/>
          </p:nvPr>
        </p:nvSpPr>
        <p:spPr>
          <a:xfrm>
            <a:off x="838200" y="634070"/>
            <a:ext cx="10515600" cy="1325563"/>
          </a:xfrm>
        </p:spPr>
        <p:txBody>
          <a:bodyPr>
            <a:normAutofit fontScale="90000"/>
          </a:bodyPr>
          <a:lstStyle/>
          <a:p>
            <a:r>
              <a:rPr lang="en-GB" sz="4000" b="1" dirty="0">
                <a:solidFill>
                  <a:schemeClr val="bg1"/>
                </a:solidFill>
                <a:ea typeface="+mn-ea"/>
              </a:rPr>
              <a:t>Chapter 10</a:t>
            </a:r>
            <a:br>
              <a:rPr lang="en-GB" sz="3600" b="1" noProof="0" dirty="0">
                <a:solidFill>
                  <a:schemeClr val="bg1"/>
                </a:solidFill>
                <a:latin typeface="IBM Plex Sans" panose="020B0503050203000203" pitchFamily="34" charset="0"/>
                <a:ea typeface="+mn-ea"/>
              </a:rPr>
            </a:br>
            <a:r>
              <a:rPr lang="en-US" sz="4000" dirty="0">
                <a:solidFill>
                  <a:schemeClr val="bg1"/>
                </a:solidFill>
              </a:rPr>
              <a:t>Sustainable Innovation Challenges in Science-Based Companies in Spain</a:t>
            </a:r>
            <a:endParaRPr lang="en-GB" sz="3600" noProof="0" dirty="0">
              <a:solidFill>
                <a:schemeClr val="bg1"/>
              </a:solidFill>
              <a:latin typeface="IBM Plex Sans" panose="020B0503050203000203" pitchFamily="34" charset="0"/>
              <a:ea typeface="+mn-ea"/>
            </a:endParaRPr>
          </a:p>
        </p:txBody>
      </p:sp>
      <p:sp>
        <p:nvSpPr>
          <p:cNvPr id="7" name="Slide Number Placeholder 6">
            <a:extLst>
              <a:ext uri="{FF2B5EF4-FFF2-40B4-BE49-F238E27FC236}">
                <a16:creationId xmlns:a16="http://schemas.microsoft.com/office/drawing/2014/main" id="{098131AE-AD41-D551-EA71-D9FB2146E2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205</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3" name="TextBox 2">
            <a:extLst>
              <a:ext uri="{FF2B5EF4-FFF2-40B4-BE49-F238E27FC236}">
                <a16:creationId xmlns:a16="http://schemas.microsoft.com/office/drawing/2014/main" id="{3ACBDB29-4225-F9DC-FACF-D2F5027F80D8}"/>
              </a:ext>
            </a:extLst>
          </p:cNvPr>
          <p:cNvSpPr txBox="1"/>
          <p:nvPr/>
        </p:nvSpPr>
        <p:spPr>
          <a:xfrm>
            <a:off x="838200" y="2154642"/>
            <a:ext cx="6674708" cy="400110"/>
          </a:xfrm>
          <a:prstGeom prst="rect">
            <a:avLst/>
          </a:prstGeom>
          <a:noFill/>
        </p:spPr>
        <p:txBody>
          <a:bodyPr wrap="square">
            <a:spAutoFit/>
          </a:bodyPr>
          <a:lstStyle/>
          <a:p>
            <a:pPr marL="0" indent="0">
              <a:spcBef>
                <a:spcPts val="200"/>
              </a:spcBef>
              <a:buNone/>
            </a:pPr>
            <a:r>
              <a:rPr lang="en-US" sz="2000" dirty="0">
                <a:solidFill>
                  <a:schemeClr val="bg1"/>
                </a:solidFill>
                <a:latin typeface="IBM Plex Sans" panose="020B0503050203000203" pitchFamily="34" charset="0"/>
              </a:rPr>
              <a:t>by Carmen Abril, Complutense University Madrid</a:t>
            </a:r>
          </a:p>
        </p:txBody>
      </p:sp>
    </p:spTree>
    <p:extLst>
      <p:ext uri="{BB962C8B-B14F-4D97-AF65-F5344CB8AC3E}">
        <p14:creationId xmlns:p14="http://schemas.microsoft.com/office/powerpoint/2010/main" val="344844019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0B5EC-394B-EE87-3B4A-4D5C40B1F06D}"/>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BAFD8DB0-DE75-2CAD-C30A-66E30A363E7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089CF263-08EB-9824-CDF9-BF5BC04400CD}"/>
              </a:ext>
            </a:extLst>
          </p:cNvPr>
          <p:cNvSpPr>
            <a:spLocks noGrp="1"/>
          </p:cNvSpPr>
          <p:nvPr>
            <p:ph type="title"/>
          </p:nvPr>
        </p:nvSpPr>
        <p:spPr>
          <a:xfrm>
            <a:off x="838200" y="620619"/>
            <a:ext cx="10515600" cy="1325563"/>
          </a:xfrm>
        </p:spPr>
        <p:txBody>
          <a:bodyPr>
            <a:normAutofit fontScale="90000"/>
          </a:bodyPr>
          <a:lstStyle/>
          <a:p>
            <a:r>
              <a:rPr lang="en-GB" sz="2000" b="1" dirty="0">
                <a:solidFill>
                  <a:srgbClr val="0517B5"/>
                </a:solidFill>
              </a:rPr>
              <a:t>Chapter 10 / </a:t>
            </a:r>
            <a:r>
              <a:rPr lang="en-US" sz="2000" b="1" dirty="0">
                <a:solidFill>
                  <a:srgbClr val="0517B5"/>
                </a:solidFill>
              </a:rPr>
              <a:t>Challenges in Science-Based Companies</a:t>
            </a:r>
            <a:br>
              <a:rPr lang="en-GB" sz="1800" b="1" dirty="0">
                <a:solidFill>
                  <a:srgbClr val="0517B5"/>
                </a:solidFill>
              </a:rPr>
            </a:br>
            <a:r>
              <a:rPr lang="en-US" sz="4000" dirty="0">
                <a:solidFill>
                  <a:srgbClr val="0517B5"/>
                </a:solidFill>
              </a:rPr>
              <a:t>Sustainable Innovation Challenges in Science-Based Companies in Spain</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5E6039CD-D0F9-C632-DA57-2AD06FC7278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206</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pic>
        <p:nvPicPr>
          <p:cNvPr id="6" name="Picture 5">
            <a:extLst>
              <a:ext uri="{FF2B5EF4-FFF2-40B4-BE49-F238E27FC236}">
                <a16:creationId xmlns:a16="http://schemas.microsoft.com/office/drawing/2014/main" id="{A8170EB2-B72E-99E4-92A7-CF2514A8D90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72261" y="1999035"/>
            <a:ext cx="4047478" cy="4048968"/>
          </a:xfrm>
          <a:prstGeom prst="rect">
            <a:avLst/>
          </a:prstGeom>
        </p:spPr>
      </p:pic>
    </p:spTree>
    <p:extLst>
      <p:ext uri="{BB962C8B-B14F-4D97-AF65-F5344CB8AC3E}">
        <p14:creationId xmlns:p14="http://schemas.microsoft.com/office/powerpoint/2010/main" val="38745000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147F0-6984-9498-33FB-C85613897C1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C8CB5C34-0D19-475C-C8E9-8ABACA3E5B7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A0B1AD16-7356-960E-8DB7-46A55F4DC9C4}"/>
              </a:ext>
            </a:extLst>
          </p:cNvPr>
          <p:cNvSpPr>
            <a:spLocks noGrp="1"/>
          </p:cNvSpPr>
          <p:nvPr>
            <p:ph type="title"/>
          </p:nvPr>
        </p:nvSpPr>
        <p:spPr/>
        <p:txBody>
          <a:bodyPr>
            <a:normAutofit/>
          </a:bodyPr>
          <a:lstStyle/>
          <a:p>
            <a:r>
              <a:rPr kumimoji="0" lang="en-GB" sz="1800" b="1"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Chapter 10 / </a:t>
            </a:r>
            <a:r>
              <a:rPr kumimoji="0" lang="en-US" sz="1800" b="1"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Challenges in Science-Based Companies</a:t>
            </a:r>
            <a:br>
              <a:rPr kumimoji="0" lang="en-GB" sz="1600" b="1"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br>
            <a:r>
              <a:rPr kumimoji="0" lang="en-US" sz="3600" b="0"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Overview</a:t>
            </a:r>
            <a:endParaRPr lang="en-GB" sz="36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6CEC1166-1E62-7C63-805C-98001F0A53C5}"/>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207</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D4F9796E-D9E3-DEC5-437E-0B9B4C458532}"/>
              </a:ext>
            </a:extLst>
          </p:cNvPr>
          <p:cNvSpPr>
            <a:spLocks noGrp="1"/>
          </p:cNvSpPr>
          <p:nvPr>
            <p:ph idx="1"/>
          </p:nvPr>
        </p:nvSpPr>
        <p:spPr>
          <a:xfrm>
            <a:off x="838201" y="2067675"/>
            <a:ext cx="8194288" cy="4351338"/>
          </a:xfrm>
        </p:spPr>
        <p:txBody>
          <a:bodyPr>
            <a:normAutofit/>
          </a:bodyPr>
          <a:lstStyle/>
          <a:p>
            <a:pPr>
              <a:buClr>
                <a:schemeClr val="tx1"/>
              </a:buClr>
              <a:buFont typeface="Wingdings" panose="05000000000000000000" pitchFamily="2" charset="2"/>
              <a:buChar char="§"/>
              <a:defRPr/>
            </a:pPr>
            <a:r>
              <a:rPr lang="en-US" sz="2000" dirty="0"/>
              <a:t>The Case of Two Science-Based Companies </a:t>
            </a:r>
          </a:p>
          <a:p>
            <a:pPr>
              <a:buClr>
                <a:schemeClr val="tx1"/>
              </a:buClr>
              <a:buFont typeface="Wingdings" panose="05000000000000000000" pitchFamily="2" charset="2"/>
              <a:buChar char="§"/>
              <a:defRPr/>
            </a:pPr>
            <a:r>
              <a:rPr lang="fr-FR" sz="2000" dirty="0"/>
              <a:t>Unique Cultures for </a:t>
            </a:r>
            <a:r>
              <a:rPr lang="fr-FR" sz="2000" dirty="0" err="1"/>
              <a:t>Sustainable</a:t>
            </a:r>
            <a:r>
              <a:rPr lang="fr-FR" sz="2000" dirty="0"/>
              <a:t> Innovation</a:t>
            </a:r>
          </a:p>
          <a:p>
            <a:pPr>
              <a:buClr>
                <a:schemeClr val="tx1"/>
              </a:buClr>
              <a:buFont typeface="Wingdings" panose="05000000000000000000" pitchFamily="2" charset="2"/>
              <a:buChar char="§"/>
              <a:defRPr/>
            </a:pPr>
            <a:r>
              <a:rPr lang="de-DE" sz="2000" dirty="0" err="1"/>
              <a:t>Four</a:t>
            </a:r>
            <a:r>
              <a:rPr lang="de-DE" sz="2000" dirty="0"/>
              <a:t> </a:t>
            </a:r>
            <a:r>
              <a:rPr lang="de-DE" sz="2000" dirty="0" err="1"/>
              <a:t>Insights</a:t>
            </a:r>
            <a:endParaRPr lang="de-DE" sz="2000" dirty="0"/>
          </a:p>
          <a:p>
            <a:pPr>
              <a:buClr>
                <a:schemeClr val="tx1"/>
              </a:buClr>
              <a:buFont typeface="Wingdings" panose="05000000000000000000" pitchFamily="2" charset="2"/>
              <a:buChar char="§"/>
              <a:defRPr/>
            </a:pPr>
            <a:r>
              <a:rPr lang="en-US" sz="2000" dirty="0"/>
              <a:t>Co-creating to Address Communication Challenges </a:t>
            </a:r>
          </a:p>
          <a:p>
            <a:pPr>
              <a:buClr>
                <a:schemeClr val="tx1"/>
              </a:buClr>
              <a:buFont typeface="Wingdings" panose="05000000000000000000" pitchFamily="2" charset="2"/>
              <a:buChar char="§"/>
              <a:defRPr/>
            </a:pPr>
            <a:r>
              <a:rPr lang="de-DE" sz="2000" dirty="0" err="1"/>
              <a:t>Bridging</a:t>
            </a:r>
            <a:r>
              <a:rPr lang="de-DE" sz="2000" dirty="0"/>
              <a:t> Theory and Practice </a:t>
            </a:r>
          </a:p>
          <a:p>
            <a:pPr>
              <a:buClr>
                <a:schemeClr val="tx1"/>
              </a:buClr>
              <a:buFont typeface="Wingdings" panose="05000000000000000000" pitchFamily="2" charset="2"/>
              <a:buChar char="§"/>
              <a:defRPr/>
            </a:pPr>
            <a:r>
              <a:rPr lang="de-DE" sz="2000" dirty="0"/>
              <a:t>Key Takeaways </a:t>
            </a:r>
            <a:endParaRPr lang="en-GB" sz="2000" i="1" dirty="0"/>
          </a:p>
        </p:txBody>
      </p:sp>
      <p:pic>
        <p:nvPicPr>
          <p:cNvPr id="4" name="Picture 3">
            <a:extLst>
              <a:ext uri="{FF2B5EF4-FFF2-40B4-BE49-F238E27FC236}">
                <a16:creationId xmlns:a16="http://schemas.microsoft.com/office/drawing/2014/main" id="{4FBB3C30-4CC9-AC02-059B-73D9C3ED28E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537236" y="1808163"/>
            <a:ext cx="2814977" cy="2816013"/>
          </a:xfrm>
          <a:prstGeom prst="rect">
            <a:avLst/>
          </a:prstGeom>
        </p:spPr>
      </p:pic>
      <p:sp>
        <p:nvSpPr>
          <p:cNvPr id="3" name="Footer Placeholder 4">
            <a:extLst>
              <a:ext uri="{FF2B5EF4-FFF2-40B4-BE49-F238E27FC236}">
                <a16:creationId xmlns:a16="http://schemas.microsoft.com/office/drawing/2014/main" id="{017D4D23-BED9-49A3-6104-84B351708F1E}"/>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Abril, C. (2026)</a:t>
            </a:r>
            <a:endParaRPr lang="de-DE" sz="1000" dirty="0"/>
          </a:p>
        </p:txBody>
      </p:sp>
    </p:spTree>
    <p:extLst>
      <p:ext uri="{BB962C8B-B14F-4D97-AF65-F5344CB8AC3E}">
        <p14:creationId xmlns:p14="http://schemas.microsoft.com/office/powerpoint/2010/main" val="360446276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7D27B-99C0-41F5-572E-CF42DC44EDB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CF28084-6141-642B-00C0-FA749D1AE43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E80EC262-1E11-B93C-90DB-33D39239D0B1}"/>
              </a:ext>
            </a:extLst>
          </p:cNvPr>
          <p:cNvSpPr>
            <a:spLocks noGrp="1"/>
          </p:cNvSpPr>
          <p:nvPr>
            <p:ph type="title"/>
          </p:nvPr>
        </p:nvSpPr>
        <p:spPr/>
        <p:txBody>
          <a:bodyPr>
            <a:normAutofit/>
          </a:bodyPr>
          <a:lstStyle/>
          <a:p>
            <a:r>
              <a:rPr lang="en-GB" sz="1800" b="1" dirty="0">
                <a:solidFill>
                  <a:srgbClr val="0517B5"/>
                </a:solidFill>
              </a:rPr>
              <a:t>Chapter 10 / </a:t>
            </a:r>
            <a:r>
              <a:rPr kumimoji="0" lang="en-US" sz="1800" b="1"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Challenges in Science-Based Companies</a:t>
            </a:r>
            <a:br>
              <a:rPr lang="en-GB" sz="1600" b="1" dirty="0">
                <a:solidFill>
                  <a:srgbClr val="0517B5"/>
                </a:solidFill>
              </a:rPr>
            </a:br>
            <a:r>
              <a:rPr lang="en-US" sz="3600" dirty="0">
                <a:solidFill>
                  <a:srgbClr val="0517B5"/>
                </a:solidFill>
              </a:rPr>
              <a:t>The Case of Two Science-Based Companies </a:t>
            </a:r>
            <a:endParaRPr lang="en-GB" sz="32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619F5089-EB8F-C744-96BD-79664BE813F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208</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FB6002D6-7386-E285-3C0A-D3F35AB50990}"/>
              </a:ext>
            </a:extLst>
          </p:cNvPr>
          <p:cNvSpPr>
            <a:spLocks noGrp="1"/>
          </p:cNvSpPr>
          <p:nvPr>
            <p:ph idx="1"/>
          </p:nvPr>
        </p:nvSpPr>
        <p:spPr>
          <a:xfrm>
            <a:off x="838200" y="2067677"/>
            <a:ext cx="10515600" cy="4351338"/>
          </a:xfrm>
        </p:spPr>
        <p:txBody>
          <a:bodyPr>
            <a:normAutofit/>
          </a:bodyPr>
          <a:lstStyle/>
          <a:p>
            <a:pPr>
              <a:buClr>
                <a:schemeClr val="tx1"/>
              </a:buClr>
              <a:buFont typeface="Wingdings" panose="05000000000000000000" pitchFamily="2" charset="2"/>
              <a:buChar char="§"/>
              <a:defRPr/>
            </a:pPr>
            <a:r>
              <a:rPr lang="en-US" sz="2000" dirty="0"/>
              <a:t>﻿Science-based companies, grounded in scientific </a:t>
            </a:r>
            <a:r>
              <a:rPr lang="en-US" sz="2000" dirty="0" err="1"/>
              <a:t>rigour</a:t>
            </a:r>
            <a:r>
              <a:rPr lang="en-US" sz="2000" dirty="0"/>
              <a:t> and knowledge, face unique challenges when managing sustainable innovation. Their distinct cultural characteristics add complexity to the process. </a:t>
            </a:r>
          </a:p>
          <a:p>
            <a:pPr>
              <a:buClr>
                <a:schemeClr val="tx1"/>
              </a:buClr>
              <a:buFont typeface="Wingdings" panose="05000000000000000000" pitchFamily="2" charset="2"/>
              <a:buChar char="§"/>
              <a:defRPr/>
            </a:pPr>
            <a:r>
              <a:rPr lang="en-US" sz="2000" dirty="0"/>
              <a:t>﻿Science-based companies are distinguished by their deep commitment to rigorous scientific knowledge, high </a:t>
            </a:r>
            <a:r>
              <a:rPr lang="en-US" sz="2000" dirty="0" err="1"/>
              <a:t>specialisation</a:t>
            </a:r>
            <a:r>
              <a:rPr lang="en-US" sz="2000" dirty="0"/>
              <a:t> and expertise and a focus on technical innovation to satisfy highly demanding customers.</a:t>
            </a:r>
          </a:p>
          <a:p>
            <a:pPr>
              <a:buClr>
                <a:schemeClr val="tx1"/>
              </a:buClr>
              <a:buFont typeface="Wingdings" panose="05000000000000000000" pitchFamily="2" charset="2"/>
              <a:buChar char="§"/>
              <a:defRPr/>
            </a:pPr>
            <a:r>
              <a:rPr lang="en-US" sz="2000" dirty="0"/>
              <a:t>﻿We study the specific sustainability challenges in science-based companies through the eyes of two lead companies. Company A is a global leader in general science and industrial products. Company B is a European frontrunner in the aerospace industry.</a:t>
            </a:r>
          </a:p>
          <a:p>
            <a:pPr>
              <a:buClr>
                <a:schemeClr val="tx1"/>
              </a:buClr>
              <a:buFont typeface="Wingdings" panose="05000000000000000000" pitchFamily="2" charset="2"/>
              <a:buChar char="§"/>
              <a:defRPr/>
            </a:pPr>
            <a:endParaRPr lang="en-US" sz="2000" dirty="0"/>
          </a:p>
          <a:p>
            <a:pPr>
              <a:buClr>
                <a:schemeClr val="tx1"/>
              </a:buClr>
              <a:buFont typeface="Wingdings" panose="05000000000000000000" pitchFamily="2" charset="2"/>
              <a:buChar char="§"/>
              <a:defRPr/>
            </a:pPr>
            <a:endParaRPr lang="en-US" sz="2000" dirty="0"/>
          </a:p>
          <a:p>
            <a:pPr>
              <a:buClr>
                <a:schemeClr val="tx1"/>
              </a:buClr>
              <a:buFont typeface="Wingdings" panose="05000000000000000000" pitchFamily="2" charset="2"/>
              <a:buChar char="§"/>
              <a:defRPr/>
            </a:pPr>
            <a:endParaRPr lang="en-US" sz="2000" dirty="0"/>
          </a:p>
        </p:txBody>
      </p:sp>
      <p:sp>
        <p:nvSpPr>
          <p:cNvPr id="7" name="Footer Placeholder 4">
            <a:extLst>
              <a:ext uri="{FF2B5EF4-FFF2-40B4-BE49-F238E27FC236}">
                <a16:creationId xmlns:a16="http://schemas.microsoft.com/office/drawing/2014/main" id="{4523639F-0542-1E47-95B2-919010CAF057}"/>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Abril, C. (2026)</a:t>
            </a:r>
            <a:endParaRPr lang="de-DE" sz="1000" dirty="0"/>
          </a:p>
        </p:txBody>
      </p:sp>
    </p:spTree>
    <p:extLst>
      <p:ext uri="{BB962C8B-B14F-4D97-AF65-F5344CB8AC3E}">
        <p14:creationId xmlns:p14="http://schemas.microsoft.com/office/powerpoint/2010/main" val="202893013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7D27B-99C0-41F5-572E-CF42DC44EDB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CF28084-6141-642B-00C0-FA749D1AE43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E80EC262-1E11-B93C-90DB-33D39239D0B1}"/>
              </a:ext>
            </a:extLst>
          </p:cNvPr>
          <p:cNvSpPr>
            <a:spLocks noGrp="1"/>
          </p:cNvSpPr>
          <p:nvPr>
            <p:ph type="title"/>
          </p:nvPr>
        </p:nvSpPr>
        <p:spPr/>
        <p:txBody>
          <a:bodyPr>
            <a:normAutofit/>
          </a:bodyPr>
          <a:lstStyle/>
          <a:p>
            <a:r>
              <a:rPr lang="en-GB" sz="1800" b="1" dirty="0">
                <a:solidFill>
                  <a:srgbClr val="0517B5"/>
                </a:solidFill>
              </a:rPr>
              <a:t>Chapter 10 / </a:t>
            </a:r>
            <a:r>
              <a:rPr kumimoji="0" lang="en-US" sz="1800" b="1"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Challenges in Science-Based Companies</a:t>
            </a:r>
            <a:br>
              <a:rPr lang="en-GB" sz="1600" b="1" dirty="0">
                <a:solidFill>
                  <a:srgbClr val="0517B5"/>
                </a:solidFill>
              </a:rPr>
            </a:br>
            <a:r>
              <a:rPr lang="en-US" sz="3600" dirty="0">
                <a:solidFill>
                  <a:srgbClr val="0517B5"/>
                </a:solidFill>
              </a:rPr>
              <a:t>Unique Cultures for Sustainable Innovation</a:t>
            </a:r>
            <a:endParaRPr lang="en-GB" sz="32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619F5089-EB8F-C744-96BD-79664BE813F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209</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FB6002D6-7386-E285-3C0A-D3F35AB50990}"/>
              </a:ext>
            </a:extLst>
          </p:cNvPr>
          <p:cNvSpPr>
            <a:spLocks noGrp="1"/>
          </p:cNvSpPr>
          <p:nvPr>
            <p:ph idx="1"/>
          </p:nvPr>
        </p:nvSpPr>
        <p:spPr>
          <a:xfrm>
            <a:off x="838200" y="2074399"/>
            <a:ext cx="10515600" cy="4351338"/>
          </a:xfrm>
        </p:spPr>
        <p:txBody>
          <a:bodyPr>
            <a:normAutofit/>
          </a:bodyPr>
          <a:lstStyle/>
          <a:p>
            <a:pPr>
              <a:buClr>
                <a:schemeClr val="tx1"/>
              </a:buClr>
              <a:buFont typeface="Wingdings" panose="05000000000000000000" pitchFamily="2" charset="2"/>
              <a:buChar char="§"/>
              <a:defRPr/>
            </a:pPr>
            <a:r>
              <a:rPr lang="en-US" sz="2000" dirty="0"/>
              <a:t>﻿Science-based companies, particularly in sectors like chemicals and aerospace, face a unique set of hurdles in adopting sustainable innovation stemming from the complexities of their core technologies, the stringent regulatory landscape and the need to protect intellectual property while pursuing open innovation</a:t>
            </a:r>
          </a:p>
          <a:p>
            <a:pPr>
              <a:buClr>
                <a:schemeClr val="tx1"/>
              </a:buClr>
              <a:buFont typeface="Wingdings" panose="05000000000000000000" pitchFamily="2" charset="2"/>
              <a:buChar char="§"/>
              <a:defRPr/>
            </a:pPr>
            <a:r>
              <a:rPr lang="en-US" sz="2000" dirty="0"/>
              <a:t>﻿These companies are often structured around </a:t>
            </a:r>
            <a:r>
              <a:rPr lang="en-US" sz="2000" dirty="0" err="1"/>
              <a:t>specialised</a:t>
            </a:r>
            <a:r>
              <a:rPr lang="en-US" sz="2000" dirty="0"/>
              <a:t> technological expertise, driving both incremental and radical innovations that are foundational to their market positions. </a:t>
            </a:r>
          </a:p>
          <a:p>
            <a:pPr>
              <a:buClr>
                <a:schemeClr val="tx1"/>
              </a:buClr>
              <a:buFont typeface="Wingdings" panose="05000000000000000000" pitchFamily="2" charset="2"/>
              <a:buChar char="§"/>
              <a:defRPr/>
            </a:pPr>
            <a:r>
              <a:rPr lang="en-US" sz="2000" dirty="0"/>
              <a:t>﻿Process inertia and conservative mindset to minimize risk, interdisciplinary silos due to specialization, secrecy in research and development to protect IP and, driven demand, characterized the organizational culture of most science-based companies.</a:t>
            </a:r>
          </a:p>
          <a:p>
            <a:pPr>
              <a:buClr>
                <a:schemeClr val="tx1"/>
              </a:buClr>
              <a:buFont typeface="Wingdings" panose="05000000000000000000" pitchFamily="2" charset="2"/>
              <a:buChar char="§"/>
              <a:defRPr/>
            </a:pPr>
            <a:endParaRPr lang="en-US" sz="2000" dirty="0"/>
          </a:p>
          <a:p>
            <a:pPr>
              <a:buClr>
                <a:schemeClr val="tx1"/>
              </a:buClr>
              <a:buFont typeface="Wingdings" panose="05000000000000000000" pitchFamily="2" charset="2"/>
              <a:buChar char="§"/>
              <a:defRPr/>
            </a:pPr>
            <a:endParaRPr lang="en-US" sz="2000" dirty="0"/>
          </a:p>
        </p:txBody>
      </p:sp>
      <p:sp>
        <p:nvSpPr>
          <p:cNvPr id="7" name="Footer Placeholder 4">
            <a:extLst>
              <a:ext uri="{FF2B5EF4-FFF2-40B4-BE49-F238E27FC236}">
                <a16:creationId xmlns:a16="http://schemas.microsoft.com/office/drawing/2014/main" id="{4523639F-0542-1E47-95B2-919010CAF057}"/>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Abril, C. (2026)</a:t>
            </a:r>
            <a:endParaRPr lang="de-DE" sz="1000" dirty="0"/>
          </a:p>
        </p:txBody>
      </p:sp>
    </p:spTree>
    <p:extLst>
      <p:ext uri="{BB962C8B-B14F-4D97-AF65-F5344CB8AC3E}">
        <p14:creationId xmlns:p14="http://schemas.microsoft.com/office/powerpoint/2010/main" val="3898305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701AF-F9C3-FFA4-C266-4D6514FFBB1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6F26E07-EDB7-9967-DE28-9838221A51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827F5AFB-3CFC-AA3F-5CCF-920255999DF0}"/>
              </a:ext>
            </a:extLst>
          </p:cNvPr>
          <p:cNvSpPr>
            <a:spLocks noGrp="1"/>
          </p:cNvSpPr>
          <p:nvPr>
            <p:ph type="title"/>
          </p:nvPr>
        </p:nvSpPr>
        <p:spPr/>
        <p:txBody>
          <a:bodyPr>
            <a:normAutofit/>
          </a:bodyPr>
          <a:lstStyle/>
          <a:p>
            <a:r>
              <a:rPr lang="en-GB" sz="1800" b="1" dirty="0">
                <a:solidFill>
                  <a:srgbClr val="0517B5"/>
                </a:solidFill>
              </a:rPr>
              <a:t>Chapter 2 / Conceptual Foundations</a:t>
            </a:r>
            <a:br>
              <a:rPr lang="en-GB" sz="3600" noProof="0" dirty="0">
                <a:solidFill>
                  <a:srgbClr val="0517B5"/>
                </a:solidFill>
                <a:latin typeface="IBM Plex Sans" panose="020B0503050203000203" pitchFamily="34" charset="0"/>
              </a:rPr>
            </a:br>
            <a:r>
              <a:rPr lang="en-GB" sz="3600" noProof="0" dirty="0">
                <a:solidFill>
                  <a:srgbClr val="0517B5"/>
                </a:solidFill>
                <a:latin typeface="IBM Plex Sans" panose="020B0503050203000203" pitchFamily="34" charset="0"/>
              </a:rPr>
              <a:t>A Values-Based Approach</a:t>
            </a:r>
          </a:p>
        </p:txBody>
      </p:sp>
      <p:sp>
        <p:nvSpPr>
          <p:cNvPr id="5" name="Slide Number Placeholder 4">
            <a:extLst>
              <a:ext uri="{FF2B5EF4-FFF2-40B4-BE49-F238E27FC236}">
                <a16:creationId xmlns:a16="http://schemas.microsoft.com/office/drawing/2014/main" id="{BDEC5D11-F507-736D-7848-F0B20728CF87}"/>
              </a:ext>
            </a:extLst>
          </p:cNvPr>
          <p:cNvSpPr>
            <a:spLocks noGrp="1"/>
          </p:cNvSpPr>
          <p:nvPr>
            <p:ph type="sldNum" sz="quarter" idx="12"/>
          </p:nvPr>
        </p:nvSpPr>
        <p:spPr>
          <a:xfrm>
            <a:off x="8610600" y="6356350"/>
            <a:ext cx="2743200" cy="365125"/>
          </a:xfrm>
        </p:spPr>
        <p:txBody>
          <a:bodyPr/>
          <a:lstStyle/>
          <a:p>
            <a:fld id="{3956045D-9102-456A-A452-B8024B51FE1A}" type="slidenum">
              <a:rPr lang="en-GB" noProof="0" smtClean="0">
                <a:latin typeface="IBM Plex Sans" panose="020B0503050203000203" pitchFamily="34" charset="0"/>
              </a:rPr>
              <a:t>21</a:t>
            </a:fld>
            <a:endParaRPr lang="en-GB" noProof="0" dirty="0">
              <a:latin typeface="IBM Plex Sans" panose="020B0503050203000203" pitchFamily="34" charset="0"/>
            </a:endParaRPr>
          </a:p>
        </p:txBody>
      </p:sp>
      <p:sp>
        <p:nvSpPr>
          <p:cNvPr id="15" name="TextBox 14">
            <a:extLst>
              <a:ext uri="{FF2B5EF4-FFF2-40B4-BE49-F238E27FC236}">
                <a16:creationId xmlns:a16="http://schemas.microsoft.com/office/drawing/2014/main" id="{46AD35D3-0D4E-5E5B-07B3-3EBB72F34BBE}"/>
              </a:ext>
            </a:extLst>
          </p:cNvPr>
          <p:cNvSpPr txBox="1"/>
          <p:nvPr/>
        </p:nvSpPr>
        <p:spPr>
          <a:xfrm>
            <a:off x="838200" y="2074397"/>
            <a:ext cx="8265460" cy="3247043"/>
          </a:xfrm>
          <a:prstGeom prst="rect">
            <a:avLst/>
          </a:prstGeom>
          <a:noFill/>
        </p:spPr>
        <p:txBody>
          <a:bodyPr wrap="square">
            <a:spAutoFit/>
          </a:bodyPr>
          <a:lstStyle/>
          <a:p>
            <a:pPr marL="228600" indent="-228600">
              <a:lnSpc>
                <a:spcPct val="90000"/>
              </a:lnSpc>
              <a:spcBef>
                <a:spcPts val="1000"/>
              </a:spcBef>
              <a:buClr>
                <a:prstClr val="black"/>
              </a:buClr>
              <a:buFont typeface="Wingdings" panose="05000000000000000000" pitchFamily="2" charset="2"/>
              <a:buChar char="§"/>
              <a:defRPr/>
            </a:pPr>
            <a:r>
              <a:rPr lang="en-GB" sz="2000" noProof="0" dirty="0">
                <a:solidFill>
                  <a:prstClr val="black"/>
                </a:solidFill>
                <a:latin typeface="IBM Plex Sans" panose="020B0503050203000203" pitchFamily="34" charset="0"/>
                <a:cs typeface="Helvetica" panose="020B0604020202020204" pitchFamily="34" charset="0"/>
              </a:rPr>
              <a:t>Values-based approaches to sustainable innovation go beyond the standard success criteria for innovation.</a:t>
            </a:r>
          </a:p>
          <a:p>
            <a:pPr marL="228600" indent="-228600">
              <a:lnSpc>
                <a:spcPct val="90000"/>
              </a:lnSpc>
              <a:spcBef>
                <a:spcPts val="1000"/>
              </a:spcBef>
              <a:buClr>
                <a:prstClr val="black"/>
              </a:buClr>
              <a:buFont typeface="Wingdings" panose="05000000000000000000" pitchFamily="2" charset="2"/>
              <a:buChar char="§"/>
              <a:defRPr/>
            </a:pPr>
            <a:r>
              <a:rPr lang="en-GB" sz="2000" noProof="0" dirty="0">
                <a:latin typeface="IBM Plex Sans" panose="020B0503050203000203" pitchFamily="34" charset="0"/>
              </a:rPr>
              <a:t>They mainstream and establish values as practices to target qualitatively and quantitatively defined outcomes.</a:t>
            </a:r>
            <a:endParaRPr lang="en-GB" sz="2000" noProof="0" dirty="0">
              <a:solidFill>
                <a:prstClr val="black"/>
              </a:solidFill>
              <a:latin typeface="IBM Plex Sans" panose="020B0503050203000203" pitchFamily="34" charset="0"/>
              <a:cs typeface="Helvetica" panose="020B0604020202020204" pitchFamily="34" charset="0"/>
            </a:endParaRPr>
          </a:p>
          <a:p>
            <a:pPr marL="228600" indent="-228600">
              <a:lnSpc>
                <a:spcPct val="90000"/>
              </a:lnSpc>
              <a:spcBef>
                <a:spcPts val="1000"/>
              </a:spcBef>
              <a:buClr>
                <a:prstClr val="black"/>
              </a:buClr>
              <a:buFont typeface="Wingdings" panose="05000000000000000000" pitchFamily="2" charset="2"/>
              <a:buChar char="§"/>
              <a:defRPr/>
            </a:pPr>
            <a:r>
              <a:rPr lang="en-GB" sz="2000" noProof="0" dirty="0">
                <a:latin typeface="IBM Plex Sans" panose="020B0503050203000203" pitchFamily="34" charset="0"/>
              </a:rPr>
              <a:t>A safety innovation must increase safety, a health innovation improve health or cure diseases, and a sustainable innovation enhance equity and contribute to sustainable development through sustainable value creation.</a:t>
            </a:r>
            <a:endParaRPr lang="en-GB" sz="2000" noProof="0" dirty="0">
              <a:solidFill>
                <a:prstClr val="black"/>
              </a:solidFill>
              <a:latin typeface="IBM Plex Sans" panose="020B0503050203000203" pitchFamily="34" charset="0"/>
              <a:cs typeface="Helvetica" panose="020B0604020202020204" pitchFamily="34" charset="0"/>
            </a:endParaRPr>
          </a:p>
          <a:p>
            <a:pPr marL="228600" lvl="0" indent="-228600">
              <a:lnSpc>
                <a:spcPct val="90000"/>
              </a:lnSpc>
              <a:spcBef>
                <a:spcPts val="1000"/>
              </a:spcBef>
              <a:buClr>
                <a:srgbClr val="0517B5"/>
              </a:buClr>
              <a:buFont typeface="Helvetica" panose="020B0604020202020204" pitchFamily="34" charset="0"/>
              <a:buChar char="│"/>
              <a:defRPr/>
            </a:pPr>
            <a:r>
              <a:rPr lang="en-GB" sz="2000" noProof="0" dirty="0">
                <a:solidFill>
                  <a:srgbClr val="0517B5"/>
                </a:solidFill>
                <a:latin typeface="IBM Plex Sans" panose="020B0503050203000203" pitchFamily="34" charset="0"/>
                <a:cs typeface="Helvetica" panose="020B0604020202020204" pitchFamily="34" charset="0"/>
              </a:rPr>
              <a:t>‘A sustainable organization expresses its purpose, vision and mission in terms of social, environmental and economic outcomes.’</a:t>
            </a:r>
            <a:r>
              <a:rPr lang="en-GB" sz="2000" baseline="30000" dirty="0">
                <a:solidFill>
                  <a:srgbClr val="0517B5"/>
                </a:solidFill>
                <a:latin typeface="IBM Plex Sans" panose="020B0503050203000203" pitchFamily="34" charset="0"/>
                <a:cs typeface="Helvetica" panose="020B0604020202020204" pitchFamily="34" charset="0"/>
              </a:rPr>
              <a:t>6</a:t>
            </a:r>
            <a:endParaRPr lang="en-GB" sz="2000" noProof="0" dirty="0">
              <a:solidFill>
                <a:srgbClr val="0517B5"/>
              </a:solidFill>
              <a:latin typeface="IBM Plex Sans" panose="020B0503050203000203" pitchFamily="34" charset="0"/>
              <a:cs typeface="Helvetica" panose="020B0604020202020204" pitchFamily="34" charset="0"/>
            </a:endParaRPr>
          </a:p>
        </p:txBody>
      </p:sp>
      <p:sp>
        <p:nvSpPr>
          <p:cNvPr id="6" name="Footer Placeholder 4">
            <a:extLst>
              <a:ext uri="{FF2B5EF4-FFF2-40B4-BE49-F238E27FC236}">
                <a16:creationId xmlns:a16="http://schemas.microsoft.com/office/drawing/2014/main" id="{C5E454A5-6B43-5EF3-8704-9897C74C0230}"/>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344153885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7D27B-99C0-41F5-572E-CF42DC44EDB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CF28084-6141-642B-00C0-FA749D1AE43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E80EC262-1E11-B93C-90DB-33D39239D0B1}"/>
              </a:ext>
            </a:extLst>
          </p:cNvPr>
          <p:cNvSpPr>
            <a:spLocks noGrp="1"/>
          </p:cNvSpPr>
          <p:nvPr>
            <p:ph type="title"/>
          </p:nvPr>
        </p:nvSpPr>
        <p:spPr/>
        <p:txBody>
          <a:bodyPr>
            <a:normAutofit/>
          </a:bodyPr>
          <a:lstStyle/>
          <a:p>
            <a:r>
              <a:rPr lang="en-GB" sz="1800" b="1" dirty="0">
                <a:solidFill>
                  <a:srgbClr val="0517B5"/>
                </a:solidFill>
              </a:rPr>
              <a:t>Chapter 10 / </a:t>
            </a:r>
            <a:r>
              <a:rPr kumimoji="0" lang="en-US" sz="1800" b="1"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Challenges in Science-Based Companies</a:t>
            </a:r>
            <a:br>
              <a:rPr lang="en-GB" sz="1600" b="1" dirty="0">
                <a:solidFill>
                  <a:srgbClr val="0517B5"/>
                </a:solidFill>
              </a:rPr>
            </a:br>
            <a:r>
              <a:rPr lang="en-US" sz="3600" dirty="0">
                <a:solidFill>
                  <a:srgbClr val="0517B5"/>
                </a:solidFill>
              </a:rPr>
              <a:t>Four Insights</a:t>
            </a:r>
            <a:endParaRPr lang="en-GB" sz="32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619F5089-EB8F-C744-96BD-79664BE813F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FB6002D6-7386-E285-3C0A-D3F35AB50990}"/>
              </a:ext>
            </a:extLst>
          </p:cNvPr>
          <p:cNvSpPr>
            <a:spLocks noGrp="1"/>
          </p:cNvSpPr>
          <p:nvPr>
            <p:ph idx="1"/>
          </p:nvPr>
        </p:nvSpPr>
        <p:spPr>
          <a:xfrm>
            <a:off x="838200" y="2067679"/>
            <a:ext cx="10515600" cy="4351338"/>
          </a:xfrm>
        </p:spPr>
        <p:txBody>
          <a:bodyPr>
            <a:normAutofit/>
          </a:bodyPr>
          <a:lstStyle/>
          <a:p>
            <a:pPr marL="457200" indent="-457200">
              <a:buClr>
                <a:schemeClr val="tx1"/>
              </a:buClr>
              <a:buFont typeface="+mj-lt"/>
              <a:buAutoNum type="arabicPeriod"/>
              <a:defRPr/>
            </a:pPr>
            <a:r>
              <a:rPr lang="en-US" sz="2000" dirty="0"/>
              <a:t>﻿ Narrow scope of sustainable innovation; ﻿</a:t>
            </a:r>
          </a:p>
          <a:p>
            <a:pPr lvl="1">
              <a:buClr>
                <a:schemeClr val="tx1"/>
              </a:buClr>
              <a:buFont typeface="Wingdings" panose="05000000000000000000" pitchFamily="2" charset="2"/>
              <a:buChar char="§"/>
              <a:defRPr/>
            </a:pPr>
            <a:r>
              <a:rPr lang="en-US" sz="1600" dirty="0"/>
              <a:t>we observed that science-based companies tend to limit the scope of their sustainable innovation efforts, often focusing exclusively on the environmental dimension of sustainability</a:t>
            </a:r>
          </a:p>
          <a:p>
            <a:pPr lvl="1">
              <a:buClr>
                <a:schemeClr val="tx1"/>
              </a:buClr>
              <a:buFont typeface="Wingdings" panose="05000000000000000000" pitchFamily="2" charset="2"/>
              <a:buChar char="§"/>
              <a:defRPr/>
            </a:pPr>
            <a:r>
              <a:rPr lang="en-US" sz="1600" dirty="0"/>
              <a:t>They tend to focus in the latest stage of the product lifecycle</a:t>
            </a:r>
          </a:p>
          <a:p>
            <a:pPr lvl="1">
              <a:buClr>
                <a:schemeClr val="tx1"/>
              </a:buClr>
              <a:buFont typeface="Wingdings" panose="05000000000000000000" pitchFamily="2" charset="2"/>
              <a:buChar char="§"/>
              <a:defRPr/>
            </a:pPr>
            <a:r>
              <a:rPr lang="en-US" sz="1600" dirty="0"/>
              <a:t>The existing specialization provokes a lack of literacy on the multidisciplinary impact on sustainability impeding a shared understanding of the sustainability impact</a:t>
            </a:r>
          </a:p>
          <a:p>
            <a:pPr lvl="1">
              <a:buClr>
                <a:schemeClr val="tx1"/>
              </a:buClr>
              <a:buFont typeface="Wingdings" panose="05000000000000000000" pitchFamily="2" charset="2"/>
              <a:buChar char="§"/>
              <a:defRPr/>
            </a:pPr>
            <a:r>
              <a:rPr lang="en-US" sz="1600" dirty="0"/>
              <a:t>﻿ The multinational nature of these companies make them navigate different regulatory landscapes and cultural attitudes towards sustainability, introducing more complexity</a:t>
            </a:r>
          </a:p>
          <a:p>
            <a:pPr marL="457200" indent="-457200">
              <a:buClr>
                <a:schemeClr val="tx1"/>
              </a:buClr>
              <a:buFont typeface="+mj-lt"/>
              <a:buAutoNum type="arabicPeriod"/>
              <a:defRPr/>
            </a:pPr>
            <a:r>
              <a:rPr lang="en-US" sz="2000" dirty="0"/>
              <a:t>﻿Reactive sustainable innovation</a:t>
            </a:r>
          </a:p>
          <a:p>
            <a:pPr lvl="1">
              <a:buClr>
                <a:schemeClr val="tx1"/>
              </a:buClr>
              <a:buFont typeface="Wingdings" panose="05000000000000000000" pitchFamily="2" charset="2"/>
              <a:buChar char="§"/>
              <a:defRPr/>
            </a:pPr>
            <a:r>
              <a:rPr lang="en-US" sz="1600" dirty="0"/>
              <a:t>﻿Our research revealed a persistent tension between embracing a proactive sustainable innovation strategy that could deliver broad, longer-term value and meeting the immediate needs of customers</a:t>
            </a:r>
          </a:p>
          <a:p>
            <a:pPr marL="0" indent="0">
              <a:buClr>
                <a:schemeClr val="tx1"/>
              </a:buClr>
              <a:buNone/>
              <a:defRPr/>
            </a:pPr>
            <a:endParaRPr lang="en-US" sz="1600" dirty="0"/>
          </a:p>
          <a:p>
            <a:pPr>
              <a:buClr>
                <a:schemeClr val="tx1"/>
              </a:buClr>
              <a:buFont typeface="Wingdings" panose="05000000000000000000" pitchFamily="2" charset="2"/>
              <a:buChar char="§"/>
              <a:defRPr/>
            </a:pPr>
            <a:endParaRPr lang="en-US" sz="2000" dirty="0"/>
          </a:p>
          <a:p>
            <a:pPr>
              <a:buClr>
                <a:schemeClr val="tx1"/>
              </a:buClr>
              <a:buFont typeface="Wingdings" panose="05000000000000000000" pitchFamily="2" charset="2"/>
              <a:buChar char="§"/>
              <a:defRPr/>
            </a:pPr>
            <a:endParaRPr lang="en-US" sz="2000" dirty="0"/>
          </a:p>
        </p:txBody>
      </p:sp>
      <p:sp>
        <p:nvSpPr>
          <p:cNvPr id="7" name="Footer Placeholder 4">
            <a:extLst>
              <a:ext uri="{FF2B5EF4-FFF2-40B4-BE49-F238E27FC236}">
                <a16:creationId xmlns:a16="http://schemas.microsoft.com/office/drawing/2014/main" id="{4523639F-0542-1E47-95B2-919010CAF057}"/>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Abril, C. (2026)</a:t>
            </a:r>
            <a:endParaRPr lang="de-DE" sz="1000" dirty="0"/>
          </a:p>
        </p:txBody>
      </p:sp>
    </p:spTree>
    <p:extLst>
      <p:ext uri="{BB962C8B-B14F-4D97-AF65-F5344CB8AC3E}">
        <p14:creationId xmlns:p14="http://schemas.microsoft.com/office/powerpoint/2010/main" val="26647512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7D27B-99C0-41F5-572E-CF42DC44EDB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CF28084-6141-642B-00C0-FA749D1AE43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E80EC262-1E11-B93C-90DB-33D39239D0B1}"/>
              </a:ext>
            </a:extLst>
          </p:cNvPr>
          <p:cNvSpPr>
            <a:spLocks noGrp="1"/>
          </p:cNvSpPr>
          <p:nvPr>
            <p:ph type="title"/>
          </p:nvPr>
        </p:nvSpPr>
        <p:spPr/>
        <p:txBody>
          <a:bodyPr>
            <a:normAutofit/>
          </a:bodyPr>
          <a:lstStyle/>
          <a:p>
            <a:r>
              <a:rPr lang="en-GB" sz="1800" b="1" dirty="0">
                <a:solidFill>
                  <a:srgbClr val="0517B5"/>
                </a:solidFill>
              </a:rPr>
              <a:t>Chapter 10 / </a:t>
            </a:r>
            <a:r>
              <a:rPr kumimoji="0" lang="en-US" sz="1800" b="1"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Challenges in Science-Based Companies</a:t>
            </a:r>
            <a:br>
              <a:rPr lang="en-GB" sz="1600" b="1" dirty="0">
                <a:solidFill>
                  <a:srgbClr val="0517B5"/>
                </a:solidFill>
              </a:rPr>
            </a:br>
            <a:r>
              <a:rPr lang="en-US" sz="3600" dirty="0">
                <a:solidFill>
                  <a:srgbClr val="0517B5"/>
                </a:solidFill>
              </a:rPr>
              <a:t>Four Insights</a:t>
            </a:r>
            <a:endParaRPr lang="en-GB" sz="32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619F5089-EB8F-C744-96BD-79664BE813F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FB6002D6-7386-E285-3C0A-D3F35AB50990}"/>
              </a:ext>
            </a:extLst>
          </p:cNvPr>
          <p:cNvSpPr>
            <a:spLocks noGrp="1"/>
          </p:cNvSpPr>
          <p:nvPr>
            <p:ph idx="1"/>
          </p:nvPr>
        </p:nvSpPr>
        <p:spPr>
          <a:xfrm>
            <a:off x="838200" y="2067679"/>
            <a:ext cx="10515600" cy="4351338"/>
          </a:xfrm>
        </p:spPr>
        <p:txBody>
          <a:bodyPr>
            <a:normAutofit/>
          </a:bodyPr>
          <a:lstStyle/>
          <a:p>
            <a:pPr marL="0" indent="0">
              <a:buClr>
                <a:schemeClr val="tx1"/>
              </a:buClr>
              <a:buNone/>
              <a:defRPr/>
            </a:pPr>
            <a:r>
              <a:rPr lang="en-US" sz="2000" dirty="0"/>
              <a:t>﻿3.  ﻿Communication and engagement for sustainable innovation</a:t>
            </a:r>
          </a:p>
          <a:p>
            <a:pPr lvl="1">
              <a:buClr>
                <a:schemeClr val="tx1"/>
              </a:buClr>
              <a:buFont typeface="Wingdings" panose="05000000000000000000" pitchFamily="2" charset="2"/>
              <a:buChar char="§"/>
              <a:defRPr/>
            </a:pPr>
            <a:r>
              <a:rPr lang="en-US" sz="1600" dirty="0"/>
              <a:t>﻿The technical requirements of business units and functions in these companies complicate the establishment of a cohesive, global communication strategy.</a:t>
            </a:r>
          </a:p>
          <a:p>
            <a:pPr lvl="1">
              <a:buClr>
                <a:schemeClr val="tx1"/>
              </a:buClr>
              <a:buFont typeface="Wingdings" panose="05000000000000000000" pitchFamily="2" charset="2"/>
              <a:buChar char="§"/>
              <a:defRPr/>
            </a:pPr>
            <a:r>
              <a:rPr lang="en-US" sz="1600" dirty="0"/>
              <a:t>Communication on sustainability achievements is done at corporate level in yearly basis</a:t>
            </a:r>
          </a:p>
          <a:p>
            <a:pPr marL="0" indent="0">
              <a:buClr>
                <a:schemeClr val="tx1"/>
              </a:buClr>
              <a:buNone/>
              <a:defRPr/>
            </a:pPr>
            <a:r>
              <a:rPr lang="en-US" sz="2000" dirty="0"/>
              <a:t>﻿4. Misaligned metrics for Embedding Sustainability Values</a:t>
            </a:r>
          </a:p>
          <a:p>
            <a:pPr lvl="1">
              <a:buClr>
                <a:schemeClr val="tx1"/>
              </a:buClr>
              <a:buFont typeface="Wingdings" panose="05000000000000000000" pitchFamily="2" charset="2"/>
              <a:buChar char="§"/>
              <a:defRPr/>
            </a:pPr>
            <a:r>
              <a:rPr lang="en-US" sz="1600" dirty="0"/>
              <a:t>﻿In the companies we studied, key performance indicators (KPIs) for sustainable innovation are primarily aggregated at the overall corporate level and designed for high-level reports that are communicated only on an annual basis. </a:t>
            </a:r>
          </a:p>
          <a:p>
            <a:pPr lvl="1">
              <a:buClr>
                <a:schemeClr val="tx1"/>
              </a:buClr>
              <a:buFont typeface="Wingdings" panose="05000000000000000000" pitchFamily="2" charset="2"/>
              <a:buChar char="§"/>
              <a:defRPr/>
            </a:pPr>
            <a:r>
              <a:rPr lang="en-US" sz="1600" dirty="0"/>
              <a:t>This approach to Innovation Impact Assessment, introduces two major challenges : ﻿ low individual ownership of KPIs, which can lead to disengagement, and narrow focus on manufacturing processes</a:t>
            </a:r>
          </a:p>
          <a:p>
            <a:pPr>
              <a:buClr>
                <a:schemeClr val="tx1"/>
              </a:buClr>
              <a:buFont typeface="Wingdings" panose="05000000000000000000" pitchFamily="2" charset="2"/>
              <a:buChar char="§"/>
              <a:defRPr/>
            </a:pPr>
            <a:endParaRPr lang="en-US" sz="2000" dirty="0"/>
          </a:p>
          <a:p>
            <a:pPr>
              <a:buClr>
                <a:schemeClr val="tx1"/>
              </a:buClr>
              <a:buFont typeface="Wingdings" panose="05000000000000000000" pitchFamily="2" charset="2"/>
              <a:buChar char="§"/>
              <a:defRPr/>
            </a:pPr>
            <a:endParaRPr lang="en-US" sz="2000" dirty="0"/>
          </a:p>
        </p:txBody>
      </p:sp>
      <p:sp>
        <p:nvSpPr>
          <p:cNvPr id="7" name="Footer Placeholder 4">
            <a:extLst>
              <a:ext uri="{FF2B5EF4-FFF2-40B4-BE49-F238E27FC236}">
                <a16:creationId xmlns:a16="http://schemas.microsoft.com/office/drawing/2014/main" id="{4523639F-0542-1E47-95B2-919010CAF057}"/>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Abril, C. (2026)</a:t>
            </a:r>
            <a:endParaRPr lang="de-DE" sz="1000" dirty="0"/>
          </a:p>
        </p:txBody>
      </p:sp>
    </p:spTree>
    <p:extLst>
      <p:ext uri="{BB962C8B-B14F-4D97-AF65-F5344CB8AC3E}">
        <p14:creationId xmlns:p14="http://schemas.microsoft.com/office/powerpoint/2010/main" val="324065610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7D27B-99C0-41F5-572E-CF42DC44EDB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CF28084-6141-642B-00C0-FA749D1AE43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5" name="Slide Number Placeholder 4">
            <a:extLst>
              <a:ext uri="{FF2B5EF4-FFF2-40B4-BE49-F238E27FC236}">
                <a16:creationId xmlns:a16="http://schemas.microsoft.com/office/drawing/2014/main" id="{619F5089-EB8F-C744-96BD-79664BE813F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212</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FB6002D6-7386-E285-3C0A-D3F35AB50990}"/>
              </a:ext>
            </a:extLst>
          </p:cNvPr>
          <p:cNvSpPr>
            <a:spLocks noGrp="1"/>
          </p:cNvSpPr>
          <p:nvPr>
            <p:ph idx="1"/>
          </p:nvPr>
        </p:nvSpPr>
        <p:spPr>
          <a:xfrm>
            <a:off x="838200" y="2067677"/>
            <a:ext cx="10514013" cy="4351338"/>
          </a:xfrm>
        </p:spPr>
        <p:txBody>
          <a:bodyPr>
            <a:normAutofit/>
          </a:bodyPr>
          <a:lstStyle/>
          <a:p>
            <a:pPr>
              <a:buClr>
                <a:schemeClr val="tx1"/>
              </a:buClr>
              <a:buFont typeface="Wingdings" panose="05000000000000000000" pitchFamily="2" charset="2"/>
              <a:buChar char="§"/>
              <a:defRPr/>
            </a:pPr>
            <a:r>
              <a:rPr lang="en-US" sz="2000" dirty="0"/>
              <a:t>﻿Improving communication around sustainable innovation would not only address persistent cultural tensions and values-action gaps but could also indirectly support the resolution of related challenges</a:t>
            </a:r>
            <a:r>
              <a:rPr lang="en-US" sz="1600" dirty="0"/>
              <a:t>﻿. </a:t>
            </a:r>
            <a:r>
              <a:rPr lang="en-US" sz="2000" dirty="0"/>
              <a:t>The following actions were agreed.</a:t>
            </a:r>
            <a:endParaRPr lang="en-US" sz="1600" dirty="0"/>
          </a:p>
          <a:p>
            <a:pPr marL="808038" lvl="1" indent="-350838">
              <a:buClr>
                <a:schemeClr val="tx1"/>
              </a:buClr>
              <a:buFont typeface="+mj-lt"/>
              <a:buAutoNum type="arabicPeriod"/>
              <a:defRPr/>
            </a:pPr>
            <a:r>
              <a:rPr lang="en-US" sz="1600" dirty="0"/>
              <a:t>﻿Appoint a dedicated sustainable innovation communication team responsible for consistent, clear</a:t>
            </a:r>
          </a:p>
          <a:p>
            <a:pPr marL="808038" lvl="1" indent="-350838">
              <a:buClr>
                <a:schemeClr val="tx1"/>
              </a:buClr>
              <a:buNone/>
              <a:defRPr/>
            </a:pPr>
            <a:r>
              <a:rPr lang="en-US" sz="1600" dirty="0"/>
              <a:t>	and aligned sustainable innovation messaging.</a:t>
            </a:r>
          </a:p>
          <a:p>
            <a:pPr marL="808038" lvl="1" indent="-350838">
              <a:buClr>
                <a:schemeClr val="tx1"/>
              </a:buClr>
              <a:buNone/>
              <a:defRPr/>
            </a:pPr>
            <a:r>
              <a:rPr lang="en-US" sz="1600" dirty="0"/>
              <a:t>2. ﻿	Develop a comprehensive, multi-channel and tailored communication strategy</a:t>
            </a:r>
          </a:p>
          <a:p>
            <a:pPr marL="808038" lvl="1" indent="-350838">
              <a:buClr>
                <a:schemeClr val="tx1"/>
              </a:buClr>
              <a:buNone/>
              <a:defRPr/>
            </a:pPr>
            <a:r>
              <a:rPr lang="en-US" sz="1600" dirty="0"/>
              <a:t>3. ﻿	Expand the focus of messages to include diverse and broader sustainability achievements</a:t>
            </a:r>
          </a:p>
          <a:p>
            <a:pPr marL="808038" lvl="1" indent="-350838">
              <a:buClr>
                <a:schemeClr val="tx1"/>
              </a:buClr>
              <a:buNone/>
              <a:defRPr/>
            </a:pPr>
            <a:r>
              <a:rPr lang="en-US" sz="1600" dirty="0"/>
              <a:t>4. ﻿	Create regular, interactive channels (e.g. workshops, intranet updates) for Awareness Raising about ongoing sustainable innovation projects</a:t>
            </a:r>
          </a:p>
          <a:p>
            <a:pPr marL="808038" lvl="1" indent="-350838">
              <a:buClr>
                <a:schemeClr val="tx1"/>
              </a:buClr>
              <a:buNone/>
              <a:defRPr/>
            </a:pPr>
            <a:r>
              <a:rPr lang="en-US" sz="1600" dirty="0"/>
              <a:t>5. ﻿	Provide sales training on sustainability value propositions and integrate sustainable innovation into</a:t>
            </a:r>
          </a:p>
          <a:p>
            <a:pPr marL="808038" lvl="1" indent="-350838">
              <a:buClr>
                <a:schemeClr val="tx1"/>
              </a:buClr>
              <a:buNone/>
              <a:defRPr/>
            </a:pPr>
            <a:r>
              <a:rPr lang="en-US" sz="1600" dirty="0"/>
              <a:t>	the customer interaction process</a:t>
            </a:r>
          </a:p>
          <a:p>
            <a:pPr marL="808038" lvl="1" indent="-350838">
              <a:buClr>
                <a:schemeClr val="tx1"/>
              </a:buClr>
              <a:buNone/>
              <a:defRPr/>
            </a:pPr>
            <a:r>
              <a:rPr lang="en-US" sz="1600" dirty="0"/>
              <a:t>6. ﻿	Simplify technical sustainable innovation achievements for broader audiences, equipping sales and</a:t>
            </a:r>
          </a:p>
          <a:p>
            <a:pPr marL="808038" lvl="1" indent="-350838">
              <a:buClr>
                <a:schemeClr val="tx1"/>
              </a:buClr>
              <a:buNone/>
              <a:defRPr/>
            </a:pPr>
            <a:r>
              <a:rPr lang="en-US" sz="1600" dirty="0"/>
              <a:t>	customer-facing teams with accessible, impactful messages to share</a:t>
            </a:r>
          </a:p>
          <a:p>
            <a:pPr marL="808038" lvl="1" indent="-350838">
              <a:buClr>
                <a:schemeClr val="tx1"/>
              </a:buClr>
              <a:buNone/>
              <a:defRPr/>
            </a:pPr>
            <a:r>
              <a:rPr lang="en-US" sz="1600" dirty="0"/>
              <a:t>7. ﻿	Develop a strategic plan for influencing tender criteria, </a:t>
            </a:r>
            <a:r>
              <a:rPr lang="en-US" sz="1600" dirty="0" err="1"/>
              <a:t>emphasising</a:t>
            </a:r>
            <a:r>
              <a:rPr lang="en-US" sz="1600" dirty="0"/>
              <a:t> the inclusion of sustainability</a:t>
            </a:r>
          </a:p>
          <a:p>
            <a:pPr marL="808038" lvl="1" indent="-350838">
              <a:buClr>
                <a:schemeClr val="tx1"/>
              </a:buClr>
              <a:buNone/>
              <a:defRPr/>
            </a:pPr>
            <a:r>
              <a:rPr lang="en-US" sz="1600" dirty="0"/>
              <a:t> 	metrics and benefits as core evaluation elements</a:t>
            </a:r>
          </a:p>
          <a:p>
            <a:pPr marL="457200" lvl="1" indent="0">
              <a:buClr>
                <a:schemeClr val="tx1"/>
              </a:buClr>
              <a:buNone/>
              <a:defRPr/>
            </a:pPr>
            <a:endParaRPr lang="en-US" sz="2000" dirty="0"/>
          </a:p>
          <a:p>
            <a:pPr>
              <a:buClr>
                <a:schemeClr val="tx1"/>
              </a:buClr>
              <a:buFont typeface="Wingdings" panose="05000000000000000000" pitchFamily="2" charset="2"/>
              <a:buChar char="§"/>
              <a:defRPr/>
            </a:pPr>
            <a:endParaRPr lang="en-US" sz="2000" dirty="0"/>
          </a:p>
        </p:txBody>
      </p:sp>
      <p:sp>
        <p:nvSpPr>
          <p:cNvPr id="7" name="Footer Placeholder 4">
            <a:extLst>
              <a:ext uri="{FF2B5EF4-FFF2-40B4-BE49-F238E27FC236}">
                <a16:creationId xmlns:a16="http://schemas.microsoft.com/office/drawing/2014/main" id="{4523639F-0542-1E47-95B2-919010CAF057}"/>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Abril, C. (2026)</a:t>
            </a:r>
            <a:endParaRPr lang="de-DE" sz="1000" dirty="0"/>
          </a:p>
        </p:txBody>
      </p:sp>
      <p:sp>
        <p:nvSpPr>
          <p:cNvPr id="3" name="Title 1">
            <a:extLst>
              <a:ext uri="{FF2B5EF4-FFF2-40B4-BE49-F238E27FC236}">
                <a16:creationId xmlns:a16="http://schemas.microsoft.com/office/drawing/2014/main" id="{4A322B84-FF91-062B-0290-AF1CDE46BB4B}"/>
              </a:ext>
            </a:extLst>
          </p:cNvPr>
          <p:cNvSpPr txBox="1">
            <a:spLocks/>
          </p:cNvSpPr>
          <p:nvPr/>
        </p:nvSpPr>
        <p:spPr>
          <a:xfrm>
            <a:off x="838199" y="365125"/>
            <a:ext cx="1065903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IBM Plex Sans" panose="020B0503050203000203" pitchFamily="34" charset="0"/>
                <a:ea typeface="+mj-ea"/>
                <a:cs typeface="Helvetica" panose="020B0604020202020204" pitchFamily="34" charset="0"/>
              </a:defRPr>
            </a:lvl1pPr>
          </a:lstStyle>
          <a:p>
            <a:r>
              <a:rPr lang="en-GB" sz="1800" b="1" dirty="0">
                <a:solidFill>
                  <a:srgbClr val="0517B5"/>
                </a:solidFill>
              </a:rPr>
              <a:t>Chapter 10 / </a:t>
            </a:r>
            <a:r>
              <a:rPr lang="en-US" sz="1800" b="1" dirty="0">
                <a:solidFill>
                  <a:srgbClr val="0517B5"/>
                </a:solidFill>
              </a:rPr>
              <a:t>Challenges in Science-Based Companies</a:t>
            </a:r>
            <a:br>
              <a:rPr lang="en-GB" sz="1600" b="1" dirty="0">
                <a:solidFill>
                  <a:srgbClr val="0517B5"/>
                </a:solidFill>
              </a:rPr>
            </a:br>
            <a:r>
              <a:rPr lang="en-US" sz="3600" dirty="0">
                <a:solidFill>
                  <a:srgbClr val="0517B5"/>
                </a:solidFill>
              </a:rPr>
              <a:t>Co-creating to Address Communication Challenges </a:t>
            </a:r>
            <a:endParaRPr lang="en-GB" sz="3200" i="1" dirty="0">
              <a:solidFill>
                <a:srgbClr val="0517B5"/>
              </a:solidFill>
            </a:endParaRPr>
          </a:p>
        </p:txBody>
      </p:sp>
    </p:spTree>
    <p:extLst>
      <p:ext uri="{BB962C8B-B14F-4D97-AF65-F5344CB8AC3E}">
        <p14:creationId xmlns:p14="http://schemas.microsoft.com/office/powerpoint/2010/main" val="374876108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7D27B-99C0-41F5-572E-CF42DC44EDB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CF28084-6141-642B-00C0-FA749D1AE43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E80EC262-1E11-B93C-90DB-33D39239D0B1}"/>
              </a:ext>
            </a:extLst>
          </p:cNvPr>
          <p:cNvSpPr>
            <a:spLocks noGrp="1"/>
          </p:cNvSpPr>
          <p:nvPr>
            <p:ph type="title"/>
          </p:nvPr>
        </p:nvSpPr>
        <p:spPr>
          <a:xfrm>
            <a:off x="838200" y="587007"/>
            <a:ext cx="10515600" cy="1325563"/>
          </a:xfrm>
        </p:spPr>
        <p:txBody>
          <a:bodyPr>
            <a:normAutofit/>
          </a:bodyPr>
          <a:lstStyle/>
          <a:p>
            <a:r>
              <a:rPr lang="en-GB" sz="1800" b="1" dirty="0">
                <a:solidFill>
                  <a:srgbClr val="0517B5"/>
                </a:solidFill>
              </a:rPr>
              <a:t>Chapter 10 / </a:t>
            </a:r>
            <a:r>
              <a:rPr kumimoji="0" lang="en-US" sz="1800" b="1"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Challenges in Science-Based Companies</a:t>
            </a:r>
            <a:br>
              <a:rPr lang="en-GB" sz="1600" b="1" dirty="0">
                <a:solidFill>
                  <a:srgbClr val="0517B5"/>
                </a:solidFill>
              </a:rPr>
            </a:br>
            <a:r>
              <a:rPr lang="en-US" sz="3600" dirty="0">
                <a:solidFill>
                  <a:srgbClr val="0517B5"/>
                </a:solidFill>
              </a:rPr>
              <a:t>Bridging Theory and Practice </a:t>
            </a:r>
            <a:br>
              <a:rPr lang="en-US" sz="3600" dirty="0">
                <a:solidFill>
                  <a:srgbClr val="0517B5"/>
                </a:solidFill>
              </a:rPr>
            </a:br>
            <a:endParaRPr lang="en-GB" sz="32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619F5089-EB8F-C744-96BD-79664BE813F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213</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FB6002D6-7386-E285-3C0A-D3F35AB50990}"/>
              </a:ext>
            </a:extLst>
          </p:cNvPr>
          <p:cNvSpPr>
            <a:spLocks noGrp="1"/>
          </p:cNvSpPr>
          <p:nvPr>
            <p:ph idx="1"/>
          </p:nvPr>
        </p:nvSpPr>
        <p:spPr>
          <a:xfrm>
            <a:off x="838200" y="2074399"/>
            <a:ext cx="10515600" cy="4351338"/>
          </a:xfrm>
        </p:spPr>
        <p:txBody>
          <a:bodyPr>
            <a:normAutofit/>
          </a:bodyPr>
          <a:lstStyle/>
          <a:p>
            <a:pPr marL="269875" indent="-269875">
              <a:buClr>
                <a:schemeClr val="tx1"/>
              </a:buClr>
              <a:buNone/>
              <a:defRPr/>
            </a:pPr>
            <a:r>
              <a:rPr lang="en-US" sz="2000" dirty="0"/>
              <a:t>﻿1. ﻿We disclose how the practical implementation of sustainable innovation in science-based companies often diverges from theoretical models. </a:t>
            </a:r>
          </a:p>
          <a:p>
            <a:pPr marL="269875" indent="-269875">
              <a:buClr>
                <a:schemeClr val="tx1"/>
              </a:buClr>
              <a:buNone/>
              <a:defRPr/>
            </a:pPr>
            <a:r>
              <a:rPr lang="en-US" sz="2000" dirty="0"/>
              <a:t>2. We highlight the challenge of cross-functional alignment in science-based companies, where function-specific silos and the lack of tailored sustainable innovation metrics contribute to a fragmented approach. </a:t>
            </a:r>
          </a:p>
          <a:p>
            <a:pPr marL="269875" indent="-269875">
              <a:buClr>
                <a:schemeClr val="tx1"/>
              </a:buClr>
              <a:buNone/>
              <a:defRPr/>
            </a:pPr>
            <a:r>
              <a:rPr lang="en-US" sz="2000" dirty="0"/>
              <a:t>3. looking at science-based companies, we provide an answer to fill a gap in knowledge regarding drivers of green product innovation practices from a sectorial perspective. </a:t>
            </a:r>
          </a:p>
          <a:p>
            <a:pPr marL="269875" indent="-269875">
              <a:buClr>
                <a:schemeClr val="tx1"/>
              </a:buClr>
              <a:buNone/>
              <a:defRPr/>
            </a:pPr>
            <a:r>
              <a:rPr lang="en-US" sz="2000" dirty="0"/>
              <a:t>4. We contribute to the open debate on the role of informal, bottom-up initiatives in driving sustainable innovation culture development in structurally and hierarchically complex </a:t>
            </a:r>
            <a:r>
              <a:rPr lang="en-US" sz="2000" dirty="0" err="1"/>
              <a:t>organisations</a:t>
            </a:r>
            <a:r>
              <a:rPr lang="en-US" sz="2000" dirty="0"/>
              <a:t>. ﻿</a:t>
            </a:r>
          </a:p>
          <a:p>
            <a:pPr>
              <a:buClr>
                <a:schemeClr val="tx1"/>
              </a:buClr>
              <a:buFont typeface="Wingdings" panose="05000000000000000000" pitchFamily="2" charset="2"/>
              <a:buChar char="§"/>
              <a:defRPr/>
            </a:pPr>
            <a:endParaRPr lang="en-US" sz="2000" dirty="0"/>
          </a:p>
        </p:txBody>
      </p:sp>
      <p:sp>
        <p:nvSpPr>
          <p:cNvPr id="7" name="Footer Placeholder 4">
            <a:extLst>
              <a:ext uri="{FF2B5EF4-FFF2-40B4-BE49-F238E27FC236}">
                <a16:creationId xmlns:a16="http://schemas.microsoft.com/office/drawing/2014/main" id="{4523639F-0542-1E47-95B2-919010CAF057}"/>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Abril, C. (2026)</a:t>
            </a:r>
            <a:endParaRPr lang="de-DE" sz="1000" dirty="0"/>
          </a:p>
        </p:txBody>
      </p:sp>
    </p:spTree>
    <p:extLst>
      <p:ext uri="{BB962C8B-B14F-4D97-AF65-F5344CB8AC3E}">
        <p14:creationId xmlns:p14="http://schemas.microsoft.com/office/powerpoint/2010/main" val="422505332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7D27B-99C0-41F5-572E-CF42DC44EDB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CF28084-6141-642B-00C0-FA749D1AE43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E80EC262-1E11-B93C-90DB-33D39239D0B1}"/>
              </a:ext>
            </a:extLst>
          </p:cNvPr>
          <p:cNvSpPr>
            <a:spLocks noGrp="1"/>
          </p:cNvSpPr>
          <p:nvPr>
            <p:ph type="title"/>
          </p:nvPr>
        </p:nvSpPr>
        <p:spPr>
          <a:xfrm>
            <a:off x="838200" y="593727"/>
            <a:ext cx="10515600" cy="1325563"/>
          </a:xfrm>
        </p:spPr>
        <p:txBody>
          <a:bodyPr>
            <a:normAutofit/>
          </a:bodyPr>
          <a:lstStyle/>
          <a:p>
            <a:r>
              <a:rPr lang="en-GB" sz="1800" b="1" dirty="0">
                <a:solidFill>
                  <a:srgbClr val="0517B5"/>
                </a:solidFill>
              </a:rPr>
              <a:t>Chapter 10 / </a:t>
            </a:r>
            <a:r>
              <a:rPr kumimoji="0" lang="en-US" sz="1800" b="1"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Challenges in Science-Based Companies</a:t>
            </a:r>
            <a:br>
              <a:rPr lang="en-GB" sz="1600" b="1" dirty="0">
                <a:solidFill>
                  <a:srgbClr val="0517B5"/>
                </a:solidFill>
              </a:rPr>
            </a:br>
            <a:r>
              <a:rPr lang="en-US" sz="3600" dirty="0">
                <a:solidFill>
                  <a:srgbClr val="0517B5"/>
                </a:solidFill>
              </a:rPr>
              <a:t>Key Takeaways</a:t>
            </a:r>
            <a:br>
              <a:rPr lang="en-US" sz="3600" dirty="0">
                <a:solidFill>
                  <a:srgbClr val="0517B5"/>
                </a:solidFill>
              </a:rPr>
            </a:br>
            <a:endParaRPr lang="en-GB" sz="32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619F5089-EB8F-C744-96BD-79664BE813F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214</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FB6002D6-7386-E285-3C0A-D3F35AB50990}"/>
              </a:ext>
            </a:extLst>
          </p:cNvPr>
          <p:cNvSpPr>
            <a:spLocks noGrp="1"/>
          </p:cNvSpPr>
          <p:nvPr>
            <p:ph idx="1"/>
          </p:nvPr>
        </p:nvSpPr>
        <p:spPr>
          <a:xfrm>
            <a:off x="838200" y="2074399"/>
            <a:ext cx="10515600" cy="4351338"/>
          </a:xfrm>
        </p:spPr>
        <p:txBody>
          <a:bodyPr>
            <a:normAutofit/>
          </a:bodyPr>
          <a:lstStyle/>
          <a:p>
            <a:pPr>
              <a:buClr>
                <a:schemeClr val="tx1"/>
              </a:buClr>
              <a:buFont typeface="Wingdings" panose="05000000000000000000" pitchFamily="2" charset="2"/>
              <a:buChar char="§"/>
              <a:defRPr/>
            </a:pPr>
            <a:r>
              <a:rPr lang="en-US" sz="2000" dirty="0"/>
              <a:t>﻿To cultivate a holistic sustainable innovation culture, firms need to encourage cross-functional alignment and foster a shared understanding of sustainability across all departments</a:t>
            </a:r>
          </a:p>
          <a:p>
            <a:pPr>
              <a:buClr>
                <a:schemeClr val="tx1"/>
              </a:buClr>
              <a:buFont typeface="Wingdings" panose="05000000000000000000" pitchFamily="2" charset="2"/>
              <a:buChar char="§"/>
              <a:defRPr/>
            </a:pPr>
            <a:r>
              <a:rPr lang="en-US" sz="2000" dirty="0"/>
              <a:t>Tailored Communication around sustainable innovation remains a challenge, with companies often using top-down messaging and adopting an overly modest stance when communicating achievements.</a:t>
            </a:r>
          </a:p>
          <a:p>
            <a:pPr>
              <a:buClr>
                <a:schemeClr val="tx1"/>
              </a:buClr>
              <a:buFont typeface="Wingdings" panose="05000000000000000000" pitchFamily="2" charset="2"/>
              <a:buChar char="§"/>
              <a:defRPr/>
            </a:pPr>
            <a:r>
              <a:rPr lang="en-US" sz="2000" dirty="0"/>
              <a:t>﻿Sustainable innovation metrics tend to focus on corporate-level indicators ﻿often overlook function-specific KPIs that could make sustainability feel relevant to every function.</a:t>
            </a:r>
          </a:p>
          <a:p>
            <a:pPr>
              <a:buClr>
                <a:schemeClr val="tx1"/>
              </a:buClr>
              <a:buFont typeface="Wingdings" panose="05000000000000000000" pitchFamily="2" charset="2"/>
              <a:buChar char="§"/>
              <a:defRPr/>
            </a:pPr>
            <a:r>
              <a:rPr lang="en-US" sz="2000" dirty="0"/>
              <a:t>﻿</a:t>
            </a:r>
            <a:r>
              <a:rPr lang="en-US" sz="2000" dirty="0" err="1"/>
              <a:t>Recognising</a:t>
            </a:r>
            <a:r>
              <a:rPr lang="en-US" sz="2000" dirty="0"/>
              <a:t> and supporting bottom-up initiatives could build a culture of sustainability from the ground up, sparking greater engagement and innovation across the company.</a:t>
            </a:r>
          </a:p>
        </p:txBody>
      </p:sp>
      <p:sp>
        <p:nvSpPr>
          <p:cNvPr id="7" name="Footer Placeholder 4">
            <a:extLst>
              <a:ext uri="{FF2B5EF4-FFF2-40B4-BE49-F238E27FC236}">
                <a16:creationId xmlns:a16="http://schemas.microsoft.com/office/drawing/2014/main" id="{4523639F-0542-1E47-95B2-919010CAF057}"/>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Abril, C. (2026)</a:t>
            </a:r>
            <a:endParaRPr lang="de-DE" sz="1000" dirty="0"/>
          </a:p>
        </p:txBody>
      </p:sp>
    </p:spTree>
    <p:extLst>
      <p:ext uri="{BB962C8B-B14F-4D97-AF65-F5344CB8AC3E}">
        <p14:creationId xmlns:p14="http://schemas.microsoft.com/office/powerpoint/2010/main" val="1235827856"/>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694AB22-6918-2862-8E29-CF9EE96D5B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3520A4-818C-87A5-244D-29CCABD70B9B}"/>
              </a:ext>
            </a:extLst>
          </p:cNvPr>
          <p:cNvSpPr>
            <a:spLocks noGrp="1"/>
          </p:cNvSpPr>
          <p:nvPr>
            <p:ph type="title"/>
          </p:nvPr>
        </p:nvSpPr>
        <p:spPr>
          <a:xfrm>
            <a:off x="838200" y="506324"/>
            <a:ext cx="10515600" cy="1325563"/>
          </a:xfrm>
        </p:spPr>
        <p:txBody>
          <a:bodyPr>
            <a:normAutofit/>
          </a:bodyPr>
          <a:lstStyle/>
          <a:p>
            <a:r>
              <a:rPr lang="en-GB" noProof="0" dirty="0">
                <a:solidFill>
                  <a:schemeClr val="bg1"/>
                </a:solidFill>
                <a:latin typeface="IBM Plex Sans" panose="020B0503050203000203" pitchFamily="34" charset="0"/>
              </a:rPr>
              <a:t>PART IV </a:t>
            </a:r>
            <a:r>
              <a:rPr lang="en-GB" sz="3600" noProof="0" dirty="0">
                <a:solidFill>
                  <a:schemeClr val="bg1"/>
                </a:solidFill>
                <a:latin typeface="IBM Plex Sans" panose="020B0503050203000203" pitchFamily="34" charset="0"/>
              </a:rPr>
              <a:t>CROSS-CUTTING ISSUES / </a:t>
            </a:r>
            <a:r>
              <a:rPr lang="en-US" sz="4000" dirty="0">
                <a:solidFill>
                  <a:schemeClr val="bg1"/>
                </a:solidFill>
              </a:rPr>
              <a:t>Mergers, Financing and Forward-Looking Cultures</a:t>
            </a:r>
            <a:endParaRPr lang="en-GB" noProof="0" dirty="0">
              <a:solidFill>
                <a:schemeClr val="bg1"/>
              </a:solidFill>
              <a:latin typeface="IBM Plex Sans" panose="020B0503050203000203" pitchFamily="34" charset="0"/>
            </a:endParaRPr>
          </a:p>
        </p:txBody>
      </p:sp>
      <p:sp>
        <p:nvSpPr>
          <p:cNvPr id="3" name="Content Placeholder 2">
            <a:extLst>
              <a:ext uri="{FF2B5EF4-FFF2-40B4-BE49-F238E27FC236}">
                <a16:creationId xmlns:a16="http://schemas.microsoft.com/office/drawing/2014/main" id="{AF1E61E6-05D6-0506-7092-88F4D010ECE9}"/>
              </a:ext>
            </a:extLst>
          </p:cNvPr>
          <p:cNvSpPr>
            <a:spLocks noGrp="1"/>
          </p:cNvSpPr>
          <p:nvPr>
            <p:ph idx="1"/>
          </p:nvPr>
        </p:nvSpPr>
        <p:spPr>
          <a:xfrm>
            <a:off x="838200" y="2074403"/>
            <a:ext cx="10270524" cy="4351338"/>
          </a:xfrm>
        </p:spPr>
        <p:txBody>
          <a:bodyPr>
            <a:normAutofit/>
          </a:bodyPr>
          <a:lstStyle/>
          <a:p>
            <a:pPr marL="0" indent="0">
              <a:buClr>
                <a:srgbClr val="BEFF8C"/>
              </a:buClr>
              <a:buNone/>
            </a:pPr>
            <a:r>
              <a:rPr lang="en-GB" sz="2000" b="1" noProof="0" dirty="0">
                <a:solidFill>
                  <a:schemeClr val="bg1"/>
                </a:solidFill>
                <a:latin typeface="IBM Plex Sans" panose="020B0503050203000203" pitchFamily="34" charset="0"/>
              </a:rPr>
              <a:t>Chapters</a:t>
            </a:r>
          </a:p>
          <a:p>
            <a:pPr marL="457200" indent="-457200">
              <a:buFont typeface="+mj-lt"/>
              <a:buAutoNum type="arabicPeriod" startAt="11"/>
            </a:pPr>
            <a:r>
              <a:rPr lang="en-US" sz="2000" dirty="0">
                <a:solidFill>
                  <a:schemeClr val="bg1"/>
                </a:solidFill>
              </a:rPr>
              <a:t>Developing Sustainable Innovation Cultures during Mergers and Acquisitions: </a:t>
            </a:r>
            <a:br>
              <a:rPr lang="en-US" sz="2000" dirty="0">
                <a:solidFill>
                  <a:schemeClr val="bg1"/>
                </a:solidFill>
              </a:rPr>
            </a:br>
            <a:r>
              <a:rPr lang="en-US" sz="2000" dirty="0">
                <a:solidFill>
                  <a:schemeClr val="bg1"/>
                </a:solidFill>
              </a:rPr>
              <a:t>The Case of Two Breweries in Slovenia</a:t>
            </a:r>
          </a:p>
          <a:p>
            <a:pPr marL="457200" indent="-457200">
              <a:buFont typeface="+mj-lt"/>
              <a:buAutoNum type="arabicPeriod" startAt="11"/>
            </a:pPr>
            <a:r>
              <a:rPr lang="en-US" sz="2000" dirty="0">
                <a:solidFill>
                  <a:schemeClr val="bg1"/>
                </a:solidFill>
              </a:rPr>
              <a:t>Sustainable Finance and Investments for Sustainable Innovation Cultures</a:t>
            </a:r>
          </a:p>
          <a:p>
            <a:pPr marL="457200" indent="-457200">
              <a:buFont typeface="+mj-lt"/>
              <a:buAutoNum type="arabicPeriod" startAt="11"/>
            </a:pPr>
            <a:r>
              <a:rPr lang="en-US" sz="2000" dirty="0">
                <a:solidFill>
                  <a:schemeClr val="bg1"/>
                </a:solidFill>
              </a:rPr>
              <a:t>Outlook: Forward-Looking Cultures</a:t>
            </a:r>
          </a:p>
          <a:p>
            <a:pPr marL="457200" indent="-457200">
              <a:buFont typeface="+mj-lt"/>
              <a:buAutoNum type="arabicPeriod" startAt="11"/>
            </a:pPr>
            <a:endParaRPr lang="en-GB" sz="2000" noProof="0" dirty="0">
              <a:solidFill>
                <a:schemeClr val="bg1"/>
              </a:solidFill>
              <a:latin typeface="IBM Plex Sans" panose="020B0503050203000203" pitchFamily="34" charset="0"/>
            </a:endParaRPr>
          </a:p>
        </p:txBody>
      </p:sp>
      <p:sp>
        <p:nvSpPr>
          <p:cNvPr id="4" name="Slide Number Placeholder 3">
            <a:extLst>
              <a:ext uri="{FF2B5EF4-FFF2-40B4-BE49-F238E27FC236}">
                <a16:creationId xmlns:a16="http://schemas.microsoft.com/office/drawing/2014/main" id="{235AA19F-42C5-4780-047C-50445B1683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215</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Tree>
    <p:extLst>
      <p:ext uri="{BB962C8B-B14F-4D97-AF65-F5344CB8AC3E}">
        <p14:creationId xmlns:p14="http://schemas.microsoft.com/office/powerpoint/2010/main" val="262927210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00CDF-EA31-CC55-8624-041B59EBF62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10B3F01-ADB8-E5FB-15FE-D98C5245271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89187F6-9A6F-BCCF-05F6-84C1B6EBA072}"/>
              </a:ext>
            </a:extLst>
          </p:cNvPr>
          <p:cNvSpPr>
            <a:spLocks noGrp="1"/>
          </p:cNvSpPr>
          <p:nvPr>
            <p:ph type="title"/>
          </p:nvPr>
        </p:nvSpPr>
        <p:spPr>
          <a:xfrm>
            <a:off x="838200" y="634070"/>
            <a:ext cx="10515600" cy="1325563"/>
          </a:xfrm>
        </p:spPr>
        <p:txBody>
          <a:bodyPr>
            <a:normAutofit fontScale="90000"/>
          </a:bodyPr>
          <a:lstStyle/>
          <a:p>
            <a:r>
              <a:rPr lang="en-GB" sz="4000" b="1" dirty="0">
                <a:solidFill>
                  <a:schemeClr val="bg1"/>
                </a:solidFill>
                <a:ea typeface="+mn-ea"/>
              </a:rPr>
              <a:t>Chapter 11</a:t>
            </a:r>
            <a:br>
              <a:rPr lang="en-GB" sz="3600" b="1" noProof="0" dirty="0">
                <a:solidFill>
                  <a:schemeClr val="bg1"/>
                </a:solidFill>
                <a:latin typeface="IBM Plex Sans" panose="020B0503050203000203" pitchFamily="34" charset="0"/>
                <a:ea typeface="+mn-ea"/>
              </a:rPr>
            </a:br>
            <a:r>
              <a:rPr lang="en-US" sz="4000" dirty="0">
                <a:solidFill>
                  <a:schemeClr val="bg1"/>
                </a:solidFill>
              </a:rPr>
              <a:t>Developing Sustainable Innovation Cultures during Mergers and Acquisitions</a:t>
            </a:r>
            <a:endParaRPr lang="en-GB" sz="3600" noProof="0" dirty="0">
              <a:solidFill>
                <a:schemeClr val="bg1"/>
              </a:solidFill>
              <a:latin typeface="IBM Plex Sans" panose="020B0503050203000203" pitchFamily="34" charset="0"/>
              <a:ea typeface="+mn-ea"/>
            </a:endParaRPr>
          </a:p>
        </p:txBody>
      </p:sp>
      <p:sp>
        <p:nvSpPr>
          <p:cNvPr id="7" name="Slide Number Placeholder 6">
            <a:extLst>
              <a:ext uri="{FF2B5EF4-FFF2-40B4-BE49-F238E27FC236}">
                <a16:creationId xmlns:a16="http://schemas.microsoft.com/office/drawing/2014/main" id="{7787D81A-1FFB-FA52-741F-C499393EB3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216</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6" name="TextBox 2">
            <a:extLst>
              <a:ext uri="{FF2B5EF4-FFF2-40B4-BE49-F238E27FC236}">
                <a16:creationId xmlns:a16="http://schemas.microsoft.com/office/drawing/2014/main" id="{F4732E48-40EB-F429-AB25-D234D2EA1EBA}"/>
              </a:ext>
            </a:extLst>
          </p:cNvPr>
          <p:cNvSpPr txBox="1"/>
          <p:nvPr/>
        </p:nvSpPr>
        <p:spPr>
          <a:xfrm>
            <a:off x="838200" y="2154642"/>
            <a:ext cx="6674708" cy="400110"/>
          </a:xfrm>
          <a:prstGeom prst="rect">
            <a:avLst/>
          </a:prstGeom>
          <a:noFill/>
        </p:spPr>
        <p:txBody>
          <a:bodyPr wrap="square">
            <a:spAutoFit/>
          </a:bodyPr>
          <a:lstStyle/>
          <a:p>
            <a:pPr marL="0" indent="0">
              <a:spcBef>
                <a:spcPts val="200"/>
              </a:spcBef>
              <a:buNone/>
            </a:pPr>
            <a:r>
              <a:rPr lang="en-US" sz="2000" dirty="0">
                <a:solidFill>
                  <a:schemeClr val="bg1"/>
                </a:solidFill>
                <a:latin typeface="IBM Plex Sans" panose="020B0503050203000203" pitchFamily="34" charset="0"/>
              </a:rPr>
              <a:t>by Ladeja Godina Košir, Circular Change (Slovenia)</a:t>
            </a:r>
          </a:p>
        </p:txBody>
      </p:sp>
    </p:spTree>
    <p:extLst>
      <p:ext uri="{BB962C8B-B14F-4D97-AF65-F5344CB8AC3E}">
        <p14:creationId xmlns:p14="http://schemas.microsoft.com/office/powerpoint/2010/main" val="391657903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71F69-271D-EBA3-3BBF-43A8A41A32E9}"/>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69996D8-732B-ABEF-3EF9-B995FE39C96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A1838547-0949-53BC-25C2-44C9F1B9A592}"/>
              </a:ext>
            </a:extLst>
          </p:cNvPr>
          <p:cNvSpPr>
            <a:spLocks noGrp="1"/>
          </p:cNvSpPr>
          <p:nvPr>
            <p:ph type="title"/>
          </p:nvPr>
        </p:nvSpPr>
        <p:spPr>
          <a:xfrm>
            <a:off x="838200" y="613897"/>
            <a:ext cx="10515600" cy="1325563"/>
          </a:xfrm>
        </p:spPr>
        <p:txBody>
          <a:bodyPr>
            <a:normAutofit fontScale="90000"/>
          </a:bodyPr>
          <a:lstStyle/>
          <a:p>
            <a:r>
              <a:rPr lang="en-GB" sz="2000" b="1" dirty="0">
                <a:solidFill>
                  <a:srgbClr val="0517B5"/>
                </a:solidFill>
              </a:rPr>
              <a:t>Chapter 11 / </a:t>
            </a:r>
            <a:r>
              <a:rPr lang="en-US" sz="2000" b="1" dirty="0">
                <a:solidFill>
                  <a:srgbClr val="0517B5"/>
                </a:solidFill>
              </a:rPr>
              <a:t>Mergers and Acquisitions</a:t>
            </a:r>
            <a:br>
              <a:rPr lang="en-GB" sz="1800" b="1" dirty="0">
                <a:solidFill>
                  <a:srgbClr val="0517B5"/>
                </a:solidFill>
              </a:rPr>
            </a:br>
            <a:r>
              <a:rPr lang="en-US" sz="4000" dirty="0">
                <a:solidFill>
                  <a:srgbClr val="0517B5"/>
                </a:solidFill>
              </a:rPr>
              <a:t>Developing Sustainable Innovation Cultures during Mergers and Acquisitions</a:t>
            </a:r>
            <a:endParaRPr lang="en-GB" sz="40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C5A25347-D6C4-BE9A-6070-EB2B3E571FAF}"/>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217</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pic>
        <p:nvPicPr>
          <p:cNvPr id="7" name="Picture 6">
            <a:extLst>
              <a:ext uri="{FF2B5EF4-FFF2-40B4-BE49-F238E27FC236}">
                <a16:creationId xmlns:a16="http://schemas.microsoft.com/office/drawing/2014/main" id="{F7D227BD-CB98-5826-5A1E-9802F2A66796}"/>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2927350" y="1778521"/>
            <a:ext cx="6373550" cy="4110960"/>
          </a:xfrm>
          <a:prstGeom prst="rect">
            <a:avLst/>
          </a:prstGeom>
        </p:spPr>
      </p:pic>
    </p:spTree>
    <p:extLst>
      <p:ext uri="{BB962C8B-B14F-4D97-AF65-F5344CB8AC3E}">
        <p14:creationId xmlns:p14="http://schemas.microsoft.com/office/powerpoint/2010/main" val="274732065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27E1B-34AA-E2F7-B126-08C800EBBABE}"/>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79FB8353-45F5-679E-7E4A-070D774F7DD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29D46EEC-3C2E-12FD-74AE-0EFB96811A79}"/>
              </a:ext>
            </a:extLst>
          </p:cNvPr>
          <p:cNvSpPr>
            <a:spLocks noGrp="1"/>
          </p:cNvSpPr>
          <p:nvPr>
            <p:ph type="title"/>
          </p:nvPr>
        </p:nvSpPr>
        <p:spPr/>
        <p:txBody>
          <a:bodyPr>
            <a:normAutofit/>
          </a:bodyPr>
          <a:lstStyle/>
          <a:p>
            <a:r>
              <a:rPr kumimoji="0" lang="en-GB" sz="1800" b="1"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Chapter 11 / Mergers and Acquisitions</a:t>
            </a:r>
            <a:br>
              <a:rPr kumimoji="0" lang="en-GB" sz="1600" b="1"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br>
            <a:r>
              <a:rPr kumimoji="0" lang="en-US" sz="3600" b="0"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Overview</a:t>
            </a:r>
            <a:endParaRPr lang="en-GB" sz="36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39597FD2-6E9F-9451-C891-E1F0232B1120}"/>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218</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24B1DF11-0E65-D197-9DB6-C7EDB53C713A}"/>
              </a:ext>
            </a:extLst>
          </p:cNvPr>
          <p:cNvSpPr>
            <a:spLocks noGrp="1"/>
          </p:cNvSpPr>
          <p:nvPr>
            <p:ph idx="1"/>
          </p:nvPr>
        </p:nvSpPr>
        <p:spPr>
          <a:xfrm>
            <a:off x="838201" y="2067677"/>
            <a:ext cx="8194288" cy="4351338"/>
          </a:xfrm>
        </p:spPr>
        <p:txBody>
          <a:bodyPr>
            <a:normAutofit/>
          </a:bodyPr>
          <a:lstStyle/>
          <a:p>
            <a:pPr>
              <a:buClr>
                <a:schemeClr val="tx1"/>
              </a:buClr>
              <a:buFont typeface="Wingdings" panose="05000000000000000000" pitchFamily="2" charset="2"/>
              <a:buChar char="§"/>
              <a:defRPr/>
            </a:pPr>
            <a:r>
              <a:rPr lang="en-US" sz="2000" dirty="0"/>
              <a:t>A Tale of Two Local Rivals</a:t>
            </a:r>
          </a:p>
          <a:p>
            <a:pPr>
              <a:buClr>
                <a:schemeClr val="tx1"/>
              </a:buClr>
              <a:buFont typeface="Wingdings" panose="05000000000000000000" pitchFamily="2" charset="2"/>
              <a:buChar char="§"/>
              <a:defRPr/>
            </a:pPr>
            <a:r>
              <a:rPr lang="de-DE" sz="2000" dirty="0" err="1"/>
              <a:t>Effective</a:t>
            </a:r>
            <a:r>
              <a:rPr lang="de-DE" sz="2000" dirty="0"/>
              <a:t> Actions </a:t>
            </a:r>
            <a:r>
              <a:rPr lang="de-DE" sz="2000" dirty="0" err="1"/>
              <a:t>for</a:t>
            </a:r>
            <a:r>
              <a:rPr lang="de-DE" sz="2000" dirty="0"/>
              <a:t> </a:t>
            </a:r>
            <a:r>
              <a:rPr lang="de-DE" sz="2000" dirty="0" err="1"/>
              <a:t>Sustainable</a:t>
            </a:r>
            <a:r>
              <a:rPr lang="de-DE" sz="2000" dirty="0"/>
              <a:t> Transformation</a:t>
            </a:r>
          </a:p>
          <a:p>
            <a:pPr>
              <a:buClr>
                <a:schemeClr val="tx1"/>
              </a:buClr>
              <a:buFont typeface="Wingdings" panose="05000000000000000000" pitchFamily="2" charset="2"/>
              <a:buChar char="§"/>
              <a:defRPr/>
            </a:pPr>
            <a:r>
              <a:rPr lang="en-US" sz="2000" dirty="0"/>
              <a:t>Systemic Change in Mergers and Acquisitions</a:t>
            </a:r>
          </a:p>
          <a:p>
            <a:pPr>
              <a:buClr>
                <a:schemeClr val="tx1"/>
              </a:buClr>
              <a:buFont typeface="Wingdings" panose="05000000000000000000" pitchFamily="2" charset="2"/>
              <a:buChar char="§"/>
              <a:defRPr/>
            </a:pPr>
            <a:r>
              <a:rPr lang="de-DE" sz="2000" dirty="0"/>
              <a:t>The Power </a:t>
            </a:r>
            <a:r>
              <a:rPr lang="de-DE" sz="2000" dirty="0" err="1"/>
              <a:t>of</a:t>
            </a:r>
            <a:r>
              <a:rPr lang="de-DE" sz="2000" dirty="0"/>
              <a:t> </a:t>
            </a:r>
            <a:r>
              <a:rPr lang="de-DE" sz="2000" dirty="0" err="1"/>
              <a:t>Mentorship</a:t>
            </a:r>
            <a:endParaRPr lang="en-GB" sz="2000" i="1" dirty="0"/>
          </a:p>
        </p:txBody>
      </p:sp>
      <p:pic>
        <p:nvPicPr>
          <p:cNvPr id="6" name="Picture 5">
            <a:extLst>
              <a:ext uri="{FF2B5EF4-FFF2-40B4-BE49-F238E27FC236}">
                <a16:creationId xmlns:a16="http://schemas.microsoft.com/office/drawing/2014/main" id="{F9B9D347-0C36-C1E8-9428-4BC2D9345F5E}"/>
              </a:ext>
            </a:extLst>
          </p:cNvPr>
          <p:cNvPicPr>
            <a:picLocks noChangeAspect="1"/>
          </p:cNvPicPr>
          <p:nvPr/>
        </p:nvPicPr>
        <p:blipFill>
          <a:blip r:embed="rId4" cstate="print">
            <a:extLst>
              <a:ext uri="{28A0092B-C50C-407E-A947-70E740481C1C}">
                <a14:useLocalDpi xmlns:a14="http://schemas.microsoft.com/office/drawing/2010/main"/>
              </a:ext>
            </a:extLst>
          </a:blip>
          <a:srcRect l="22140" t="17750" r="21556" b="17750"/>
          <a:stretch>
            <a:fillRect/>
          </a:stretch>
        </p:blipFill>
        <p:spPr>
          <a:xfrm>
            <a:off x="9170190" y="1846414"/>
            <a:ext cx="2247353" cy="2574494"/>
          </a:xfrm>
          <a:prstGeom prst="rect">
            <a:avLst/>
          </a:prstGeom>
        </p:spPr>
      </p:pic>
      <p:sp>
        <p:nvSpPr>
          <p:cNvPr id="7" name="Footer Placeholder 4">
            <a:extLst>
              <a:ext uri="{FF2B5EF4-FFF2-40B4-BE49-F238E27FC236}">
                <a16:creationId xmlns:a16="http://schemas.microsoft.com/office/drawing/2014/main" id="{B2BC87DE-5C99-3379-3957-5D9A4CA8C82D}"/>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Godina Košir, L. (2026)</a:t>
            </a:r>
            <a:endParaRPr lang="de-DE" sz="1000" dirty="0"/>
          </a:p>
        </p:txBody>
      </p:sp>
    </p:spTree>
    <p:extLst>
      <p:ext uri="{BB962C8B-B14F-4D97-AF65-F5344CB8AC3E}">
        <p14:creationId xmlns:p14="http://schemas.microsoft.com/office/powerpoint/2010/main" val="247549872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AC0E4-E780-07DB-CE2F-9C3407BFAB29}"/>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7C8EFDA2-7573-79AC-2494-FF6480C2802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BCF1A2C7-1570-5A44-9E0D-03A92B5023BC}"/>
              </a:ext>
            </a:extLst>
          </p:cNvPr>
          <p:cNvSpPr>
            <a:spLocks noGrp="1"/>
          </p:cNvSpPr>
          <p:nvPr>
            <p:ph type="title"/>
          </p:nvPr>
        </p:nvSpPr>
        <p:spPr>
          <a:xfrm>
            <a:off x="838200" y="708031"/>
            <a:ext cx="10515600" cy="1325563"/>
          </a:xfrm>
        </p:spPr>
        <p:txBody>
          <a:bodyPr>
            <a:normAutofit fontScale="90000"/>
          </a:bodyPr>
          <a:lstStyle/>
          <a:p>
            <a:r>
              <a:rPr kumimoji="0" lang="en-GB" sz="2000" b="1"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Chapter 11 / Mergers and Acquisitions</a:t>
            </a:r>
            <a:br>
              <a:rPr kumimoji="0" lang="en-GB" sz="1600" b="1"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br>
            <a:r>
              <a:rPr kumimoji="0" lang="sl-SI" sz="3600" b="0" i="0" u="none" strike="noStrike" kern="1200" cap="none" spc="0" normalizeH="0" baseline="0" noProof="0" dirty="0" err="1">
                <a:ln>
                  <a:noFill/>
                </a:ln>
                <a:solidFill>
                  <a:srgbClr val="0517B5"/>
                </a:solidFill>
                <a:effectLst/>
                <a:uLnTx/>
                <a:uFillTx/>
                <a:latin typeface="IBM Plex Sans" panose="020B0503050203000203" pitchFamily="34" charset="0"/>
                <a:ea typeface="+mj-ea"/>
                <a:cs typeface="Helvetica" panose="020B0604020202020204" pitchFamily="34" charset="0"/>
              </a:rPr>
              <a:t>Developing</a:t>
            </a:r>
            <a:r>
              <a:rPr kumimoji="0" lang="sl-SI" sz="3600" b="0"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 </a:t>
            </a:r>
            <a:r>
              <a:rPr kumimoji="0" lang="sl-SI" sz="3600" b="0" i="0" u="none" strike="noStrike" kern="1200" cap="none" spc="0" normalizeH="0" baseline="0" noProof="0" dirty="0" err="1">
                <a:ln>
                  <a:noFill/>
                </a:ln>
                <a:solidFill>
                  <a:srgbClr val="0517B5"/>
                </a:solidFill>
                <a:effectLst/>
                <a:uLnTx/>
                <a:uFillTx/>
                <a:latin typeface="IBM Plex Sans" panose="020B0503050203000203" pitchFamily="34" charset="0"/>
                <a:ea typeface="+mj-ea"/>
                <a:cs typeface="Helvetica" panose="020B0604020202020204" pitchFamily="34" charset="0"/>
              </a:rPr>
              <a:t>Sustainable</a:t>
            </a:r>
            <a:r>
              <a:rPr kumimoji="0" lang="sl-SI" sz="3600" b="0"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 </a:t>
            </a:r>
            <a:r>
              <a:rPr kumimoji="0" lang="sl-SI" sz="3600" b="0" i="0" u="none" strike="noStrike" kern="1200" cap="none" spc="0" normalizeH="0" baseline="0" noProof="0" dirty="0" err="1">
                <a:ln>
                  <a:noFill/>
                </a:ln>
                <a:solidFill>
                  <a:srgbClr val="0517B5"/>
                </a:solidFill>
                <a:effectLst/>
                <a:uLnTx/>
                <a:uFillTx/>
                <a:latin typeface="IBM Plex Sans" panose="020B0503050203000203" pitchFamily="34" charset="0"/>
                <a:ea typeface="+mj-ea"/>
                <a:cs typeface="Helvetica" panose="020B0604020202020204" pitchFamily="34" charset="0"/>
              </a:rPr>
              <a:t>Innovation</a:t>
            </a:r>
            <a:r>
              <a:rPr kumimoji="0" lang="sl-SI" sz="3600" b="0"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 </a:t>
            </a:r>
            <a:r>
              <a:rPr kumimoji="0" lang="sl-SI" sz="3600" b="0" i="0" u="none" strike="noStrike" kern="1200" cap="none" spc="0" normalizeH="0" baseline="0" noProof="0" dirty="0" err="1">
                <a:ln>
                  <a:noFill/>
                </a:ln>
                <a:solidFill>
                  <a:srgbClr val="0517B5"/>
                </a:solidFill>
                <a:effectLst/>
                <a:uLnTx/>
                <a:uFillTx/>
                <a:latin typeface="IBM Plex Sans" panose="020B0503050203000203" pitchFamily="34" charset="0"/>
                <a:ea typeface="+mj-ea"/>
                <a:cs typeface="Helvetica" panose="020B0604020202020204" pitchFamily="34" charset="0"/>
              </a:rPr>
              <a:t>Cultures</a:t>
            </a:r>
            <a:r>
              <a:rPr kumimoji="0" lang="sl-SI" sz="3600" b="0"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 </a:t>
            </a:r>
            <a:r>
              <a:rPr kumimoji="0" lang="sl-SI" sz="3600" b="0" i="0" u="none" strike="noStrike" kern="1200" cap="none" spc="0" normalizeH="0" baseline="0" noProof="0" dirty="0" err="1">
                <a:ln>
                  <a:noFill/>
                </a:ln>
                <a:solidFill>
                  <a:srgbClr val="0517B5"/>
                </a:solidFill>
                <a:effectLst/>
                <a:uLnTx/>
                <a:uFillTx/>
                <a:latin typeface="IBM Plex Sans" panose="020B0503050203000203" pitchFamily="34" charset="0"/>
                <a:ea typeface="+mj-ea"/>
                <a:cs typeface="Helvetica" panose="020B0604020202020204" pitchFamily="34" charset="0"/>
              </a:rPr>
              <a:t>during</a:t>
            </a:r>
            <a:r>
              <a:rPr kumimoji="0" lang="sl-SI" sz="3600" b="0"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 </a:t>
            </a:r>
            <a:r>
              <a:rPr kumimoji="0" lang="sl-SI" sz="3600" b="0" i="0" u="none" strike="noStrike" kern="1200" cap="none" spc="0" normalizeH="0" baseline="0" noProof="0" dirty="0" err="1">
                <a:ln>
                  <a:noFill/>
                </a:ln>
                <a:solidFill>
                  <a:srgbClr val="0517B5"/>
                </a:solidFill>
                <a:effectLst/>
                <a:uLnTx/>
                <a:uFillTx/>
                <a:latin typeface="IBM Plex Sans" panose="020B0503050203000203" pitchFamily="34" charset="0"/>
                <a:ea typeface="+mj-ea"/>
                <a:cs typeface="Helvetica" panose="020B0604020202020204" pitchFamily="34" charset="0"/>
              </a:rPr>
              <a:t>Mergers</a:t>
            </a:r>
            <a:r>
              <a:rPr kumimoji="0" lang="sl-SI" sz="3600" b="0"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 </a:t>
            </a:r>
            <a:r>
              <a:rPr kumimoji="0" lang="sl-SI" sz="3600" b="0" i="0" u="none" strike="noStrike" kern="1200" cap="none" spc="0" normalizeH="0" baseline="0" noProof="0" dirty="0" err="1">
                <a:ln>
                  <a:noFill/>
                </a:ln>
                <a:solidFill>
                  <a:srgbClr val="0517B5"/>
                </a:solidFill>
                <a:effectLst/>
                <a:uLnTx/>
                <a:uFillTx/>
                <a:latin typeface="IBM Plex Sans" panose="020B0503050203000203" pitchFamily="34" charset="0"/>
                <a:ea typeface="+mj-ea"/>
                <a:cs typeface="Helvetica" panose="020B0604020202020204" pitchFamily="34" charset="0"/>
              </a:rPr>
              <a:t>and</a:t>
            </a:r>
            <a:r>
              <a:rPr kumimoji="0" lang="sl-SI" sz="3600" b="0"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 </a:t>
            </a:r>
            <a:r>
              <a:rPr kumimoji="0" lang="sl-SI" sz="3600" b="0" i="0" u="none" strike="noStrike" kern="1200" cap="none" spc="0" normalizeH="0" baseline="0" noProof="0" dirty="0" err="1">
                <a:ln>
                  <a:noFill/>
                </a:ln>
                <a:solidFill>
                  <a:srgbClr val="0517B5"/>
                </a:solidFill>
                <a:effectLst/>
                <a:uLnTx/>
                <a:uFillTx/>
                <a:latin typeface="IBM Plex Sans" panose="020B0503050203000203" pitchFamily="34" charset="0"/>
                <a:ea typeface="+mj-ea"/>
                <a:cs typeface="Helvetica" panose="020B0604020202020204" pitchFamily="34" charset="0"/>
              </a:rPr>
              <a:t>Acquisitions</a:t>
            </a:r>
            <a:br>
              <a:rPr kumimoji="0" lang="sl-SI" sz="3600" b="0"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br>
            <a:endParaRPr lang="en-GB" sz="36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2A3DC6B8-2F7B-136D-B524-196A354B7298}"/>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219</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6ADE0EC4-5190-3B4E-9EAB-6179F8C68B23}"/>
              </a:ext>
            </a:extLst>
          </p:cNvPr>
          <p:cNvSpPr>
            <a:spLocks noGrp="1"/>
          </p:cNvSpPr>
          <p:nvPr>
            <p:ph idx="1"/>
          </p:nvPr>
        </p:nvSpPr>
        <p:spPr>
          <a:xfrm>
            <a:off x="838200" y="2067678"/>
            <a:ext cx="10798833" cy="4351338"/>
          </a:xfrm>
        </p:spPr>
        <p:txBody>
          <a:bodyPr>
            <a:normAutofit/>
          </a:bodyPr>
          <a:lstStyle/>
          <a:p>
            <a:pPr marL="0" indent="0">
              <a:lnSpc>
                <a:spcPct val="110000"/>
              </a:lnSpc>
              <a:buClr>
                <a:schemeClr val="tx1"/>
              </a:buClr>
              <a:buNone/>
              <a:defRPr/>
            </a:pPr>
            <a:r>
              <a:rPr lang="en-US" sz="2000" b="1" dirty="0"/>
              <a:t>A</a:t>
            </a:r>
            <a:r>
              <a:rPr lang="sl-SI" sz="2000" b="1" dirty="0"/>
              <a:t> Tale of Two Local Rivals</a:t>
            </a:r>
            <a:r>
              <a:rPr lang="de-DE" sz="2000" dirty="0"/>
              <a:t>: </a:t>
            </a:r>
            <a:r>
              <a:rPr lang="en-US" sz="2000" dirty="0"/>
              <a:t>Two iconic national breweries.</a:t>
            </a:r>
            <a:r>
              <a:rPr lang="sl-SI" sz="2000" dirty="0"/>
              <a:t> </a:t>
            </a:r>
            <a:r>
              <a:rPr lang="en-US" sz="2000" dirty="0"/>
              <a:t>Deep-rooted identities. Fierce local loyalty.</a:t>
            </a:r>
          </a:p>
          <a:p>
            <a:pPr lvl="1">
              <a:lnSpc>
                <a:spcPct val="100000"/>
              </a:lnSpc>
              <a:spcBef>
                <a:spcPts val="0"/>
              </a:spcBef>
              <a:spcAft>
                <a:spcPts val="600"/>
              </a:spcAft>
              <a:buFont typeface="Wingdings" panose="05000000000000000000" pitchFamily="2" charset="2"/>
              <a:buChar char="§"/>
            </a:pPr>
            <a:r>
              <a:rPr lang="en-US" sz="1800" dirty="0"/>
              <a:t>First: a merger of historic rivals</a:t>
            </a:r>
          </a:p>
          <a:p>
            <a:pPr lvl="1">
              <a:lnSpc>
                <a:spcPct val="100000"/>
              </a:lnSpc>
              <a:spcBef>
                <a:spcPts val="0"/>
              </a:spcBef>
              <a:spcAft>
                <a:spcPts val="600"/>
              </a:spcAft>
              <a:buFont typeface="Wingdings" panose="05000000000000000000" pitchFamily="2" charset="2"/>
              <a:buChar char="§"/>
            </a:pPr>
            <a:r>
              <a:rPr lang="en-US" sz="1800" dirty="0"/>
              <a:t>Then: acquisition by a global brewing group with corporate sustainability embedded at </a:t>
            </a:r>
            <a:r>
              <a:rPr lang="en-US" sz="1800"/>
              <a:t>its core</a:t>
            </a:r>
            <a:endParaRPr lang="sl-SI" sz="1800" dirty="0"/>
          </a:p>
          <a:p>
            <a:pPr>
              <a:lnSpc>
                <a:spcPct val="150000"/>
              </a:lnSpc>
              <a:buNone/>
            </a:pPr>
            <a:r>
              <a:rPr lang="en-US" sz="2000" dirty="0"/>
              <a:t>This case explores the tension between:</a:t>
            </a:r>
          </a:p>
          <a:p>
            <a:pPr lvl="1">
              <a:lnSpc>
                <a:spcPct val="100000"/>
              </a:lnSpc>
              <a:spcBef>
                <a:spcPts val="0"/>
              </a:spcBef>
              <a:spcAft>
                <a:spcPts val="600"/>
              </a:spcAft>
              <a:buFont typeface="Wingdings" panose="05000000000000000000" pitchFamily="2" charset="2"/>
              <a:buChar char="§"/>
            </a:pPr>
            <a:r>
              <a:rPr lang="en-US" sz="1800" dirty="0"/>
              <a:t>locally embedded heritage and global sustainability mandates</a:t>
            </a:r>
          </a:p>
          <a:p>
            <a:pPr lvl="1">
              <a:lnSpc>
                <a:spcPct val="100000"/>
              </a:lnSpc>
              <a:spcBef>
                <a:spcPts val="0"/>
              </a:spcBef>
              <a:spcAft>
                <a:spcPts val="600"/>
              </a:spcAft>
              <a:buFont typeface="Wingdings" panose="05000000000000000000" pitchFamily="2" charset="2"/>
              <a:buChar char="§"/>
            </a:pPr>
            <a:r>
              <a:rPr lang="en-US" sz="1800" dirty="0"/>
              <a:t>sponsorship-driven CSR and strategically integrated sustainability</a:t>
            </a:r>
          </a:p>
          <a:p>
            <a:pPr lvl="1">
              <a:lnSpc>
                <a:spcPct val="100000"/>
              </a:lnSpc>
              <a:spcBef>
                <a:spcPts val="0"/>
              </a:spcBef>
              <a:spcAft>
                <a:spcPts val="600"/>
              </a:spcAft>
              <a:buFont typeface="Wingdings" panose="05000000000000000000" pitchFamily="2" charset="2"/>
              <a:buChar char="§"/>
            </a:pPr>
            <a:r>
              <a:rPr lang="en-US" sz="1800" dirty="0"/>
              <a:t>market-based KPIs and sustainability performance indicators</a:t>
            </a:r>
          </a:p>
          <a:p>
            <a:pPr marL="0" indent="0">
              <a:lnSpc>
                <a:spcPct val="120000"/>
              </a:lnSpc>
              <a:buClr>
                <a:schemeClr val="tx1"/>
              </a:buClr>
              <a:buNone/>
              <a:defRPr/>
            </a:pPr>
            <a:r>
              <a:rPr lang="sl-SI" sz="2000" b="1" dirty="0">
                <a:solidFill>
                  <a:srgbClr val="0517B5"/>
                </a:solidFill>
              </a:rPr>
              <a:t>Central question:</a:t>
            </a:r>
            <a:r>
              <a:rPr lang="de-DE" sz="2000" b="1" dirty="0">
                <a:solidFill>
                  <a:srgbClr val="0517B5"/>
                </a:solidFill>
              </a:rPr>
              <a:t> </a:t>
            </a:r>
            <a:r>
              <a:rPr lang="en-US" sz="2000" dirty="0"/>
              <a:t>Can sustainable innovation cultures be developed during turbulent M&amp;A processes without eroding </a:t>
            </a:r>
            <a:r>
              <a:rPr lang="en-US" sz="2000" dirty="0" err="1"/>
              <a:t>organisational</a:t>
            </a:r>
            <a:r>
              <a:rPr lang="en-US" sz="2000" dirty="0"/>
              <a:t> identity?</a:t>
            </a:r>
          </a:p>
          <a:p>
            <a:pPr>
              <a:buClr>
                <a:schemeClr val="tx1"/>
              </a:buClr>
              <a:buFont typeface="Wingdings" panose="05000000000000000000" pitchFamily="2" charset="2"/>
              <a:buChar char="§"/>
              <a:defRPr/>
            </a:pPr>
            <a:endParaRPr lang="en-GB" sz="2000" i="1" dirty="0"/>
          </a:p>
        </p:txBody>
      </p:sp>
      <p:sp>
        <p:nvSpPr>
          <p:cNvPr id="3" name="Footer Placeholder 4">
            <a:extLst>
              <a:ext uri="{FF2B5EF4-FFF2-40B4-BE49-F238E27FC236}">
                <a16:creationId xmlns:a16="http://schemas.microsoft.com/office/drawing/2014/main" id="{074C1D29-EC11-CC05-713A-2D7303074D2D}"/>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Godina Košir, L. (2026)</a:t>
            </a:r>
            <a:endParaRPr lang="de-DE" sz="1000" dirty="0"/>
          </a:p>
        </p:txBody>
      </p:sp>
    </p:spTree>
    <p:extLst>
      <p:ext uri="{BB962C8B-B14F-4D97-AF65-F5344CB8AC3E}">
        <p14:creationId xmlns:p14="http://schemas.microsoft.com/office/powerpoint/2010/main" val="4253580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05EE7-EF0B-D5E4-D265-C858F540DD71}"/>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EED9F98E-D439-770A-9296-BAF5B103E8FC}"/>
              </a:ext>
            </a:extLst>
          </p:cNvPr>
          <p:cNvSpPr txBox="1"/>
          <p:nvPr/>
        </p:nvSpPr>
        <p:spPr>
          <a:xfrm>
            <a:off x="838199" y="2067679"/>
            <a:ext cx="10515599" cy="2970044"/>
          </a:xfrm>
          <a:prstGeom prst="rect">
            <a:avLst/>
          </a:prstGeom>
          <a:noFill/>
        </p:spPr>
        <p:txBody>
          <a:bodyPr wrap="square">
            <a:spAutoFit/>
          </a:bodyPr>
          <a:lstStyle/>
          <a:p>
            <a:pPr marL="228600" indent="-228600">
              <a:lnSpc>
                <a:spcPct val="90000"/>
              </a:lnSpc>
              <a:spcBef>
                <a:spcPts val="1000"/>
              </a:spcBef>
              <a:buClr>
                <a:prstClr val="black"/>
              </a:buClr>
              <a:buFont typeface="Wingdings" panose="05000000000000000000" pitchFamily="2" charset="2"/>
              <a:buChar char="§"/>
              <a:defRPr/>
            </a:pPr>
            <a:r>
              <a:rPr lang="en-GB" sz="2000" noProof="0" dirty="0">
                <a:latin typeface="IBM Plex Sans" panose="020B0503050203000203" pitchFamily="34" charset="0"/>
              </a:rPr>
              <a:t>In the </a:t>
            </a:r>
            <a:r>
              <a:rPr lang="en-GB" sz="2000" b="1" noProof="0" dirty="0">
                <a:latin typeface="IBM Plex Sans" panose="020B0503050203000203" pitchFamily="34" charset="0"/>
              </a:rPr>
              <a:t>operational</a:t>
            </a:r>
            <a:r>
              <a:rPr lang="en-GB" sz="2000" noProof="0" dirty="0">
                <a:latin typeface="IBM Plex Sans" panose="020B0503050203000203" pitchFamily="34" charset="0"/>
              </a:rPr>
              <a:t> dimension of sustainable innovation, companies track and report the economic, social and environmental value they create, neglect or destroy</a:t>
            </a:r>
            <a:r>
              <a:rPr lang="en-GB" sz="2000" baseline="30000" dirty="0">
                <a:latin typeface="IBM Plex Sans" panose="020B0503050203000203" pitchFamily="34" charset="0"/>
              </a:rPr>
              <a:t>7</a:t>
            </a:r>
            <a:r>
              <a:rPr lang="en-GB" sz="2000" noProof="0" dirty="0">
                <a:latin typeface="IBM Plex Sans" panose="020B0503050203000203" pitchFamily="34" charset="0"/>
              </a:rPr>
              <a:t>.</a:t>
            </a:r>
          </a:p>
          <a:p>
            <a:pPr marL="228600" indent="-228600">
              <a:lnSpc>
                <a:spcPct val="90000"/>
              </a:lnSpc>
              <a:spcBef>
                <a:spcPts val="1000"/>
              </a:spcBef>
              <a:buClr>
                <a:prstClr val="black"/>
              </a:buClr>
              <a:buFont typeface="Wingdings" panose="05000000000000000000" pitchFamily="2" charset="2"/>
              <a:buChar char="§"/>
              <a:defRPr/>
            </a:pPr>
            <a:r>
              <a:rPr lang="en-GB" sz="2000" noProof="0" dirty="0">
                <a:latin typeface="IBM Plex Sans" panose="020B0503050203000203" pitchFamily="34" charset="0"/>
              </a:rPr>
              <a:t>On the </a:t>
            </a:r>
            <a:r>
              <a:rPr lang="en-GB" sz="2000" b="1" noProof="0" dirty="0">
                <a:latin typeface="IBM Plex Sans" panose="020B0503050203000203" pitchFamily="34" charset="0"/>
              </a:rPr>
              <a:t>strategic</a:t>
            </a:r>
            <a:r>
              <a:rPr lang="en-GB" sz="2000" noProof="0" dirty="0">
                <a:latin typeface="IBM Plex Sans" panose="020B0503050203000203" pitchFamily="34" charset="0"/>
              </a:rPr>
              <a:t> level, they develop new sustainable business designs – such as moving from products to services or from product ownership to sharing.</a:t>
            </a:r>
            <a:endParaRPr lang="en-GB" sz="2000" noProof="0" dirty="0">
              <a:solidFill>
                <a:srgbClr val="0517B5"/>
              </a:solidFill>
              <a:latin typeface="IBM Plex Sans" panose="020B0503050203000203" pitchFamily="34" charset="0"/>
              <a:cs typeface="Helvetica" panose="020B0604020202020204" pitchFamily="34" charset="0"/>
            </a:endParaRPr>
          </a:p>
          <a:p>
            <a:pPr marL="228600" indent="-228600">
              <a:lnSpc>
                <a:spcPct val="90000"/>
              </a:lnSpc>
              <a:spcBef>
                <a:spcPts val="1000"/>
              </a:spcBef>
              <a:buClr>
                <a:prstClr val="black"/>
              </a:buClr>
              <a:buFont typeface="Wingdings" panose="05000000000000000000" pitchFamily="2" charset="2"/>
              <a:buChar char="§"/>
              <a:defRPr/>
            </a:pPr>
            <a:r>
              <a:rPr lang="en-GB" sz="2000" noProof="0" dirty="0">
                <a:latin typeface="IBM Plex Sans" panose="020B0503050203000203" pitchFamily="34" charset="0"/>
              </a:rPr>
              <a:t>On the </a:t>
            </a:r>
            <a:r>
              <a:rPr lang="en-GB" sz="2000" b="1" noProof="0" dirty="0">
                <a:latin typeface="IBM Plex Sans" panose="020B0503050203000203" pitchFamily="34" charset="0"/>
              </a:rPr>
              <a:t>normative</a:t>
            </a:r>
            <a:r>
              <a:rPr lang="en-GB" sz="2000" noProof="0" dirty="0">
                <a:latin typeface="IBM Plex Sans" panose="020B0503050203000203" pitchFamily="34" charset="0"/>
              </a:rPr>
              <a:t> level, organisations establish principles and policies that guide innovation in response to sustainability-related risks, competitor actions, customer demands and shifts in regulations and societal values. </a:t>
            </a:r>
          </a:p>
          <a:p>
            <a:pPr marL="228600" indent="-228600">
              <a:lnSpc>
                <a:spcPct val="90000"/>
              </a:lnSpc>
              <a:spcBef>
                <a:spcPts val="1000"/>
              </a:spcBef>
              <a:buClr>
                <a:prstClr val="black"/>
              </a:buClr>
              <a:buFont typeface="Wingdings" panose="05000000000000000000" pitchFamily="2" charset="2"/>
              <a:buChar char="§"/>
              <a:defRPr/>
            </a:pPr>
            <a:r>
              <a:rPr lang="en-GB" sz="2000" noProof="0" dirty="0">
                <a:latin typeface="IBM Plex Sans" panose="020B0503050203000203" pitchFamily="34" charset="0"/>
              </a:rPr>
              <a:t>Normative management provides ‘directional certainty’</a:t>
            </a:r>
            <a:r>
              <a:rPr lang="en-GB" sz="2000" baseline="30000" dirty="0">
                <a:latin typeface="IBM Plex Sans" panose="020B0503050203000203" pitchFamily="34" charset="0"/>
              </a:rPr>
              <a:t>8</a:t>
            </a:r>
            <a:r>
              <a:rPr lang="en-GB" sz="2000" noProof="0" dirty="0">
                <a:latin typeface="IBM Plex Sans" panose="020B0503050203000203" pitchFamily="34" charset="0"/>
              </a:rPr>
              <a:t> – the capability to develop and implement innovations while addressing unintended outcomes. </a:t>
            </a:r>
          </a:p>
        </p:txBody>
      </p:sp>
      <p:pic>
        <p:nvPicPr>
          <p:cNvPr id="3" name="Picture 2">
            <a:extLst>
              <a:ext uri="{FF2B5EF4-FFF2-40B4-BE49-F238E27FC236}">
                <a16:creationId xmlns:a16="http://schemas.microsoft.com/office/drawing/2014/main" id="{5DD4F0A0-E55D-AC7F-0F77-3416A9113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EED5F387-33C9-635D-133F-791ABA461A22}"/>
              </a:ext>
            </a:extLst>
          </p:cNvPr>
          <p:cNvSpPr>
            <a:spLocks noGrp="1"/>
          </p:cNvSpPr>
          <p:nvPr>
            <p:ph type="title"/>
          </p:nvPr>
        </p:nvSpPr>
        <p:spPr/>
        <p:txBody>
          <a:bodyPr>
            <a:normAutofit/>
          </a:bodyPr>
          <a:lstStyle/>
          <a:p>
            <a:r>
              <a:rPr lang="en-GB" sz="1800" b="1" dirty="0">
                <a:solidFill>
                  <a:srgbClr val="0517B5"/>
                </a:solidFill>
              </a:rPr>
              <a:t>Chapter 2 / Conceptual Foundations</a:t>
            </a:r>
            <a:br>
              <a:rPr lang="en-GB" sz="3600" noProof="0" dirty="0">
                <a:solidFill>
                  <a:srgbClr val="0517B5"/>
                </a:solidFill>
                <a:latin typeface="IBM Plex Sans" panose="020B0503050203000203" pitchFamily="34" charset="0"/>
              </a:rPr>
            </a:br>
            <a:r>
              <a:rPr lang="en-GB" sz="3600" noProof="0" dirty="0">
                <a:solidFill>
                  <a:srgbClr val="0517B5"/>
                </a:solidFill>
                <a:latin typeface="IBM Plex Sans" panose="020B0503050203000203" pitchFamily="34" charset="0"/>
              </a:rPr>
              <a:t>Normative, strategic and operational dimensions</a:t>
            </a:r>
          </a:p>
        </p:txBody>
      </p:sp>
      <p:sp>
        <p:nvSpPr>
          <p:cNvPr id="5" name="Slide Number Placeholder 4">
            <a:extLst>
              <a:ext uri="{FF2B5EF4-FFF2-40B4-BE49-F238E27FC236}">
                <a16:creationId xmlns:a16="http://schemas.microsoft.com/office/drawing/2014/main" id="{0449CAF9-BD4B-F058-2547-F5A70F56EE56}"/>
              </a:ext>
            </a:extLst>
          </p:cNvPr>
          <p:cNvSpPr>
            <a:spLocks noGrp="1"/>
          </p:cNvSpPr>
          <p:nvPr>
            <p:ph type="sldNum" sz="quarter" idx="12"/>
          </p:nvPr>
        </p:nvSpPr>
        <p:spPr>
          <a:xfrm>
            <a:off x="8610600" y="6356350"/>
            <a:ext cx="2743200" cy="365125"/>
          </a:xfrm>
        </p:spPr>
        <p:txBody>
          <a:bodyPr/>
          <a:lstStyle/>
          <a:p>
            <a:fld id="{3956045D-9102-456A-A452-B8024B51FE1A}" type="slidenum">
              <a:rPr lang="en-GB" noProof="0" smtClean="0">
                <a:latin typeface="IBM Plex Sans" panose="020B0503050203000203" pitchFamily="34" charset="0"/>
              </a:rPr>
              <a:t>22</a:t>
            </a:fld>
            <a:endParaRPr lang="en-GB" noProof="0" dirty="0">
              <a:latin typeface="IBM Plex Sans" panose="020B0503050203000203" pitchFamily="34" charset="0"/>
            </a:endParaRPr>
          </a:p>
        </p:txBody>
      </p:sp>
      <p:sp>
        <p:nvSpPr>
          <p:cNvPr id="6" name="Footer Placeholder 4">
            <a:extLst>
              <a:ext uri="{FF2B5EF4-FFF2-40B4-BE49-F238E27FC236}">
                <a16:creationId xmlns:a16="http://schemas.microsoft.com/office/drawing/2014/main" id="{5486403E-8AED-D271-C715-65D9E168AC27}"/>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44077538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0B938-DDBB-7F8A-9788-414A5862B3B7}"/>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20A9031-FE0D-21F9-A949-6B37F2B4476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0ACE9BEB-7CB5-E883-F505-F10BBB2BA7D1}"/>
              </a:ext>
            </a:extLst>
          </p:cNvPr>
          <p:cNvSpPr>
            <a:spLocks noGrp="1"/>
          </p:cNvSpPr>
          <p:nvPr>
            <p:ph type="title"/>
          </p:nvPr>
        </p:nvSpPr>
        <p:spPr>
          <a:xfrm>
            <a:off x="838200" y="533219"/>
            <a:ext cx="10515600" cy="1325563"/>
          </a:xfrm>
        </p:spPr>
        <p:txBody>
          <a:bodyPr>
            <a:normAutofit/>
          </a:bodyPr>
          <a:lstStyle/>
          <a:p>
            <a:r>
              <a:rPr kumimoji="0" lang="en-GB" sz="1800" b="1"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Chapter 11 / Mergers and Acquisitions</a:t>
            </a:r>
            <a:br>
              <a:rPr kumimoji="0" lang="en-GB" sz="1600" b="1"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br>
            <a:r>
              <a:rPr kumimoji="0" lang="sl-SI" sz="3600" b="0" i="0" u="none" strike="noStrike" kern="1200" cap="none" spc="0" normalizeH="0" baseline="0" noProof="0" dirty="0" err="1">
                <a:ln>
                  <a:noFill/>
                </a:ln>
                <a:solidFill>
                  <a:srgbClr val="0517B5"/>
                </a:solidFill>
                <a:effectLst/>
                <a:uLnTx/>
                <a:uFillTx/>
                <a:latin typeface="IBM Plex Sans" panose="020B0503050203000203" pitchFamily="34" charset="0"/>
                <a:ea typeface="+mj-ea"/>
                <a:cs typeface="Helvetica" panose="020B0604020202020204" pitchFamily="34" charset="0"/>
              </a:rPr>
              <a:t>Effective</a:t>
            </a:r>
            <a:r>
              <a:rPr kumimoji="0" lang="sl-SI" sz="3600" b="0"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 </a:t>
            </a:r>
            <a:r>
              <a:rPr kumimoji="0" lang="sl-SI" sz="3600" b="0" i="0" u="none" strike="noStrike" kern="1200" cap="none" spc="0" normalizeH="0" baseline="0" noProof="0" dirty="0" err="1">
                <a:ln>
                  <a:noFill/>
                </a:ln>
                <a:solidFill>
                  <a:srgbClr val="0517B5"/>
                </a:solidFill>
                <a:effectLst/>
                <a:uLnTx/>
                <a:uFillTx/>
                <a:latin typeface="IBM Plex Sans" panose="020B0503050203000203" pitchFamily="34" charset="0"/>
                <a:ea typeface="+mj-ea"/>
                <a:cs typeface="Helvetica" panose="020B0604020202020204" pitchFamily="34" charset="0"/>
              </a:rPr>
              <a:t>Actions</a:t>
            </a:r>
            <a:r>
              <a:rPr kumimoji="0" lang="sl-SI" sz="3600" b="0"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 </a:t>
            </a:r>
            <a:r>
              <a:rPr kumimoji="0" lang="sl-SI" sz="3600" b="0" i="0" u="none" strike="noStrike" kern="1200" cap="none" spc="0" normalizeH="0" baseline="0" noProof="0" dirty="0" err="1">
                <a:ln>
                  <a:noFill/>
                </a:ln>
                <a:solidFill>
                  <a:srgbClr val="0517B5"/>
                </a:solidFill>
                <a:effectLst/>
                <a:uLnTx/>
                <a:uFillTx/>
                <a:latin typeface="IBM Plex Sans" panose="020B0503050203000203" pitchFamily="34" charset="0"/>
                <a:ea typeface="+mj-ea"/>
                <a:cs typeface="Helvetica" panose="020B0604020202020204" pitchFamily="34" charset="0"/>
              </a:rPr>
              <a:t>for</a:t>
            </a:r>
            <a:r>
              <a:rPr kumimoji="0" lang="sl-SI" sz="3600" b="0"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 </a:t>
            </a:r>
            <a:r>
              <a:rPr kumimoji="0" lang="sl-SI" sz="3600" b="0" i="0" u="none" strike="noStrike" kern="1200" cap="none" spc="0" normalizeH="0" baseline="0" noProof="0" dirty="0" err="1">
                <a:ln>
                  <a:noFill/>
                </a:ln>
                <a:solidFill>
                  <a:srgbClr val="0517B5"/>
                </a:solidFill>
                <a:effectLst/>
                <a:uLnTx/>
                <a:uFillTx/>
                <a:latin typeface="IBM Plex Sans" panose="020B0503050203000203" pitchFamily="34" charset="0"/>
                <a:ea typeface="+mj-ea"/>
                <a:cs typeface="Helvetica" panose="020B0604020202020204" pitchFamily="34" charset="0"/>
              </a:rPr>
              <a:t>Sustainable</a:t>
            </a:r>
            <a:r>
              <a:rPr kumimoji="0" lang="sl-SI" sz="3600" b="0"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 </a:t>
            </a:r>
            <a:r>
              <a:rPr kumimoji="0" lang="sl-SI" sz="3600" b="0" i="0" u="none" strike="noStrike" kern="1200" cap="none" spc="0" normalizeH="0" baseline="0" noProof="0" dirty="0" err="1">
                <a:ln>
                  <a:noFill/>
                </a:ln>
                <a:solidFill>
                  <a:srgbClr val="0517B5"/>
                </a:solidFill>
                <a:effectLst/>
                <a:uLnTx/>
                <a:uFillTx/>
                <a:latin typeface="IBM Plex Sans" panose="020B0503050203000203" pitchFamily="34" charset="0"/>
                <a:ea typeface="+mj-ea"/>
                <a:cs typeface="Helvetica" panose="020B0604020202020204" pitchFamily="34" charset="0"/>
              </a:rPr>
              <a:t>Transformation</a:t>
            </a:r>
            <a:br>
              <a:rPr kumimoji="0" lang="sl-SI" sz="3600" b="0"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br>
            <a:endParaRPr lang="en-GB" sz="36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DBFB4D35-86D8-A951-F38B-9E72718EB2C0}"/>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BEFA3314-B9FF-FE9E-FB3D-15234EDF27D8}"/>
              </a:ext>
            </a:extLst>
          </p:cNvPr>
          <p:cNvSpPr>
            <a:spLocks noGrp="1"/>
          </p:cNvSpPr>
          <p:nvPr>
            <p:ph idx="1"/>
          </p:nvPr>
        </p:nvSpPr>
        <p:spPr>
          <a:xfrm>
            <a:off x="838200" y="1825625"/>
            <a:ext cx="10798833" cy="4351338"/>
          </a:xfrm>
        </p:spPr>
        <p:txBody>
          <a:bodyPr>
            <a:normAutofit/>
          </a:bodyPr>
          <a:lstStyle/>
          <a:p>
            <a:pPr>
              <a:buNone/>
            </a:pPr>
            <a:r>
              <a:rPr kumimoji="0" lang="en-US" sz="2000" b="1" i="0" u="none" strike="noStrike" kern="1200" cap="none" spc="0" normalizeH="0" baseline="0" noProof="0" dirty="0">
                <a:ln>
                  <a:noFill/>
                </a:ln>
                <a:solidFill>
                  <a:srgbClr val="0517B5"/>
                </a:solidFill>
                <a:effectLst/>
                <a:uLnTx/>
                <a:uFillTx/>
                <a:latin typeface="IBM Plex Sans" panose="020B0503050203000203" pitchFamily="34" charset="0"/>
                <a:ea typeface="+mn-ea"/>
                <a:cs typeface="Helvetica" panose="020B0604020202020204" pitchFamily="34" charset="0"/>
              </a:rPr>
              <a:t>Sustainable transformation required cultural and structural alignment</a:t>
            </a:r>
            <a:endParaRPr lang="sl-SI" sz="1600" b="1" dirty="0"/>
          </a:p>
          <a:p>
            <a:pPr marL="0" indent="0">
              <a:lnSpc>
                <a:spcPct val="100000"/>
              </a:lnSpc>
              <a:spcBef>
                <a:spcPts val="0"/>
              </a:spcBef>
              <a:spcAft>
                <a:spcPts val="600"/>
              </a:spcAft>
              <a:buNone/>
            </a:pPr>
            <a:br>
              <a:rPr lang="en-US" sz="1600" b="1" dirty="0"/>
            </a:br>
            <a:r>
              <a:rPr lang="en-US" sz="1600" b="1" dirty="0"/>
              <a:t>Key intervention mechanisms:</a:t>
            </a:r>
          </a:p>
          <a:p>
            <a:pPr>
              <a:lnSpc>
                <a:spcPct val="100000"/>
              </a:lnSpc>
              <a:spcBef>
                <a:spcPts val="0"/>
              </a:spcBef>
              <a:spcAft>
                <a:spcPts val="600"/>
              </a:spcAft>
              <a:buFont typeface="Wingdings" panose="05000000000000000000" pitchFamily="2" charset="2"/>
              <a:buChar char="§"/>
            </a:pPr>
            <a:r>
              <a:rPr lang="en-US" sz="1800" dirty="0"/>
              <a:t>Establishment of a cross-functional sustainability task force representing core </a:t>
            </a:r>
            <a:r>
              <a:rPr lang="en-US" sz="1800" dirty="0" err="1"/>
              <a:t>organisational</a:t>
            </a:r>
            <a:r>
              <a:rPr lang="en-US" sz="1800" dirty="0"/>
              <a:t> units</a:t>
            </a:r>
          </a:p>
          <a:p>
            <a:pPr>
              <a:lnSpc>
                <a:spcPct val="100000"/>
              </a:lnSpc>
              <a:spcBef>
                <a:spcPts val="0"/>
              </a:spcBef>
              <a:spcAft>
                <a:spcPts val="600"/>
              </a:spcAft>
              <a:buFont typeface="Wingdings" panose="05000000000000000000" pitchFamily="2" charset="2"/>
              <a:buChar char="§"/>
            </a:pPr>
            <a:r>
              <a:rPr lang="en-US" sz="1800" dirty="0"/>
              <a:t>Development of a roadmap integrating sustainability into operational processes</a:t>
            </a:r>
          </a:p>
          <a:p>
            <a:pPr>
              <a:lnSpc>
                <a:spcPct val="100000"/>
              </a:lnSpc>
              <a:spcBef>
                <a:spcPts val="0"/>
              </a:spcBef>
              <a:spcAft>
                <a:spcPts val="600"/>
              </a:spcAft>
              <a:buFont typeface="Wingdings" panose="05000000000000000000" pitchFamily="2" charset="2"/>
              <a:buChar char="§"/>
            </a:pPr>
            <a:r>
              <a:rPr lang="en-US" sz="1800" dirty="0"/>
              <a:t>Practices of Inclusive Deliberation (co-creation workshops, values-based ideation and assessment)</a:t>
            </a:r>
          </a:p>
          <a:p>
            <a:pPr>
              <a:lnSpc>
                <a:spcPct val="100000"/>
              </a:lnSpc>
              <a:spcBef>
                <a:spcPts val="0"/>
              </a:spcBef>
              <a:spcAft>
                <a:spcPts val="600"/>
              </a:spcAft>
              <a:buFont typeface="Wingdings" panose="05000000000000000000" pitchFamily="2" charset="2"/>
              <a:buChar char="§"/>
            </a:pPr>
            <a:r>
              <a:rPr lang="en-US" sz="1800" dirty="0"/>
              <a:t>Strong leadership endorsement and integration of sustainability into core KPIs</a:t>
            </a:r>
          </a:p>
          <a:p>
            <a:pPr marL="0" indent="0">
              <a:buNone/>
            </a:pPr>
            <a:endParaRPr lang="sl-SI" sz="1600" dirty="0"/>
          </a:p>
          <a:p>
            <a:pPr marL="0" indent="0">
              <a:lnSpc>
                <a:spcPct val="100000"/>
              </a:lnSpc>
              <a:spcBef>
                <a:spcPts val="0"/>
              </a:spcBef>
              <a:spcAft>
                <a:spcPts val="600"/>
              </a:spcAft>
              <a:buNone/>
            </a:pPr>
            <a:r>
              <a:rPr lang="sl-SI" sz="1600" b="1" dirty="0"/>
              <a:t>			The process shifted sustainability: </a:t>
            </a:r>
            <a:endParaRPr lang="en-US" sz="1600" b="1" dirty="0"/>
          </a:p>
          <a:p>
            <a:pPr marL="0" indent="0">
              <a:buNone/>
            </a:pPr>
            <a:r>
              <a:rPr lang="sl-SI" sz="1600" dirty="0"/>
              <a:t>   			</a:t>
            </a:r>
            <a:r>
              <a:rPr lang="en-US" sz="1800" dirty="0"/>
              <a:t>from a peripheral reporting function</a:t>
            </a:r>
            <a:endParaRPr lang="sl-SI" sz="1800" dirty="0"/>
          </a:p>
          <a:p>
            <a:pPr marL="0" indent="0">
              <a:buNone/>
            </a:pPr>
            <a:r>
              <a:rPr lang="sl-SI" sz="1800" dirty="0"/>
              <a:t> 			</a:t>
            </a:r>
            <a:r>
              <a:rPr lang="en-US" sz="1800" dirty="0"/>
              <a:t>to an embedded strategic and operational principle.</a:t>
            </a:r>
          </a:p>
          <a:p>
            <a:pPr marL="0" indent="0">
              <a:buClr>
                <a:schemeClr val="tx1"/>
              </a:buClr>
              <a:buNone/>
              <a:defRPr/>
            </a:pPr>
            <a:endParaRPr lang="en-GB" sz="2000" i="1" dirty="0"/>
          </a:p>
        </p:txBody>
      </p:sp>
      <p:pic>
        <p:nvPicPr>
          <p:cNvPr id="3" name="Slika 2">
            <a:extLst>
              <a:ext uri="{FF2B5EF4-FFF2-40B4-BE49-F238E27FC236}">
                <a16:creationId xmlns:a16="http://schemas.microsoft.com/office/drawing/2014/main" id="{AC451283-01FF-789C-664D-BE4167E7095F}"/>
              </a:ext>
            </a:extLst>
          </p:cNvPr>
          <p:cNvPicPr>
            <a:picLocks noChangeAspect="1"/>
          </p:cNvPicPr>
          <p:nvPr/>
        </p:nvPicPr>
        <p:blipFill>
          <a:blip r:embed="rId4"/>
          <a:stretch>
            <a:fillRect/>
          </a:stretch>
        </p:blipFill>
        <p:spPr>
          <a:xfrm>
            <a:off x="1639020" y="4118533"/>
            <a:ext cx="1578634" cy="1809654"/>
          </a:xfrm>
          <a:prstGeom prst="rect">
            <a:avLst/>
          </a:prstGeom>
        </p:spPr>
      </p:pic>
      <p:sp>
        <p:nvSpPr>
          <p:cNvPr id="4" name="Footer Placeholder 4">
            <a:extLst>
              <a:ext uri="{FF2B5EF4-FFF2-40B4-BE49-F238E27FC236}">
                <a16:creationId xmlns:a16="http://schemas.microsoft.com/office/drawing/2014/main" id="{8FD366DC-0020-6F2B-456E-FF9DD541FD97}"/>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Godina Košir, L. (2026)</a:t>
            </a:r>
            <a:endParaRPr lang="de-DE" sz="1000" dirty="0"/>
          </a:p>
        </p:txBody>
      </p:sp>
    </p:spTree>
    <p:extLst>
      <p:ext uri="{BB962C8B-B14F-4D97-AF65-F5344CB8AC3E}">
        <p14:creationId xmlns:p14="http://schemas.microsoft.com/office/powerpoint/2010/main" val="2888557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ED66B-A419-0E51-3244-1B382AACB773}"/>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B7A416C-64FF-302D-769A-4DC836765ED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536B08AF-57D0-5DA5-BBBF-0B6F3EBA7A64}"/>
              </a:ext>
            </a:extLst>
          </p:cNvPr>
          <p:cNvSpPr>
            <a:spLocks noGrp="1"/>
          </p:cNvSpPr>
          <p:nvPr>
            <p:ph type="title"/>
          </p:nvPr>
        </p:nvSpPr>
        <p:spPr/>
        <p:txBody>
          <a:bodyPr>
            <a:normAutofit/>
          </a:bodyPr>
          <a:lstStyle/>
          <a:p>
            <a:r>
              <a:rPr kumimoji="0" lang="en-GB" sz="1800" b="1"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Chapter 11 / Mergers and Acquisitions</a:t>
            </a:r>
            <a:br>
              <a:rPr kumimoji="0" lang="en-GB" sz="1600" b="1"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br>
            <a:r>
              <a:rPr kumimoji="0" lang="en-US" sz="3600" b="0"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Systemic Change in Mergers and Acquisitions</a:t>
            </a:r>
            <a:endParaRPr lang="en-GB" sz="36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EB9C7119-73E6-371C-75CC-2F0A47A1E55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221</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F1792D1F-7B20-CD32-E8DF-6E71BA985C8C}"/>
              </a:ext>
            </a:extLst>
          </p:cNvPr>
          <p:cNvSpPr>
            <a:spLocks noGrp="1"/>
          </p:cNvSpPr>
          <p:nvPr>
            <p:ph idx="1"/>
          </p:nvPr>
        </p:nvSpPr>
        <p:spPr>
          <a:xfrm>
            <a:off x="829574" y="1825625"/>
            <a:ext cx="10270973" cy="4895850"/>
          </a:xfrm>
        </p:spPr>
        <p:txBody>
          <a:bodyPr>
            <a:normAutofit fontScale="70000" lnSpcReduction="20000"/>
          </a:bodyPr>
          <a:lstStyle/>
          <a:p>
            <a:pPr>
              <a:lnSpc>
                <a:spcPct val="120000"/>
              </a:lnSpc>
              <a:spcBef>
                <a:spcPts val="0"/>
              </a:spcBef>
              <a:spcAft>
                <a:spcPts val="600"/>
              </a:spcAft>
              <a:buNone/>
            </a:pPr>
            <a:r>
              <a:rPr kumimoji="0" lang="en-US" sz="3600" b="1" i="0" u="none" strike="noStrike" kern="1200" cap="none" spc="0" normalizeH="0" baseline="0" noProof="0" dirty="0">
                <a:ln>
                  <a:noFill/>
                </a:ln>
                <a:solidFill>
                  <a:srgbClr val="0517B5"/>
                </a:solidFill>
                <a:effectLst/>
                <a:uLnTx/>
                <a:uFillTx/>
                <a:latin typeface="IBM Plex Sans" panose="020B0503050203000203" pitchFamily="34" charset="0"/>
                <a:ea typeface="+mn-ea"/>
                <a:cs typeface="Helvetica" panose="020B0604020202020204" pitchFamily="34" charset="0"/>
              </a:rPr>
              <a:t>The Role of Mentorship and Cultural Alignment</a:t>
            </a:r>
            <a:endParaRPr kumimoji="0" lang="sl-SI" sz="3600" b="1" i="0" u="none" strike="noStrike" kern="1200" cap="none" spc="0" normalizeH="0" baseline="0" noProof="0" dirty="0">
              <a:ln>
                <a:noFill/>
              </a:ln>
              <a:solidFill>
                <a:srgbClr val="0517B5"/>
              </a:solidFill>
              <a:effectLst/>
              <a:uLnTx/>
              <a:uFillTx/>
              <a:latin typeface="IBM Plex Sans" panose="020B0503050203000203" pitchFamily="34" charset="0"/>
              <a:ea typeface="+mn-ea"/>
              <a:cs typeface="Helvetica" panose="020B0604020202020204" pitchFamily="34" charset="0"/>
            </a:endParaRPr>
          </a:p>
          <a:p>
            <a:pPr marL="0" indent="0">
              <a:lnSpc>
                <a:spcPct val="120000"/>
              </a:lnSpc>
              <a:spcBef>
                <a:spcPts val="0"/>
              </a:spcBef>
              <a:spcAft>
                <a:spcPts val="600"/>
              </a:spcAft>
              <a:buNone/>
            </a:pPr>
            <a:r>
              <a:rPr lang="en-US" sz="2900" b="1" dirty="0"/>
              <a:t>Transformation unfolded across multiple dimensions:</a:t>
            </a:r>
          </a:p>
          <a:p>
            <a:pPr>
              <a:lnSpc>
                <a:spcPct val="120000"/>
              </a:lnSpc>
              <a:spcBef>
                <a:spcPts val="0"/>
              </a:spcBef>
              <a:spcAft>
                <a:spcPts val="600"/>
              </a:spcAft>
              <a:buFont typeface="Wingdings" panose="05000000000000000000" pitchFamily="2" charset="2"/>
              <a:buChar char="§"/>
            </a:pPr>
            <a:r>
              <a:rPr lang="en-US" sz="2600" dirty="0"/>
              <a:t>Alignment of values, practices, and performance indicators</a:t>
            </a:r>
          </a:p>
          <a:p>
            <a:pPr>
              <a:lnSpc>
                <a:spcPct val="120000"/>
              </a:lnSpc>
              <a:spcBef>
                <a:spcPts val="0"/>
              </a:spcBef>
              <a:spcAft>
                <a:spcPts val="600"/>
              </a:spcAft>
              <a:buFont typeface="Wingdings" panose="05000000000000000000" pitchFamily="2" charset="2"/>
              <a:buChar char="§"/>
            </a:pPr>
            <a:r>
              <a:rPr lang="en-US" sz="2600" dirty="0"/>
              <a:t>Employee engagement to address skepticism and foster ownership</a:t>
            </a:r>
          </a:p>
          <a:p>
            <a:pPr>
              <a:lnSpc>
                <a:spcPct val="120000"/>
              </a:lnSpc>
              <a:spcBef>
                <a:spcPts val="0"/>
              </a:spcBef>
              <a:spcAft>
                <a:spcPts val="600"/>
              </a:spcAft>
              <a:buFont typeface="Wingdings" panose="05000000000000000000" pitchFamily="2" charset="2"/>
              <a:buChar char="§"/>
            </a:pPr>
            <a:r>
              <a:rPr lang="en-US" sz="2600" dirty="0"/>
              <a:t>Integration of sustainability targets (e.g., carbon neutrality by 2030) into corporate strategy</a:t>
            </a:r>
          </a:p>
          <a:p>
            <a:pPr>
              <a:lnSpc>
                <a:spcPct val="120000"/>
              </a:lnSpc>
              <a:spcBef>
                <a:spcPts val="0"/>
              </a:spcBef>
              <a:spcAft>
                <a:spcPts val="600"/>
              </a:spcAft>
              <a:buFont typeface="Wingdings" panose="05000000000000000000" pitchFamily="2" charset="2"/>
              <a:buChar char="§"/>
            </a:pPr>
            <a:r>
              <a:rPr lang="en-US" sz="2600" dirty="0"/>
              <a:t>Extension of sustainability across the value chain and stakeholder relations</a:t>
            </a:r>
          </a:p>
          <a:p>
            <a:pPr marL="0" indent="0">
              <a:lnSpc>
                <a:spcPct val="120000"/>
              </a:lnSpc>
              <a:spcBef>
                <a:spcPts val="0"/>
              </a:spcBef>
              <a:spcAft>
                <a:spcPts val="600"/>
              </a:spcAft>
              <a:buNone/>
            </a:pPr>
            <a:r>
              <a:rPr lang="en-US" sz="2900" b="1" dirty="0"/>
              <a:t>The external sustainability advisor </a:t>
            </a:r>
            <a:r>
              <a:rPr lang="en-US" sz="2900" dirty="0"/>
              <a:t>facilitated shared understanding, trust-building, and systemic integration —</a:t>
            </a:r>
            <a:r>
              <a:rPr lang="sl-SI" sz="2900" dirty="0"/>
              <a:t> </a:t>
            </a:r>
            <a:r>
              <a:rPr lang="en-US" sz="2900" dirty="0"/>
              <a:t>until full ownership transitioned to internal leadership.</a:t>
            </a:r>
          </a:p>
          <a:p>
            <a:pPr marL="0" indent="0">
              <a:lnSpc>
                <a:spcPct val="120000"/>
              </a:lnSpc>
              <a:spcBef>
                <a:spcPts val="0"/>
              </a:spcBef>
              <a:spcAft>
                <a:spcPts val="600"/>
              </a:spcAft>
              <a:buNone/>
            </a:pPr>
            <a:r>
              <a:rPr lang="sl-SI" sz="2900" b="1" dirty="0">
                <a:solidFill>
                  <a:srgbClr val="0517B5"/>
                </a:solidFill>
              </a:rPr>
              <a:t>Core insight:</a:t>
            </a:r>
            <a:r>
              <a:rPr lang="de-DE" sz="2900" b="1" dirty="0">
                <a:solidFill>
                  <a:srgbClr val="0517B5"/>
                </a:solidFill>
              </a:rPr>
              <a:t> </a:t>
            </a:r>
            <a:r>
              <a:rPr lang="en-US" sz="2900" dirty="0"/>
              <a:t>In mergers and acquisitions, structural integration alone is insufficient. Long-term competitiveness depends on developing a sustainable</a:t>
            </a:r>
            <a:r>
              <a:rPr lang="sl-SI" sz="2900" dirty="0"/>
              <a:t> </a:t>
            </a:r>
            <a:r>
              <a:rPr lang="en-US" sz="2900" dirty="0"/>
              <a:t>innovation culture that reconciles heritage with future-oriented transformation.</a:t>
            </a:r>
            <a:br>
              <a:rPr lang="en-US" sz="2900" dirty="0"/>
            </a:br>
            <a:endParaRPr lang="en-US" sz="2900" dirty="0"/>
          </a:p>
          <a:p>
            <a:pPr>
              <a:lnSpc>
                <a:spcPct val="120000"/>
              </a:lnSpc>
              <a:spcBef>
                <a:spcPts val="0"/>
              </a:spcBef>
              <a:spcAft>
                <a:spcPts val="600"/>
              </a:spcAft>
              <a:buClr>
                <a:schemeClr val="tx1"/>
              </a:buClr>
              <a:buFont typeface="Wingdings" panose="05000000000000000000" pitchFamily="2" charset="2"/>
              <a:buChar char="§"/>
              <a:defRPr/>
            </a:pPr>
            <a:endParaRPr lang="en-GB" sz="2000" i="1" dirty="0"/>
          </a:p>
        </p:txBody>
      </p:sp>
      <p:sp>
        <p:nvSpPr>
          <p:cNvPr id="3" name="Footer Placeholder 4">
            <a:extLst>
              <a:ext uri="{FF2B5EF4-FFF2-40B4-BE49-F238E27FC236}">
                <a16:creationId xmlns:a16="http://schemas.microsoft.com/office/drawing/2014/main" id="{DE20EE5D-40D0-615C-7509-9C4437A674D3}"/>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Godina Košir, L. (2026)</a:t>
            </a:r>
            <a:endParaRPr lang="de-DE" sz="1000" dirty="0"/>
          </a:p>
        </p:txBody>
      </p:sp>
    </p:spTree>
    <p:extLst>
      <p:ext uri="{BB962C8B-B14F-4D97-AF65-F5344CB8AC3E}">
        <p14:creationId xmlns:p14="http://schemas.microsoft.com/office/powerpoint/2010/main" val="394908364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bg>
      <p:bgPr>
        <a:solidFill>
          <a:srgbClr val="0517B5"/>
        </a:solidFill>
        <a:effectLst/>
      </p:bgPr>
    </p:bg>
    <p:spTree>
      <p:nvGrpSpPr>
        <p:cNvPr id="1" name="">
          <a:extLst>
            <a:ext uri="{FF2B5EF4-FFF2-40B4-BE49-F238E27FC236}">
              <a16:creationId xmlns:a16="http://schemas.microsoft.com/office/drawing/2014/main" id="{4C05319B-7E2D-7AA7-6D96-00D8629943B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B83B7E0-C0D9-EE4F-34A8-054E80D1642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8A5D195-4869-B4ED-DD8F-0B405BFC4D1E}"/>
              </a:ext>
            </a:extLst>
          </p:cNvPr>
          <p:cNvSpPr>
            <a:spLocks noGrp="1"/>
          </p:cNvSpPr>
          <p:nvPr>
            <p:ph type="title"/>
          </p:nvPr>
        </p:nvSpPr>
        <p:spPr>
          <a:xfrm>
            <a:off x="838200" y="634069"/>
            <a:ext cx="10515600" cy="1325563"/>
          </a:xfrm>
        </p:spPr>
        <p:txBody>
          <a:bodyPr>
            <a:normAutofit fontScale="90000"/>
          </a:bodyPr>
          <a:lstStyle/>
          <a:p>
            <a:r>
              <a:rPr lang="en-GB" sz="4000" b="1" dirty="0">
                <a:solidFill>
                  <a:schemeClr val="bg1"/>
                </a:solidFill>
                <a:ea typeface="+mn-ea"/>
              </a:rPr>
              <a:t>Chapter 12</a:t>
            </a:r>
            <a:br>
              <a:rPr lang="en-GB" sz="4000" b="1" dirty="0">
                <a:solidFill>
                  <a:schemeClr val="bg1"/>
                </a:solidFill>
                <a:ea typeface="+mn-ea"/>
              </a:rPr>
            </a:br>
            <a:r>
              <a:rPr lang="en-US" sz="4000" dirty="0">
                <a:solidFill>
                  <a:schemeClr val="bg1"/>
                </a:solidFill>
              </a:rPr>
              <a:t>Sustainable Finance and Investments </a:t>
            </a:r>
            <a:br>
              <a:rPr lang="en-US" sz="4000" dirty="0">
                <a:solidFill>
                  <a:schemeClr val="bg1"/>
                </a:solidFill>
              </a:rPr>
            </a:br>
            <a:r>
              <a:rPr lang="en-US" sz="4000" dirty="0">
                <a:solidFill>
                  <a:schemeClr val="bg1"/>
                </a:solidFill>
              </a:rPr>
              <a:t>for Sustainable Innovation Cultures</a:t>
            </a:r>
            <a:endParaRPr lang="en-GB" sz="3600" noProof="0" dirty="0">
              <a:solidFill>
                <a:schemeClr val="bg1"/>
              </a:solidFill>
              <a:latin typeface="IBM Plex Sans" panose="020B0503050203000203" pitchFamily="34" charset="0"/>
              <a:ea typeface="+mn-ea"/>
            </a:endParaRPr>
          </a:p>
        </p:txBody>
      </p:sp>
      <p:sp>
        <p:nvSpPr>
          <p:cNvPr id="7" name="Slide Number Placeholder 6">
            <a:extLst>
              <a:ext uri="{FF2B5EF4-FFF2-40B4-BE49-F238E27FC236}">
                <a16:creationId xmlns:a16="http://schemas.microsoft.com/office/drawing/2014/main" id="{414EEAB2-5659-7C4B-5EDA-8183867847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222</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Tree>
    <p:extLst>
      <p:ext uri="{BB962C8B-B14F-4D97-AF65-F5344CB8AC3E}">
        <p14:creationId xmlns:p14="http://schemas.microsoft.com/office/powerpoint/2010/main" val="134102204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E5C53-6ED8-41F1-F2C0-09B7C719987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412BDBB-BBF4-E5A6-3A3C-B47285829E5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04F5DA2A-1272-61FA-517B-46292E6B91EE}"/>
              </a:ext>
            </a:extLst>
          </p:cNvPr>
          <p:cNvSpPr>
            <a:spLocks noGrp="1"/>
          </p:cNvSpPr>
          <p:nvPr>
            <p:ph type="title"/>
          </p:nvPr>
        </p:nvSpPr>
        <p:spPr/>
        <p:txBody>
          <a:bodyPr>
            <a:normAutofit/>
          </a:bodyPr>
          <a:lstStyle/>
          <a:p>
            <a:r>
              <a:rPr lang="en-GB" sz="1800" b="1" dirty="0">
                <a:solidFill>
                  <a:srgbClr val="0517B5"/>
                </a:solidFill>
              </a:rPr>
              <a:t>Chapter 12 / </a:t>
            </a:r>
            <a:r>
              <a:rPr lang="en-US" sz="1800" b="1" dirty="0">
                <a:solidFill>
                  <a:srgbClr val="0517B5"/>
                </a:solidFill>
              </a:rPr>
              <a:t>Sustainable Finance and Investments </a:t>
            </a:r>
            <a:br>
              <a:rPr lang="en-US" sz="1800" b="1" dirty="0">
                <a:solidFill>
                  <a:srgbClr val="0517B5"/>
                </a:solidFill>
              </a:rPr>
            </a:br>
            <a:r>
              <a:rPr kumimoji="0" lang="en-US" sz="3600" b="0"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Overview</a:t>
            </a:r>
            <a:endParaRPr lang="en-GB" sz="36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79EF0D81-4F04-4BD8-792C-A9A56B03B98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223</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1B240777-9AC7-4D1C-0527-541EE6D2B1F0}"/>
              </a:ext>
            </a:extLst>
          </p:cNvPr>
          <p:cNvSpPr>
            <a:spLocks noGrp="1"/>
          </p:cNvSpPr>
          <p:nvPr>
            <p:ph idx="1"/>
          </p:nvPr>
        </p:nvSpPr>
        <p:spPr>
          <a:xfrm>
            <a:off x="838201" y="2067681"/>
            <a:ext cx="8194288" cy="4351338"/>
          </a:xfrm>
        </p:spPr>
        <p:txBody>
          <a:bodyPr>
            <a:normAutofit/>
          </a:bodyPr>
          <a:lstStyle/>
          <a:p>
            <a:pPr>
              <a:buClr>
                <a:schemeClr val="tx1"/>
              </a:buClr>
              <a:buFont typeface="Wingdings" panose="05000000000000000000" pitchFamily="2" charset="2"/>
              <a:buChar char="§"/>
              <a:defRPr/>
            </a:pPr>
            <a:r>
              <a:rPr lang="de-DE" sz="2000" dirty="0"/>
              <a:t>Financing </a:t>
            </a:r>
            <a:r>
              <a:rPr lang="de-DE" sz="2000" dirty="0" err="1"/>
              <a:t>Sustainable</a:t>
            </a:r>
            <a:r>
              <a:rPr lang="de-DE" sz="2000" dirty="0"/>
              <a:t> Transformation</a:t>
            </a:r>
          </a:p>
          <a:p>
            <a:pPr>
              <a:buClr>
                <a:schemeClr val="tx1"/>
              </a:buClr>
              <a:buFont typeface="Wingdings" panose="05000000000000000000" pitchFamily="2" charset="2"/>
              <a:buChar char="§"/>
              <a:defRPr/>
            </a:pPr>
            <a:r>
              <a:rPr lang="en-US" sz="2000" dirty="0"/>
              <a:t>Financial Planning for Sustainable Innovation</a:t>
            </a:r>
          </a:p>
          <a:p>
            <a:pPr>
              <a:buClr>
                <a:schemeClr val="tx1"/>
              </a:buClr>
              <a:buFont typeface="Wingdings" panose="05000000000000000000" pitchFamily="2" charset="2"/>
              <a:buChar char="§"/>
              <a:defRPr/>
            </a:pPr>
            <a:r>
              <a:rPr lang="en-US" sz="2000" dirty="0"/>
              <a:t>Financial Accounting and Transformation Within the Finance Function</a:t>
            </a:r>
          </a:p>
          <a:p>
            <a:pPr>
              <a:buClr>
                <a:schemeClr val="tx1"/>
              </a:buClr>
              <a:buFont typeface="Wingdings" panose="05000000000000000000" pitchFamily="2" charset="2"/>
              <a:buChar char="§"/>
              <a:defRPr/>
            </a:pPr>
            <a:r>
              <a:rPr lang="en-US" sz="2000" dirty="0"/>
              <a:t>Building Financially Resilient Sustainable Innovation Cultures</a:t>
            </a:r>
            <a:endParaRPr lang="en-GB" sz="2000" i="1" dirty="0"/>
          </a:p>
        </p:txBody>
      </p:sp>
      <p:sp>
        <p:nvSpPr>
          <p:cNvPr id="3" name="Footer Placeholder 4">
            <a:extLst>
              <a:ext uri="{FF2B5EF4-FFF2-40B4-BE49-F238E27FC236}">
                <a16:creationId xmlns:a16="http://schemas.microsoft.com/office/drawing/2014/main" id="{0EEFD470-0579-6394-BE46-64AAF55C2376}"/>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Erkel, G. (2026)</a:t>
            </a:r>
            <a:endParaRPr lang="de-DE" sz="1000" dirty="0"/>
          </a:p>
        </p:txBody>
      </p:sp>
    </p:spTree>
    <p:extLst>
      <p:ext uri="{BB962C8B-B14F-4D97-AF65-F5344CB8AC3E}">
        <p14:creationId xmlns:p14="http://schemas.microsoft.com/office/powerpoint/2010/main" val="2613270893"/>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28575-CB0A-B3DF-C887-BAA0E5977DE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6E9C19F8-E059-DC98-5A32-62C17D53E58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A0D1270B-5C1A-26D1-1C86-1D72AAA371B2}"/>
              </a:ext>
            </a:extLst>
          </p:cNvPr>
          <p:cNvSpPr>
            <a:spLocks noGrp="1"/>
          </p:cNvSpPr>
          <p:nvPr>
            <p:ph type="title"/>
          </p:nvPr>
        </p:nvSpPr>
        <p:spPr/>
        <p:txBody>
          <a:bodyPr>
            <a:normAutofit/>
          </a:bodyPr>
          <a:lstStyle/>
          <a:p>
            <a:r>
              <a:rPr lang="en-GB" sz="1800" b="1" dirty="0">
                <a:solidFill>
                  <a:srgbClr val="0517B5"/>
                </a:solidFill>
              </a:rPr>
              <a:t>Chapter 12 / </a:t>
            </a:r>
            <a:r>
              <a:rPr lang="en-US" sz="1800" b="1" dirty="0">
                <a:solidFill>
                  <a:srgbClr val="0517B5"/>
                </a:solidFill>
              </a:rPr>
              <a:t>Sustainable Finance and Investments </a:t>
            </a:r>
            <a:br>
              <a:rPr lang="en-US" sz="1800" b="1" dirty="0">
                <a:solidFill>
                  <a:srgbClr val="0517B5"/>
                </a:solidFill>
              </a:rPr>
            </a:br>
            <a:r>
              <a:rPr kumimoji="0" lang="en-US" sz="3600" b="0"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Financing Sustainable Transformation</a:t>
            </a:r>
            <a:endParaRPr lang="en-GB" sz="36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8F8921C0-C380-1A9D-859D-44DBF59C91B4}"/>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DB3AAB35-D3EE-3EEC-7A82-4F9490BFFB8E}"/>
              </a:ext>
            </a:extLst>
          </p:cNvPr>
          <p:cNvSpPr>
            <a:spLocks noGrp="1"/>
          </p:cNvSpPr>
          <p:nvPr>
            <p:ph idx="1"/>
          </p:nvPr>
        </p:nvSpPr>
        <p:spPr>
          <a:xfrm>
            <a:off x="838200" y="2067677"/>
            <a:ext cx="9614835" cy="4351338"/>
          </a:xfrm>
        </p:spPr>
        <p:txBody>
          <a:bodyPr>
            <a:normAutofit/>
          </a:bodyPr>
          <a:lstStyle/>
          <a:p>
            <a:pPr>
              <a:buClr>
                <a:schemeClr val="tx1"/>
              </a:buClr>
              <a:buFont typeface="Wingdings" panose="05000000000000000000" pitchFamily="2" charset="2"/>
              <a:buChar char="§"/>
              <a:defRPr/>
            </a:pPr>
            <a:r>
              <a:rPr lang="en-US" sz="2000" dirty="0"/>
              <a:t>This chapter explores the interconnected roles of financial planning, financing and </a:t>
            </a:r>
            <a:r>
              <a:rPr lang="en-US" sz="2000" dirty="0" err="1"/>
              <a:t>organisational</a:t>
            </a:r>
            <a:r>
              <a:rPr lang="en-US" sz="2000" dirty="0"/>
              <a:t> transformation in the finance functions of sustainable innovation cultures. </a:t>
            </a:r>
          </a:p>
          <a:p>
            <a:pPr>
              <a:buClr>
                <a:schemeClr val="tx1"/>
              </a:buClr>
              <a:buFont typeface="Wingdings" panose="05000000000000000000" pitchFamily="2" charset="2"/>
              <a:buChar char="§"/>
              <a:defRPr/>
            </a:pPr>
            <a:r>
              <a:rPr lang="en-US" sz="2000" dirty="0"/>
              <a:t>It shows how to effectively allocate financial resources, how to finance the transformation and how to cultivate sustainable innovation without compromising financial stability or other strategic objectives.</a:t>
            </a:r>
          </a:p>
          <a:p>
            <a:pPr>
              <a:buClr>
                <a:schemeClr val="tx1"/>
              </a:buClr>
              <a:buFont typeface="Wingdings" panose="05000000000000000000" pitchFamily="2" charset="2"/>
              <a:buChar char="§"/>
              <a:defRPr/>
            </a:pPr>
            <a:r>
              <a:rPr lang="en-US" sz="2000" dirty="0"/>
              <a:t>Proven practices to finance sustainable transformation include:</a:t>
            </a:r>
          </a:p>
          <a:p>
            <a:pPr lvl="1">
              <a:buClr>
                <a:schemeClr val="tx1"/>
              </a:buClr>
              <a:buFont typeface="Wingdings" panose="05000000000000000000" pitchFamily="2" charset="2"/>
              <a:buChar char="§"/>
              <a:defRPr/>
            </a:pPr>
            <a:r>
              <a:rPr lang="en-US" sz="1600" dirty="0"/>
              <a:t>the reallocation of resources (e.g. using complementary practices and methods like Results Chain Matrix, Innovation Impact Assessment and Adopting Sustainable Management Systems), </a:t>
            </a:r>
          </a:p>
          <a:p>
            <a:pPr lvl="1">
              <a:buClr>
                <a:schemeClr val="tx1"/>
              </a:buClr>
              <a:buFont typeface="Wingdings" panose="05000000000000000000" pitchFamily="2" charset="2"/>
              <a:buChar char="§"/>
              <a:defRPr/>
            </a:pPr>
            <a:r>
              <a:rPr lang="en-US" sz="1600" dirty="0"/>
              <a:t>the use of external financing options (such as green bonds, sustainability-linked loans and impact investment funds)</a:t>
            </a:r>
          </a:p>
          <a:p>
            <a:pPr lvl="1">
              <a:buClr>
                <a:schemeClr val="tx1"/>
              </a:buClr>
              <a:buFont typeface="Wingdings" panose="05000000000000000000" pitchFamily="2" charset="2"/>
              <a:buChar char="§"/>
              <a:defRPr/>
            </a:pPr>
            <a:r>
              <a:rPr lang="en-US" sz="1600" dirty="0"/>
              <a:t>sustainable business model design (see Lüdeke-Freund, Breuer &amp; Massa, 2026).</a:t>
            </a:r>
            <a:endParaRPr lang="en-GB" sz="1600" dirty="0"/>
          </a:p>
        </p:txBody>
      </p:sp>
      <p:sp>
        <p:nvSpPr>
          <p:cNvPr id="3" name="Footer Placeholder 4">
            <a:extLst>
              <a:ext uri="{FF2B5EF4-FFF2-40B4-BE49-F238E27FC236}">
                <a16:creationId xmlns:a16="http://schemas.microsoft.com/office/drawing/2014/main" id="{A8B04326-9E9F-689F-EA8E-F5F6CC56027D}"/>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Erkel, G. (2026)</a:t>
            </a:r>
            <a:endParaRPr lang="de-DE" sz="1000" dirty="0"/>
          </a:p>
        </p:txBody>
      </p:sp>
    </p:spTree>
    <p:extLst>
      <p:ext uri="{BB962C8B-B14F-4D97-AF65-F5344CB8AC3E}">
        <p14:creationId xmlns:p14="http://schemas.microsoft.com/office/powerpoint/2010/main" val="5979328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bg>
      <p:bgPr>
        <a:solidFill>
          <a:srgbClr val="BEFF8C"/>
        </a:solidFill>
        <a:effectLst/>
      </p:bgPr>
    </p:bg>
    <p:spTree>
      <p:nvGrpSpPr>
        <p:cNvPr id="1" name="">
          <a:extLst>
            <a:ext uri="{FF2B5EF4-FFF2-40B4-BE49-F238E27FC236}">
              <a16:creationId xmlns:a16="http://schemas.microsoft.com/office/drawing/2014/main" id="{A0A67CDE-4AA7-1082-8FDA-73BD740BD98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E5C7D7F-38FE-0B78-2CFC-CC7A57CEEA3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4EAD9E41-B9DF-8134-764A-E809E1E23E22}"/>
              </a:ext>
            </a:extLst>
          </p:cNvPr>
          <p:cNvSpPr>
            <a:spLocks noGrp="1"/>
          </p:cNvSpPr>
          <p:nvPr>
            <p:ph type="title"/>
          </p:nvPr>
        </p:nvSpPr>
        <p:spPr>
          <a:xfrm>
            <a:off x="838200" y="607175"/>
            <a:ext cx="10515600" cy="1325563"/>
          </a:xfrm>
        </p:spPr>
        <p:txBody>
          <a:bodyPr>
            <a:normAutofit fontScale="90000"/>
          </a:bodyPr>
          <a:lstStyle/>
          <a:p>
            <a:r>
              <a:rPr lang="en-GB" sz="2000" b="1" dirty="0">
                <a:solidFill>
                  <a:srgbClr val="0517B5"/>
                </a:solidFill>
              </a:rPr>
              <a:t>Chapter 12 / </a:t>
            </a:r>
            <a:r>
              <a:rPr lang="en-US" sz="2000" b="1" dirty="0">
                <a:solidFill>
                  <a:srgbClr val="0517B5"/>
                </a:solidFill>
              </a:rPr>
              <a:t>Sustainable Finance and Investments</a:t>
            </a:r>
            <a:br>
              <a:rPr lang="en-GB" sz="1800" b="1" dirty="0">
                <a:solidFill>
                  <a:srgbClr val="0517B5"/>
                </a:solidFill>
              </a:rPr>
            </a:br>
            <a:r>
              <a:rPr lang="en-GB" sz="4000" dirty="0">
                <a:solidFill>
                  <a:srgbClr val="0517B5"/>
                </a:solidFill>
              </a:rPr>
              <a:t>Case 16</a:t>
            </a:r>
            <a:r>
              <a:rPr lang="en-GB" sz="4000" noProof="0" dirty="0">
                <a:solidFill>
                  <a:srgbClr val="0517B5"/>
                </a:solidFill>
              </a:rPr>
              <a:t>. </a:t>
            </a:r>
            <a:r>
              <a:rPr lang="en-US" sz="4000" dirty="0">
                <a:solidFill>
                  <a:srgbClr val="0517B5"/>
                </a:solidFill>
              </a:rPr>
              <a:t>Patagonia’s Approach to Financing Sustainable Transformation</a:t>
            </a:r>
            <a:endParaRPr lang="en-GB" sz="3600"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30753FED-55F7-F7E8-F077-8290EA7B3C26}"/>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225</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5" name="TextBox 14">
            <a:extLst>
              <a:ext uri="{FF2B5EF4-FFF2-40B4-BE49-F238E27FC236}">
                <a16:creationId xmlns:a16="http://schemas.microsoft.com/office/drawing/2014/main" id="{F2A327F0-C21F-E678-4E9E-FE6EF5F6940F}"/>
              </a:ext>
            </a:extLst>
          </p:cNvPr>
          <p:cNvSpPr txBox="1"/>
          <p:nvPr/>
        </p:nvSpPr>
        <p:spPr>
          <a:xfrm>
            <a:off x="838200" y="2067674"/>
            <a:ext cx="8395736" cy="3801041"/>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
                <a:prstClr val="black"/>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Patagonia builds its strategy around long‑term sustainability, not short‑term profit, and has done so since the 1970s.</a:t>
            </a:r>
          </a:p>
          <a:p>
            <a:pPr marL="228600" marR="0" lvl="0" indent="-228600" algn="l" defTabSz="914400" rtl="0" eaLnBrk="1" fontAlgn="auto" latinLnBrk="0" hangingPunct="1">
              <a:lnSpc>
                <a:spcPct val="90000"/>
              </a:lnSpc>
              <a:spcBef>
                <a:spcPts val="1000"/>
              </a:spcBef>
              <a:spcAft>
                <a:spcPts val="0"/>
              </a:spcAft>
              <a:buClr>
                <a:prstClr val="black"/>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The company invests in sustainable materials and R&amp;D (e.g., recycled polyester, organic cotton) and improves supply‑chain transparency and </a:t>
            </a:r>
            <a:r>
              <a:rPr kumimoji="0" lang="en-US" sz="2000" b="0" i="0" u="none" strike="noStrike" kern="1200" cap="none" spc="0" normalizeH="0" baseline="0" noProof="0" dirty="0" err="1">
                <a:ln>
                  <a:noFill/>
                </a:ln>
                <a:solidFill>
                  <a:prstClr val="black"/>
                </a:solidFill>
                <a:effectLst/>
                <a:uLnTx/>
                <a:uFillTx/>
                <a:latin typeface="IBM Plex Sans" panose="020B0503050203000203" pitchFamily="34" charset="0"/>
                <a:ea typeface="+mn-ea"/>
                <a:cs typeface="Helvetica" panose="020B0604020202020204" pitchFamily="34" charset="0"/>
              </a:rPr>
              <a:t>labour</a:t>
            </a: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 conditions.</a:t>
            </a:r>
          </a:p>
          <a:p>
            <a:pPr marL="228600" marR="0" lvl="0" indent="-228600" algn="l" defTabSz="914400" rtl="0" eaLnBrk="1" fontAlgn="auto" latinLnBrk="0" hangingPunct="1">
              <a:lnSpc>
                <a:spcPct val="90000"/>
              </a:lnSpc>
              <a:spcBef>
                <a:spcPts val="1000"/>
              </a:spcBef>
              <a:spcAft>
                <a:spcPts val="0"/>
              </a:spcAft>
              <a:buClr>
                <a:prstClr val="black"/>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Its governance focuses on environmental protection, fair </a:t>
            </a:r>
            <a:r>
              <a:rPr kumimoji="0" lang="en-US" sz="2000" b="0" i="0" u="none" strike="noStrike" kern="1200" cap="none" spc="0" normalizeH="0" baseline="0" noProof="0" dirty="0" err="1">
                <a:ln>
                  <a:noFill/>
                </a:ln>
                <a:solidFill>
                  <a:prstClr val="black"/>
                </a:solidFill>
                <a:effectLst/>
                <a:uLnTx/>
                <a:uFillTx/>
                <a:latin typeface="IBM Plex Sans" panose="020B0503050203000203" pitchFamily="34" charset="0"/>
                <a:ea typeface="+mn-ea"/>
                <a:cs typeface="Helvetica" panose="020B0604020202020204" pitchFamily="34" charset="0"/>
              </a:rPr>
              <a:t>labour</a:t>
            </a: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 practices, and social responsibility, including donating 1% of sales through the Earth Tax.</a:t>
            </a:r>
          </a:p>
          <a:p>
            <a:pPr marL="228600" marR="0" lvl="0" indent="-228600" algn="l" defTabSz="914400" rtl="0" eaLnBrk="1" fontAlgn="auto" latinLnBrk="0" hangingPunct="1">
              <a:lnSpc>
                <a:spcPct val="90000"/>
              </a:lnSpc>
              <a:spcBef>
                <a:spcPts val="1000"/>
              </a:spcBef>
              <a:spcAft>
                <a:spcPts val="0"/>
              </a:spcAft>
              <a:buClr>
                <a:prstClr val="black"/>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Despite long-term investments in sustainability, the company benefits from strong brand loyalty, steady sales growth, and a positive employer reputation, showing that sustainability and financial success can reinforce each other.</a:t>
            </a:r>
            <a:endParaRPr kumimoji="0" lang="en-GB" sz="2000" b="0" i="1"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endParaRPr>
          </a:p>
        </p:txBody>
      </p:sp>
      <p:pic>
        <p:nvPicPr>
          <p:cNvPr id="6" name="Picture 4" descr="Patagonia Logo, symbol, meaning, history, PNG, brand">
            <a:extLst>
              <a:ext uri="{FF2B5EF4-FFF2-40B4-BE49-F238E27FC236}">
                <a16:creationId xmlns:a16="http://schemas.microsoft.com/office/drawing/2014/main" id="{FE05704E-A0B5-1E5B-21D5-6DBE6AA3F57C}"/>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t="32006" b="32005"/>
          <a:stretch>
            <a:fillRect/>
          </a:stretch>
        </p:blipFill>
        <p:spPr bwMode="auto">
          <a:xfrm>
            <a:off x="9403322" y="2067674"/>
            <a:ext cx="1948891" cy="39452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4">
            <a:extLst>
              <a:ext uri="{FF2B5EF4-FFF2-40B4-BE49-F238E27FC236}">
                <a16:creationId xmlns:a16="http://schemas.microsoft.com/office/drawing/2014/main" id="{063F6925-2446-877C-BD3A-8CAE71126CA4}"/>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Erkel, G. (2026)</a:t>
            </a:r>
            <a:endParaRPr lang="de-DE" sz="1000" dirty="0"/>
          </a:p>
        </p:txBody>
      </p:sp>
    </p:spTree>
    <p:extLst>
      <p:ext uri="{BB962C8B-B14F-4D97-AF65-F5344CB8AC3E}">
        <p14:creationId xmlns:p14="http://schemas.microsoft.com/office/powerpoint/2010/main" val="167381314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D727B-F361-5842-08A9-8E790751C397}"/>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79114C8-8AF2-C6CB-8783-5437FBA6E00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B7BE395C-01AD-44D9-8A03-C9250643A0CD}"/>
              </a:ext>
            </a:extLst>
          </p:cNvPr>
          <p:cNvSpPr>
            <a:spLocks noGrp="1"/>
          </p:cNvSpPr>
          <p:nvPr>
            <p:ph type="title"/>
          </p:nvPr>
        </p:nvSpPr>
        <p:spPr/>
        <p:txBody>
          <a:bodyPr>
            <a:normAutofit/>
          </a:bodyPr>
          <a:lstStyle/>
          <a:p>
            <a:r>
              <a:rPr lang="en-GB" sz="1800" b="1" dirty="0">
                <a:solidFill>
                  <a:srgbClr val="0517B5"/>
                </a:solidFill>
              </a:rPr>
              <a:t>Chapter 12 / </a:t>
            </a:r>
            <a:r>
              <a:rPr lang="en-US" sz="1800" b="1" dirty="0">
                <a:solidFill>
                  <a:srgbClr val="0517B5"/>
                </a:solidFill>
              </a:rPr>
              <a:t>Sustainable Finance and Investments </a:t>
            </a:r>
            <a:br>
              <a:rPr lang="en-US" sz="1800" b="1" dirty="0">
                <a:solidFill>
                  <a:srgbClr val="0517B5"/>
                </a:solidFill>
              </a:rPr>
            </a:br>
            <a:r>
              <a:rPr kumimoji="0" lang="en-US" sz="3600" b="0"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Financial Planning for Sustainable Innovation</a:t>
            </a:r>
            <a:endParaRPr lang="en-GB" sz="36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EF1D2D6D-B71A-6691-EE58-899EECC89A4E}"/>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226</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592A5EB4-5C81-6F91-1873-4ABB8350A43C}"/>
              </a:ext>
            </a:extLst>
          </p:cNvPr>
          <p:cNvSpPr>
            <a:spLocks noGrp="1"/>
          </p:cNvSpPr>
          <p:nvPr>
            <p:ph idx="1"/>
          </p:nvPr>
        </p:nvSpPr>
        <p:spPr>
          <a:xfrm>
            <a:off x="838200" y="2067675"/>
            <a:ext cx="9614835" cy="2248831"/>
          </a:xfrm>
        </p:spPr>
        <p:txBody>
          <a:bodyPr>
            <a:normAutofit/>
          </a:bodyPr>
          <a:lstStyle/>
          <a:p>
            <a:pPr>
              <a:buClr>
                <a:schemeClr val="tx1"/>
              </a:buClr>
              <a:buFont typeface="Wingdings" panose="05000000000000000000" pitchFamily="2" charset="2"/>
              <a:buChar char="§"/>
              <a:defRPr/>
            </a:pPr>
            <a:r>
              <a:rPr lang="en-US" sz="2000" dirty="0"/>
              <a:t>A range of practices allows financial planners to support the development of a sustainable innovation culture in their </a:t>
            </a:r>
            <a:r>
              <a:rPr lang="en-US" sz="2000" dirty="0" err="1"/>
              <a:t>organisation</a:t>
            </a:r>
            <a:r>
              <a:rPr lang="en-US" sz="2000" dirty="0"/>
              <a:t>. </a:t>
            </a:r>
          </a:p>
          <a:p>
            <a:pPr>
              <a:buClr>
                <a:schemeClr val="tx1"/>
              </a:buClr>
              <a:buFont typeface="Wingdings" panose="05000000000000000000" pitchFamily="2" charset="2"/>
              <a:buChar char="§"/>
              <a:defRPr/>
            </a:pPr>
            <a:r>
              <a:rPr lang="en-US" sz="2000" dirty="0"/>
              <a:t>They include:</a:t>
            </a:r>
          </a:p>
          <a:p>
            <a:pPr lvl="1">
              <a:buClr>
                <a:schemeClr val="tx1"/>
              </a:buClr>
              <a:buFont typeface="Wingdings" panose="05000000000000000000" pitchFamily="2" charset="2"/>
              <a:buChar char="§"/>
              <a:defRPr/>
            </a:pPr>
            <a:r>
              <a:rPr lang="en-US" sz="1600" dirty="0"/>
              <a:t>establishing dedicated funds, </a:t>
            </a:r>
          </a:p>
          <a:p>
            <a:pPr lvl="1">
              <a:buClr>
                <a:schemeClr val="tx1"/>
              </a:buClr>
              <a:buFont typeface="Wingdings" panose="05000000000000000000" pitchFamily="2" charset="2"/>
              <a:buChar char="§"/>
              <a:defRPr/>
            </a:pPr>
            <a:r>
              <a:rPr lang="en-US" sz="1600" dirty="0"/>
              <a:t>flexible budget allocation, </a:t>
            </a:r>
          </a:p>
          <a:p>
            <a:pPr lvl="1">
              <a:buClr>
                <a:schemeClr val="tx1"/>
              </a:buClr>
              <a:buFont typeface="Wingdings" panose="05000000000000000000" pitchFamily="2" charset="2"/>
              <a:buChar char="§"/>
              <a:defRPr/>
            </a:pPr>
            <a:r>
              <a:rPr lang="en-US" sz="1600" dirty="0"/>
              <a:t>multi-year planning and </a:t>
            </a:r>
          </a:p>
          <a:p>
            <a:pPr lvl="1">
              <a:buClr>
                <a:schemeClr val="tx1"/>
              </a:buClr>
              <a:buFont typeface="Wingdings" panose="05000000000000000000" pitchFamily="2" charset="2"/>
              <a:buChar char="§"/>
              <a:defRPr/>
            </a:pPr>
            <a:r>
              <a:rPr lang="en-US" sz="1600" dirty="0"/>
              <a:t>evaluating ROI (return on investments) in a comprehensive manner.</a:t>
            </a:r>
          </a:p>
        </p:txBody>
      </p:sp>
      <p:sp>
        <p:nvSpPr>
          <p:cNvPr id="3" name="Footer Placeholder 4">
            <a:extLst>
              <a:ext uri="{FF2B5EF4-FFF2-40B4-BE49-F238E27FC236}">
                <a16:creationId xmlns:a16="http://schemas.microsoft.com/office/drawing/2014/main" id="{75FFFA0A-7B48-9924-ACE4-8A7C55846C14}"/>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Erkel, G. (2026)</a:t>
            </a:r>
            <a:endParaRPr lang="de-DE" sz="1000" dirty="0"/>
          </a:p>
        </p:txBody>
      </p:sp>
    </p:spTree>
    <p:extLst>
      <p:ext uri="{BB962C8B-B14F-4D97-AF65-F5344CB8AC3E}">
        <p14:creationId xmlns:p14="http://schemas.microsoft.com/office/powerpoint/2010/main" val="1272010134"/>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bg>
      <p:bgPr>
        <a:solidFill>
          <a:srgbClr val="BEFF8C"/>
        </a:solidFill>
        <a:effectLst/>
      </p:bgPr>
    </p:bg>
    <p:spTree>
      <p:nvGrpSpPr>
        <p:cNvPr id="1" name="">
          <a:extLst>
            <a:ext uri="{FF2B5EF4-FFF2-40B4-BE49-F238E27FC236}">
              <a16:creationId xmlns:a16="http://schemas.microsoft.com/office/drawing/2014/main" id="{B1A0C85D-54CF-0784-0CCD-441130DAAE5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FFD3510-98F6-224F-30A7-75713A87243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9AF17A74-2030-11A3-A587-11FFF2D1A540}"/>
              </a:ext>
            </a:extLst>
          </p:cNvPr>
          <p:cNvSpPr>
            <a:spLocks noGrp="1"/>
          </p:cNvSpPr>
          <p:nvPr>
            <p:ph type="title"/>
          </p:nvPr>
        </p:nvSpPr>
        <p:spPr/>
        <p:txBody>
          <a:bodyPr>
            <a:normAutofit/>
          </a:bodyPr>
          <a:lstStyle/>
          <a:p>
            <a:r>
              <a:rPr lang="en-GB" sz="1800" b="1" dirty="0">
                <a:solidFill>
                  <a:srgbClr val="0517B5"/>
                </a:solidFill>
              </a:rPr>
              <a:t>Chapter 12 / </a:t>
            </a:r>
            <a:r>
              <a:rPr lang="en-US" sz="1800" b="1" dirty="0">
                <a:solidFill>
                  <a:srgbClr val="0517B5"/>
                </a:solidFill>
              </a:rPr>
              <a:t>Sustainable Finance and Investments</a:t>
            </a:r>
            <a:br>
              <a:rPr lang="en-GB" sz="1800" b="1" dirty="0">
                <a:solidFill>
                  <a:srgbClr val="0517B5"/>
                </a:solidFill>
              </a:rPr>
            </a:br>
            <a:r>
              <a:rPr lang="en-GB" sz="3600" dirty="0">
                <a:solidFill>
                  <a:srgbClr val="0517B5"/>
                </a:solidFill>
              </a:rPr>
              <a:t>Approach 8</a:t>
            </a:r>
            <a:r>
              <a:rPr lang="en-GB" sz="3600" noProof="0" dirty="0">
                <a:solidFill>
                  <a:srgbClr val="0517B5"/>
                </a:solidFill>
              </a:rPr>
              <a:t>. </a:t>
            </a:r>
            <a:r>
              <a:rPr lang="en-US" sz="3600" dirty="0">
                <a:solidFill>
                  <a:srgbClr val="0517B5"/>
                </a:solidFill>
              </a:rPr>
              <a:t>Metrics for Financial Planning</a:t>
            </a:r>
            <a:endParaRPr lang="en-GB" sz="3200"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C9A290F8-1F2F-EBC6-3B56-8F217254B09F}"/>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227</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5" name="TextBox 14">
            <a:extLst>
              <a:ext uri="{FF2B5EF4-FFF2-40B4-BE49-F238E27FC236}">
                <a16:creationId xmlns:a16="http://schemas.microsoft.com/office/drawing/2014/main" id="{518789E8-4E7E-54B2-F8C5-DBB2F0AB2CAF}"/>
              </a:ext>
            </a:extLst>
          </p:cNvPr>
          <p:cNvSpPr txBox="1"/>
          <p:nvPr/>
        </p:nvSpPr>
        <p:spPr>
          <a:xfrm>
            <a:off x="838199" y="2067679"/>
            <a:ext cx="5764307" cy="3524042"/>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
                <a:prstClr val="black"/>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Long‑term value is captured through reputation, loyalty, and regulatory compliance.</a:t>
            </a:r>
          </a:p>
          <a:p>
            <a:pPr marL="228600" marR="0" lvl="0" indent="-228600" algn="l" defTabSz="914400" rtl="0" eaLnBrk="1" fontAlgn="auto" latinLnBrk="0" hangingPunct="1">
              <a:lnSpc>
                <a:spcPct val="90000"/>
              </a:lnSpc>
              <a:spcBef>
                <a:spcPts val="1000"/>
              </a:spcBef>
              <a:spcAft>
                <a:spcPts val="0"/>
              </a:spcAft>
              <a:buClr>
                <a:prstClr val="black"/>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Environmental metrics track emissions, resource use, waste reduction, and biodiversity impact.</a:t>
            </a:r>
          </a:p>
          <a:p>
            <a:pPr marL="228600" marR="0" lvl="0" indent="-228600" algn="l" defTabSz="914400" rtl="0" eaLnBrk="1" fontAlgn="auto" latinLnBrk="0" hangingPunct="1">
              <a:lnSpc>
                <a:spcPct val="90000"/>
              </a:lnSpc>
              <a:spcBef>
                <a:spcPts val="1000"/>
              </a:spcBef>
              <a:spcAft>
                <a:spcPts val="0"/>
              </a:spcAft>
              <a:buClr>
                <a:prstClr val="black"/>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Financial metrics focus on sustainable revenue growth, cost savings, risk reduction, brand strength, and investor confidence.</a:t>
            </a:r>
          </a:p>
          <a:p>
            <a:pPr marL="228600" marR="0" lvl="0" indent="-228600" algn="l" defTabSz="914400" rtl="0" eaLnBrk="1" fontAlgn="auto" latinLnBrk="0" hangingPunct="1">
              <a:lnSpc>
                <a:spcPct val="90000"/>
              </a:lnSpc>
              <a:spcBef>
                <a:spcPts val="1000"/>
              </a:spcBef>
              <a:spcAft>
                <a:spcPts val="0"/>
              </a:spcAft>
              <a:buClr>
                <a:prstClr val="black"/>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Investment metrics assess NPV, long‑term ROI, and market‑share growth in sustainable products.</a:t>
            </a:r>
            <a:endParaRPr kumimoji="0" lang="en-GB" sz="2000" b="0" i="1"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endParaRPr>
          </a:p>
        </p:txBody>
      </p:sp>
      <p:sp>
        <p:nvSpPr>
          <p:cNvPr id="4" name="Footer Placeholder 4">
            <a:extLst>
              <a:ext uri="{FF2B5EF4-FFF2-40B4-BE49-F238E27FC236}">
                <a16:creationId xmlns:a16="http://schemas.microsoft.com/office/drawing/2014/main" id="{5B156809-72BA-59DF-6B9E-70AE5B6EF20D}"/>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Erkel, G. (2026)</a:t>
            </a:r>
            <a:endParaRPr lang="de-DE" sz="1000" dirty="0"/>
          </a:p>
        </p:txBody>
      </p:sp>
    </p:spTree>
    <p:extLst>
      <p:ext uri="{BB962C8B-B14F-4D97-AF65-F5344CB8AC3E}">
        <p14:creationId xmlns:p14="http://schemas.microsoft.com/office/powerpoint/2010/main" val="308350300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bg>
      <p:bgPr>
        <a:solidFill>
          <a:srgbClr val="BEFF8C"/>
        </a:solidFill>
        <a:effectLst/>
      </p:bgPr>
    </p:bg>
    <p:spTree>
      <p:nvGrpSpPr>
        <p:cNvPr id="1" name="">
          <a:extLst>
            <a:ext uri="{FF2B5EF4-FFF2-40B4-BE49-F238E27FC236}">
              <a16:creationId xmlns:a16="http://schemas.microsoft.com/office/drawing/2014/main" id="{4F8D3D6D-5708-2353-B438-106FCC2E8D6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1107028-6F09-59BC-BEBB-B44ABF9A549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4FDF4EEF-097D-8C26-3A7D-E1AB37512A3B}"/>
              </a:ext>
            </a:extLst>
          </p:cNvPr>
          <p:cNvSpPr>
            <a:spLocks noGrp="1"/>
          </p:cNvSpPr>
          <p:nvPr>
            <p:ph type="title"/>
          </p:nvPr>
        </p:nvSpPr>
        <p:spPr>
          <a:xfrm>
            <a:off x="838200" y="613897"/>
            <a:ext cx="10515600" cy="1325563"/>
          </a:xfrm>
        </p:spPr>
        <p:txBody>
          <a:bodyPr>
            <a:normAutofit fontScale="90000"/>
          </a:bodyPr>
          <a:lstStyle/>
          <a:p>
            <a:r>
              <a:rPr lang="en-GB" sz="2000" b="1" dirty="0">
                <a:solidFill>
                  <a:srgbClr val="0517B5"/>
                </a:solidFill>
              </a:rPr>
              <a:t>Chapter 12 / </a:t>
            </a:r>
            <a:r>
              <a:rPr lang="en-US" sz="2000" b="1" dirty="0">
                <a:solidFill>
                  <a:srgbClr val="0517B5"/>
                </a:solidFill>
              </a:rPr>
              <a:t>Sustainable Finance and Investments</a:t>
            </a:r>
            <a:br>
              <a:rPr lang="en-GB" sz="1800" b="1" dirty="0">
                <a:solidFill>
                  <a:srgbClr val="0517B5"/>
                </a:solidFill>
              </a:rPr>
            </a:br>
            <a:r>
              <a:rPr lang="en-GB" sz="4000" dirty="0">
                <a:solidFill>
                  <a:srgbClr val="0517B5"/>
                </a:solidFill>
              </a:rPr>
              <a:t>Approach 9</a:t>
            </a:r>
            <a:r>
              <a:rPr lang="en-GB" sz="4000" noProof="0" dirty="0">
                <a:solidFill>
                  <a:srgbClr val="0517B5"/>
                </a:solidFill>
              </a:rPr>
              <a:t>. </a:t>
            </a:r>
            <a:r>
              <a:rPr lang="en-US" sz="4000" dirty="0">
                <a:solidFill>
                  <a:srgbClr val="0517B5"/>
                </a:solidFill>
              </a:rPr>
              <a:t>Calculating Overall Return on Investments</a:t>
            </a:r>
            <a:endParaRPr lang="en-GB" sz="3600"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B1D36378-92FB-BAF6-B62E-958A5E3D971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228</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5" name="TextBox 14">
            <a:extLst>
              <a:ext uri="{FF2B5EF4-FFF2-40B4-BE49-F238E27FC236}">
                <a16:creationId xmlns:a16="http://schemas.microsoft.com/office/drawing/2014/main" id="{84F4287A-E080-3C71-42E7-59933AF67531}"/>
              </a:ext>
            </a:extLst>
          </p:cNvPr>
          <p:cNvSpPr txBox="1"/>
          <p:nvPr/>
        </p:nvSpPr>
        <p:spPr>
          <a:xfrm>
            <a:off x="838199" y="2074397"/>
            <a:ext cx="8007417" cy="4057521"/>
          </a:xfrm>
          <a:prstGeom prst="rect">
            <a:avLst/>
          </a:prstGeom>
          <a:noFill/>
        </p:spPr>
        <p:txBody>
          <a:bodyPr wrap="square">
            <a:spAutoFit/>
          </a:bodyPr>
          <a:lstStyle/>
          <a:p>
            <a:pPr marL="228600" lvl="0" indent="-228600">
              <a:lnSpc>
                <a:spcPct val="90000"/>
              </a:lnSpc>
              <a:spcBef>
                <a:spcPts val="1000"/>
              </a:spcBef>
              <a:buClr>
                <a:prstClr val="black"/>
              </a:buClr>
              <a:buFont typeface="Wingdings" panose="05000000000000000000" pitchFamily="2" charset="2"/>
              <a:buChar char="§"/>
              <a:defRPr/>
            </a:pPr>
            <a:r>
              <a:rPr lang="en-US" sz="2000" dirty="0">
                <a:solidFill>
                  <a:prstClr val="black"/>
                </a:solidFill>
                <a:latin typeface="IBM Plex Sans" panose="020B0503050203000203" pitchFamily="34" charset="0"/>
                <a:cs typeface="Helvetica" panose="020B0604020202020204" pitchFamily="34" charset="0"/>
              </a:rPr>
              <a:t>Consider tangible and intangible benefits in the e</a:t>
            </a:r>
            <a:r>
              <a:rPr kumimoji="0" lang="en-US" sz="2000" b="0" i="0" u="none" strike="noStrike" kern="1200" cap="none" spc="0" normalizeH="0" baseline="0" noProof="0" dirty="0" err="1">
                <a:ln>
                  <a:noFill/>
                </a:ln>
                <a:solidFill>
                  <a:prstClr val="black"/>
                </a:solidFill>
                <a:effectLst/>
                <a:uLnTx/>
                <a:uFillTx/>
                <a:latin typeface="IBM Plex Sans" panose="020B0503050203000203" pitchFamily="34" charset="0"/>
                <a:ea typeface="+mn-ea"/>
                <a:cs typeface="Helvetica" panose="020B0604020202020204" pitchFamily="34" charset="0"/>
              </a:rPr>
              <a:t>xample</a:t>
            </a: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 of installing solar panels for a manufacturing facility. </a:t>
            </a:r>
          </a:p>
          <a:p>
            <a:pPr marL="228600" lvl="0" indent="-228600">
              <a:lnSpc>
                <a:spcPct val="90000"/>
              </a:lnSpc>
              <a:spcBef>
                <a:spcPts val="1000"/>
              </a:spcBef>
              <a:buClr>
                <a:prstClr val="black"/>
              </a:buClr>
              <a:buFont typeface="Wingdings" panose="05000000000000000000" pitchFamily="2" charset="2"/>
              <a:buChar char="§"/>
              <a:defRPr/>
            </a:pPr>
            <a:r>
              <a:rPr kumimoji="0" lang="en-US" sz="2000" b="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Calculate an overall return on investments in four steps:</a:t>
            </a:r>
          </a:p>
          <a:p>
            <a:pPr marL="914400" lvl="1" indent="-457200">
              <a:lnSpc>
                <a:spcPct val="90000"/>
              </a:lnSpc>
              <a:spcBef>
                <a:spcPts val="1000"/>
              </a:spcBef>
              <a:buClr>
                <a:prstClr val="black"/>
              </a:buClr>
              <a:buFont typeface="+mj-lt"/>
              <a:buAutoNum type="arabicPeriod"/>
              <a:defRPr/>
            </a:pPr>
            <a:r>
              <a:rPr kumimoji="0" lang="en-US" sz="2000" b="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Quantify tangible benefits such as energy‑cost savings, subsidies, excess‑energy revenue, and property value gains.</a:t>
            </a:r>
          </a:p>
          <a:p>
            <a:pPr marL="914400" lvl="1" indent="-457200">
              <a:lnSpc>
                <a:spcPct val="90000"/>
              </a:lnSpc>
              <a:spcBef>
                <a:spcPts val="1000"/>
              </a:spcBef>
              <a:buClr>
                <a:prstClr val="black"/>
              </a:buClr>
              <a:buFont typeface="+mj-lt"/>
              <a:buAutoNum type="arabicPeriod"/>
              <a:defRPr/>
            </a:pPr>
            <a:r>
              <a:rPr kumimoji="0" lang="en-US" sz="2000" b="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Estimate intangible benefits, including stronger brand perception, higher customer retention, price premiums, and avoided regulatory penalties.</a:t>
            </a:r>
          </a:p>
          <a:p>
            <a:pPr marL="914400" lvl="1" indent="-457200">
              <a:lnSpc>
                <a:spcPct val="90000"/>
              </a:lnSpc>
              <a:spcBef>
                <a:spcPts val="1000"/>
              </a:spcBef>
              <a:buClr>
                <a:prstClr val="black"/>
              </a:buClr>
              <a:buFont typeface="+mj-lt"/>
              <a:buAutoNum type="arabicPeriod"/>
              <a:defRPr/>
            </a:pPr>
            <a:r>
              <a:rPr kumimoji="0" lang="en-US" sz="2000" b="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Calculate total costs, covering upfront investment and ongoing maintenance.</a:t>
            </a:r>
          </a:p>
          <a:p>
            <a:pPr marL="914400" lvl="1" indent="-457200">
              <a:lnSpc>
                <a:spcPct val="90000"/>
              </a:lnSpc>
              <a:spcBef>
                <a:spcPts val="1000"/>
              </a:spcBef>
              <a:buClr>
                <a:prstClr val="black"/>
              </a:buClr>
              <a:buFont typeface="+mj-lt"/>
              <a:buAutoNum type="arabicPeriod"/>
              <a:defRPr/>
            </a:pPr>
            <a:r>
              <a:rPr kumimoji="0" lang="en-US" sz="2000" b="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Determine NPV by discounting all future savings, revenues, and intangible gains to present value.</a:t>
            </a:r>
            <a:endParaRPr kumimoji="0" lang="en-GB" sz="2000" b="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endParaRPr>
          </a:p>
        </p:txBody>
      </p:sp>
      <p:sp>
        <p:nvSpPr>
          <p:cNvPr id="4" name="Footer Placeholder 4">
            <a:extLst>
              <a:ext uri="{FF2B5EF4-FFF2-40B4-BE49-F238E27FC236}">
                <a16:creationId xmlns:a16="http://schemas.microsoft.com/office/drawing/2014/main" id="{64693955-EE97-2788-BE43-39A4A05B070B}"/>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Erkel, G. (2026)</a:t>
            </a:r>
            <a:endParaRPr lang="de-DE" sz="1000" dirty="0"/>
          </a:p>
        </p:txBody>
      </p:sp>
    </p:spTree>
    <p:extLst>
      <p:ext uri="{BB962C8B-B14F-4D97-AF65-F5344CB8AC3E}">
        <p14:creationId xmlns:p14="http://schemas.microsoft.com/office/powerpoint/2010/main" val="1568134787"/>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DEF31-86A5-562B-3923-C2C6E53CD28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1D80C4F-25E4-AB6A-4D69-796BF906C9B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CB3D173B-E9FC-59AD-C6D7-5C3EF46E03B0}"/>
              </a:ext>
            </a:extLst>
          </p:cNvPr>
          <p:cNvSpPr>
            <a:spLocks noGrp="1"/>
          </p:cNvSpPr>
          <p:nvPr>
            <p:ph type="title"/>
          </p:nvPr>
        </p:nvSpPr>
        <p:spPr/>
        <p:txBody>
          <a:bodyPr>
            <a:normAutofit/>
          </a:bodyPr>
          <a:lstStyle/>
          <a:p>
            <a:r>
              <a:rPr lang="en-GB" sz="1800" b="1" dirty="0">
                <a:solidFill>
                  <a:srgbClr val="0517B5"/>
                </a:solidFill>
              </a:rPr>
              <a:t>Chapter 12 / </a:t>
            </a:r>
            <a:r>
              <a:rPr lang="en-US" sz="1800" b="1" dirty="0">
                <a:solidFill>
                  <a:srgbClr val="0517B5"/>
                </a:solidFill>
              </a:rPr>
              <a:t>Sustainable Finance and Investments </a:t>
            </a:r>
            <a:br>
              <a:rPr lang="en-US" sz="1800" b="1" dirty="0">
                <a:solidFill>
                  <a:srgbClr val="0517B5"/>
                </a:solidFill>
              </a:rPr>
            </a:br>
            <a:r>
              <a:rPr kumimoji="0" lang="en-US" sz="3600" b="0"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Financial Planning for Sustainable Innovation</a:t>
            </a:r>
            <a:endParaRPr lang="en-GB" sz="36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BEF4D7BE-D9EF-D8DE-656D-0A02E80B826F}"/>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229</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B62876D9-0AAC-52DC-A05B-7C954BBE0611}"/>
              </a:ext>
            </a:extLst>
          </p:cNvPr>
          <p:cNvSpPr>
            <a:spLocks noGrp="1"/>
          </p:cNvSpPr>
          <p:nvPr>
            <p:ph idx="1"/>
          </p:nvPr>
        </p:nvSpPr>
        <p:spPr>
          <a:xfrm>
            <a:off x="838200" y="2067681"/>
            <a:ext cx="9614835" cy="4351338"/>
          </a:xfrm>
        </p:spPr>
        <p:txBody>
          <a:bodyPr>
            <a:normAutofit/>
          </a:bodyPr>
          <a:lstStyle/>
          <a:p>
            <a:pPr>
              <a:buClr>
                <a:schemeClr val="tx1"/>
              </a:buClr>
              <a:buFont typeface="Wingdings" panose="05000000000000000000" pitchFamily="2" charset="2"/>
              <a:buChar char="§"/>
              <a:defRPr/>
            </a:pPr>
            <a:r>
              <a:rPr lang="en-US" sz="2000" dirty="0"/>
              <a:t>Key practices for financial accounting include using </a:t>
            </a:r>
            <a:r>
              <a:rPr lang="en-US" sz="2000" dirty="0" err="1"/>
              <a:t>customised</a:t>
            </a:r>
            <a:r>
              <a:rPr lang="en-US" sz="2000" dirty="0"/>
              <a:t> KPIs, and methods of life cycle costing and risk management. Together they contribute to a profound </a:t>
            </a:r>
            <a:r>
              <a:rPr lang="en-US" sz="2000" b="1" dirty="0"/>
              <a:t>transformation of the finance function</a:t>
            </a:r>
            <a:r>
              <a:rPr lang="en-US" sz="2000" dirty="0"/>
              <a:t>.</a:t>
            </a:r>
          </a:p>
          <a:p>
            <a:pPr>
              <a:buClr>
                <a:schemeClr val="tx1"/>
              </a:buClr>
              <a:buFont typeface="Wingdings" panose="05000000000000000000" pitchFamily="2" charset="2"/>
              <a:buChar char="§"/>
              <a:defRPr/>
            </a:pPr>
            <a:r>
              <a:rPr lang="en-US" sz="2000" dirty="0"/>
              <a:t>This transformation allows finance functions to not only monitor expenditures, but also to play an active role in cultivating sustainable innovation by balancing cost control with an understanding of sustainable value creation. </a:t>
            </a:r>
          </a:p>
          <a:p>
            <a:pPr>
              <a:buClr>
                <a:schemeClr val="tx1"/>
              </a:buClr>
              <a:buFont typeface="Wingdings" panose="05000000000000000000" pitchFamily="2" charset="2"/>
              <a:buChar char="§"/>
              <a:defRPr/>
            </a:pPr>
            <a:r>
              <a:rPr lang="en-US" sz="2000" dirty="0"/>
              <a:t>Sustainable innovation cultures emerges when </a:t>
            </a:r>
            <a:r>
              <a:rPr lang="en-US" sz="2000" dirty="0" err="1"/>
              <a:t>organisations</a:t>
            </a:r>
            <a:r>
              <a:rPr lang="en-US" sz="2000" dirty="0"/>
              <a:t> </a:t>
            </a:r>
            <a:r>
              <a:rPr lang="en-US" sz="2000" b="1" dirty="0"/>
              <a:t>align long‑term financial planning with adaptive, impact‑oriented practices</a:t>
            </a:r>
            <a:r>
              <a:rPr lang="en-US" sz="2000" dirty="0"/>
              <a:t>. This enables firms like Interface, Patagonia and Novozymes to pair environmental and social value creation with resilient, future‑ready business performance.</a:t>
            </a:r>
          </a:p>
          <a:p>
            <a:pPr>
              <a:buClr>
                <a:schemeClr val="tx1"/>
              </a:buClr>
              <a:buFont typeface="Wingdings" panose="05000000000000000000" pitchFamily="2" charset="2"/>
              <a:buChar char="§"/>
              <a:defRPr/>
            </a:pPr>
            <a:endParaRPr lang="en-US" sz="1600" dirty="0"/>
          </a:p>
        </p:txBody>
      </p:sp>
      <p:sp>
        <p:nvSpPr>
          <p:cNvPr id="3" name="Footer Placeholder 4">
            <a:extLst>
              <a:ext uri="{FF2B5EF4-FFF2-40B4-BE49-F238E27FC236}">
                <a16:creationId xmlns:a16="http://schemas.microsoft.com/office/drawing/2014/main" id="{EF9914BF-FE8F-F734-CD44-A5B9754021B6}"/>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Erkel, G. (2026)</a:t>
            </a:r>
            <a:endParaRPr lang="de-DE" sz="1000" dirty="0"/>
          </a:p>
        </p:txBody>
      </p:sp>
    </p:spTree>
    <p:extLst>
      <p:ext uri="{BB962C8B-B14F-4D97-AF65-F5344CB8AC3E}">
        <p14:creationId xmlns:p14="http://schemas.microsoft.com/office/powerpoint/2010/main" val="3250451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8B436-277F-0FA6-DD91-15CDF6A1BBE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5DE414A-83B9-7E22-4240-05FF55E9F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17BAC671-9CAA-4506-2D10-26BF8CC8C4DE}"/>
              </a:ext>
            </a:extLst>
          </p:cNvPr>
          <p:cNvSpPr>
            <a:spLocks noGrp="1"/>
          </p:cNvSpPr>
          <p:nvPr>
            <p:ph type="title"/>
          </p:nvPr>
        </p:nvSpPr>
        <p:spPr/>
        <p:txBody>
          <a:bodyPr>
            <a:normAutofit/>
          </a:bodyPr>
          <a:lstStyle/>
          <a:p>
            <a:r>
              <a:rPr lang="en-GB" sz="1800" b="1" dirty="0">
                <a:solidFill>
                  <a:srgbClr val="0517B5"/>
                </a:solidFill>
              </a:rPr>
              <a:t>Chapter 2 / Conceptual Foundations</a:t>
            </a:r>
            <a:br>
              <a:rPr lang="en-GB" sz="1800" b="1" dirty="0">
                <a:solidFill>
                  <a:srgbClr val="0517B5"/>
                </a:solidFill>
              </a:rPr>
            </a:br>
            <a:r>
              <a:rPr lang="en-GB" sz="3600" noProof="0" dirty="0">
                <a:solidFill>
                  <a:srgbClr val="0517B5"/>
                </a:solidFill>
                <a:latin typeface="IBM Plex Sans" panose="020B0503050203000203" pitchFamily="34" charset="0"/>
              </a:rPr>
              <a:t>Organisational Culture and Its Development </a:t>
            </a:r>
          </a:p>
        </p:txBody>
      </p:sp>
      <p:sp>
        <p:nvSpPr>
          <p:cNvPr id="5" name="Slide Number Placeholder 4">
            <a:extLst>
              <a:ext uri="{FF2B5EF4-FFF2-40B4-BE49-F238E27FC236}">
                <a16:creationId xmlns:a16="http://schemas.microsoft.com/office/drawing/2014/main" id="{43F849B0-C62F-39E5-597A-699CBA2B0B5F}"/>
              </a:ext>
            </a:extLst>
          </p:cNvPr>
          <p:cNvSpPr>
            <a:spLocks noGrp="1"/>
          </p:cNvSpPr>
          <p:nvPr>
            <p:ph type="sldNum" sz="quarter" idx="12"/>
          </p:nvPr>
        </p:nvSpPr>
        <p:spPr>
          <a:xfrm>
            <a:off x="8610600" y="6356350"/>
            <a:ext cx="2743200" cy="365125"/>
          </a:xfrm>
        </p:spPr>
        <p:txBody>
          <a:bodyPr/>
          <a:lstStyle/>
          <a:p>
            <a:fld id="{3956045D-9102-456A-A452-B8024B51FE1A}" type="slidenum">
              <a:rPr lang="en-GB" noProof="0" smtClean="0">
                <a:latin typeface="IBM Plex Sans" panose="020B0503050203000203" pitchFamily="34" charset="0"/>
              </a:rPr>
              <a:t>23</a:t>
            </a:fld>
            <a:endParaRPr lang="en-GB" noProof="0" dirty="0">
              <a:latin typeface="IBM Plex Sans" panose="020B0503050203000203" pitchFamily="34" charset="0"/>
            </a:endParaRPr>
          </a:p>
        </p:txBody>
      </p:sp>
      <p:sp>
        <p:nvSpPr>
          <p:cNvPr id="15" name="TextBox 14">
            <a:extLst>
              <a:ext uri="{FF2B5EF4-FFF2-40B4-BE49-F238E27FC236}">
                <a16:creationId xmlns:a16="http://schemas.microsoft.com/office/drawing/2014/main" id="{DF0D58E4-E9BA-483E-20DB-3255DE2F6242}"/>
              </a:ext>
            </a:extLst>
          </p:cNvPr>
          <p:cNvSpPr txBox="1"/>
          <p:nvPr/>
        </p:nvSpPr>
        <p:spPr>
          <a:xfrm>
            <a:off x="838199" y="2074399"/>
            <a:ext cx="10515599" cy="3206006"/>
          </a:xfrm>
          <a:prstGeom prst="rect">
            <a:avLst/>
          </a:prstGeom>
          <a:noFill/>
        </p:spPr>
        <p:txBody>
          <a:bodyPr wrap="square">
            <a:spAutoFit/>
          </a:bodyPr>
          <a:lstStyle/>
          <a:p>
            <a:pPr marL="228600" indent="-228600">
              <a:lnSpc>
                <a:spcPct val="90000"/>
              </a:lnSpc>
              <a:spcBef>
                <a:spcPts val="1000"/>
              </a:spcBef>
              <a:buClr>
                <a:prstClr val="black"/>
              </a:buClr>
              <a:buFont typeface="Wingdings" panose="05000000000000000000" pitchFamily="2" charset="2"/>
              <a:buChar char="§"/>
              <a:defRPr/>
            </a:pPr>
            <a:r>
              <a:rPr lang="en-GB" sz="2000" noProof="0" dirty="0">
                <a:latin typeface="IBM Plex Sans" panose="020B0503050203000203" pitchFamily="34" charset="0"/>
              </a:rPr>
              <a:t>The Lenses of Anthropology and Social Sciences </a:t>
            </a:r>
          </a:p>
          <a:p>
            <a:pPr marL="228600" indent="-228600">
              <a:lnSpc>
                <a:spcPct val="90000"/>
              </a:lnSpc>
              <a:spcBef>
                <a:spcPts val="1000"/>
              </a:spcBef>
              <a:buClr>
                <a:prstClr val="black"/>
              </a:buClr>
              <a:buFont typeface="Wingdings" panose="05000000000000000000" pitchFamily="2" charset="2"/>
              <a:buChar char="§"/>
              <a:defRPr/>
            </a:pPr>
            <a:r>
              <a:rPr lang="en-GB" sz="2000" noProof="0" dirty="0">
                <a:latin typeface="IBM Plex Sans" panose="020B0503050203000203" pitchFamily="34" charset="0"/>
              </a:rPr>
              <a:t>Dimension-Based Theories</a:t>
            </a:r>
          </a:p>
          <a:p>
            <a:pPr marL="228600" indent="-228600">
              <a:lnSpc>
                <a:spcPct val="90000"/>
              </a:lnSpc>
              <a:spcBef>
                <a:spcPts val="1000"/>
              </a:spcBef>
              <a:buClr>
                <a:prstClr val="black"/>
              </a:buClr>
              <a:buFont typeface="Wingdings" panose="05000000000000000000" pitchFamily="2" charset="2"/>
              <a:buChar char="§"/>
              <a:defRPr/>
            </a:pPr>
            <a:r>
              <a:rPr lang="en-GB" sz="2000" noProof="0" dirty="0">
                <a:latin typeface="IBM Plex Sans" panose="020B0503050203000203" pitchFamily="34" charset="0"/>
              </a:rPr>
              <a:t>Frameworks for Cultural Development</a:t>
            </a:r>
          </a:p>
          <a:p>
            <a:pPr marL="228600" indent="-228600">
              <a:lnSpc>
                <a:spcPct val="90000"/>
              </a:lnSpc>
              <a:spcBef>
                <a:spcPts val="1000"/>
              </a:spcBef>
              <a:buClr>
                <a:prstClr val="black"/>
              </a:buClr>
              <a:buFont typeface="Wingdings" panose="05000000000000000000" pitchFamily="2" charset="2"/>
              <a:buChar char="§"/>
              <a:defRPr/>
            </a:pPr>
            <a:r>
              <a:rPr lang="en-GB" sz="2000" noProof="0" dirty="0">
                <a:latin typeface="IBM Plex Sans" panose="020B0503050203000203" pitchFamily="34" charset="0"/>
              </a:rPr>
              <a:t>Values, Artefacts and Practices for Cultural Development</a:t>
            </a:r>
          </a:p>
          <a:p>
            <a:pPr marL="228600" indent="-228600">
              <a:lnSpc>
                <a:spcPct val="90000"/>
              </a:lnSpc>
              <a:spcBef>
                <a:spcPts val="1000"/>
              </a:spcBef>
              <a:buClr>
                <a:prstClr val="black"/>
              </a:buClr>
              <a:buFont typeface="Wingdings" panose="05000000000000000000" pitchFamily="2" charset="2"/>
              <a:buChar char="§"/>
              <a:defRPr/>
            </a:pPr>
            <a:endParaRPr lang="en-GB" sz="2000" noProof="0" dirty="0">
              <a:latin typeface="IBM Plex Sans" panose="020B0503050203000203" pitchFamily="34" charset="0"/>
            </a:endParaRPr>
          </a:p>
          <a:p>
            <a:pPr marL="228600" indent="-228600">
              <a:lnSpc>
                <a:spcPct val="90000"/>
              </a:lnSpc>
              <a:spcBef>
                <a:spcPts val="1000"/>
              </a:spcBef>
              <a:buClr>
                <a:prstClr val="black"/>
              </a:buClr>
              <a:buFont typeface="Wingdings" panose="05000000000000000000" pitchFamily="2" charset="2"/>
              <a:buChar char="§"/>
              <a:defRPr/>
            </a:pPr>
            <a:endParaRPr lang="en-GB" sz="2000" noProof="0" dirty="0">
              <a:latin typeface="IBM Plex Sans" panose="020B0503050203000203" pitchFamily="34" charset="0"/>
            </a:endParaRPr>
          </a:p>
          <a:p>
            <a:pPr marL="228600" indent="-228600">
              <a:lnSpc>
                <a:spcPct val="90000"/>
              </a:lnSpc>
              <a:spcBef>
                <a:spcPts val="1000"/>
              </a:spcBef>
              <a:buClr>
                <a:prstClr val="black"/>
              </a:buClr>
              <a:buFont typeface="Wingdings" panose="05000000000000000000" pitchFamily="2" charset="2"/>
              <a:buChar char="§"/>
              <a:defRPr/>
            </a:pPr>
            <a:endParaRPr lang="en-GB" sz="2000" noProof="0" dirty="0">
              <a:latin typeface="IBM Plex Sans" panose="020B0503050203000203" pitchFamily="34" charset="0"/>
            </a:endParaRPr>
          </a:p>
          <a:p>
            <a:pPr marL="228600" indent="-228600">
              <a:lnSpc>
                <a:spcPct val="90000"/>
              </a:lnSpc>
              <a:spcBef>
                <a:spcPts val="1000"/>
              </a:spcBef>
              <a:buClr>
                <a:prstClr val="black"/>
              </a:buClr>
              <a:buFont typeface="Wingdings" panose="05000000000000000000" pitchFamily="2" charset="2"/>
              <a:buChar char="§"/>
              <a:defRPr/>
            </a:pPr>
            <a:endParaRPr lang="en-GB" sz="2000" noProof="0" dirty="0">
              <a:latin typeface="IBM Plex Sans" panose="020B0503050203000203" pitchFamily="34" charset="0"/>
            </a:endParaRPr>
          </a:p>
        </p:txBody>
      </p:sp>
      <p:sp>
        <p:nvSpPr>
          <p:cNvPr id="6" name="Footer Placeholder 4">
            <a:extLst>
              <a:ext uri="{FF2B5EF4-FFF2-40B4-BE49-F238E27FC236}">
                <a16:creationId xmlns:a16="http://schemas.microsoft.com/office/drawing/2014/main" id="{4BA15682-2AF5-43F8-EDB0-DC756CA12427}"/>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159968740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bg>
      <p:bgPr>
        <a:solidFill>
          <a:srgbClr val="BEFF8C"/>
        </a:solidFill>
        <a:effectLst/>
      </p:bgPr>
    </p:bg>
    <p:spTree>
      <p:nvGrpSpPr>
        <p:cNvPr id="1" name="">
          <a:extLst>
            <a:ext uri="{FF2B5EF4-FFF2-40B4-BE49-F238E27FC236}">
              <a16:creationId xmlns:a16="http://schemas.microsoft.com/office/drawing/2014/main" id="{ADD2795B-9CE7-5652-0EDA-6697C60EFC3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409CCDB-7B46-43BD-58F7-E4CB404A9D8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B18175A7-2E92-7494-5942-733C1492E4B6}"/>
              </a:ext>
            </a:extLst>
          </p:cNvPr>
          <p:cNvSpPr>
            <a:spLocks noGrp="1"/>
          </p:cNvSpPr>
          <p:nvPr>
            <p:ph type="title"/>
          </p:nvPr>
        </p:nvSpPr>
        <p:spPr>
          <a:xfrm>
            <a:off x="838200" y="613897"/>
            <a:ext cx="10515600" cy="1325563"/>
          </a:xfrm>
        </p:spPr>
        <p:txBody>
          <a:bodyPr>
            <a:normAutofit fontScale="90000"/>
          </a:bodyPr>
          <a:lstStyle/>
          <a:p>
            <a:r>
              <a:rPr lang="en-GB" sz="2000" b="1" dirty="0">
                <a:solidFill>
                  <a:srgbClr val="0517B5"/>
                </a:solidFill>
              </a:rPr>
              <a:t>Chapter 12 / </a:t>
            </a:r>
            <a:r>
              <a:rPr lang="en-US" sz="2000" b="1" dirty="0">
                <a:solidFill>
                  <a:srgbClr val="0517B5"/>
                </a:solidFill>
              </a:rPr>
              <a:t>Sustainable Finance and Investments</a:t>
            </a:r>
            <a:br>
              <a:rPr lang="en-GB" sz="1800" b="1" dirty="0">
                <a:solidFill>
                  <a:srgbClr val="0517B5"/>
                </a:solidFill>
              </a:rPr>
            </a:br>
            <a:r>
              <a:rPr lang="en-GB" sz="4000" dirty="0">
                <a:solidFill>
                  <a:srgbClr val="0517B5"/>
                </a:solidFill>
              </a:rPr>
              <a:t>Case 17</a:t>
            </a:r>
            <a:r>
              <a:rPr lang="en-GB" sz="4000" noProof="0" dirty="0">
                <a:solidFill>
                  <a:srgbClr val="0517B5"/>
                </a:solidFill>
              </a:rPr>
              <a:t>. </a:t>
            </a:r>
            <a:r>
              <a:rPr lang="en-US" sz="4000" dirty="0">
                <a:solidFill>
                  <a:srgbClr val="0517B5"/>
                </a:solidFill>
              </a:rPr>
              <a:t>Green Bonds in Unilever’s Sustainable Living Plan </a:t>
            </a:r>
            <a:endParaRPr lang="en-GB" sz="3600"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056E6EFD-10EE-AFCB-4544-4FFE141633B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5" name="TextBox 14">
            <a:extLst>
              <a:ext uri="{FF2B5EF4-FFF2-40B4-BE49-F238E27FC236}">
                <a16:creationId xmlns:a16="http://schemas.microsoft.com/office/drawing/2014/main" id="{4B00100A-5DC3-8D02-B730-2EA41E7D1DE0}"/>
              </a:ext>
            </a:extLst>
          </p:cNvPr>
          <p:cNvSpPr txBox="1"/>
          <p:nvPr/>
        </p:nvSpPr>
        <p:spPr>
          <a:xfrm>
            <a:off x="838200" y="2074396"/>
            <a:ext cx="8395736" cy="3247043"/>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
                <a:prstClr val="black"/>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Unilever financed major sustainability projects through green bonds, directing capital specifically toward environmental improvements.</a:t>
            </a:r>
          </a:p>
          <a:p>
            <a:pPr marL="228600" marR="0" lvl="0" indent="-228600" algn="l" defTabSz="914400" rtl="0" eaLnBrk="1" fontAlgn="auto" latinLnBrk="0" hangingPunct="1">
              <a:lnSpc>
                <a:spcPct val="90000"/>
              </a:lnSpc>
              <a:spcBef>
                <a:spcPts val="1000"/>
              </a:spcBef>
              <a:spcAft>
                <a:spcPts val="0"/>
              </a:spcAft>
              <a:buClr>
                <a:prstClr val="black"/>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Green‑bond funding supported sustainable product design, packaging reduction, and responsible sourcing.</a:t>
            </a:r>
          </a:p>
          <a:p>
            <a:pPr marL="228600" marR="0" lvl="0" indent="-228600" algn="l" defTabSz="914400" rtl="0" eaLnBrk="1" fontAlgn="auto" latinLnBrk="0" hangingPunct="1">
              <a:lnSpc>
                <a:spcPct val="90000"/>
              </a:lnSpc>
              <a:spcBef>
                <a:spcPts val="1000"/>
              </a:spcBef>
              <a:spcAft>
                <a:spcPts val="0"/>
              </a:spcAft>
              <a:buClr>
                <a:prstClr val="black"/>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By integrating green bonds into its financial strategy, Unilever strengthened its ESG profile and aligned investment decisions with long‑term sustainability goals.</a:t>
            </a:r>
          </a:p>
          <a:p>
            <a:pPr marL="228600" marR="0" lvl="0" indent="-228600" algn="l" defTabSz="914400" rtl="0" eaLnBrk="1" fontAlgn="auto" latinLnBrk="0" hangingPunct="1">
              <a:lnSpc>
                <a:spcPct val="90000"/>
              </a:lnSpc>
              <a:spcBef>
                <a:spcPts val="1000"/>
              </a:spcBef>
              <a:spcAft>
                <a:spcPts val="0"/>
              </a:spcAft>
              <a:buClr>
                <a:prstClr val="black"/>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The use of green bonds reinforced Unilever’s link between sustainability performance and financial outcomes, supporting both resilience and growth.</a:t>
            </a:r>
            <a:endParaRPr kumimoji="0" lang="en-GB" sz="2000" b="0" i="1"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endParaRPr>
          </a:p>
        </p:txBody>
      </p:sp>
      <p:pic>
        <p:nvPicPr>
          <p:cNvPr id="4" name="Picture 2" descr="The Unilever Sustainable Living Plan">
            <a:extLst>
              <a:ext uri="{FF2B5EF4-FFF2-40B4-BE49-F238E27FC236}">
                <a16:creationId xmlns:a16="http://schemas.microsoft.com/office/drawing/2014/main" id="{F899E90F-C430-68A0-0A00-0FD4BBB00F4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404909" y="2069652"/>
            <a:ext cx="1948891" cy="929471"/>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a:extLst>
              <a:ext uri="{FF2B5EF4-FFF2-40B4-BE49-F238E27FC236}">
                <a16:creationId xmlns:a16="http://schemas.microsoft.com/office/drawing/2014/main" id="{D82846D4-68C4-64CE-5282-F28CE1DF10BC}"/>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Erkel, G. (2026)</a:t>
            </a:r>
            <a:endParaRPr lang="de-DE" sz="1000" dirty="0"/>
          </a:p>
        </p:txBody>
      </p:sp>
    </p:spTree>
    <p:extLst>
      <p:ext uri="{BB962C8B-B14F-4D97-AF65-F5344CB8AC3E}">
        <p14:creationId xmlns:p14="http://schemas.microsoft.com/office/powerpoint/2010/main" val="311851042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bg>
      <p:bgPr>
        <a:solidFill>
          <a:srgbClr val="BEFF8C"/>
        </a:solidFill>
        <a:effectLst/>
      </p:bgPr>
    </p:bg>
    <p:spTree>
      <p:nvGrpSpPr>
        <p:cNvPr id="1" name="">
          <a:extLst>
            <a:ext uri="{FF2B5EF4-FFF2-40B4-BE49-F238E27FC236}">
              <a16:creationId xmlns:a16="http://schemas.microsoft.com/office/drawing/2014/main" id="{1B0294AD-1C30-8A56-2DDF-15EA5F6B8D4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2BF3E32-BCC8-B72B-C4A4-93789A65FD7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DC4EE059-C4EC-457E-3855-2D4A66CCAECB}"/>
              </a:ext>
            </a:extLst>
          </p:cNvPr>
          <p:cNvSpPr>
            <a:spLocks noGrp="1"/>
          </p:cNvSpPr>
          <p:nvPr>
            <p:ph type="title"/>
          </p:nvPr>
        </p:nvSpPr>
        <p:spPr>
          <a:xfrm>
            <a:off x="838200" y="613901"/>
            <a:ext cx="10515600" cy="1325563"/>
          </a:xfrm>
        </p:spPr>
        <p:txBody>
          <a:bodyPr>
            <a:normAutofit fontScale="90000"/>
          </a:bodyPr>
          <a:lstStyle/>
          <a:p>
            <a:r>
              <a:rPr lang="en-GB" sz="2000" b="1" dirty="0">
                <a:solidFill>
                  <a:srgbClr val="0517B5"/>
                </a:solidFill>
              </a:rPr>
              <a:t>Chapter 12 / </a:t>
            </a:r>
            <a:r>
              <a:rPr lang="en-US" sz="2000" b="1" dirty="0">
                <a:solidFill>
                  <a:srgbClr val="0517B5"/>
                </a:solidFill>
              </a:rPr>
              <a:t>Sustainable Finance and Investments</a:t>
            </a:r>
            <a:br>
              <a:rPr lang="en-GB" sz="1800" b="1" dirty="0">
                <a:solidFill>
                  <a:srgbClr val="0517B5"/>
                </a:solidFill>
              </a:rPr>
            </a:br>
            <a:r>
              <a:rPr lang="en-GB" sz="4000" dirty="0">
                <a:solidFill>
                  <a:srgbClr val="0517B5"/>
                </a:solidFill>
              </a:rPr>
              <a:t>Case 18</a:t>
            </a:r>
            <a:r>
              <a:rPr lang="en-GB" sz="4000" noProof="0" dirty="0">
                <a:solidFill>
                  <a:srgbClr val="0517B5"/>
                </a:solidFill>
              </a:rPr>
              <a:t>. </a:t>
            </a:r>
            <a:r>
              <a:rPr lang="en-US" sz="4000" dirty="0">
                <a:solidFill>
                  <a:srgbClr val="0517B5"/>
                </a:solidFill>
              </a:rPr>
              <a:t>Cultural Transformation and Financing Sustainable Transformation at GLS Investment</a:t>
            </a:r>
            <a:endParaRPr lang="en-GB" sz="3600"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42C82DA7-A22A-FC0E-5DEC-A2407757F1AF}"/>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231</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5" name="TextBox 14">
            <a:extLst>
              <a:ext uri="{FF2B5EF4-FFF2-40B4-BE49-F238E27FC236}">
                <a16:creationId xmlns:a16="http://schemas.microsoft.com/office/drawing/2014/main" id="{75918191-0BCB-6F05-4A47-1ED1F9D61DAE}"/>
              </a:ext>
            </a:extLst>
          </p:cNvPr>
          <p:cNvSpPr txBox="1"/>
          <p:nvPr/>
        </p:nvSpPr>
        <p:spPr>
          <a:xfrm>
            <a:off x="838200" y="2074400"/>
            <a:ext cx="8142171" cy="4355038"/>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
                <a:prstClr val="black"/>
              </a:buClr>
              <a:buSzTx/>
              <a:buFont typeface="Wingdings" panose="05000000000000000000" pitchFamily="2" charset="2"/>
              <a:buChar char="§"/>
              <a:tabLst/>
              <a:defRPr/>
            </a:pPr>
            <a:r>
              <a:rPr kumimoji="0" lang="en-US" sz="2000" b="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GLS cultivates a values‑based, people-centered culture, using practices like informal exchange, employee resource groups, and </a:t>
            </a:r>
            <a:r>
              <a:rPr kumimoji="0" lang="en-US" sz="2000" b="0" u="none" strike="noStrike" kern="1200" cap="none" spc="0" normalizeH="0" baseline="0" noProof="0">
                <a:ln>
                  <a:noFill/>
                </a:ln>
                <a:solidFill>
                  <a:prstClr val="black"/>
                </a:solidFill>
                <a:effectLst/>
                <a:uLnTx/>
                <a:uFillTx/>
                <a:latin typeface="IBM Plex Sans" panose="020B0503050203000203" pitchFamily="34" charset="0"/>
                <a:ea typeface="+mn-ea"/>
                <a:cs typeface="Helvetica" panose="020B0604020202020204" pitchFamily="34" charset="0"/>
              </a:rPr>
              <a:t>stakeholder advisory </a:t>
            </a:r>
            <a:r>
              <a:rPr kumimoji="0" lang="en-US" sz="2000" b="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to anchor sustainability in everyday </a:t>
            </a:r>
            <a:r>
              <a:rPr kumimoji="0" lang="en-US" sz="2000" b="0" u="none" strike="noStrike" kern="1200" cap="none" spc="0" normalizeH="0" baseline="0" noProof="0" dirty="0" err="1">
                <a:ln>
                  <a:noFill/>
                </a:ln>
                <a:solidFill>
                  <a:prstClr val="black"/>
                </a:solidFill>
                <a:effectLst/>
                <a:uLnTx/>
                <a:uFillTx/>
                <a:latin typeface="IBM Plex Sans" panose="020B0503050203000203" pitchFamily="34" charset="0"/>
                <a:ea typeface="+mn-ea"/>
                <a:cs typeface="Helvetica" panose="020B0604020202020204" pitchFamily="34" charset="0"/>
              </a:rPr>
              <a:t>behaviour</a:t>
            </a:r>
            <a:r>
              <a:rPr kumimoji="0" lang="en-US" sz="2000" b="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a:t>
            </a:r>
          </a:p>
          <a:p>
            <a:pPr marL="228600" marR="0" lvl="0" indent="-228600" algn="l" defTabSz="914400" rtl="0" eaLnBrk="1" fontAlgn="auto" latinLnBrk="0" hangingPunct="1">
              <a:lnSpc>
                <a:spcPct val="90000"/>
              </a:lnSpc>
              <a:spcBef>
                <a:spcPts val="1000"/>
              </a:spcBef>
              <a:spcAft>
                <a:spcPts val="0"/>
              </a:spcAft>
              <a:buClr>
                <a:prstClr val="black"/>
              </a:buClr>
              <a:buSzTx/>
              <a:buFont typeface="Wingdings" panose="05000000000000000000" pitchFamily="2" charset="2"/>
              <a:buChar char="§"/>
              <a:tabLst/>
              <a:defRPr/>
            </a:pPr>
            <a:r>
              <a:rPr kumimoji="0" lang="en-US" sz="2000" b="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A core cultural challenge is overcoming the “harmony trap”—the tendency to avoid conflict in a values‑based </a:t>
            </a:r>
            <a:r>
              <a:rPr kumimoji="0" lang="en-US" sz="2000" b="0" u="none" strike="noStrike" kern="1200" cap="none" spc="0" normalizeH="0" baseline="0" noProof="0" dirty="0" err="1">
                <a:ln>
                  <a:noFill/>
                </a:ln>
                <a:solidFill>
                  <a:prstClr val="black"/>
                </a:solidFill>
                <a:effectLst/>
                <a:uLnTx/>
                <a:uFillTx/>
                <a:latin typeface="IBM Plex Sans" panose="020B0503050203000203" pitchFamily="34" charset="0"/>
                <a:ea typeface="+mn-ea"/>
                <a:cs typeface="Helvetica" panose="020B0604020202020204" pitchFamily="34" charset="0"/>
              </a:rPr>
              <a:t>organisation</a:t>
            </a:r>
            <a:r>
              <a:rPr kumimoji="0" lang="en-US" sz="2000" b="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—which they address through open dialogue, reflection spaces, and conflict‑capable communication.</a:t>
            </a:r>
          </a:p>
          <a:p>
            <a:pPr marL="228600" marR="0" lvl="0" indent="-228600" algn="l" defTabSz="914400" rtl="0" eaLnBrk="1" fontAlgn="auto" latinLnBrk="0" hangingPunct="1">
              <a:lnSpc>
                <a:spcPct val="90000"/>
              </a:lnSpc>
              <a:spcBef>
                <a:spcPts val="1000"/>
              </a:spcBef>
              <a:spcAft>
                <a:spcPts val="0"/>
              </a:spcAft>
              <a:buClr>
                <a:prstClr val="black"/>
              </a:buClr>
              <a:buSzTx/>
              <a:buFont typeface="Wingdings" panose="05000000000000000000" pitchFamily="2" charset="2"/>
              <a:buChar char="§"/>
              <a:tabLst/>
              <a:defRPr/>
            </a:pPr>
            <a:r>
              <a:rPr kumimoji="0" lang="en-US" sz="2000" b="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Externally, investment decisions follow principles‑driven, case‑by‑</a:t>
            </a:r>
            <a:br>
              <a:rPr kumimoji="0" lang="en-US" sz="2000" b="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br>
            <a:r>
              <a:rPr kumimoji="0" lang="en-US" sz="2000" b="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case expert assessments, </a:t>
            </a:r>
            <a:r>
              <a:rPr kumimoji="0" lang="en-US" sz="2000" b="0" u="none" strike="noStrike" kern="1200" cap="none" spc="0" normalizeH="0" baseline="0" noProof="0" dirty="0" err="1">
                <a:ln>
                  <a:noFill/>
                </a:ln>
                <a:solidFill>
                  <a:prstClr val="black"/>
                </a:solidFill>
                <a:effectLst/>
                <a:uLnTx/>
                <a:uFillTx/>
                <a:latin typeface="IBM Plex Sans" panose="020B0503050203000203" pitchFamily="34" charset="0"/>
                <a:ea typeface="+mn-ea"/>
                <a:cs typeface="Helvetica" panose="020B0604020202020204" pitchFamily="34" charset="0"/>
              </a:rPr>
              <a:t>prioritising</a:t>
            </a:r>
            <a:r>
              <a:rPr kumimoji="0" lang="en-US" sz="2000" b="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 social and environmental value over automated ESG scoring.</a:t>
            </a:r>
          </a:p>
          <a:p>
            <a:pPr marL="228600" marR="0" lvl="0" indent="-228600" algn="l" defTabSz="914400" rtl="0" eaLnBrk="1" fontAlgn="auto" latinLnBrk="0" hangingPunct="1">
              <a:lnSpc>
                <a:spcPct val="90000"/>
              </a:lnSpc>
              <a:spcBef>
                <a:spcPts val="1000"/>
              </a:spcBef>
              <a:spcAft>
                <a:spcPts val="0"/>
              </a:spcAft>
              <a:buClr>
                <a:prstClr val="black"/>
              </a:buClr>
              <a:buSzTx/>
              <a:buFont typeface="Wingdings" panose="05000000000000000000" pitchFamily="2" charset="2"/>
              <a:buChar char="§"/>
              <a:tabLst/>
              <a:defRPr/>
            </a:pPr>
            <a:r>
              <a:rPr kumimoji="0" lang="en-US" sz="2000" b="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Innovation focuses on creating impact‑oriented financial instruments (e.g., green bonds, alternative funds, evergreen models) and shaping new sustainable finance ecosystems through partnerships and regulatory engagement.</a:t>
            </a:r>
            <a:endParaRPr kumimoji="0" lang="en-GB" sz="2000" b="0"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endParaRPr>
          </a:p>
        </p:txBody>
      </p:sp>
      <p:pic>
        <p:nvPicPr>
          <p:cNvPr id="8" name="Picture 6" descr="GLS Investment Management GmbH | LinkedIn">
            <a:extLst>
              <a:ext uri="{FF2B5EF4-FFF2-40B4-BE49-F238E27FC236}">
                <a16:creationId xmlns:a16="http://schemas.microsoft.com/office/drawing/2014/main" id="{451573C5-EE51-2F8A-6BC3-ADD8FE8B34C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404909" y="2077718"/>
            <a:ext cx="1948891" cy="1948891"/>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5276B76E-D703-5B83-507D-F1F1D6C4896F}"/>
              </a:ext>
            </a:extLst>
          </p:cNvPr>
          <p:cNvSpPr txBox="1"/>
          <p:nvPr/>
        </p:nvSpPr>
        <p:spPr>
          <a:xfrm>
            <a:off x="9319421" y="4091877"/>
            <a:ext cx="2119865" cy="1754326"/>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
                <a:prstClr val="black"/>
              </a:buClr>
              <a:buSzTx/>
              <a:tabLst/>
              <a:defRPr/>
            </a:pPr>
            <a:r>
              <a:rPr kumimoji="0" lang="en-US" sz="1200" b="0" i="1"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We interviewed the two managing directors of GLS Investments, Marvin </a:t>
            </a:r>
            <a:r>
              <a:rPr kumimoji="0" lang="en-US" sz="1200" b="0" i="1" u="none" strike="noStrike" kern="1200" cap="none" spc="0" normalizeH="0" baseline="0" noProof="0" dirty="0" err="1">
                <a:ln>
                  <a:noFill/>
                </a:ln>
                <a:solidFill>
                  <a:prstClr val="black"/>
                </a:solidFill>
                <a:effectLst/>
                <a:uLnTx/>
                <a:uFillTx/>
                <a:latin typeface="IBM Plex Sans" panose="020B0503050203000203" pitchFamily="34" charset="0"/>
                <a:ea typeface="+mn-ea"/>
                <a:cs typeface="Helvetica" panose="020B0604020202020204" pitchFamily="34" charset="0"/>
              </a:rPr>
              <a:t>Mechelse</a:t>
            </a:r>
            <a:r>
              <a:rPr kumimoji="0" lang="en-US" sz="1200" b="0" i="1" u="none" strike="noStrike" kern="1200" cap="none" spc="0" normalizeH="0" baseline="0" noProof="0" dirty="0">
                <a:ln>
                  <a:noFill/>
                </a:ln>
                <a:solidFill>
                  <a:prstClr val="black"/>
                </a:solidFill>
                <a:effectLst/>
                <a:uLnTx/>
                <a:uFillTx/>
                <a:latin typeface="IBM Plex Sans" panose="020B0503050203000203" pitchFamily="34" charset="0"/>
                <a:ea typeface="+mn-ea"/>
                <a:cs typeface="Helvetica" panose="020B0604020202020204" pitchFamily="34" charset="0"/>
              </a:rPr>
              <a:t> and Karsten Kührlings, to understand their approach to sustainable finance and to learn from their experiences in establishing a sustainable innovation culture.</a:t>
            </a:r>
          </a:p>
        </p:txBody>
      </p:sp>
      <p:sp>
        <p:nvSpPr>
          <p:cNvPr id="7" name="Footer Placeholder 4">
            <a:extLst>
              <a:ext uri="{FF2B5EF4-FFF2-40B4-BE49-F238E27FC236}">
                <a16:creationId xmlns:a16="http://schemas.microsoft.com/office/drawing/2014/main" id="{B88B1474-D82F-A2FD-DD70-E1FC0A8310BE}"/>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Erkel, G. (2026)</a:t>
            </a:r>
            <a:endParaRPr lang="de-DE" sz="1000" dirty="0"/>
          </a:p>
        </p:txBody>
      </p:sp>
    </p:spTree>
    <p:extLst>
      <p:ext uri="{BB962C8B-B14F-4D97-AF65-F5344CB8AC3E}">
        <p14:creationId xmlns:p14="http://schemas.microsoft.com/office/powerpoint/2010/main" val="17183219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bg>
      <p:bgPr>
        <a:solidFill>
          <a:srgbClr val="0517B5"/>
        </a:solidFill>
        <a:effectLst/>
      </p:bgPr>
    </p:bg>
    <p:spTree>
      <p:nvGrpSpPr>
        <p:cNvPr id="1" name="">
          <a:extLst>
            <a:ext uri="{FF2B5EF4-FFF2-40B4-BE49-F238E27FC236}">
              <a16:creationId xmlns:a16="http://schemas.microsoft.com/office/drawing/2014/main" id="{9B2348C7-AF1F-32FD-0971-0EF1C348094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8016EE7-1BB8-36B8-8CD5-F933DE47EA3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78AB805-902D-FFCC-5F09-0B31A4D1CC09}"/>
              </a:ext>
            </a:extLst>
          </p:cNvPr>
          <p:cNvSpPr>
            <a:spLocks noGrp="1"/>
          </p:cNvSpPr>
          <p:nvPr>
            <p:ph type="title"/>
          </p:nvPr>
        </p:nvSpPr>
        <p:spPr>
          <a:xfrm>
            <a:off x="838200" y="392018"/>
            <a:ext cx="10515600" cy="1325563"/>
          </a:xfrm>
        </p:spPr>
        <p:txBody>
          <a:bodyPr>
            <a:normAutofit/>
          </a:bodyPr>
          <a:lstStyle/>
          <a:p>
            <a:r>
              <a:rPr lang="en-GB" sz="3600" b="1" dirty="0">
                <a:solidFill>
                  <a:schemeClr val="bg1"/>
                </a:solidFill>
                <a:ea typeface="+mn-ea"/>
              </a:rPr>
              <a:t>Chapter 13</a:t>
            </a:r>
            <a:br>
              <a:rPr lang="en-GB" sz="3200" b="1" noProof="0" dirty="0">
                <a:solidFill>
                  <a:schemeClr val="bg1"/>
                </a:solidFill>
                <a:latin typeface="IBM Plex Sans" panose="020B0503050203000203" pitchFamily="34" charset="0"/>
                <a:ea typeface="+mn-ea"/>
              </a:rPr>
            </a:br>
            <a:r>
              <a:rPr lang="en-US" sz="3600" dirty="0">
                <a:solidFill>
                  <a:schemeClr val="bg1"/>
                </a:solidFill>
              </a:rPr>
              <a:t>Outlook: Forward-Looking Cultures</a:t>
            </a:r>
            <a:endParaRPr lang="en-GB" sz="3200" noProof="0" dirty="0">
              <a:solidFill>
                <a:schemeClr val="bg1"/>
              </a:solidFill>
              <a:latin typeface="IBM Plex Sans" panose="020B0503050203000203" pitchFamily="34" charset="0"/>
              <a:ea typeface="+mn-ea"/>
            </a:endParaRPr>
          </a:p>
        </p:txBody>
      </p:sp>
      <p:sp>
        <p:nvSpPr>
          <p:cNvPr id="7" name="Slide Number Placeholder 6">
            <a:extLst>
              <a:ext uri="{FF2B5EF4-FFF2-40B4-BE49-F238E27FC236}">
                <a16:creationId xmlns:a16="http://schemas.microsoft.com/office/drawing/2014/main" id="{5E0C4E48-0A17-7191-FA45-B0BB730F59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232</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3" name="TextBox 7">
            <a:extLst>
              <a:ext uri="{FF2B5EF4-FFF2-40B4-BE49-F238E27FC236}">
                <a16:creationId xmlns:a16="http://schemas.microsoft.com/office/drawing/2014/main" id="{454884B0-5917-8BC8-914F-CBFFD55EABA0}"/>
              </a:ext>
            </a:extLst>
          </p:cNvPr>
          <p:cNvSpPr txBox="1"/>
          <p:nvPr/>
        </p:nvSpPr>
        <p:spPr>
          <a:xfrm>
            <a:off x="838200" y="1905869"/>
            <a:ext cx="8132806" cy="400110"/>
          </a:xfrm>
          <a:prstGeom prst="rect">
            <a:avLst/>
          </a:prstGeom>
          <a:noFill/>
        </p:spPr>
        <p:txBody>
          <a:bodyPr wrap="square">
            <a:spAutoFit/>
          </a:bodyPr>
          <a:lstStyle/>
          <a:p>
            <a:pPr marL="0" indent="0">
              <a:spcBef>
                <a:spcPts val="200"/>
              </a:spcBef>
              <a:buNone/>
            </a:pPr>
            <a:r>
              <a:rPr lang="en-US" sz="2000" dirty="0">
                <a:solidFill>
                  <a:schemeClr val="bg1"/>
                </a:solidFill>
                <a:latin typeface="IBM Plex Sans" panose="020B0503050203000203" pitchFamily="34" charset="0"/>
              </a:rPr>
              <a:t>by Henning Breuer	</a:t>
            </a:r>
          </a:p>
        </p:txBody>
      </p:sp>
    </p:spTree>
    <p:extLst>
      <p:ext uri="{BB962C8B-B14F-4D97-AF65-F5344CB8AC3E}">
        <p14:creationId xmlns:p14="http://schemas.microsoft.com/office/powerpoint/2010/main" val="89371238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AA046-0789-A34C-EA26-5311A1E5C6A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9E842DE-8F48-33A7-2FAA-D10107E2509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4BB7FA16-DE69-8EB8-2DF0-30C1FE458766}"/>
              </a:ext>
            </a:extLst>
          </p:cNvPr>
          <p:cNvSpPr>
            <a:spLocks noGrp="1"/>
          </p:cNvSpPr>
          <p:nvPr>
            <p:ph type="title"/>
          </p:nvPr>
        </p:nvSpPr>
        <p:spPr/>
        <p:txBody>
          <a:bodyPr>
            <a:normAutofit/>
          </a:bodyPr>
          <a:lstStyle/>
          <a:p>
            <a:r>
              <a:rPr lang="en-GB" sz="1800" b="1" dirty="0">
                <a:solidFill>
                  <a:srgbClr val="0517B5"/>
                </a:solidFill>
              </a:rPr>
              <a:t>Chapter 13 / </a:t>
            </a:r>
            <a:r>
              <a:rPr lang="en-US" sz="1800" b="1" dirty="0">
                <a:solidFill>
                  <a:srgbClr val="0517B5"/>
                </a:solidFill>
              </a:rPr>
              <a:t>Outlook:</a:t>
            </a:r>
            <a:br>
              <a:rPr lang="en-US" sz="1800" b="1" dirty="0">
                <a:solidFill>
                  <a:srgbClr val="0517B5"/>
                </a:solidFill>
              </a:rPr>
            </a:br>
            <a:r>
              <a:rPr lang="en-US" sz="3600" b="1" dirty="0">
                <a:solidFill>
                  <a:srgbClr val="0517B5"/>
                </a:solidFill>
              </a:rPr>
              <a:t>Forward-Looking Cultures</a:t>
            </a:r>
            <a:endParaRPr lang="en-GB" sz="36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B58F40F3-0BD8-523B-254A-BF2ED0AA5BE9}"/>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233</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889F8FF8-7C80-B233-0465-8071BBEF8CCC}"/>
              </a:ext>
            </a:extLst>
          </p:cNvPr>
          <p:cNvSpPr>
            <a:spLocks noGrp="1"/>
          </p:cNvSpPr>
          <p:nvPr>
            <p:ph idx="1"/>
          </p:nvPr>
        </p:nvSpPr>
        <p:spPr>
          <a:xfrm>
            <a:off x="838201" y="2074397"/>
            <a:ext cx="8803340" cy="4351338"/>
          </a:xfrm>
        </p:spPr>
        <p:txBody>
          <a:bodyPr>
            <a:normAutofit/>
          </a:bodyPr>
          <a:lstStyle/>
          <a:p>
            <a:pPr>
              <a:buClr>
                <a:schemeClr val="tx1"/>
              </a:buClr>
              <a:buFont typeface="Wingdings" panose="05000000000000000000" pitchFamily="2" charset="2"/>
              <a:buChar char="§"/>
              <a:defRPr/>
            </a:pPr>
            <a:r>
              <a:rPr lang="en-US" sz="2000" dirty="0"/>
              <a:t>Three emerging global challenges face those seeking to establish sustainable innovation cultures: </a:t>
            </a:r>
          </a:p>
          <a:p>
            <a:pPr lvl="1">
              <a:buClr>
                <a:schemeClr val="tx1"/>
              </a:buClr>
              <a:buFont typeface="Wingdings" panose="05000000000000000000" pitchFamily="2" charset="2"/>
              <a:buChar char="§"/>
              <a:defRPr/>
            </a:pPr>
            <a:r>
              <a:rPr lang="en-US" sz="1600" dirty="0"/>
              <a:t>a crisis of supportive institutions, </a:t>
            </a:r>
          </a:p>
          <a:p>
            <a:pPr lvl="1">
              <a:buClr>
                <a:schemeClr val="tx1"/>
              </a:buClr>
              <a:buFont typeface="Wingdings" panose="05000000000000000000" pitchFamily="2" charset="2"/>
              <a:buChar char="§"/>
              <a:defRPr/>
            </a:pPr>
            <a:r>
              <a:rPr lang="en-US" sz="1600" dirty="0"/>
              <a:t>the ecosystem challenge and </a:t>
            </a:r>
          </a:p>
          <a:p>
            <a:pPr lvl="1">
              <a:buClr>
                <a:schemeClr val="tx1"/>
              </a:buClr>
              <a:buFont typeface="Wingdings" panose="05000000000000000000" pitchFamily="2" charset="2"/>
              <a:buChar char="§"/>
              <a:defRPr/>
            </a:pPr>
            <a:r>
              <a:rPr lang="en-US" sz="1600" dirty="0"/>
              <a:t>new technological frontiers in innovation development. </a:t>
            </a:r>
          </a:p>
          <a:p>
            <a:pPr>
              <a:buClr>
                <a:schemeClr val="tx1"/>
              </a:buClr>
              <a:buFont typeface="Wingdings" panose="05000000000000000000" pitchFamily="2" charset="2"/>
              <a:buChar char="§"/>
              <a:defRPr/>
            </a:pPr>
            <a:r>
              <a:rPr lang="en-US" sz="2000" dirty="0"/>
              <a:t>Practices and methods from this book (such as Context-Based Reporting, Sustainable Finance and  Sustainability Foresight, Employee Resource Groups, </a:t>
            </a:r>
            <a:r>
              <a:rPr lang="en-US" sz="2000" dirty="0" err="1"/>
              <a:t>Empathising</a:t>
            </a:r>
            <a:r>
              <a:rPr lang="en-US" sz="2000" dirty="0"/>
              <a:t> and Sensemaking) contribute to mastering the higher art of developing a sustainable innovation culture.</a:t>
            </a:r>
          </a:p>
          <a:p>
            <a:pPr>
              <a:buClr>
                <a:schemeClr val="tx1"/>
              </a:buClr>
              <a:buFont typeface="Wingdings" panose="05000000000000000000" pitchFamily="2" charset="2"/>
              <a:buChar char="§"/>
              <a:defRPr/>
            </a:pPr>
            <a:r>
              <a:rPr lang="en-US" sz="2000" i="1" dirty="0">
                <a:solidFill>
                  <a:srgbClr val="0517B5"/>
                </a:solidFill>
              </a:rPr>
              <a:t>It takes a whole culture to bring about sustainable innovation on a reliable basis. In this book, we showed how such cultures can be developed. It’s now up to you to begin creating your own sustainable innovation culture.</a:t>
            </a:r>
            <a:endParaRPr lang="en-GB" sz="2000" i="1" dirty="0">
              <a:solidFill>
                <a:srgbClr val="0517B5"/>
              </a:solidFill>
            </a:endParaRPr>
          </a:p>
        </p:txBody>
      </p:sp>
    </p:spTree>
    <p:extLst>
      <p:ext uri="{BB962C8B-B14F-4D97-AF65-F5344CB8AC3E}">
        <p14:creationId xmlns:p14="http://schemas.microsoft.com/office/powerpoint/2010/main" val="281790678"/>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935A8A8-E9F4-0D6E-D423-BF1572DC62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D2E74D-E8D0-87ED-6528-8330C4AAA716}"/>
              </a:ext>
            </a:extLst>
          </p:cNvPr>
          <p:cNvSpPr>
            <a:spLocks noGrp="1"/>
          </p:cNvSpPr>
          <p:nvPr>
            <p:ph type="title"/>
          </p:nvPr>
        </p:nvSpPr>
        <p:spPr>
          <a:xfrm>
            <a:off x="838200" y="197030"/>
            <a:ext cx="10515600" cy="1325563"/>
          </a:xfrm>
        </p:spPr>
        <p:txBody>
          <a:bodyPr/>
          <a:lstStyle/>
          <a:p>
            <a:r>
              <a:rPr lang="en-GB" sz="3600" noProof="0" dirty="0">
                <a:solidFill>
                  <a:schemeClr val="bg1"/>
                </a:solidFill>
                <a:latin typeface="IBM Plex Sans" panose="020B0503050203000203" pitchFamily="34" charset="0"/>
              </a:rPr>
              <a:t>APPENDICES</a:t>
            </a:r>
            <a:endParaRPr lang="en-GB" noProof="0" dirty="0">
              <a:solidFill>
                <a:schemeClr val="bg1"/>
              </a:solidFill>
              <a:latin typeface="IBM Plex Sans" panose="020B0503050203000203" pitchFamily="34" charset="0"/>
            </a:endParaRPr>
          </a:p>
        </p:txBody>
      </p:sp>
      <p:sp>
        <p:nvSpPr>
          <p:cNvPr id="3" name="Content Placeholder 2">
            <a:extLst>
              <a:ext uri="{FF2B5EF4-FFF2-40B4-BE49-F238E27FC236}">
                <a16:creationId xmlns:a16="http://schemas.microsoft.com/office/drawing/2014/main" id="{FFEBB4C9-9E40-063B-AEAC-CDFFE3115048}"/>
              </a:ext>
            </a:extLst>
          </p:cNvPr>
          <p:cNvSpPr>
            <a:spLocks noGrp="1"/>
          </p:cNvSpPr>
          <p:nvPr>
            <p:ph idx="1"/>
          </p:nvPr>
        </p:nvSpPr>
        <p:spPr>
          <a:xfrm>
            <a:off x="838200" y="2074398"/>
            <a:ext cx="7772398" cy="4351338"/>
          </a:xfrm>
        </p:spPr>
        <p:txBody>
          <a:bodyPr>
            <a:normAutofit/>
          </a:bodyPr>
          <a:lstStyle/>
          <a:p>
            <a:pPr marL="342900" indent="-342900">
              <a:buAutoNum type="arabicPeriod"/>
            </a:pPr>
            <a:r>
              <a:rPr lang="en-GB" sz="2000" noProof="0" dirty="0">
                <a:solidFill>
                  <a:schemeClr val="bg1"/>
                </a:solidFill>
                <a:latin typeface="IBM Plex Sans" panose="020B0503050203000203" pitchFamily="34" charset="0"/>
              </a:rPr>
              <a:t>Glossary of Key Terms </a:t>
            </a:r>
          </a:p>
          <a:p>
            <a:pPr marL="342900" indent="-342900">
              <a:buAutoNum type="arabicPeriod"/>
            </a:pPr>
            <a:r>
              <a:rPr lang="en-GB" sz="2000" noProof="0" dirty="0">
                <a:solidFill>
                  <a:schemeClr val="bg1"/>
                </a:solidFill>
                <a:latin typeface="IBM Plex Sans" panose="020B0503050203000203" pitchFamily="34" charset="0"/>
              </a:rPr>
              <a:t>About the Authors </a:t>
            </a:r>
          </a:p>
          <a:p>
            <a:pPr marL="342900" indent="-342900">
              <a:buAutoNum type="arabicPeriod"/>
            </a:pPr>
            <a:r>
              <a:rPr lang="en-GB" sz="2000" noProof="0" dirty="0">
                <a:solidFill>
                  <a:schemeClr val="bg1"/>
                </a:solidFill>
                <a:latin typeface="IBM Plex Sans" panose="020B0503050203000203" pitchFamily="34" charset="0"/>
              </a:rPr>
              <a:t>Endnotes </a:t>
            </a:r>
          </a:p>
        </p:txBody>
      </p:sp>
      <p:sp>
        <p:nvSpPr>
          <p:cNvPr id="4" name="Slide Number Placeholder 3">
            <a:extLst>
              <a:ext uri="{FF2B5EF4-FFF2-40B4-BE49-F238E27FC236}">
                <a16:creationId xmlns:a16="http://schemas.microsoft.com/office/drawing/2014/main" id="{9109353A-F1AF-8634-5C3C-A36D1CC84B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234</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Tree>
    <p:extLst>
      <p:ext uri="{BB962C8B-B14F-4D97-AF65-F5344CB8AC3E}">
        <p14:creationId xmlns:p14="http://schemas.microsoft.com/office/powerpoint/2010/main" val="2552085514"/>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74C45-1D63-FC4F-2B5A-B3DE47EB9DA6}"/>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60CC11A0-A1E1-329B-672A-87ED93610E7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4DC99ABB-896A-25F6-A456-7319CEB4B42F}"/>
              </a:ext>
            </a:extLst>
          </p:cNvPr>
          <p:cNvSpPr>
            <a:spLocks noGrp="1"/>
          </p:cNvSpPr>
          <p:nvPr>
            <p:ph type="title"/>
          </p:nvPr>
        </p:nvSpPr>
        <p:spPr/>
        <p:txBody>
          <a:bodyPr>
            <a:normAutofit/>
          </a:bodyPr>
          <a:lstStyle/>
          <a:p>
            <a:r>
              <a:rPr lang="en-GB" sz="1800" b="1" dirty="0">
                <a:solidFill>
                  <a:srgbClr val="0517B5"/>
                </a:solidFill>
              </a:rPr>
              <a:t>Appendices</a:t>
            </a:r>
            <a:br>
              <a:rPr lang="en-US" sz="1800" b="1" dirty="0">
                <a:solidFill>
                  <a:srgbClr val="0517B5"/>
                </a:solidFill>
              </a:rPr>
            </a:br>
            <a:r>
              <a:rPr kumimoji="0" lang="en-US" sz="3600" b="0"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Glossary of Key Terms </a:t>
            </a:r>
            <a:endParaRPr lang="en-GB" sz="36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5303C677-F76F-C944-1006-C50E4DB8158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235</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8E2D3C40-835A-381C-1AFE-FA1D20370BBE}"/>
              </a:ext>
            </a:extLst>
          </p:cNvPr>
          <p:cNvSpPr>
            <a:spLocks noGrp="1"/>
          </p:cNvSpPr>
          <p:nvPr>
            <p:ph idx="1"/>
          </p:nvPr>
        </p:nvSpPr>
        <p:spPr>
          <a:xfrm>
            <a:off x="838200" y="1825625"/>
            <a:ext cx="10515599" cy="4351338"/>
          </a:xfrm>
        </p:spPr>
        <p:txBody>
          <a:bodyPr>
            <a:normAutofit fontScale="40000" lnSpcReduction="20000"/>
          </a:bodyPr>
          <a:lstStyle/>
          <a:p>
            <a:pPr marL="0" indent="0">
              <a:buNone/>
            </a:pPr>
            <a:r>
              <a:rPr lang="en-GB" b="1" i="1" dirty="0">
                <a:solidFill>
                  <a:srgbClr val="0517B5"/>
                </a:solidFill>
              </a:rPr>
              <a:t>ARTEFACTS</a:t>
            </a:r>
            <a:r>
              <a:rPr lang="en-GB" b="1" dirty="0">
                <a:solidFill>
                  <a:srgbClr val="0517B5"/>
                </a:solidFill>
              </a:rPr>
              <a:t>: </a:t>
            </a:r>
            <a:r>
              <a:rPr lang="en-GB" dirty="0"/>
              <a:t>Human-made objects bearing cultural significance. They include tools designed to perform a specific task or function, also software and data (section 2.3.4)</a:t>
            </a:r>
            <a:endParaRPr lang="de-DE" dirty="0"/>
          </a:p>
          <a:p>
            <a:pPr marL="0" indent="0">
              <a:buNone/>
            </a:pPr>
            <a:r>
              <a:rPr lang="en-GB" b="1" i="1" dirty="0">
                <a:solidFill>
                  <a:srgbClr val="0517B5"/>
                </a:solidFill>
              </a:rPr>
              <a:t>3C ACTIVITIES: </a:t>
            </a:r>
            <a:r>
              <a:rPr lang="en-GB" dirty="0"/>
              <a:t>The three basic activities of the 3C framework are 1) conceiving values and related notions, practices and artefacts to address cultural challenges; 2) co-creating interventions to address these challenges; and 3) cultivating sustainable innovation by mainstreaming values and related notions, establishing new practices and introducing new artefacts.</a:t>
            </a:r>
            <a:endParaRPr lang="de-DE" dirty="0"/>
          </a:p>
          <a:p>
            <a:pPr marL="0" indent="0">
              <a:buNone/>
            </a:pPr>
            <a:r>
              <a:rPr lang="en-GB" b="1" i="1" dirty="0">
                <a:solidFill>
                  <a:srgbClr val="0517B5"/>
                </a:solidFill>
              </a:rPr>
              <a:t>CO-CREATING:</a:t>
            </a:r>
            <a:r>
              <a:rPr lang="en-GB" dirty="0"/>
              <a:t> A methodology involving several practices and methods to engage stakeholders in collaborative interventions to promote a sustainable innovation culture. A 3C framework activity, co-creating follows up on conceiving and serves to clarify and specify basic notions, resolve tensions, close values-action gaps and explore forward-looking opportunities for sustainable innovation (section 5.1).</a:t>
            </a:r>
            <a:endParaRPr lang="de-DE" dirty="0"/>
          </a:p>
          <a:p>
            <a:pPr marL="0" indent="0">
              <a:buNone/>
            </a:pPr>
            <a:r>
              <a:rPr lang="en-GB" b="1" i="1" dirty="0">
                <a:solidFill>
                  <a:srgbClr val="0517B5"/>
                </a:solidFill>
              </a:rPr>
              <a:t>COMMONS: </a:t>
            </a:r>
            <a:r>
              <a:rPr lang="en-GB" dirty="0"/>
              <a:t>Social, environmental, and economic resources accessible to all members of society (section 2.1.1).</a:t>
            </a:r>
            <a:endParaRPr lang="de-DE" b="1" i="1" dirty="0">
              <a:solidFill>
                <a:srgbClr val="0517B5"/>
              </a:solidFill>
            </a:endParaRPr>
          </a:p>
          <a:p>
            <a:pPr marL="0" indent="0">
              <a:buNone/>
            </a:pPr>
            <a:r>
              <a:rPr lang="en-GB" b="1" i="1" dirty="0">
                <a:solidFill>
                  <a:srgbClr val="0517B5"/>
                </a:solidFill>
              </a:rPr>
              <a:t>COMPETENCES:</a:t>
            </a:r>
            <a:r>
              <a:rPr lang="en-GB" dirty="0"/>
              <a:t> Areas of expertise that are directly associated with work results required to achieve team or organisational goals and are typically linked to specific tasks, roles or professional domains.</a:t>
            </a:r>
            <a:endParaRPr lang="de-DE" dirty="0"/>
          </a:p>
          <a:p>
            <a:pPr marL="0" indent="0">
              <a:buNone/>
            </a:pPr>
            <a:r>
              <a:rPr lang="en-GB" b="1" i="1" dirty="0">
                <a:solidFill>
                  <a:srgbClr val="0517B5"/>
                </a:solidFill>
              </a:rPr>
              <a:t>COMPETENCIES:</a:t>
            </a:r>
            <a:r>
              <a:rPr lang="en-GB" dirty="0"/>
              <a:t> Specific combinations of critical skills, knowledge, behaviours and attitudes that are required to achieve competences and to be successful in a role. </a:t>
            </a:r>
            <a:endParaRPr lang="de-DE" dirty="0"/>
          </a:p>
          <a:p>
            <a:pPr marL="0" indent="0">
              <a:buNone/>
            </a:pPr>
            <a:r>
              <a:rPr lang="en-GB" b="1" i="1" dirty="0">
                <a:solidFill>
                  <a:srgbClr val="0517B5"/>
                </a:solidFill>
              </a:rPr>
              <a:t>CONCEPTION:</a:t>
            </a:r>
            <a:r>
              <a:rPr lang="en-GB" dirty="0"/>
              <a:t> The second 3C framework activity involves, with respect to notions and values, the review of guiding principles and policies in order to identify implicit tensions within the organisation’s systems of priorities, between the values of different stakeholders and how values are managed for innovation. With respect to practices, conceiving means identifying values-action gaps and understanding the role of mediating artefacts that can facilitate or hinder attempts to align practices with organisational values (section 4.1).</a:t>
            </a:r>
            <a:endParaRPr lang="de-DE" dirty="0"/>
          </a:p>
          <a:p>
            <a:pPr marL="0" indent="0">
              <a:buNone/>
            </a:pPr>
            <a:r>
              <a:rPr lang="en-GB" b="1" i="1" dirty="0">
                <a:solidFill>
                  <a:srgbClr val="0517B5"/>
                </a:solidFill>
              </a:rPr>
              <a:t>CULTIVATING: </a:t>
            </a:r>
            <a:r>
              <a:rPr lang="en-GB" dirty="0"/>
              <a:t>The third 3C framework activity involves deliberate and systematic efforts to shape, sustain and renew culture. In our context the system of notions, practices and artefacts make up an organisational innovation culture (section 6.1).</a:t>
            </a:r>
            <a:endParaRPr lang="de-DE" dirty="0"/>
          </a:p>
          <a:p>
            <a:pPr marL="0" indent="0">
              <a:buNone/>
            </a:pPr>
            <a:r>
              <a:rPr lang="en-GB" b="1" i="1" dirty="0">
                <a:solidFill>
                  <a:srgbClr val="0517B5"/>
                </a:solidFill>
              </a:rPr>
              <a:t>ORGANISATIONAL CULTURE: </a:t>
            </a:r>
            <a:r>
              <a:rPr lang="en-GB" dirty="0"/>
              <a:t>A generative system of notions, practices and artefacts that distinguishes one organisation from another, translating organisational values into new forms of value creation.</a:t>
            </a:r>
            <a:endParaRPr lang="de-DE" dirty="0"/>
          </a:p>
          <a:p>
            <a:pPr marL="0" indent="0">
              <a:buNone/>
            </a:pPr>
            <a:r>
              <a:rPr lang="en-GB" b="1" i="1" dirty="0">
                <a:solidFill>
                  <a:srgbClr val="0517B5"/>
                </a:solidFill>
              </a:rPr>
              <a:t>GUIDING PRINCIPLES: </a:t>
            </a:r>
            <a:r>
              <a:rPr lang="en-GB" dirty="0"/>
              <a:t>Values that are codified by the organisation as value, purpose, mission, and/or vision statements. Guiding principles are reinforced through management measures (section 3.1.2).</a:t>
            </a:r>
          </a:p>
          <a:p>
            <a:pPr marL="0" indent="0">
              <a:buNone/>
            </a:pPr>
            <a:endParaRPr lang="de-DE" dirty="0"/>
          </a:p>
        </p:txBody>
      </p:sp>
      <p:sp>
        <p:nvSpPr>
          <p:cNvPr id="3" name="Footer Placeholder 4">
            <a:extLst>
              <a:ext uri="{FF2B5EF4-FFF2-40B4-BE49-F238E27FC236}">
                <a16:creationId xmlns:a16="http://schemas.microsoft.com/office/drawing/2014/main" id="{DC9112CD-8F4A-035F-66CD-1F42086D804F}"/>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3493689213"/>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84956-8864-216E-1C2C-10AE34A457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2F46CC97-7BD0-7349-FD70-8331BF22BF3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CAD618F9-3792-DADC-1CF0-F26070BAB918}"/>
              </a:ext>
            </a:extLst>
          </p:cNvPr>
          <p:cNvSpPr>
            <a:spLocks noGrp="1"/>
          </p:cNvSpPr>
          <p:nvPr>
            <p:ph type="title"/>
          </p:nvPr>
        </p:nvSpPr>
        <p:spPr/>
        <p:txBody>
          <a:bodyPr>
            <a:normAutofit/>
          </a:bodyPr>
          <a:lstStyle/>
          <a:p>
            <a:r>
              <a:rPr lang="en-GB" sz="1800" b="1" dirty="0">
                <a:solidFill>
                  <a:srgbClr val="0517B5"/>
                </a:solidFill>
              </a:rPr>
              <a:t>Appendices</a:t>
            </a:r>
            <a:br>
              <a:rPr lang="en-US" sz="1800" b="1" dirty="0">
                <a:solidFill>
                  <a:srgbClr val="0517B5"/>
                </a:solidFill>
              </a:rPr>
            </a:br>
            <a:r>
              <a:rPr kumimoji="0" lang="en-US" sz="3600" b="0"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Glossary of Key Terms </a:t>
            </a:r>
            <a:endParaRPr lang="en-GB" sz="36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57A6F589-2D81-C4BE-A0A6-BD2E54489E8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236</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0E3B518E-37CE-D271-C109-7C1B59268808}"/>
              </a:ext>
            </a:extLst>
          </p:cNvPr>
          <p:cNvSpPr>
            <a:spLocks noGrp="1"/>
          </p:cNvSpPr>
          <p:nvPr>
            <p:ph idx="1"/>
          </p:nvPr>
        </p:nvSpPr>
        <p:spPr>
          <a:xfrm>
            <a:off x="838200" y="1825625"/>
            <a:ext cx="10515599" cy="4351338"/>
          </a:xfrm>
        </p:spPr>
        <p:txBody>
          <a:bodyPr>
            <a:normAutofit/>
          </a:bodyPr>
          <a:lstStyle/>
          <a:p>
            <a:pPr marL="0" indent="0">
              <a:buNone/>
            </a:pPr>
            <a:r>
              <a:rPr lang="en-GB" sz="1100" b="1" i="1" dirty="0">
                <a:solidFill>
                  <a:srgbClr val="0517B5"/>
                </a:solidFill>
              </a:rPr>
              <a:t>IMPACT: </a:t>
            </a:r>
            <a:r>
              <a:rPr lang="en-GB" sz="1100" dirty="0"/>
              <a:t>a positive or negative, intended or unintended, actual or desirable change on natural, human, social, intellectual, constructed or financial capitals</a:t>
            </a:r>
            <a:r>
              <a:rPr lang="en-GB" sz="1100" baseline="30000" dirty="0"/>
              <a:t>1</a:t>
            </a:r>
            <a:r>
              <a:rPr lang="en-GB" sz="1100" dirty="0"/>
              <a:t> resulting from the aggregated outcomes of an implemented innovation.</a:t>
            </a:r>
            <a:endParaRPr lang="de-DE" sz="1100" dirty="0"/>
          </a:p>
          <a:p>
            <a:pPr marL="0" indent="0">
              <a:buNone/>
            </a:pPr>
            <a:r>
              <a:rPr lang="en-GB" sz="1100" b="1" i="1" dirty="0">
                <a:solidFill>
                  <a:srgbClr val="0517B5"/>
                </a:solidFill>
              </a:rPr>
              <a:t>INNOVATION: </a:t>
            </a:r>
            <a:r>
              <a:rPr lang="en-GB" sz="1100" dirty="0"/>
              <a:t>A ‘new or changed entity, realizing or redistributing value’. These entities can be a product, service, process, model or method (section 2.1.2).</a:t>
            </a:r>
            <a:r>
              <a:rPr lang="en-GB" sz="1100" baseline="30000" dirty="0"/>
              <a:t> 2</a:t>
            </a:r>
            <a:endParaRPr lang="de-DE" sz="1100" baseline="30000" dirty="0"/>
          </a:p>
          <a:p>
            <a:pPr marL="0" indent="0">
              <a:buNone/>
            </a:pPr>
            <a:r>
              <a:rPr lang="en-GB" sz="1100" b="1" i="1" dirty="0">
                <a:solidFill>
                  <a:srgbClr val="0517B5"/>
                </a:solidFill>
              </a:rPr>
              <a:t>MANAGEMENT:</a:t>
            </a:r>
            <a:r>
              <a:rPr lang="en-GB" sz="1100" dirty="0"/>
              <a:t> ‘Coordinated activities to direct and control an organization’, here ‘with regard to innovation’.</a:t>
            </a:r>
            <a:r>
              <a:rPr lang="en-GB" sz="1100" baseline="30000" dirty="0"/>
              <a:t>3</a:t>
            </a:r>
            <a:r>
              <a:rPr lang="en-GB" sz="1100" dirty="0"/>
              <a:t> Normative management deals with establishing principles, policies and values that define an organisation’s identity and aspirations to generate a specific impact. Strategic management deals with business design and development to achieve differentiation and competitive advantage based on the principles, policies and values defined by normative management. Operational management deals with translating an organisation’s normative and strategic agendas into daily operations (section 3.1.3). </a:t>
            </a:r>
            <a:endParaRPr lang="de-DE" sz="1100" dirty="0"/>
          </a:p>
          <a:p>
            <a:pPr marL="0" indent="0">
              <a:buNone/>
            </a:pPr>
            <a:r>
              <a:rPr lang="en-GB" sz="1100" b="1" i="1" dirty="0">
                <a:solidFill>
                  <a:srgbClr val="0517B5"/>
                </a:solidFill>
              </a:rPr>
              <a:t>MATERIALITY: </a:t>
            </a:r>
            <a:r>
              <a:rPr lang="en-GB" sz="1100" dirty="0"/>
              <a:t>In the context of auditing, accounting and reporting, materiality refers to the significance of information for the user’s decision-making. In the context of sustainability management, materiality defines the sustainability issues that matter most to an organisation and its stakeholders. </a:t>
            </a:r>
            <a:r>
              <a:rPr lang="en-GB" sz="1100" i="1" dirty="0"/>
              <a:t>Materiality Assessments</a:t>
            </a:r>
            <a:r>
              <a:rPr lang="en-GB" sz="1100" dirty="0"/>
              <a:t> typically identify and prioritise environmental, social and governance (ESG) factors based on their impact on a company’s financial performance (outside-in) and the company’s impact on society and the environment (inside-out). In </a:t>
            </a:r>
            <a:r>
              <a:rPr lang="en-GB" sz="1100" i="1" dirty="0"/>
              <a:t>Context-Based Reporting,</a:t>
            </a:r>
            <a:r>
              <a:rPr lang="en-GB" sz="1100" dirty="0"/>
              <a:t> materiality is grounded in science, human needs and local social and environmental thresholds that constrain sustainable development (sections 2.1.1 and 6.3.3).</a:t>
            </a:r>
            <a:endParaRPr lang="de-DE" sz="1100" dirty="0"/>
          </a:p>
          <a:p>
            <a:pPr marL="0" indent="0">
              <a:buNone/>
            </a:pPr>
            <a:r>
              <a:rPr lang="en-GB" sz="1100" b="1" i="1" dirty="0">
                <a:solidFill>
                  <a:srgbClr val="0517B5"/>
                </a:solidFill>
              </a:rPr>
              <a:t>METHOD: </a:t>
            </a:r>
            <a:r>
              <a:rPr lang="en-GB" sz="1100" dirty="0"/>
              <a:t>In our case, purposeful and replicable approach or intervention addressing a particular challenge to cultural development. When methods are systematically applied over time and adapted to the needs of the organisation, they turn into practices (section 2.3.4).</a:t>
            </a:r>
            <a:endParaRPr lang="de-DE" sz="1100" dirty="0"/>
          </a:p>
          <a:p>
            <a:pPr marL="0" indent="0">
              <a:buNone/>
            </a:pPr>
            <a:r>
              <a:rPr lang="en-GB" sz="1100" b="1" i="1" dirty="0">
                <a:solidFill>
                  <a:srgbClr val="0517B5"/>
                </a:solidFill>
              </a:rPr>
              <a:t>NARRATIVE:</a:t>
            </a:r>
            <a:r>
              <a:rPr lang="en-GB" sz="1100" dirty="0"/>
              <a:t> A coherent framework of meaning through which an organisation interprets its identity, purpose, values and direction over time. It contains but differs from stories, i.e., textual passages relating a course of events arranged in a timeline.</a:t>
            </a:r>
            <a:r>
              <a:rPr lang="en-GB" sz="1100" baseline="30000" dirty="0"/>
              <a:t>4</a:t>
            </a:r>
            <a:endParaRPr lang="de-DE" sz="1100" baseline="30000" dirty="0"/>
          </a:p>
          <a:p>
            <a:pPr marL="0" indent="0">
              <a:buNone/>
            </a:pPr>
            <a:r>
              <a:rPr lang="en-GB" sz="1100" b="1" i="1" dirty="0">
                <a:solidFill>
                  <a:srgbClr val="0517B5"/>
                </a:solidFill>
              </a:rPr>
              <a:t>NOTION:</a:t>
            </a:r>
            <a:r>
              <a:rPr lang="en-GB" sz="1100" dirty="0"/>
              <a:t> An understanding of a term in ordinary language, shaped by its use in practice and context. Values as notions of the desirable as well as notions of what is considered feasible and viable are critical to sustainable innovation culture (section 2.3.4). </a:t>
            </a:r>
            <a:endParaRPr lang="de-DE" sz="1100" b="1" i="1" dirty="0">
              <a:solidFill>
                <a:srgbClr val="0517B5"/>
              </a:solidFill>
            </a:endParaRPr>
          </a:p>
          <a:p>
            <a:pPr marL="0" indent="0">
              <a:buNone/>
            </a:pPr>
            <a:r>
              <a:rPr lang="en-GB" sz="1100" b="1" i="1" dirty="0">
                <a:solidFill>
                  <a:srgbClr val="0517B5"/>
                </a:solidFill>
              </a:rPr>
              <a:t>OUTCOME:</a:t>
            </a:r>
            <a:r>
              <a:rPr lang="en-GB" sz="1100" dirty="0"/>
              <a:t> a positive or negative, intended or unintended change in the current situation or the future potential to meet the needs of any stakeholder, resulting from the aggregated outputs of innovation activities, practices and projects.</a:t>
            </a:r>
            <a:r>
              <a:rPr lang="en-GB" sz="1100" baseline="30000" dirty="0"/>
              <a:t>5</a:t>
            </a:r>
            <a:endParaRPr lang="de-DE" sz="1100" baseline="30000" dirty="0"/>
          </a:p>
          <a:p>
            <a:pPr marL="0" indent="0">
              <a:buNone/>
            </a:pPr>
            <a:endParaRPr lang="de-DE" sz="1100" dirty="0"/>
          </a:p>
        </p:txBody>
      </p:sp>
      <p:sp>
        <p:nvSpPr>
          <p:cNvPr id="3" name="Footer Placeholder 4">
            <a:extLst>
              <a:ext uri="{FF2B5EF4-FFF2-40B4-BE49-F238E27FC236}">
                <a16:creationId xmlns:a16="http://schemas.microsoft.com/office/drawing/2014/main" id="{74446F78-5083-5C14-9A5E-506C2DC989FE}"/>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648936678"/>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CD433-723E-B05B-01F3-6175FF4D7C17}"/>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2F231D87-AF7B-5420-A304-6EB21407BE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7B3144EE-C681-6494-10C5-E5494119E080}"/>
              </a:ext>
            </a:extLst>
          </p:cNvPr>
          <p:cNvSpPr>
            <a:spLocks noGrp="1"/>
          </p:cNvSpPr>
          <p:nvPr>
            <p:ph type="title"/>
          </p:nvPr>
        </p:nvSpPr>
        <p:spPr/>
        <p:txBody>
          <a:bodyPr>
            <a:normAutofit/>
          </a:bodyPr>
          <a:lstStyle/>
          <a:p>
            <a:r>
              <a:rPr lang="en-GB" sz="1800" b="1" dirty="0">
                <a:solidFill>
                  <a:srgbClr val="0517B5"/>
                </a:solidFill>
              </a:rPr>
              <a:t>Appendices</a:t>
            </a:r>
            <a:br>
              <a:rPr lang="en-US" sz="1800" b="1" dirty="0">
                <a:solidFill>
                  <a:srgbClr val="0517B5"/>
                </a:solidFill>
              </a:rPr>
            </a:br>
            <a:r>
              <a:rPr kumimoji="0" lang="en-US" sz="3600" b="0"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Glossary of Key Terms </a:t>
            </a:r>
            <a:endParaRPr lang="en-GB" sz="36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416C32E2-2285-8E8B-CAEF-1E23F648E43F}"/>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237</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3E14405E-B612-01B5-DAE3-CE4B7B94A2BF}"/>
              </a:ext>
            </a:extLst>
          </p:cNvPr>
          <p:cNvSpPr>
            <a:spLocks noGrp="1"/>
          </p:cNvSpPr>
          <p:nvPr>
            <p:ph idx="1"/>
          </p:nvPr>
        </p:nvSpPr>
        <p:spPr>
          <a:xfrm>
            <a:off x="838200" y="1825625"/>
            <a:ext cx="10515599" cy="4351338"/>
          </a:xfrm>
        </p:spPr>
        <p:txBody>
          <a:bodyPr>
            <a:noAutofit/>
          </a:bodyPr>
          <a:lstStyle/>
          <a:p>
            <a:pPr marL="0" indent="0">
              <a:buNone/>
            </a:pPr>
            <a:r>
              <a:rPr lang="en-GB" sz="1100" b="1" i="1" dirty="0">
                <a:solidFill>
                  <a:srgbClr val="0517B5"/>
                </a:solidFill>
              </a:rPr>
              <a:t>OUTPUT: </a:t>
            </a:r>
            <a:r>
              <a:rPr lang="en-GB" sz="1100" dirty="0"/>
              <a:t>tangible and measurable results that are directly produced by completing (innovation) project tasks and activities.</a:t>
            </a:r>
            <a:r>
              <a:rPr lang="en-GB" sz="1100" baseline="30000" dirty="0"/>
              <a:t>6</a:t>
            </a:r>
            <a:r>
              <a:rPr lang="en-GB" sz="1100" dirty="0"/>
              <a:t> </a:t>
            </a:r>
            <a:endParaRPr lang="de-DE" sz="1100" dirty="0"/>
          </a:p>
          <a:p>
            <a:pPr marL="0" indent="0">
              <a:buNone/>
            </a:pPr>
            <a:r>
              <a:rPr lang="en-GB" sz="1100" b="1" i="1" dirty="0">
                <a:solidFill>
                  <a:srgbClr val="0517B5"/>
                </a:solidFill>
              </a:rPr>
              <a:t>PARTICIPATORY OBSERVATION:</a:t>
            </a:r>
            <a:r>
              <a:rPr lang="en-GB" sz="1100" dirty="0"/>
              <a:t> An immersive research method where a researcher actively participates in the day-to-day activities of the cultural group he or she is studying, while simultaneously observing and recording their experiences (chapter 4). </a:t>
            </a:r>
            <a:endParaRPr lang="de-DE" sz="1100" dirty="0"/>
          </a:p>
          <a:p>
            <a:pPr marL="0" indent="0">
              <a:buNone/>
            </a:pPr>
            <a:r>
              <a:rPr lang="en-GB" sz="1100" b="1" i="1" dirty="0">
                <a:solidFill>
                  <a:srgbClr val="0517B5"/>
                </a:solidFill>
              </a:rPr>
              <a:t>PRACTICE: </a:t>
            </a:r>
            <a:r>
              <a:rPr lang="en-GB" sz="1100" dirty="0"/>
              <a:t>Actions, behaviours and rituals that employees perform on a more or less regular basis (section 2.3.4).</a:t>
            </a:r>
            <a:endParaRPr lang="de-DE" sz="1100" dirty="0"/>
          </a:p>
          <a:p>
            <a:pPr marL="0" indent="0">
              <a:buNone/>
            </a:pPr>
            <a:r>
              <a:rPr lang="en-GB" sz="1100" b="1" i="1" dirty="0">
                <a:solidFill>
                  <a:srgbClr val="0517B5"/>
                </a:solidFill>
              </a:rPr>
              <a:t>SKILLS: </a:t>
            </a:r>
            <a:r>
              <a:rPr lang="en-GB" sz="1100" dirty="0"/>
              <a:t>Specific, learned abilities to perform tasks or activities effectively.</a:t>
            </a:r>
          </a:p>
          <a:p>
            <a:pPr marL="0" indent="0">
              <a:buNone/>
            </a:pPr>
            <a:r>
              <a:rPr lang="en-GB" sz="1100" b="1" i="1" dirty="0">
                <a:solidFill>
                  <a:srgbClr val="0517B5"/>
                </a:solidFill>
              </a:rPr>
              <a:t>STAKEHOLDER: </a:t>
            </a:r>
            <a:r>
              <a:rPr lang="en-GB" sz="1100" dirty="0"/>
              <a:t>Any person or group of people affected by or contributing to the success or failure of an organisation’s activities (section 2.1.1).</a:t>
            </a:r>
            <a:endParaRPr lang="de-DE" sz="1100" dirty="0"/>
          </a:p>
          <a:p>
            <a:pPr marL="0" indent="0">
              <a:buNone/>
            </a:pPr>
            <a:r>
              <a:rPr lang="en-GB" sz="1100" b="1" i="1" dirty="0">
                <a:solidFill>
                  <a:srgbClr val="0517B5"/>
                </a:solidFill>
              </a:rPr>
              <a:t>STRATEGY:</a:t>
            </a:r>
            <a:r>
              <a:rPr lang="en-GB" sz="1100" dirty="0"/>
              <a:t> A deliberate and integrated set of choices that position the organisation to achieve its aspirations. They do this by providing guardrails for operational management and everyday practice (section 3.1.1).</a:t>
            </a:r>
            <a:endParaRPr lang="de-DE" sz="1100" dirty="0"/>
          </a:p>
          <a:p>
            <a:pPr marL="0" indent="0">
              <a:buNone/>
            </a:pPr>
            <a:r>
              <a:rPr lang="en-GB" sz="1100" b="1" i="1" dirty="0">
                <a:solidFill>
                  <a:srgbClr val="0517B5"/>
                </a:solidFill>
              </a:rPr>
              <a:t>SUSTAINABLE INNOVATION LITERACY: </a:t>
            </a:r>
            <a:r>
              <a:rPr lang="en-GB" sz="1100" dirty="0"/>
              <a:t>Integration of shared sustainability values and a common understanding of key concepts and skills across the organisation, complemented by role-specific competences in individual departments (section 4.1.5).</a:t>
            </a:r>
            <a:endParaRPr lang="de-DE" sz="1100" dirty="0"/>
          </a:p>
          <a:p>
            <a:pPr marL="0" indent="0">
              <a:buNone/>
            </a:pPr>
            <a:r>
              <a:rPr lang="en-GB" sz="1100" b="1" i="1" dirty="0">
                <a:solidFill>
                  <a:srgbClr val="0517B5"/>
                </a:solidFill>
              </a:rPr>
              <a:t>SUSTAINABILITY: </a:t>
            </a:r>
            <a:r>
              <a:rPr lang="en-GB" sz="1100" dirty="0"/>
              <a:t>‘A form of intergenerational ethics in which the environmental and economic actions taken by present persons do not diminish the opportunities of future persons to enjoy similar levels of wealth, utility, or welfare’</a:t>
            </a:r>
            <a:r>
              <a:rPr lang="en-GB" sz="1100" baseline="30000" dirty="0"/>
              <a:t>7</a:t>
            </a:r>
            <a:r>
              <a:rPr lang="en-GB" sz="1100" dirty="0"/>
              <a:t> (section 2.1.1).</a:t>
            </a:r>
            <a:endParaRPr lang="de-DE" sz="1100" dirty="0"/>
          </a:p>
          <a:p>
            <a:pPr marL="0" indent="0">
              <a:buNone/>
            </a:pPr>
            <a:r>
              <a:rPr lang="en-GB" sz="1100" b="1" i="1" dirty="0">
                <a:solidFill>
                  <a:srgbClr val="0517B5"/>
                </a:solidFill>
              </a:rPr>
              <a:t>SUSTAINABLE DEVELOPMENT: </a:t>
            </a:r>
            <a:r>
              <a:rPr lang="en-GB" sz="1100" dirty="0"/>
              <a:t>Development that ‘meets the needs of the present without compromising the ability of future generations to meet their own needs’; ‘a process of change in which the exploitation of resources, the direction of investments, the orientation of technological development; and institutional change are all in harmony and enhance both current and future potential to meet human needs and aspirations.’</a:t>
            </a:r>
            <a:r>
              <a:rPr lang="en-GB" sz="1100" baseline="30000" dirty="0"/>
              <a:t>8</a:t>
            </a:r>
            <a:r>
              <a:rPr lang="en-GB" sz="1100" dirty="0"/>
              <a:t> (section 2.1.1).</a:t>
            </a:r>
          </a:p>
          <a:p>
            <a:pPr marL="0" indent="0">
              <a:buNone/>
            </a:pPr>
            <a:r>
              <a:rPr lang="en-GB" sz="1100" b="1" i="1" dirty="0">
                <a:solidFill>
                  <a:srgbClr val="0517B5"/>
                </a:solidFill>
              </a:rPr>
              <a:t>SUSTAINABILITY MANAGEMENT: </a:t>
            </a:r>
            <a:r>
              <a:rPr lang="en-GB" sz="1100" dirty="0"/>
              <a:t>An organisation’s concerted efforts to contribute to sustainable development (section 2.1.1). </a:t>
            </a:r>
            <a:endParaRPr lang="de-DE" sz="1100" dirty="0"/>
          </a:p>
          <a:p>
            <a:pPr marL="0" indent="0">
              <a:buNone/>
            </a:pPr>
            <a:endParaRPr lang="de-DE" sz="1100" dirty="0"/>
          </a:p>
        </p:txBody>
      </p:sp>
      <p:sp>
        <p:nvSpPr>
          <p:cNvPr id="3" name="Footer Placeholder 4">
            <a:extLst>
              <a:ext uri="{FF2B5EF4-FFF2-40B4-BE49-F238E27FC236}">
                <a16:creationId xmlns:a16="http://schemas.microsoft.com/office/drawing/2014/main" id="{583837B8-9110-7FD7-7A55-CCC0AAFDBAA1}"/>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358115021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B4930-F1D0-3F15-438B-25C39396205D}"/>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BA7A13B-8973-9E9C-DE67-58C0E35E3A3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6364BE55-7CDC-E5FE-75BE-9FC0DF921827}"/>
              </a:ext>
            </a:extLst>
          </p:cNvPr>
          <p:cNvSpPr>
            <a:spLocks noGrp="1"/>
          </p:cNvSpPr>
          <p:nvPr>
            <p:ph type="title"/>
          </p:nvPr>
        </p:nvSpPr>
        <p:spPr/>
        <p:txBody>
          <a:bodyPr>
            <a:normAutofit/>
          </a:bodyPr>
          <a:lstStyle/>
          <a:p>
            <a:r>
              <a:rPr lang="en-GB" sz="1800" b="1" dirty="0">
                <a:solidFill>
                  <a:srgbClr val="0517B5"/>
                </a:solidFill>
              </a:rPr>
              <a:t>Appendices</a:t>
            </a:r>
            <a:br>
              <a:rPr lang="en-US" sz="1800" b="1" dirty="0">
                <a:solidFill>
                  <a:srgbClr val="0517B5"/>
                </a:solidFill>
              </a:rPr>
            </a:br>
            <a:r>
              <a:rPr kumimoji="0" lang="en-US" sz="3600" b="0"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Glossary of Key Terms </a:t>
            </a:r>
            <a:endParaRPr lang="en-GB" sz="36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3E7FBB09-6D83-D21D-076B-1ED49FDF20A0}"/>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238</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8B4922CB-983E-A888-7064-F8C673234C04}"/>
              </a:ext>
            </a:extLst>
          </p:cNvPr>
          <p:cNvSpPr>
            <a:spLocks noGrp="1"/>
          </p:cNvSpPr>
          <p:nvPr>
            <p:ph idx="1"/>
          </p:nvPr>
        </p:nvSpPr>
        <p:spPr>
          <a:xfrm>
            <a:off x="838200" y="1825625"/>
            <a:ext cx="10515599" cy="4351338"/>
          </a:xfrm>
        </p:spPr>
        <p:txBody>
          <a:bodyPr>
            <a:noAutofit/>
          </a:bodyPr>
          <a:lstStyle/>
          <a:p>
            <a:pPr marL="0" indent="0">
              <a:buNone/>
            </a:pPr>
            <a:r>
              <a:rPr lang="en-GB" sz="1100" b="1" i="1" dirty="0">
                <a:solidFill>
                  <a:srgbClr val="0517B5"/>
                </a:solidFill>
              </a:rPr>
              <a:t>SUSTAINABLE INNOVATION: </a:t>
            </a:r>
            <a:r>
              <a:rPr lang="en-GB" sz="1100" dirty="0"/>
              <a:t>The systematic integration of sustainability-related values and considerations into innovation activities to create or redistribute economic, social and environmental value through new or changed entities – such as products, services, business models or ecosystems – or processes for an organisation and its stakeholders (section 2.1.3, also for sustainability innovation and sustainability-oriented innovation).</a:t>
            </a:r>
            <a:endParaRPr lang="de-DE" sz="1100" dirty="0"/>
          </a:p>
          <a:p>
            <a:pPr marL="0" indent="0">
              <a:buNone/>
            </a:pPr>
            <a:r>
              <a:rPr lang="en-GB" sz="1100" b="1" i="1" dirty="0">
                <a:solidFill>
                  <a:srgbClr val="0517B5"/>
                </a:solidFill>
              </a:rPr>
              <a:t>SUSTAINABLE INNOVATION CULTURES: </a:t>
            </a:r>
            <a:r>
              <a:rPr lang="en-GB" sz="1100" dirty="0"/>
              <a:t>Generative systems made up of shared notions, practices and artefacts that turn values of sustainability into novel regenerative outcomes that are economically, socially and environmentally beneficial.</a:t>
            </a:r>
            <a:endParaRPr lang="de-DE" sz="1100" dirty="0"/>
          </a:p>
          <a:p>
            <a:pPr marL="0" indent="0">
              <a:buNone/>
            </a:pPr>
            <a:r>
              <a:rPr lang="en-GB" sz="1100" b="1" i="1" dirty="0">
                <a:solidFill>
                  <a:srgbClr val="0517B5"/>
                </a:solidFill>
              </a:rPr>
              <a:t>SYSTEM VALUE: </a:t>
            </a:r>
            <a:r>
              <a:rPr lang="en-GB" sz="1100" dirty="0"/>
              <a:t>‘Value that accrues in dynamic balance across all capitals and the systems associated with them.’ The various types of capital include natural, human, social, intellectual, constructed and financial.</a:t>
            </a:r>
            <a:r>
              <a:rPr lang="en-GB" sz="1100" baseline="30000" dirty="0"/>
              <a:t>9</a:t>
            </a:r>
            <a:endParaRPr lang="de-DE" sz="1100" baseline="30000" dirty="0"/>
          </a:p>
          <a:p>
            <a:pPr marL="0" indent="0">
              <a:buNone/>
            </a:pPr>
            <a:r>
              <a:rPr lang="en-GB" sz="1100" b="1" i="1" dirty="0">
                <a:solidFill>
                  <a:srgbClr val="0517B5"/>
                </a:solidFill>
              </a:rPr>
              <a:t>3C FRAMEWORK: </a:t>
            </a:r>
            <a:r>
              <a:rPr lang="en-GB" sz="1100" dirty="0"/>
              <a:t>A structured approach for steering iterative development of sustainable innovation cultures in a virtuous cycle of three interconnected activities: 1) conceiving values and related notions, practices and artefacts to address cultural challenges; 2) co-creating interventions to address these challenges; and 3) cultivating sustainable innovation by mainstreaming values and related notions, establishing new practices and introducing new artefacts.</a:t>
            </a:r>
            <a:endParaRPr lang="de-DE" sz="1100" dirty="0"/>
          </a:p>
          <a:p>
            <a:pPr marL="0" indent="0">
              <a:buNone/>
            </a:pPr>
            <a:r>
              <a:rPr lang="en-GB" sz="1100" b="1" i="1" dirty="0">
                <a:solidFill>
                  <a:srgbClr val="0517B5"/>
                </a:solidFill>
              </a:rPr>
              <a:t>VALUE CREATION: </a:t>
            </a:r>
            <a:r>
              <a:rPr lang="en-GB" sz="1100" dirty="0"/>
              <a:t>The process by which organisations generate benefits for stakeholders. In standard economic theory, this refers to benefits for customers, economic returns for shareholders and investors and broader economic activity that benefits society. An extended concept of value creation includes not only financial outcomes but also the maintenance, unlocking and sharing of social, environmental and other non-monetary benefits for a wide range of stakeholders.</a:t>
            </a:r>
            <a:r>
              <a:rPr lang="en-GB" sz="1100" baseline="30000" dirty="0"/>
              <a:t>10</a:t>
            </a:r>
            <a:r>
              <a:rPr lang="en-GB" sz="1100" dirty="0"/>
              <a:t> In contrast, value damage refers to the harmful social and environmental impacts of organisations (section 2.1.1). </a:t>
            </a:r>
            <a:endParaRPr lang="de-DE" sz="1100" dirty="0"/>
          </a:p>
          <a:p>
            <a:pPr marL="0" indent="0">
              <a:buNone/>
            </a:pPr>
            <a:r>
              <a:rPr lang="en-GB" sz="1100" b="1" i="1" dirty="0">
                <a:solidFill>
                  <a:srgbClr val="0517B5"/>
                </a:solidFill>
              </a:rPr>
              <a:t>VALUES-BASED INNOVATION MANAGEMENT: </a:t>
            </a:r>
            <a:r>
              <a:rPr lang="en-GB" sz="1100" dirty="0"/>
              <a:t>A management framework that integrates the values of different stakeholders into managing innovation processes and activities in order to ensure long-term positive impact.</a:t>
            </a:r>
            <a:r>
              <a:rPr lang="en-GB" sz="1100" baseline="30000" dirty="0"/>
              <a:t>11</a:t>
            </a:r>
            <a:endParaRPr lang="de-DE" sz="1100" baseline="30000" dirty="0"/>
          </a:p>
          <a:p>
            <a:pPr marL="0" indent="0">
              <a:buNone/>
            </a:pPr>
            <a:r>
              <a:rPr lang="en-GB" sz="1100" b="1" i="1" dirty="0">
                <a:solidFill>
                  <a:srgbClr val="0517B5"/>
                </a:solidFill>
              </a:rPr>
              <a:t>VALUES OF SUSTAINABILITY: </a:t>
            </a:r>
            <a:r>
              <a:rPr lang="en-GB" sz="1100" dirty="0"/>
              <a:t>Notions of the desirable in an organisation related to sustainable development, regularly expressed by the intended outcomes and positive impact that an organisation pursues. Besides values of intergenerational and intragenerational justice and equity of opportunities as core values of sustainable development,</a:t>
            </a:r>
            <a:r>
              <a:rPr lang="en-GB" sz="1100" baseline="30000" dirty="0"/>
              <a:t> 12</a:t>
            </a:r>
            <a:r>
              <a:rPr lang="en-GB" sz="1100" dirty="0"/>
              <a:t> values of environmental stewardship and social responsibility are also relevant (section 3.1.1).</a:t>
            </a:r>
            <a:endParaRPr lang="de-DE" sz="1100" dirty="0"/>
          </a:p>
          <a:p>
            <a:pPr marL="0" indent="0">
              <a:buNone/>
            </a:pPr>
            <a:r>
              <a:rPr lang="en-GB" sz="1100" b="1" i="1" dirty="0">
                <a:solidFill>
                  <a:srgbClr val="0517B5"/>
                </a:solidFill>
              </a:rPr>
              <a:t>UNINTENDED CONSEQUENCES: </a:t>
            </a:r>
            <a:r>
              <a:rPr lang="en-GB" sz="1100" dirty="0"/>
              <a:t>Outcomes or impacts of innovation activities that are not intended or foreseen (sections 2.1.3 and 3.1.3).</a:t>
            </a:r>
            <a:endParaRPr lang="de-DE" sz="1100" dirty="0"/>
          </a:p>
          <a:p>
            <a:pPr marL="0" indent="0">
              <a:buNone/>
            </a:pPr>
            <a:r>
              <a:rPr lang="en-GB" sz="1100" b="1" i="1" dirty="0">
                <a:solidFill>
                  <a:srgbClr val="0517B5"/>
                </a:solidFill>
              </a:rPr>
              <a:t>VALUES: </a:t>
            </a:r>
            <a:r>
              <a:rPr lang="en-GB" sz="1100" dirty="0"/>
              <a:t>Subjective notions of the desirable</a:t>
            </a:r>
            <a:r>
              <a:rPr lang="en-GB" sz="1100" baseline="30000" dirty="0"/>
              <a:t>13</a:t>
            </a:r>
            <a:r>
              <a:rPr lang="en-GB" sz="1100" dirty="0"/>
              <a:t> and ordered systems of priorities that act as criteria for decisions and evaluations (section 2.2.4).</a:t>
            </a:r>
            <a:endParaRPr lang="de-DE" sz="1100" dirty="0"/>
          </a:p>
        </p:txBody>
      </p:sp>
      <p:sp>
        <p:nvSpPr>
          <p:cNvPr id="3" name="Footer Placeholder 4">
            <a:extLst>
              <a:ext uri="{FF2B5EF4-FFF2-40B4-BE49-F238E27FC236}">
                <a16:creationId xmlns:a16="http://schemas.microsoft.com/office/drawing/2014/main" id="{FD618870-BAF3-BE1A-F68E-F0B5A0CE9C7F}"/>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54931095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F2B0F-685B-7221-50D2-5D66908A639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2C5F5B8-D0A2-A46A-0E7B-D23463260CF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2ECF696D-3B3D-A01B-5D40-8D0B9AE41DFD}"/>
              </a:ext>
            </a:extLst>
          </p:cNvPr>
          <p:cNvSpPr>
            <a:spLocks noGrp="1"/>
          </p:cNvSpPr>
          <p:nvPr>
            <p:ph type="title"/>
          </p:nvPr>
        </p:nvSpPr>
        <p:spPr/>
        <p:txBody>
          <a:bodyPr>
            <a:normAutofit/>
          </a:bodyPr>
          <a:lstStyle/>
          <a:p>
            <a:r>
              <a:rPr lang="en-GB" sz="1800" b="1" dirty="0">
                <a:solidFill>
                  <a:srgbClr val="0517B5"/>
                </a:solidFill>
              </a:rPr>
              <a:t>Appendices</a:t>
            </a:r>
            <a:br>
              <a:rPr lang="en-US" sz="1800" b="1" dirty="0">
                <a:solidFill>
                  <a:srgbClr val="0517B5"/>
                </a:solidFill>
              </a:rPr>
            </a:br>
            <a:r>
              <a:rPr kumimoji="0" lang="en-US" sz="3600" b="0"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About the Authors</a:t>
            </a:r>
            <a:endParaRPr lang="en-GB" sz="36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7805C7CB-5523-13E5-B623-B3D3B50AA593}"/>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239</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B7E96EA7-1DDC-6D41-8764-6721709229E4}"/>
              </a:ext>
            </a:extLst>
          </p:cNvPr>
          <p:cNvSpPr>
            <a:spLocks noGrp="1"/>
          </p:cNvSpPr>
          <p:nvPr>
            <p:ph idx="1"/>
          </p:nvPr>
        </p:nvSpPr>
        <p:spPr>
          <a:xfrm>
            <a:off x="838201" y="1825625"/>
            <a:ext cx="8194288" cy="4351338"/>
          </a:xfrm>
        </p:spPr>
        <p:txBody>
          <a:bodyPr>
            <a:normAutofit/>
          </a:bodyPr>
          <a:lstStyle/>
          <a:p>
            <a:pPr marL="0" indent="0">
              <a:buClr>
                <a:schemeClr val="tx1"/>
              </a:buClr>
              <a:buNone/>
              <a:defRPr/>
            </a:pPr>
            <a:r>
              <a:rPr lang="en-GB" sz="2000" b="1" dirty="0">
                <a:solidFill>
                  <a:srgbClr val="0517B5"/>
                </a:solidFill>
              </a:rPr>
              <a:t>HENNING BREUER</a:t>
            </a:r>
          </a:p>
          <a:p>
            <a:pPr marL="0" indent="0">
              <a:buClr>
                <a:schemeClr val="tx1"/>
              </a:buClr>
              <a:buNone/>
              <a:defRPr/>
            </a:pPr>
            <a:r>
              <a:rPr lang="en-US" sz="1600" dirty="0"/>
              <a:t>Henning Breuer researches, teaches and consults in the fields of innovation management and business psychology. He is a Professor of Business and Media Psychology at the Media University Berlin, founder of </a:t>
            </a:r>
            <a:r>
              <a:rPr lang="en-US" sz="1600" dirty="0" err="1"/>
              <a:t>UXBerlin</a:t>
            </a:r>
            <a:r>
              <a:rPr lang="en-US" sz="1600" dirty="0"/>
              <a:t> – Innovation Consulting, and has worked in executive education and consulting with universities and companies in Europe and the United States. </a:t>
            </a:r>
          </a:p>
          <a:p>
            <a:pPr marL="0" indent="0">
              <a:buClr>
                <a:schemeClr val="tx1"/>
              </a:buClr>
              <a:buNone/>
              <a:defRPr/>
            </a:pPr>
            <a:r>
              <a:rPr lang="en-US" sz="1600" dirty="0"/>
              <a:t>Since 2001, Henning has worked with multinational corporations, SMEs, public </a:t>
            </a:r>
            <a:r>
              <a:rPr lang="en-US" sz="1600" dirty="0" err="1"/>
              <a:t>organisations</a:t>
            </a:r>
            <a:r>
              <a:rPr lang="en-US" sz="1600" dirty="0"/>
              <a:t> and start-ups, providing consultancy services in the areas of sustainable innovation culture and business models, future scenarios and ethnographic stakeholder research. Henning has co-authored publications for journals, conferences and textbooks on values-based innovation management, sustainable business model design, gamification for innovators and entrepreneurs, and sustainable innovation cultures. As a visiting researcher and professor, he has worked at the University of Chile (Santiago) and </a:t>
            </a:r>
            <a:r>
              <a:rPr lang="en-US" sz="1600" dirty="0" err="1"/>
              <a:t>Waseda</a:t>
            </a:r>
            <a:r>
              <a:rPr lang="en-US" sz="1600" dirty="0"/>
              <a:t> University (Tokyo). He studied psychology, philosophy and law in Berlin and Tübingen, and received his PhD in psychology from the University of Magdeburg.</a:t>
            </a:r>
            <a:endParaRPr lang="en-GB" sz="1600" dirty="0"/>
          </a:p>
        </p:txBody>
      </p:sp>
    </p:spTree>
    <p:extLst>
      <p:ext uri="{BB962C8B-B14F-4D97-AF65-F5344CB8AC3E}">
        <p14:creationId xmlns:p14="http://schemas.microsoft.com/office/powerpoint/2010/main" val="2789729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E9273-E569-A5CD-C315-B68A7D2FFD9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541363F-AF5B-8706-84B7-57D444ABD9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F61ED26D-1EBB-4676-C841-38C1C7A692DE}"/>
              </a:ext>
            </a:extLst>
          </p:cNvPr>
          <p:cNvSpPr>
            <a:spLocks noGrp="1"/>
          </p:cNvSpPr>
          <p:nvPr>
            <p:ph type="title"/>
          </p:nvPr>
        </p:nvSpPr>
        <p:spPr/>
        <p:txBody>
          <a:bodyPr>
            <a:normAutofit/>
          </a:bodyPr>
          <a:lstStyle/>
          <a:p>
            <a:r>
              <a:rPr lang="en-GB" sz="1800" b="1" dirty="0">
                <a:solidFill>
                  <a:srgbClr val="0517B5"/>
                </a:solidFill>
              </a:rPr>
              <a:t>Chapter 2 / Conceptual Foundations</a:t>
            </a:r>
            <a:br>
              <a:rPr lang="en-GB" sz="3600" noProof="0" dirty="0">
                <a:solidFill>
                  <a:srgbClr val="0517B5"/>
                </a:solidFill>
                <a:latin typeface="IBM Plex Sans" panose="020B0503050203000203" pitchFamily="34" charset="0"/>
              </a:rPr>
            </a:br>
            <a:r>
              <a:rPr lang="en-GB" sz="3600" noProof="0" dirty="0">
                <a:solidFill>
                  <a:srgbClr val="0517B5"/>
                </a:solidFill>
                <a:latin typeface="IBM Plex Sans" panose="020B0503050203000203" pitchFamily="34" charset="0"/>
              </a:rPr>
              <a:t>The Lenses of Anthropology and Social Sciences</a:t>
            </a:r>
          </a:p>
        </p:txBody>
      </p:sp>
      <p:sp>
        <p:nvSpPr>
          <p:cNvPr id="5" name="Slide Number Placeholder 4">
            <a:extLst>
              <a:ext uri="{FF2B5EF4-FFF2-40B4-BE49-F238E27FC236}">
                <a16:creationId xmlns:a16="http://schemas.microsoft.com/office/drawing/2014/main" id="{58B15BE6-A323-3549-ECF8-E194A32F03B6}"/>
              </a:ext>
            </a:extLst>
          </p:cNvPr>
          <p:cNvSpPr>
            <a:spLocks noGrp="1"/>
          </p:cNvSpPr>
          <p:nvPr>
            <p:ph type="sldNum" sz="quarter" idx="12"/>
          </p:nvPr>
        </p:nvSpPr>
        <p:spPr>
          <a:xfrm>
            <a:off x="8610600" y="6356350"/>
            <a:ext cx="2743200" cy="365125"/>
          </a:xfrm>
        </p:spPr>
        <p:txBody>
          <a:bodyPr/>
          <a:lstStyle/>
          <a:p>
            <a:fld id="{3956045D-9102-456A-A452-B8024B51FE1A}" type="slidenum">
              <a:rPr lang="en-GB" noProof="0" smtClean="0">
                <a:latin typeface="IBM Plex Sans" panose="020B0503050203000203" pitchFamily="34" charset="0"/>
              </a:rPr>
              <a:t>24</a:t>
            </a:fld>
            <a:endParaRPr lang="en-GB" noProof="0" dirty="0">
              <a:latin typeface="IBM Plex Sans" panose="020B0503050203000203" pitchFamily="34" charset="0"/>
            </a:endParaRPr>
          </a:p>
        </p:txBody>
      </p:sp>
      <p:sp>
        <p:nvSpPr>
          <p:cNvPr id="15" name="TextBox 14">
            <a:extLst>
              <a:ext uri="{FF2B5EF4-FFF2-40B4-BE49-F238E27FC236}">
                <a16:creationId xmlns:a16="http://schemas.microsoft.com/office/drawing/2014/main" id="{39575C1B-6295-5946-9F68-F676C336515E}"/>
              </a:ext>
            </a:extLst>
          </p:cNvPr>
          <p:cNvSpPr txBox="1"/>
          <p:nvPr/>
        </p:nvSpPr>
        <p:spPr>
          <a:xfrm>
            <a:off x="838199" y="2067679"/>
            <a:ext cx="10515599" cy="3631763"/>
          </a:xfrm>
          <a:prstGeom prst="rect">
            <a:avLst/>
          </a:prstGeom>
          <a:noFill/>
        </p:spPr>
        <p:txBody>
          <a:bodyPr wrap="square">
            <a:spAutoFit/>
          </a:bodyPr>
          <a:lstStyle/>
          <a:p>
            <a:pPr marL="228600" indent="-228600">
              <a:lnSpc>
                <a:spcPct val="90000"/>
              </a:lnSpc>
              <a:spcBef>
                <a:spcPts val="1000"/>
              </a:spcBef>
              <a:buClr>
                <a:prstClr val="black"/>
              </a:buClr>
              <a:buFont typeface="Wingdings" panose="05000000000000000000" pitchFamily="2" charset="2"/>
              <a:buChar char="§"/>
              <a:defRPr/>
            </a:pPr>
            <a:r>
              <a:rPr lang="en-GB" sz="2000" noProof="0" dirty="0">
                <a:latin typeface="IBM Plex Sans" panose="020B0503050203000203" pitchFamily="34" charset="0"/>
              </a:rPr>
              <a:t>An anthropological view identifies four </a:t>
            </a:r>
            <a:r>
              <a:rPr lang="en-GB" sz="2000" b="1" noProof="0" dirty="0">
                <a:latin typeface="IBM Plex Sans" panose="020B0503050203000203" pitchFamily="34" charset="0"/>
              </a:rPr>
              <a:t>characteristics of culture </a:t>
            </a:r>
            <a:r>
              <a:rPr lang="en-GB" sz="2000" noProof="0" dirty="0">
                <a:latin typeface="IBM Plex Sans" panose="020B0503050203000203" pitchFamily="34" charset="0"/>
              </a:rPr>
              <a:t>in a business context: culture is </a:t>
            </a:r>
          </a:p>
          <a:p>
            <a:pPr marL="914400" lvl="1" indent="-457200">
              <a:lnSpc>
                <a:spcPct val="90000"/>
              </a:lnSpc>
              <a:spcBef>
                <a:spcPts val="1000"/>
              </a:spcBef>
              <a:buClr>
                <a:prstClr val="black"/>
              </a:buClr>
              <a:buFont typeface="+mj-lt"/>
              <a:buAutoNum type="arabicPeriod"/>
              <a:defRPr/>
            </a:pPr>
            <a:r>
              <a:rPr lang="en-GB" sz="2000" noProof="0" dirty="0">
                <a:latin typeface="IBM Plex Sans" panose="020B0503050203000203" pitchFamily="34" charset="0"/>
              </a:rPr>
              <a:t>founded on shared patterns of ideas and behaviours, </a:t>
            </a:r>
          </a:p>
          <a:p>
            <a:pPr marL="914400" lvl="1" indent="-457200">
              <a:lnSpc>
                <a:spcPct val="90000"/>
              </a:lnSpc>
              <a:spcBef>
                <a:spcPts val="1000"/>
              </a:spcBef>
              <a:buClr>
                <a:prstClr val="black"/>
              </a:buClr>
              <a:buFont typeface="+mj-lt"/>
              <a:buAutoNum type="arabicPeriod"/>
              <a:defRPr/>
            </a:pPr>
            <a:r>
              <a:rPr lang="en-GB" sz="2000" noProof="0" dirty="0">
                <a:latin typeface="IBM Plex Sans" panose="020B0503050203000203" pitchFamily="34" charset="0"/>
              </a:rPr>
              <a:t>learned through processes of socialization, </a:t>
            </a:r>
          </a:p>
          <a:p>
            <a:pPr marL="914400" lvl="1" indent="-457200">
              <a:lnSpc>
                <a:spcPct val="90000"/>
              </a:lnSpc>
              <a:spcBef>
                <a:spcPts val="1000"/>
              </a:spcBef>
              <a:buClr>
                <a:prstClr val="black"/>
              </a:buClr>
              <a:buFont typeface="+mj-lt"/>
              <a:buAutoNum type="arabicPeriod"/>
              <a:defRPr/>
            </a:pPr>
            <a:r>
              <a:rPr lang="en-GB" sz="2000" noProof="0" dirty="0">
                <a:latin typeface="IBM Plex Sans" panose="020B0503050203000203" pitchFamily="34" charset="0"/>
              </a:rPr>
              <a:t>requires interpretation and </a:t>
            </a:r>
          </a:p>
          <a:p>
            <a:pPr marL="914400" lvl="1" indent="-457200">
              <a:lnSpc>
                <a:spcPct val="90000"/>
              </a:lnSpc>
              <a:spcBef>
                <a:spcPts val="1000"/>
              </a:spcBef>
              <a:buClr>
                <a:prstClr val="black"/>
              </a:buClr>
              <a:buFont typeface="+mj-lt"/>
              <a:buAutoNum type="arabicPeriod"/>
              <a:defRPr/>
            </a:pPr>
            <a:r>
              <a:rPr lang="en-GB" sz="2000" noProof="0" dirty="0">
                <a:latin typeface="IBM Plex Sans" panose="020B0503050203000203" pitchFamily="34" charset="0"/>
              </a:rPr>
              <a:t>constantly changes</a:t>
            </a:r>
            <a:r>
              <a:rPr lang="en-GB" sz="2000" baseline="30000" dirty="0">
                <a:latin typeface="IBM Plex Sans" panose="020B0503050203000203" pitchFamily="34" charset="0"/>
              </a:rPr>
              <a:t>9</a:t>
            </a:r>
            <a:r>
              <a:rPr lang="en-GB" sz="2000" noProof="0" dirty="0">
                <a:latin typeface="IBM Plex Sans" panose="020B0503050203000203" pitchFamily="34" charset="0"/>
              </a:rPr>
              <a:t>.</a:t>
            </a:r>
          </a:p>
          <a:p>
            <a:pPr marL="228600" indent="-228600">
              <a:lnSpc>
                <a:spcPct val="90000"/>
              </a:lnSpc>
              <a:spcBef>
                <a:spcPts val="1000"/>
              </a:spcBef>
              <a:buClr>
                <a:prstClr val="black"/>
              </a:buClr>
              <a:buFont typeface="Wingdings" panose="05000000000000000000" pitchFamily="2" charset="2"/>
              <a:buChar char="§"/>
              <a:defRPr/>
            </a:pPr>
            <a:r>
              <a:rPr lang="en-GB" sz="2000" b="1" noProof="0" dirty="0">
                <a:latin typeface="IBM Plex Sans" panose="020B0503050203000203" pitchFamily="34" charset="0"/>
              </a:rPr>
              <a:t>Anthropological approaches </a:t>
            </a:r>
            <a:r>
              <a:rPr lang="en-GB" sz="2000" noProof="0" dirty="0">
                <a:latin typeface="IBM Plex Sans" panose="020B0503050203000203" pitchFamily="34" charset="0"/>
              </a:rPr>
              <a:t>to studying culture are contrasted with psychological and sociological approaches that focus on the individual, group and organisational levels</a:t>
            </a:r>
            <a:r>
              <a:rPr lang="en-GB" sz="2000" baseline="30000" dirty="0">
                <a:latin typeface="IBM Plex Sans" panose="020B0503050203000203" pitchFamily="34" charset="0"/>
              </a:rPr>
              <a:t>9</a:t>
            </a:r>
            <a:r>
              <a:rPr lang="en-GB" sz="2000" noProof="0" dirty="0">
                <a:latin typeface="IBM Plex Sans" panose="020B0503050203000203" pitchFamily="34" charset="0"/>
              </a:rPr>
              <a:t>.</a:t>
            </a:r>
          </a:p>
          <a:p>
            <a:pPr marL="228600" indent="-228600">
              <a:lnSpc>
                <a:spcPct val="90000"/>
              </a:lnSpc>
              <a:spcBef>
                <a:spcPts val="1000"/>
              </a:spcBef>
              <a:buClr>
                <a:prstClr val="black"/>
              </a:buClr>
              <a:buFont typeface="Wingdings" panose="05000000000000000000" pitchFamily="2" charset="2"/>
              <a:buChar char="§"/>
              <a:defRPr/>
            </a:pPr>
            <a:r>
              <a:rPr lang="en-GB" sz="2000" noProof="0" dirty="0">
                <a:latin typeface="IBM Plex Sans" panose="020B0503050203000203" pitchFamily="34" charset="0"/>
              </a:rPr>
              <a:t>Two further ways of studying organisational cultures are the </a:t>
            </a:r>
            <a:r>
              <a:rPr lang="en-GB" sz="2000" b="1" noProof="0" dirty="0">
                <a:latin typeface="IBM Plex Sans" panose="020B0503050203000203" pitchFamily="34" charset="0"/>
              </a:rPr>
              <a:t>subject-oriented</a:t>
            </a:r>
            <a:r>
              <a:rPr lang="en-GB" sz="2000" noProof="0" dirty="0">
                <a:latin typeface="IBM Plex Sans" panose="020B0503050203000203" pitchFamily="34" charset="0"/>
              </a:rPr>
              <a:t> and </a:t>
            </a:r>
            <a:r>
              <a:rPr lang="en-GB" sz="2000" b="1" noProof="0" dirty="0">
                <a:latin typeface="IBM Plex Sans" panose="020B0503050203000203" pitchFamily="34" charset="0"/>
              </a:rPr>
              <a:t>object-oriented</a:t>
            </a:r>
            <a:r>
              <a:rPr lang="en-GB" sz="2000" noProof="0" dirty="0">
                <a:latin typeface="IBM Plex Sans" panose="020B0503050203000203" pitchFamily="34" charset="0"/>
              </a:rPr>
              <a:t> methodologies</a:t>
            </a:r>
            <a:r>
              <a:rPr lang="en-GB" sz="2000" baseline="30000" dirty="0">
                <a:latin typeface="IBM Plex Sans" panose="020B0503050203000203" pitchFamily="34" charset="0"/>
              </a:rPr>
              <a:t>10</a:t>
            </a:r>
            <a:r>
              <a:rPr lang="en-GB" sz="2000" noProof="0" dirty="0">
                <a:latin typeface="IBM Plex Sans" panose="020B0503050203000203" pitchFamily="34" charset="0"/>
              </a:rPr>
              <a:t>. </a:t>
            </a:r>
          </a:p>
        </p:txBody>
      </p:sp>
      <p:sp>
        <p:nvSpPr>
          <p:cNvPr id="6" name="Footer Placeholder 4">
            <a:extLst>
              <a:ext uri="{FF2B5EF4-FFF2-40B4-BE49-F238E27FC236}">
                <a16:creationId xmlns:a16="http://schemas.microsoft.com/office/drawing/2014/main" id="{D4BDF16A-E62D-0BB2-3D5F-6AC49CA993C3}"/>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52563713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5B801-7A38-101F-3231-99611701787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278A5A0-D644-8CD3-630A-2C3D661F759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7E7DC4E4-BABC-1C83-ED80-3E2D3956EE82}"/>
              </a:ext>
            </a:extLst>
          </p:cNvPr>
          <p:cNvSpPr>
            <a:spLocks noGrp="1"/>
          </p:cNvSpPr>
          <p:nvPr>
            <p:ph type="title"/>
          </p:nvPr>
        </p:nvSpPr>
        <p:spPr/>
        <p:txBody>
          <a:bodyPr>
            <a:normAutofit/>
          </a:bodyPr>
          <a:lstStyle/>
          <a:p>
            <a:r>
              <a:rPr lang="en-GB" sz="1800" b="1" dirty="0">
                <a:solidFill>
                  <a:srgbClr val="0517B5"/>
                </a:solidFill>
              </a:rPr>
              <a:t>Appendices</a:t>
            </a:r>
            <a:br>
              <a:rPr lang="en-US" sz="1800" b="1" dirty="0">
                <a:solidFill>
                  <a:srgbClr val="0517B5"/>
                </a:solidFill>
              </a:rPr>
            </a:br>
            <a:r>
              <a:rPr kumimoji="0" lang="en-US" sz="3600" b="0" i="0" u="none" strike="noStrike" kern="1200" cap="none" spc="0" normalizeH="0" baseline="0" noProof="0" dirty="0">
                <a:ln>
                  <a:noFill/>
                </a:ln>
                <a:solidFill>
                  <a:srgbClr val="0517B5"/>
                </a:solidFill>
                <a:effectLst/>
                <a:uLnTx/>
                <a:uFillTx/>
                <a:latin typeface="IBM Plex Sans" panose="020B0503050203000203" pitchFamily="34" charset="0"/>
                <a:ea typeface="+mj-ea"/>
                <a:cs typeface="Helvetica" panose="020B0604020202020204" pitchFamily="34" charset="0"/>
              </a:rPr>
              <a:t>About the Authors</a:t>
            </a:r>
            <a:endParaRPr lang="en-GB" sz="3600" i="1" baseline="30000" dirty="0">
              <a:solidFill>
                <a:srgbClr val="0517B5"/>
              </a:solidFill>
              <a:ea typeface="+mn-ea"/>
            </a:endParaRPr>
          </a:p>
        </p:txBody>
      </p:sp>
      <p:sp>
        <p:nvSpPr>
          <p:cNvPr id="5" name="Slide Number Placeholder 4">
            <a:extLst>
              <a:ext uri="{FF2B5EF4-FFF2-40B4-BE49-F238E27FC236}">
                <a16:creationId xmlns:a16="http://schemas.microsoft.com/office/drawing/2014/main" id="{845A18C3-EFCC-004B-3F1D-A63F92871767}"/>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0646D1EF-587D-ECE5-CEBF-81F5164E745B}"/>
              </a:ext>
            </a:extLst>
          </p:cNvPr>
          <p:cNvSpPr>
            <a:spLocks noGrp="1"/>
          </p:cNvSpPr>
          <p:nvPr>
            <p:ph idx="1"/>
          </p:nvPr>
        </p:nvSpPr>
        <p:spPr>
          <a:xfrm>
            <a:off x="838201" y="1825625"/>
            <a:ext cx="8194288" cy="4351338"/>
          </a:xfrm>
        </p:spPr>
        <p:txBody>
          <a:bodyPr>
            <a:normAutofit/>
          </a:bodyPr>
          <a:lstStyle/>
          <a:p>
            <a:pPr marL="0" indent="0">
              <a:buClr>
                <a:schemeClr val="tx1"/>
              </a:buClr>
              <a:buNone/>
              <a:defRPr/>
            </a:pPr>
            <a:r>
              <a:rPr lang="en-GB" sz="2000" b="1" dirty="0">
                <a:solidFill>
                  <a:srgbClr val="0517B5"/>
                </a:solidFill>
              </a:rPr>
              <a:t>KIRIL IVANOV</a:t>
            </a:r>
          </a:p>
          <a:p>
            <a:pPr marL="0" indent="0">
              <a:buClr>
                <a:schemeClr val="tx1"/>
              </a:buClr>
              <a:buNone/>
              <a:defRPr/>
            </a:pPr>
            <a:r>
              <a:rPr lang="en-US" sz="1600" dirty="0"/>
              <a:t>Kiril Ivanov has completed a doctorate at the Centre for Sustainability Management at the Leuphana University </a:t>
            </a:r>
            <a:r>
              <a:rPr lang="en-US" sz="1600" dirty="0" err="1"/>
              <a:t>Lüneburg</a:t>
            </a:r>
            <a:r>
              <a:rPr lang="en-US" sz="1600" dirty="0"/>
              <a:t>, with a dissertation focused on values-based and sustainable innovation. As a researcher at the Media University of Applied Sciences, he has contributed to EU-funded research projects on gamification, values-based innovation cultures and strategic foresight for sustainability. He teaches courses in innovation and entrepreneurship, business anthropology and gamification for </a:t>
            </a:r>
            <a:r>
              <a:rPr lang="en-US" sz="1600" dirty="0" err="1"/>
              <a:t>organisations</a:t>
            </a:r>
            <a:r>
              <a:rPr lang="en-US" sz="1600" dirty="0"/>
              <a:t>, while also collaborating with </a:t>
            </a:r>
            <a:r>
              <a:rPr lang="en-US" sz="1600" dirty="0" err="1"/>
              <a:t>UXBerlin</a:t>
            </a:r>
            <a:r>
              <a:rPr lang="en-US" sz="1600" dirty="0"/>
              <a:t> – In novation Consulting on projects involving ethnography and values-based business development.</a:t>
            </a:r>
            <a:endParaRPr lang="en-GB" sz="1600" dirty="0"/>
          </a:p>
        </p:txBody>
      </p:sp>
    </p:spTree>
    <p:extLst>
      <p:ext uri="{BB962C8B-B14F-4D97-AF65-F5344CB8AC3E}">
        <p14:creationId xmlns:p14="http://schemas.microsoft.com/office/powerpoint/2010/main" val="2125067245"/>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bg>
      <p:bgPr>
        <a:solidFill>
          <a:srgbClr val="0517B5"/>
        </a:solidFill>
        <a:effectLst/>
      </p:bgPr>
    </p:bg>
    <p:spTree>
      <p:nvGrpSpPr>
        <p:cNvPr id="1" name="">
          <a:extLst>
            <a:ext uri="{FF2B5EF4-FFF2-40B4-BE49-F238E27FC236}">
              <a16:creationId xmlns:a16="http://schemas.microsoft.com/office/drawing/2014/main" id="{18B8912C-B5E3-24E5-FEF5-0B6AFBBCD8F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BF5048E-210A-FA8D-0673-F09412011D2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88EE87-8BA2-1416-1AA0-EFA8184513CA}"/>
              </a:ext>
            </a:extLst>
          </p:cNvPr>
          <p:cNvSpPr>
            <a:spLocks noGrp="1"/>
          </p:cNvSpPr>
          <p:nvPr>
            <p:ph type="title"/>
          </p:nvPr>
        </p:nvSpPr>
        <p:spPr>
          <a:xfrm>
            <a:off x="838200" y="197031"/>
            <a:ext cx="10515600" cy="1325563"/>
          </a:xfrm>
        </p:spPr>
        <p:txBody>
          <a:bodyPr>
            <a:normAutofit/>
          </a:bodyPr>
          <a:lstStyle/>
          <a:p>
            <a:r>
              <a:rPr lang="en-GB" sz="3600" b="1" noProof="0" dirty="0">
                <a:solidFill>
                  <a:schemeClr val="bg1"/>
                </a:solidFill>
                <a:latin typeface="IBM Plex Sans" panose="020B0503050203000203" pitchFamily="34" charset="0"/>
                <a:ea typeface="+mn-ea"/>
              </a:rPr>
              <a:t>Endnotes</a:t>
            </a:r>
            <a:endParaRPr lang="en-GB" sz="3600" noProof="0" dirty="0">
              <a:solidFill>
                <a:schemeClr val="bg1"/>
              </a:solidFill>
              <a:latin typeface="IBM Plex Sans" panose="020B0503050203000203" pitchFamily="34" charset="0"/>
              <a:ea typeface="+mn-ea"/>
            </a:endParaRPr>
          </a:p>
        </p:txBody>
      </p:sp>
      <p:sp>
        <p:nvSpPr>
          <p:cNvPr id="7" name="Slide Number Placeholder 6">
            <a:extLst>
              <a:ext uri="{FF2B5EF4-FFF2-40B4-BE49-F238E27FC236}">
                <a16:creationId xmlns:a16="http://schemas.microsoft.com/office/drawing/2014/main" id="{FF8AF71F-870C-5F9C-413D-7E1D46FBEE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241</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Tree>
    <p:extLst>
      <p:ext uri="{BB962C8B-B14F-4D97-AF65-F5344CB8AC3E}">
        <p14:creationId xmlns:p14="http://schemas.microsoft.com/office/powerpoint/2010/main" val="1524406444"/>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D6903-FC33-F06B-53CE-586EAE611E59}"/>
            </a:ext>
          </a:extLst>
        </p:cNvPr>
        <p:cNvGrpSpPr/>
        <p:nvPr/>
      </p:nvGrpSpPr>
      <p:grpSpPr>
        <a:xfrm>
          <a:off x="0" y="0"/>
          <a:ext cx="0" cy="0"/>
          <a:chOff x="0" y="0"/>
          <a:chExt cx="0" cy="0"/>
        </a:xfrm>
      </p:grpSpPr>
      <p:pic>
        <p:nvPicPr>
          <p:cNvPr id="2" name="Picture 6">
            <a:extLst>
              <a:ext uri="{FF2B5EF4-FFF2-40B4-BE49-F238E27FC236}">
                <a16:creationId xmlns:a16="http://schemas.microsoft.com/office/drawing/2014/main" id="{864477DB-41C2-A340-212B-3BF65854AE2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33931" y="5977313"/>
            <a:ext cx="2119862" cy="744157"/>
          </a:xfrm>
          <a:prstGeom prst="rect">
            <a:avLst/>
          </a:prstGeom>
          <a:noFill/>
          <a:ln cap="flat">
            <a:noFill/>
          </a:ln>
        </p:spPr>
      </p:pic>
      <p:sp>
        <p:nvSpPr>
          <p:cNvPr id="3" name="Title 1">
            <a:extLst>
              <a:ext uri="{FF2B5EF4-FFF2-40B4-BE49-F238E27FC236}">
                <a16:creationId xmlns:a16="http://schemas.microsoft.com/office/drawing/2014/main" id="{C80F293E-5C72-B4D3-1472-FF8E40F32D4C}"/>
              </a:ext>
            </a:extLst>
          </p:cNvPr>
          <p:cNvSpPr txBox="1">
            <a:spLocks noGrp="1"/>
          </p:cNvSpPr>
          <p:nvPr>
            <p:ph type="title"/>
          </p:nvPr>
        </p:nvSpPr>
        <p:spPr>
          <a:xfrm>
            <a:off x="838203" y="190311"/>
            <a:ext cx="10515600" cy="1325559"/>
          </a:xfrm>
        </p:spPr>
        <p:txBody>
          <a:bodyPr/>
          <a:lstStyle/>
          <a:p>
            <a:pPr lvl="0"/>
            <a:r>
              <a:rPr lang="en-GB" sz="3600" b="1" dirty="0">
                <a:solidFill>
                  <a:srgbClr val="0517B5"/>
                </a:solidFill>
              </a:rPr>
              <a:t>Endnotes</a:t>
            </a:r>
            <a:endParaRPr lang="en-GB" sz="3600" dirty="0">
              <a:solidFill>
                <a:srgbClr val="0517B5"/>
              </a:solidFill>
            </a:endParaRPr>
          </a:p>
        </p:txBody>
      </p:sp>
      <p:sp>
        <p:nvSpPr>
          <p:cNvPr id="4" name="Content Placeholder 2">
            <a:extLst>
              <a:ext uri="{FF2B5EF4-FFF2-40B4-BE49-F238E27FC236}">
                <a16:creationId xmlns:a16="http://schemas.microsoft.com/office/drawing/2014/main" id="{8F658A62-2E74-FB67-D909-BAA611132D4F}"/>
              </a:ext>
            </a:extLst>
          </p:cNvPr>
          <p:cNvSpPr txBox="1">
            <a:spLocks noGrp="1"/>
          </p:cNvSpPr>
          <p:nvPr>
            <p:ph idx="1"/>
          </p:nvPr>
        </p:nvSpPr>
        <p:spPr>
          <a:xfrm>
            <a:off x="838203" y="1603741"/>
            <a:ext cx="10515600" cy="4351336"/>
          </a:xfrm>
        </p:spPr>
        <p:txBody>
          <a:bodyPr>
            <a:normAutofit/>
          </a:bodyPr>
          <a:lstStyle/>
          <a:p>
            <a:pPr marL="0" lvl="0" indent="0">
              <a:lnSpc>
                <a:spcPct val="80000"/>
              </a:lnSpc>
              <a:spcBef>
                <a:spcPts val="200"/>
              </a:spcBef>
              <a:spcAft>
                <a:spcPts val="200"/>
              </a:spcAft>
              <a:buNone/>
            </a:pPr>
            <a:r>
              <a:rPr lang="en-GB" sz="1800" b="1" dirty="0">
                <a:solidFill>
                  <a:srgbClr val="0517B5"/>
                </a:solidFill>
              </a:rPr>
              <a:t>Chapter 2</a:t>
            </a:r>
          </a:p>
          <a:p>
            <a:pPr lvl="0">
              <a:lnSpc>
                <a:spcPct val="80000"/>
              </a:lnSpc>
              <a:spcBef>
                <a:spcPts val="200"/>
              </a:spcBef>
              <a:spcAft>
                <a:spcPts val="200"/>
              </a:spcAft>
              <a:buClr>
                <a:srgbClr val="000000"/>
              </a:buClr>
              <a:buFont typeface="Aptos Display"/>
              <a:buAutoNum type="arabicPeriod"/>
            </a:pPr>
            <a:r>
              <a:rPr lang="en-US" sz="1100" dirty="0" err="1"/>
              <a:t>Starik</a:t>
            </a:r>
            <a:r>
              <a:rPr lang="en-US" sz="1100" dirty="0"/>
              <a:t>, M. and Kanashiro, P. 2013. Toward a Theory of Sustainability Management. Organization &amp; Environment 26 (1): 7–30. </a:t>
            </a:r>
            <a:r>
              <a:rPr lang="en-US" sz="1100" dirty="0" err="1"/>
              <a:t>doi</a:t>
            </a:r>
            <a:r>
              <a:rPr lang="en-US" sz="1100" dirty="0"/>
              <a:t>: 10.1177/1086026612474958.</a:t>
            </a:r>
          </a:p>
          <a:p>
            <a:pPr lvl="0">
              <a:lnSpc>
                <a:spcPct val="80000"/>
              </a:lnSpc>
              <a:spcBef>
                <a:spcPts val="200"/>
              </a:spcBef>
              <a:spcAft>
                <a:spcPts val="200"/>
              </a:spcAft>
              <a:buClr>
                <a:srgbClr val="000000"/>
              </a:buClr>
              <a:buFont typeface="Aptos Display"/>
              <a:buAutoNum type="arabicPeriod"/>
            </a:pPr>
            <a:r>
              <a:rPr lang="en-US" sz="1100" dirty="0"/>
              <a:t>Schaltegger, S., </a:t>
            </a:r>
            <a:r>
              <a:rPr lang="en-US" sz="1100" dirty="0" err="1"/>
              <a:t>Hörisch</a:t>
            </a:r>
            <a:r>
              <a:rPr lang="en-US" sz="1100" dirty="0"/>
              <a:t>, J., and Freeman, R. 2019. Business Cases for Sustainability: A Stakeholder Theory Perspective. Organization &amp; Environment 32 (3): 191–212. </a:t>
            </a:r>
            <a:r>
              <a:rPr lang="en-US" sz="1100" dirty="0" err="1"/>
              <a:t>doi</a:t>
            </a:r>
            <a:r>
              <a:rPr lang="en-US" sz="1100" dirty="0"/>
              <a:t>: 10.1177/1086026617722882.</a:t>
            </a:r>
          </a:p>
          <a:p>
            <a:pPr lvl="0">
              <a:lnSpc>
                <a:spcPct val="80000"/>
              </a:lnSpc>
              <a:spcBef>
                <a:spcPts val="200"/>
              </a:spcBef>
              <a:spcAft>
                <a:spcPts val="200"/>
              </a:spcAft>
              <a:buClr>
                <a:srgbClr val="000000"/>
              </a:buClr>
              <a:buFont typeface="Aptos Display"/>
              <a:buAutoNum type="arabicPeriod"/>
            </a:pPr>
            <a:r>
              <a:rPr lang="en-US" sz="1100" dirty="0"/>
              <a:t>Lüdeke-Freund, F., Froese, T., Dembek, K., Rosati, F., and Massa, L. 2024. What Makes a Business Model Sustainable? Activities, Design Themes, and Value Functions. Organization &amp; Environment 37 (2): 194–220. </a:t>
            </a:r>
            <a:r>
              <a:rPr lang="en-US" sz="1100" dirty="0" err="1"/>
              <a:t>doi</a:t>
            </a:r>
            <a:r>
              <a:rPr lang="en-US" sz="1100" dirty="0"/>
              <a:t>: 10.1177/10860266241235212.</a:t>
            </a:r>
          </a:p>
          <a:p>
            <a:pPr lvl="0">
              <a:lnSpc>
                <a:spcPct val="80000"/>
              </a:lnSpc>
              <a:spcBef>
                <a:spcPts val="200"/>
              </a:spcBef>
              <a:spcAft>
                <a:spcPts val="200"/>
              </a:spcAft>
              <a:buClr>
                <a:srgbClr val="000000"/>
              </a:buClr>
              <a:buFont typeface="Aptos Display"/>
              <a:buAutoNum type="arabicPeriod"/>
            </a:pPr>
            <a:r>
              <a:rPr lang="en-US" sz="1100" dirty="0"/>
              <a:t>Bill Baue follows the International Integrated Reporting Council’s proposition of six essential capitals that are involved in system value creation: natural, human, social and relationship, intellectual, manufactured and financial; see system value in the glossary of key terms and Baue, B. 2020. From </a:t>
            </a:r>
            <a:r>
              <a:rPr lang="en-US" sz="1100" dirty="0" err="1"/>
              <a:t>Monocapitalism</a:t>
            </a:r>
            <a:r>
              <a:rPr lang="en-US" sz="1100" dirty="0"/>
              <a:t> to </a:t>
            </a:r>
            <a:r>
              <a:rPr lang="en-US" sz="1100" dirty="0" err="1"/>
              <a:t>Multicapitalism</a:t>
            </a:r>
            <a:r>
              <a:rPr lang="en-US" sz="1100" dirty="0"/>
              <a:t>: 21st Century System Value Creation. r3.0 White Paper No.1.</a:t>
            </a:r>
          </a:p>
          <a:p>
            <a:pPr lvl="0">
              <a:lnSpc>
                <a:spcPct val="80000"/>
              </a:lnSpc>
              <a:spcBef>
                <a:spcPts val="200"/>
              </a:spcBef>
              <a:spcAft>
                <a:spcPts val="200"/>
              </a:spcAft>
              <a:buClr>
                <a:srgbClr val="000000"/>
              </a:buClr>
              <a:buFont typeface="Aptos Display"/>
              <a:buAutoNum type="arabicPeriod"/>
            </a:pPr>
            <a:r>
              <a:rPr lang="en-US" sz="1100" dirty="0" err="1"/>
              <a:t>Ilcheong</a:t>
            </a:r>
            <a:r>
              <a:rPr lang="en-US" sz="1100" dirty="0"/>
              <a:t>, Y., </a:t>
            </a:r>
            <a:r>
              <a:rPr lang="en-US" sz="1100" dirty="0" err="1"/>
              <a:t>Bruelisauer</a:t>
            </a:r>
            <a:r>
              <a:rPr lang="en-US" sz="1100" dirty="0"/>
              <a:t>, S., Utting, P., McElroy, M., et al. 2022. Authentic Sustainability Assessment: A User Manual for the Sustainable Development Performance Indicators. Geneva, Switzerland: UNRISD.</a:t>
            </a:r>
          </a:p>
          <a:p>
            <a:pPr lvl="0">
              <a:lnSpc>
                <a:spcPct val="80000"/>
              </a:lnSpc>
              <a:spcBef>
                <a:spcPts val="200"/>
              </a:spcBef>
              <a:spcAft>
                <a:spcPts val="200"/>
              </a:spcAft>
              <a:buClr>
                <a:srgbClr val="000000"/>
              </a:buClr>
              <a:buFont typeface="Aptos Display"/>
              <a:buAutoNum type="arabicPeriod"/>
            </a:pPr>
            <a:r>
              <a:rPr lang="en-US" sz="1100" dirty="0"/>
              <a:t>Stubbs, W. and Cocklin, C. 2008. Conceptualizing a ‘Sustainability Business Model’. Organization &amp; Environment 21 (2): 103–127. </a:t>
            </a:r>
            <a:r>
              <a:rPr lang="en-US" sz="1100" dirty="0" err="1"/>
              <a:t>doi</a:t>
            </a:r>
            <a:r>
              <a:rPr lang="en-US" sz="1100" dirty="0"/>
              <a:t>: 10.1177/1086026608318042. </a:t>
            </a:r>
          </a:p>
          <a:p>
            <a:pPr lvl="0">
              <a:lnSpc>
                <a:spcPct val="80000"/>
              </a:lnSpc>
              <a:spcBef>
                <a:spcPts val="200"/>
              </a:spcBef>
              <a:spcAft>
                <a:spcPts val="200"/>
              </a:spcAft>
              <a:buClr>
                <a:srgbClr val="000000"/>
              </a:buClr>
              <a:buFont typeface="Aptos Display"/>
              <a:buAutoNum type="arabicPeriod"/>
            </a:pPr>
            <a:r>
              <a:rPr lang="en-US" sz="1100" dirty="0" err="1"/>
              <a:t>Bocken</a:t>
            </a:r>
            <a:r>
              <a:rPr lang="en-US" sz="1100" dirty="0"/>
              <a:t>, N.., Rana, P. and Short, S. 2015. Value mapping for sustainable business thinking, Journal of Industrial and Production Engineering, 32:1, 67-81, DOI: 10.1080/21681015.2014.1000399</a:t>
            </a:r>
          </a:p>
          <a:p>
            <a:pPr lvl="0">
              <a:lnSpc>
                <a:spcPct val="80000"/>
              </a:lnSpc>
              <a:spcBef>
                <a:spcPts val="200"/>
              </a:spcBef>
              <a:spcAft>
                <a:spcPts val="200"/>
              </a:spcAft>
              <a:buClr>
                <a:srgbClr val="000000"/>
              </a:buClr>
              <a:buFont typeface="Aptos Display"/>
              <a:buAutoNum type="arabicPeriod"/>
            </a:pPr>
            <a:r>
              <a:rPr lang="en-US" sz="1100" dirty="0"/>
              <a:t>Paech, N. 2007. Directional certainty in sustainability-oriented innovation management. In: Innovations towards sustainability: Conditions and consequences: 121–139. Heidelberg, Physica-Verlag HD.</a:t>
            </a:r>
          </a:p>
          <a:p>
            <a:pPr lvl="0">
              <a:lnSpc>
                <a:spcPct val="80000"/>
              </a:lnSpc>
              <a:spcBef>
                <a:spcPts val="200"/>
              </a:spcBef>
              <a:spcAft>
                <a:spcPts val="200"/>
              </a:spcAft>
              <a:buClr>
                <a:srgbClr val="000000"/>
              </a:buClr>
              <a:buFont typeface="Aptos Display"/>
              <a:buAutoNum type="arabicPeriod"/>
            </a:pPr>
            <a:r>
              <a:rPr lang="en-US" sz="1100" dirty="0"/>
              <a:t>Jordan, A. 2013. Business anthropology. Long Grove, Ill.: Waveland Press.</a:t>
            </a:r>
          </a:p>
          <a:p>
            <a:pPr lvl="0">
              <a:lnSpc>
                <a:spcPct val="80000"/>
              </a:lnSpc>
              <a:spcBef>
                <a:spcPts val="200"/>
              </a:spcBef>
              <a:spcAft>
                <a:spcPts val="200"/>
              </a:spcAft>
              <a:buClr>
                <a:srgbClr val="000000"/>
              </a:buClr>
              <a:buFont typeface="Aptos Display"/>
              <a:buAutoNum type="arabicPeriod"/>
            </a:pPr>
            <a:r>
              <a:rPr lang="en-US" sz="1100" dirty="0" err="1"/>
              <a:t>Janicijevic</a:t>
            </a:r>
            <a:r>
              <a:rPr lang="en-US" sz="1100" dirty="0"/>
              <a:t>, N. 2011. Methodological approaches in the research of organizational culture. Economic Annals 56 (189): 69–99. </a:t>
            </a:r>
            <a:r>
              <a:rPr lang="en-US" sz="1100" dirty="0" err="1"/>
              <a:t>doi</a:t>
            </a:r>
            <a:r>
              <a:rPr lang="en-US" sz="1100" dirty="0"/>
              <a:t>: 10.2298/EKA1189069J.</a:t>
            </a:r>
          </a:p>
          <a:p>
            <a:pPr lvl="0">
              <a:lnSpc>
                <a:spcPct val="80000"/>
              </a:lnSpc>
              <a:spcBef>
                <a:spcPts val="200"/>
              </a:spcBef>
              <a:spcAft>
                <a:spcPts val="200"/>
              </a:spcAft>
              <a:buClr>
                <a:srgbClr val="000000"/>
              </a:buClr>
              <a:buFont typeface="Aptos Display"/>
              <a:buAutoNum type="arabicPeriod"/>
            </a:pPr>
            <a:r>
              <a:rPr lang="en-US" sz="1100" dirty="0"/>
              <a:t>Todnem By, R. 2005. </a:t>
            </a:r>
            <a:r>
              <a:rPr lang="en-US" sz="1100" dirty="0" err="1"/>
              <a:t>Organisational</a:t>
            </a:r>
            <a:r>
              <a:rPr lang="en-US" sz="1100" dirty="0"/>
              <a:t> change management: A critical review. Journal of Change Management 5 (4): 369–380. Routledge. </a:t>
            </a:r>
            <a:r>
              <a:rPr lang="en-US" sz="1100" dirty="0" err="1"/>
              <a:t>doi</a:t>
            </a:r>
            <a:r>
              <a:rPr lang="en-US" sz="1100" dirty="0"/>
              <a:t>: 10.1080/14697010500359250. </a:t>
            </a:r>
          </a:p>
          <a:p>
            <a:pPr lvl="0">
              <a:lnSpc>
                <a:spcPct val="80000"/>
              </a:lnSpc>
              <a:spcBef>
                <a:spcPts val="200"/>
              </a:spcBef>
              <a:spcAft>
                <a:spcPts val="200"/>
              </a:spcAft>
              <a:buClr>
                <a:srgbClr val="000000"/>
              </a:buClr>
              <a:buFont typeface="Aptos Display"/>
              <a:buAutoNum type="arabicPeriod"/>
            </a:pPr>
            <a:r>
              <a:rPr lang="en-US" sz="1100" dirty="0"/>
              <a:t>Appelbaum, S., Habashy, S., Malo, J.-L., and Shafiq, H. 2012. Back to the future: revisiting Kotter's 1996 change model. Journal of Management Development 31 (8): 764–782. Emerald Group Publishing Limited. </a:t>
            </a:r>
            <a:r>
              <a:rPr lang="en-US" sz="1100" dirty="0" err="1"/>
              <a:t>doi</a:t>
            </a:r>
            <a:r>
              <a:rPr lang="en-US" sz="1100" dirty="0"/>
              <a:t>: 10.1108/02621711211253231. </a:t>
            </a:r>
          </a:p>
          <a:p>
            <a:pPr lvl="0">
              <a:lnSpc>
                <a:spcPct val="80000"/>
              </a:lnSpc>
              <a:spcBef>
                <a:spcPts val="200"/>
              </a:spcBef>
              <a:spcAft>
                <a:spcPts val="200"/>
              </a:spcAft>
              <a:buClr>
                <a:srgbClr val="000000"/>
              </a:buClr>
              <a:buFont typeface="Aptos Display"/>
              <a:buAutoNum type="arabicPeriod"/>
            </a:pPr>
            <a:r>
              <a:rPr lang="en-US" sz="1100" dirty="0"/>
              <a:t>Schein, E. 2015. Organizational Psychology Then and Now: Some Observations. https://www.annualreviews.org/content/ journals/10.1146/annurev-orgpsych-032414-111449. Annual Review of Organizational Psychology and Organizational Behavior 2 (Volume 2, 2015): 1–19. Annual Reviews. </a:t>
            </a:r>
            <a:r>
              <a:rPr lang="en-US" sz="1100" dirty="0" err="1"/>
              <a:t>doi</a:t>
            </a:r>
            <a:r>
              <a:rPr lang="en-US" sz="1100" dirty="0"/>
              <a:t>: 10.1146/an nurev-orgpsych-032414-111449. </a:t>
            </a:r>
          </a:p>
          <a:p>
            <a:pPr lvl="0">
              <a:lnSpc>
                <a:spcPct val="80000"/>
              </a:lnSpc>
              <a:spcBef>
                <a:spcPts val="200"/>
              </a:spcBef>
              <a:spcAft>
                <a:spcPts val="200"/>
              </a:spcAft>
              <a:buClr>
                <a:srgbClr val="000000"/>
              </a:buClr>
              <a:buFont typeface="Aptos Display"/>
              <a:buAutoNum type="arabicPeriod"/>
            </a:pPr>
            <a:endParaRPr lang="en-US" sz="1100" dirty="0"/>
          </a:p>
        </p:txBody>
      </p:sp>
      <p:sp>
        <p:nvSpPr>
          <p:cNvPr id="6" name="Slide Number Placeholder 4">
            <a:extLst>
              <a:ext uri="{FF2B5EF4-FFF2-40B4-BE49-F238E27FC236}">
                <a16:creationId xmlns:a16="http://schemas.microsoft.com/office/drawing/2014/main" id="{0016E36B-6A83-06C3-3527-DDACC90495E2}"/>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4BAD653E-9E1D-47D3-A295-469C075C79BF}" type="slidenum">
              <a:rPr kumimoji="0" lang="en-GB" sz="1200" b="0" i="0" u="none" strike="noStrike" kern="1200" cap="none" spc="0" normalizeH="0" baseline="0" noProof="0" smtClean="0">
                <a:ln>
                  <a:noFill/>
                </a:ln>
                <a:solidFill>
                  <a:srgbClr val="767676"/>
                </a:solidFill>
                <a:effectLst/>
                <a:uLnTx/>
                <a:uFillTx/>
                <a:latin typeface="IBM Plex Sans" pitchFamily="3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242</a:t>
            </a:fld>
            <a:endParaRPr kumimoji="0" lang="en-GB" sz="1200" b="0" i="0" u="none" strike="noStrike" kern="1200" cap="none" spc="0" normalizeH="0" baseline="0" noProof="0">
              <a:ln>
                <a:noFill/>
              </a:ln>
              <a:solidFill>
                <a:srgbClr val="767676"/>
              </a:solidFill>
              <a:effectLst/>
              <a:uLnTx/>
              <a:uFillTx/>
              <a:latin typeface="IBM Plex Sans" pitchFamily="34"/>
              <a:ea typeface="+mn-ea"/>
              <a:cs typeface="+mn-cs"/>
            </a:endParaRPr>
          </a:p>
        </p:txBody>
      </p:sp>
      <p:sp>
        <p:nvSpPr>
          <p:cNvPr id="7" name="Footer Placeholder 4">
            <a:extLst>
              <a:ext uri="{FF2B5EF4-FFF2-40B4-BE49-F238E27FC236}">
                <a16:creationId xmlns:a16="http://schemas.microsoft.com/office/drawing/2014/main" id="{E4DB41D9-39FF-4482-F0F3-A5FE12DE4EDF}"/>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45831912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0B058-DBC3-7B33-FBE4-B73F64EA14EC}"/>
            </a:ext>
          </a:extLst>
        </p:cNvPr>
        <p:cNvGrpSpPr/>
        <p:nvPr/>
      </p:nvGrpSpPr>
      <p:grpSpPr>
        <a:xfrm>
          <a:off x="0" y="0"/>
          <a:ext cx="0" cy="0"/>
          <a:chOff x="0" y="0"/>
          <a:chExt cx="0" cy="0"/>
        </a:xfrm>
      </p:grpSpPr>
      <p:pic>
        <p:nvPicPr>
          <p:cNvPr id="2" name="Picture 6">
            <a:extLst>
              <a:ext uri="{FF2B5EF4-FFF2-40B4-BE49-F238E27FC236}">
                <a16:creationId xmlns:a16="http://schemas.microsoft.com/office/drawing/2014/main" id="{6B1BD50D-0876-1C94-9248-8D2A126D844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33931" y="5977313"/>
            <a:ext cx="2119862" cy="744157"/>
          </a:xfrm>
          <a:prstGeom prst="rect">
            <a:avLst/>
          </a:prstGeom>
          <a:noFill/>
          <a:ln cap="flat">
            <a:noFill/>
          </a:ln>
        </p:spPr>
      </p:pic>
      <p:sp>
        <p:nvSpPr>
          <p:cNvPr id="3" name="Title 1">
            <a:extLst>
              <a:ext uri="{FF2B5EF4-FFF2-40B4-BE49-F238E27FC236}">
                <a16:creationId xmlns:a16="http://schemas.microsoft.com/office/drawing/2014/main" id="{2557DBE1-3986-D376-4CA3-D0F19044AE11}"/>
              </a:ext>
            </a:extLst>
          </p:cNvPr>
          <p:cNvSpPr txBox="1">
            <a:spLocks noGrp="1"/>
          </p:cNvSpPr>
          <p:nvPr>
            <p:ph type="title"/>
          </p:nvPr>
        </p:nvSpPr>
        <p:spPr>
          <a:xfrm>
            <a:off x="838203" y="190311"/>
            <a:ext cx="10515600" cy="1325559"/>
          </a:xfrm>
        </p:spPr>
        <p:txBody>
          <a:bodyPr/>
          <a:lstStyle/>
          <a:p>
            <a:pPr lvl="0"/>
            <a:r>
              <a:rPr lang="en-GB" sz="3600" b="1" dirty="0">
                <a:solidFill>
                  <a:srgbClr val="0517B5"/>
                </a:solidFill>
              </a:rPr>
              <a:t>Endnotes</a:t>
            </a:r>
            <a:endParaRPr lang="en-GB" sz="3600" dirty="0">
              <a:solidFill>
                <a:srgbClr val="0517B5"/>
              </a:solidFill>
            </a:endParaRPr>
          </a:p>
        </p:txBody>
      </p:sp>
      <p:sp>
        <p:nvSpPr>
          <p:cNvPr id="4" name="Content Placeholder 2">
            <a:extLst>
              <a:ext uri="{FF2B5EF4-FFF2-40B4-BE49-F238E27FC236}">
                <a16:creationId xmlns:a16="http://schemas.microsoft.com/office/drawing/2014/main" id="{CDEE1548-0DA8-52D9-A859-329BBA6A8835}"/>
              </a:ext>
            </a:extLst>
          </p:cNvPr>
          <p:cNvSpPr txBox="1">
            <a:spLocks noGrp="1"/>
          </p:cNvSpPr>
          <p:nvPr>
            <p:ph idx="1"/>
          </p:nvPr>
        </p:nvSpPr>
        <p:spPr>
          <a:xfrm>
            <a:off x="838203" y="1623913"/>
            <a:ext cx="10515600" cy="4351336"/>
          </a:xfrm>
        </p:spPr>
        <p:txBody>
          <a:bodyPr>
            <a:normAutofit lnSpcReduction="10000"/>
          </a:bodyPr>
          <a:lstStyle/>
          <a:p>
            <a:pPr marL="0" lvl="0" indent="0">
              <a:lnSpc>
                <a:spcPct val="80000"/>
              </a:lnSpc>
              <a:spcBef>
                <a:spcPts val="200"/>
              </a:spcBef>
              <a:spcAft>
                <a:spcPts val="200"/>
              </a:spcAft>
              <a:buNone/>
            </a:pPr>
            <a:r>
              <a:rPr lang="en-GB" sz="1800" b="1" dirty="0">
                <a:solidFill>
                  <a:srgbClr val="0517B5"/>
                </a:solidFill>
              </a:rPr>
              <a:t>Chapter 3</a:t>
            </a:r>
          </a:p>
          <a:p>
            <a:pPr lvl="0">
              <a:lnSpc>
                <a:spcPct val="80000"/>
              </a:lnSpc>
              <a:spcBef>
                <a:spcPts val="200"/>
              </a:spcBef>
              <a:spcAft>
                <a:spcPts val="200"/>
              </a:spcAft>
              <a:buClr>
                <a:srgbClr val="000000"/>
              </a:buClr>
              <a:buFont typeface="Aptos Display"/>
              <a:buAutoNum type="arabicPeriod"/>
            </a:pPr>
            <a:r>
              <a:rPr lang="en-GB" sz="1100" dirty="0"/>
              <a:t>Donaldson, T. 2023. Value creation and CSR. Journal of Business Economics: 1–21. </a:t>
            </a:r>
            <a:r>
              <a:rPr lang="en-GB" sz="1100" dirty="0" err="1"/>
              <a:t>doi</a:t>
            </a:r>
            <a:r>
              <a:rPr lang="en-GB" sz="1100" dirty="0"/>
              <a:t>: 10.1007/s11573-022-01131-7.</a:t>
            </a:r>
          </a:p>
          <a:p>
            <a:pPr lvl="0">
              <a:lnSpc>
                <a:spcPct val="80000"/>
              </a:lnSpc>
              <a:spcBef>
                <a:spcPts val="200"/>
              </a:spcBef>
              <a:spcAft>
                <a:spcPts val="200"/>
              </a:spcAft>
              <a:buClr>
                <a:srgbClr val="000000"/>
              </a:buClr>
              <a:buFont typeface="Aptos Display"/>
              <a:buAutoNum type="arabicPeriod"/>
            </a:pPr>
            <a:r>
              <a:rPr lang="en-GB" sz="1100" dirty="0"/>
              <a:t>Haffar, M. and Searcy, C. 2017. Classification of Trade-offs Encountered in the Practice of Corporate Sustainability. Journal of Business Ethics 140 (3): 495–522. </a:t>
            </a:r>
            <a:r>
              <a:rPr lang="en-GB" sz="1100" dirty="0" err="1"/>
              <a:t>doi</a:t>
            </a:r>
            <a:r>
              <a:rPr lang="en-GB" sz="1100" dirty="0"/>
              <a:t>: 10.1007/s10551-015-2678-1. </a:t>
            </a:r>
          </a:p>
          <a:p>
            <a:pPr lvl="0">
              <a:lnSpc>
                <a:spcPct val="80000"/>
              </a:lnSpc>
              <a:spcBef>
                <a:spcPts val="200"/>
              </a:spcBef>
              <a:spcAft>
                <a:spcPts val="200"/>
              </a:spcAft>
              <a:buClr>
                <a:srgbClr val="000000"/>
              </a:buClr>
              <a:buFont typeface="Aptos Display"/>
              <a:buAutoNum type="arabicPeriod"/>
            </a:pPr>
            <a:r>
              <a:rPr lang="en-GB" sz="1100" dirty="0"/>
              <a:t>Freeman, R. E., Parmar, B. L., &amp; Martin, K. 2019. The power of and: Responsible business without trade-offs. Columbia University Press. Freeman, R.E., </a:t>
            </a:r>
            <a:r>
              <a:rPr lang="en-GB" sz="1100" dirty="0" err="1"/>
              <a:t>Dmytriyev</a:t>
            </a:r>
            <a:r>
              <a:rPr lang="en-GB" sz="1100" dirty="0"/>
              <a:t>, S., and Phillips, R. 2021. Stakeholder Theory and the Resource-Based View of the Firm. Journal of Management 47 (7): 1757–1770. </a:t>
            </a:r>
            <a:r>
              <a:rPr lang="en-GB" sz="1100" dirty="0" err="1"/>
              <a:t>doi</a:t>
            </a:r>
            <a:r>
              <a:rPr lang="en-GB" sz="1100" dirty="0"/>
              <a:t>: 10.1177/0149206321993576. </a:t>
            </a:r>
          </a:p>
          <a:p>
            <a:pPr lvl="0">
              <a:lnSpc>
                <a:spcPct val="80000"/>
              </a:lnSpc>
              <a:spcBef>
                <a:spcPts val="200"/>
              </a:spcBef>
              <a:spcAft>
                <a:spcPts val="200"/>
              </a:spcAft>
              <a:buClr>
                <a:srgbClr val="000000"/>
              </a:buClr>
              <a:buFont typeface="Aptos Display"/>
              <a:buAutoNum type="arabicPeriod"/>
            </a:pPr>
            <a:r>
              <a:rPr lang="en-GB" sz="1100" dirty="0"/>
              <a:t>Watson, R., Wilson, H., Smart, P., and Macdonald, E. 2018. Harnessing Difference: A Capability-Based Framework for Stake holder Engagement in Environmental Innovation. Journal of Prod </a:t>
            </a:r>
            <a:r>
              <a:rPr lang="en-GB" sz="1100" dirty="0" err="1"/>
              <a:t>uct</a:t>
            </a:r>
            <a:r>
              <a:rPr lang="en-GB" sz="1100" dirty="0"/>
              <a:t> Innovation Management 35 (2): 254–279. </a:t>
            </a:r>
            <a:r>
              <a:rPr lang="en-GB" sz="1100" dirty="0" err="1"/>
              <a:t>doi</a:t>
            </a:r>
            <a:r>
              <a:rPr lang="en-GB" sz="1100" dirty="0"/>
              <a:t>: 10.1111/jpim.12394.</a:t>
            </a:r>
          </a:p>
          <a:p>
            <a:pPr lvl="0">
              <a:lnSpc>
                <a:spcPct val="80000"/>
              </a:lnSpc>
              <a:spcBef>
                <a:spcPts val="200"/>
              </a:spcBef>
              <a:spcAft>
                <a:spcPts val="200"/>
              </a:spcAft>
              <a:buClr>
                <a:srgbClr val="000000"/>
              </a:buClr>
              <a:buFont typeface="Aptos Display"/>
              <a:buAutoNum type="arabicPeriod"/>
            </a:pPr>
            <a:r>
              <a:rPr lang="en-GB" sz="1100" dirty="0"/>
              <a:t>Aurand, Timothy W., Wayne Finley, Vijaykumar Krishnan, Ursula Y. Sullivan, Jackson Abresch, Jordyn Bowen, Michael Rackauskas, Rage Thomas, and Jakob Willkomm. 2018. The VW Diesel Scandal: A Case of Corporate Commissioned Greenwashing. Journal of Organizational Psychology 18 (1). </a:t>
            </a:r>
            <a:r>
              <a:rPr lang="en-GB" sz="1100" dirty="0" err="1"/>
              <a:t>doi</a:t>
            </a:r>
            <a:r>
              <a:rPr lang="en-GB" sz="1100" dirty="0"/>
              <a:t>: 10.33423/jop.v18i1.1313.</a:t>
            </a:r>
          </a:p>
          <a:p>
            <a:pPr lvl="0">
              <a:lnSpc>
                <a:spcPct val="80000"/>
              </a:lnSpc>
              <a:spcBef>
                <a:spcPts val="200"/>
              </a:spcBef>
              <a:spcAft>
                <a:spcPts val="200"/>
              </a:spcAft>
              <a:buClr>
                <a:srgbClr val="000000"/>
              </a:buClr>
              <a:buFont typeface="Aptos Display"/>
              <a:buAutoNum type="arabicPeriod"/>
            </a:pPr>
            <a:r>
              <a:rPr lang="en-GB" sz="1100" dirty="0"/>
              <a:t>Rodríguez-Vidal, J., Carrillo-de-Albornoz, J., Gonzalo, J., and Plaza, L. 2021. Authority and priority signals in automatic summary generation for online reputation management. Journal of the Association for Information Science and Technology 72 (5): 583–594. </a:t>
            </a:r>
            <a:r>
              <a:rPr lang="en-GB" sz="1100" dirty="0" err="1"/>
              <a:t>doi</a:t>
            </a:r>
            <a:r>
              <a:rPr lang="en-GB" sz="1100" dirty="0"/>
              <a:t>: 10.1002/asi.24425.</a:t>
            </a:r>
          </a:p>
          <a:p>
            <a:pPr lvl="0">
              <a:lnSpc>
                <a:spcPct val="80000"/>
              </a:lnSpc>
              <a:spcBef>
                <a:spcPts val="200"/>
              </a:spcBef>
              <a:spcAft>
                <a:spcPts val="200"/>
              </a:spcAft>
              <a:buClr>
                <a:srgbClr val="000000"/>
              </a:buClr>
              <a:buFont typeface="Aptos Display"/>
              <a:buAutoNum type="arabicPeriod"/>
            </a:pPr>
            <a:r>
              <a:rPr lang="en-GB" sz="1100" dirty="0"/>
              <a:t>An attitude ‘represents a summary evaluation of a </a:t>
            </a:r>
            <a:r>
              <a:rPr lang="en-GB" sz="1100" dirty="0" err="1"/>
              <a:t>psycholog</a:t>
            </a:r>
            <a:r>
              <a:rPr lang="en-GB" sz="1100" dirty="0"/>
              <a:t> </a:t>
            </a:r>
            <a:r>
              <a:rPr lang="en-GB" sz="1100" dirty="0" err="1"/>
              <a:t>ical</a:t>
            </a:r>
            <a:r>
              <a:rPr lang="en-GB" sz="1100" dirty="0"/>
              <a:t> object captured in such attribute dimensions as good–bad, harmful–beneficial, pleasant–unpleasant, and likable–dislike able’ Ajzen, I. 2001. Nature and operation of attitudes: Annual Review of Psychology. psych, 52(1), 28. This characterises attitudes as more situational and object-specific than values, which are viewed as general and abstract as well as enduring and stable. Furthermore, while norms ‘prescribe generally expected and required behaviours in particular situations’, values are ‘</a:t>
            </a:r>
            <a:r>
              <a:rPr lang="en-GB" sz="1100" dirty="0" err="1"/>
              <a:t>consid</a:t>
            </a:r>
            <a:r>
              <a:rPr lang="en-GB" sz="1100" dirty="0"/>
              <a:t> </a:t>
            </a:r>
            <a:r>
              <a:rPr lang="en-GB" sz="1100" dirty="0" err="1"/>
              <a:t>ered</a:t>
            </a:r>
            <a:r>
              <a:rPr lang="en-GB" sz="1100" dirty="0"/>
              <a:t> to be trans-situational criteria or beliefs used by subjects to select the desirable’ Breuer, H. and F. Freund. 2017, 25. Values-based innovation management. London: Macmillan Publishers Limited. </a:t>
            </a:r>
          </a:p>
          <a:p>
            <a:pPr lvl="0">
              <a:lnSpc>
                <a:spcPct val="80000"/>
              </a:lnSpc>
              <a:spcBef>
                <a:spcPts val="200"/>
              </a:spcBef>
              <a:spcAft>
                <a:spcPts val="200"/>
              </a:spcAft>
              <a:buClr>
                <a:srgbClr val="000000"/>
              </a:buClr>
              <a:buFont typeface="Aptos Display"/>
              <a:buAutoNum type="arabicPeriod"/>
            </a:pPr>
            <a:r>
              <a:rPr lang="en-GB" sz="1100" dirty="0"/>
              <a:t>Wikström, G., </a:t>
            </a:r>
            <a:r>
              <a:rPr lang="en-GB" sz="1100" dirty="0" err="1"/>
              <a:t>Bledow</a:t>
            </a:r>
            <a:r>
              <a:rPr lang="en-GB" sz="1100" dirty="0"/>
              <a:t>, N., </a:t>
            </a:r>
            <a:r>
              <a:rPr lang="en-GB" sz="1100" dirty="0" err="1"/>
              <a:t>Matinmikko</a:t>
            </a:r>
            <a:r>
              <a:rPr lang="en-GB" sz="1100" dirty="0"/>
              <a:t>-Blue, M., Breuer, H., Costa, C., </a:t>
            </a:r>
            <a:r>
              <a:rPr lang="en-GB" sz="1100" dirty="0" err="1"/>
              <a:t>Darzanos</a:t>
            </a:r>
            <a:r>
              <a:rPr lang="en-GB" sz="1100" dirty="0"/>
              <a:t>, G., ... &amp; </a:t>
            </a:r>
            <a:r>
              <a:rPr lang="en-GB" sz="1100" dirty="0" err="1"/>
              <a:t>Wunderer</a:t>
            </a:r>
            <a:r>
              <a:rPr lang="en-GB" sz="1100" dirty="0"/>
              <a:t>, S. 2024. Key value indicators: A framework for values-driven next-generation ICT solutions.</a:t>
            </a:r>
          </a:p>
          <a:p>
            <a:pPr lvl="0">
              <a:lnSpc>
                <a:spcPct val="80000"/>
              </a:lnSpc>
              <a:spcBef>
                <a:spcPts val="200"/>
              </a:spcBef>
              <a:spcAft>
                <a:spcPts val="200"/>
              </a:spcAft>
              <a:buClr>
                <a:srgbClr val="000000"/>
              </a:buClr>
              <a:buFont typeface="Aptos Display"/>
              <a:buAutoNum type="arabicPeriod"/>
            </a:pPr>
            <a:r>
              <a:rPr lang="en-US" sz="1100" dirty="0"/>
              <a:t>Ivanov, K. 2022. Values-Based Business Model Innovation– The Case of Ecosia and Its Business Model. International Journal of Innovation Management 26 (05). </a:t>
            </a:r>
            <a:r>
              <a:rPr lang="en-US" sz="1100" dirty="0" err="1"/>
              <a:t>doi</a:t>
            </a:r>
            <a:r>
              <a:rPr lang="en-US" sz="1100" dirty="0"/>
              <a:t>: 10.1142/ S1363919622400023. </a:t>
            </a:r>
          </a:p>
          <a:p>
            <a:pPr lvl="0">
              <a:lnSpc>
                <a:spcPct val="80000"/>
              </a:lnSpc>
              <a:spcBef>
                <a:spcPts val="200"/>
              </a:spcBef>
              <a:spcAft>
                <a:spcPts val="200"/>
              </a:spcAft>
              <a:buClr>
                <a:srgbClr val="000000"/>
              </a:buClr>
              <a:buFont typeface="Aptos Display"/>
              <a:buAutoNum type="arabicPeriod"/>
            </a:pPr>
            <a:r>
              <a:rPr lang="en-US" sz="1100" dirty="0"/>
              <a:t>Christian, B. 2020. The alignment problem. Machine learning and human values. New York, NY: W.W. Norton &amp; Company. </a:t>
            </a:r>
          </a:p>
          <a:p>
            <a:pPr lvl="0">
              <a:lnSpc>
                <a:spcPct val="80000"/>
              </a:lnSpc>
              <a:spcBef>
                <a:spcPts val="200"/>
              </a:spcBef>
              <a:spcAft>
                <a:spcPts val="200"/>
              </a:spcAft>
              <a:buClr>
                <a:srgbClr val="000000"/>
              </a:buClr>
              <a:buFont typeface="Aptos Display"/>
              <a:buAutoNum type="arabicPeriod"/>
            </a:pPr>
            <a:r>
              <a:rPr lang="en-US" sz="1100" dirty="0"/>
              <a:t>Merton, R. 1936. The Unanticipated Consequences of </a:t>
            </a:r>
            <a:r>
              <a:rPr lang="en-US" sz="1100" dirty="0" err="1"/>
              <a:t>Purpo</a:t>
            </a:r>
            <a:r>
              <a:rPr lang="en-US" sz="1100" dirty="0"/>
              <a:t> </a:t>
            </a:r>
            <a:r>
              <a:rPr lang="en-US" sz="1100" dirty="0" err="1"/>
              <a:t>sive</a:t>
            </a:r>
            <a:r>
              <a:rPr lang="en-US" sz="1100" dirty="0"/>
              <a:t> Social Action. American Sociological Review 1 (6): 894. </a:t>
            </a:r>
            <a:r>
              <a:rPr lang="en-US" sz="1100" dirty="0" err="1"/>
              <a:t>doi</a:t>
            </a:r>
            <a:r>
              <a:rPr lang="en-US" sz="1100" dirty="0"/>
              <a:t>: 10.2307/2084615.</a:t>
            </a:r>
          </a:p>
          <a:p>
            <a:pPr lvl="0">
              <a:lnSpc>
                <a:spcPct val="80000"/>
              </a:lnSpc>
              <a:spcBef>
                <a:spcPts val="200"/>
              </a:spcBef>
              <a:spcAft>
                <a:spcPts val="200"/>
              </a:spcAft>
              <a:buClr>
                <a:srgbClr val="000000"/>
              </a:buClr>
              <a:buFont typeface="Aptos Display"/>
              <a:buAutoNum type="arabicPeriod"/>
            </a:pPr>
            <a:r>
              <a:rPr lang="en-US" sz="1100" dirty="0" err="1"/>
              <a:t>Ketprapakorn</a:t>
            </a:r>
            <a:r>
              <a:rPr lang="en-US" sz="1100" dirty="0"/>
              <a:t>, N. and </a:t>
            </a:r>
            <a:r>
              <a:rPr lang="en-US" sz="1100" dirty="0" err="1"/>
              <a:t>Kantabutra</a:t>
            </a:r>
            <a:r>
              <a:rPr lang="en-US" sz="1100" dirty="0"/>
              <a:t>, S. 2022. Toward an organizational theory of sustainability culture. Sustainable Production and Consumption 32: 638–654. </a:t>
            </a:r>
            <a:r>
              <a:rPr lang="en-US" sz="1100" dirty="0" err="1"/>
              <a:t>doi</a:t>
            </a:r>
            <a:r>
              <a:rPr lang="en-US" sz="1100" dirty="0"/>
              <a:t>: 10.1016/j.spc.2022.05.020.</a:t>
            </a:r>
          </a:p>
          <a:p>
            <a:pPr lvl="0">
              <a:lnSpc>
                <a:spcPct val="80000"/>
              </a:lnSpc>
              <a:spcBef>
                <a:spcPts val="200"/>
              </a:spcBef>
              <a:spcAft>
                <a:spcPts val="200"/>
              </a:spcAft>
              <a:buClr>
                <a:srgbClr val="000000"/>
              </a:buClr>
              <a:buFont typeface="Aptos Display"/>
              <a:buAutoNum type="arabicPeriod"/>
            </a:pPr>
            <a:endParaRPr lang="en-US" sz="1100" dirty="0"/>
          </a:p>
        </p:txBody>
      </p:sp>
      <p:sp>
        <p:nvSpPr>
          <p:cNvPr id="6" name="Slide Number Placeholder 4">
            <a:extLst>
              <a:ext uri="{FF2B5EF4-FFF2-40B4-BE49-F238E27FC236}">
                <a16:creationId xmlns:a16="http://schemas.microsoft.com/office/drawing/2014/main" id="{A0EAD6DB-08B0-7CEC-E843-F55D4ED8145F}"/>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4BAD653E-9E1D-47D3-A295-469C075C79BF}" type="slidenum">
              <a:rPr kumimoji="0" lang="en-GB" sz="1200" b="0" i="0" u="none" strike="noStrike" kern="1200" cap="none" spc="0" normalizeH="0" baseline="0" noProof="0" smtClean="0">
                <a:ln>
                  <a:noFill/>
                </a:ln>
                <a:solidFill>
                  <a:srgbClr val="767676"/>
                </a:solidFill>
                <a:effectLst/>
                <a:uLnTx/>
                <a:uFillTx/>
                <a:latin typeface="IBM Plex Sans" pitchFamily="3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243</a:t>
            </a:fld>
            <a:endParaRPr kumimoji="0" lang="en-GB" sz="1200" b="0" i="0" u="none" strike="noStrike" kern="1200" cap="none" spc="0" normalizeH="0" baseline="0" noProof="0">
              <a:ln>
                <a:noFill/>
              </a:ln>
              <a:solidFill>
                <a:srgbClr val="767676"/>
              </a:solidFill>
              <a:effectLst/>
              <a:uLnTx/>
              <a:uFillTx/>
              <a:latin typeface="IBM Plex Sans" pitchFamily="34"/>
              <a:ea typeface="+mn-ea"/>
              <a:cs typeface="+mn-cs"/>
            </a:endParaRPr>
          </a:p>
        </p:txBody>
      </p:sp>
      <p:sp>
        <p:nvSpPr>
          <p:cNvPr id="7" name="Footer Placeholder 4">
            <a:extLst>
              <a:ext uri="{FF2B5EF4-FFF2-40B4-BE49-F238E27FC236}">
                <a16:creationId xmlns:a16="http://schemas.microsoft.com/office/drawing/2014/main" id="{2F9B0CE0-4964-E85A-0A34-AF1D58F66556}"/>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17636391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78720-1D19-D4ED-679F-2CCE4D6DA0B6}"/>
            </a:ext>
          </a:extLst>
        </p:cNvPr>
        <p:cNvGrpSpPr/>
        <p:nvPr/>
      </p:nvGrpSpPr>
      <p:grpSpPr>
        <a:xfrm>
          <a:off x="0" y="0"/>
          <a:ext cx="0" cy="0"/>
          <a:chOff x="0" y="0"/>
          <a:chExt cx="0" cy="0"/>
        </a:xfrm>
      </p:grpSpPr>
      <p:pic>
        <p:nvPicPr>
          <p:cNvPr id="2" name="Picture 6">
            <a:extLst>
              <a:ext uri="{FF2B5EF4-FFF2-40B4-BE49-F238E27FC236}">
                <a16:creationId xmlns:a16="http://schemas.microsoft.com/office/drawing/2014/main" id="{B9071243-7A1C-241E-1325-747DD8D0AA4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33931" y="5977313"/>
            <a:ext cx="2119862" cy="744157"/>
          </a:xfrm>
          <a:prstGeom prst="rect">
            <a:avLst/>
          </a:prstGeom>
          <a:noFill/>
          <a:ln cap="flat">
            <a:noFill/>
          </a:ln>
        </p:spPr>
      </p:pic>
      <p:sp>
        <p:nvSpPr>
          <p:cNvPr id="3" name="Title 1">
            <a:extLst>
              <a:ext uri="{FF2B5EF4-FFF2-40B4-BE49-F238E27FC236}">
                <a16:creationId xmlns:a16="http://schemas.microsoft.com/office/drawing/2014/main" id="{DEF923E4-8D8B-F5AC-0D72-A7AA027BAF3F}"/>
              </a:ext>
            </a:extLst>
          </p:cNvPr>
          <p:cNvSpPr txBox="1">
            <a:spLocks noGrp="1"/>
          </p:cNvSpPr>
          <p:nvPr>
            <p:ph type="title"/>
          </p:nvPr>
        </p:nvSpPr>
        <p:spPr>
          <a:xfrm>
            <a:off x="838203" y="190315"/>
            <a:ext cx="10515600" cy="1325559"/>
          </a:xfrm>
        </p:spPr>
        <p:txBody>
          <a:bodyPr/>
          <a:lstStyle/>
          <a:p>
            <a:pPr lvl="0"/>
            <a:r>
              <a:rPr lang="en-GB" sz="3600" b="1" dirty="0">
                <a:solidFill>
                  <a:srgbClr val="0517B5"/>
                </a:solidFill>
              </a:rPr>
              <a:t>Endnotes</a:t>
            </a:r>
            <a:endParaRPr lang="en-GB" sz="3600" dirty="0">
              <a:solidFill>
                <a:srgbClr val="0517B5"/>
              </a:solidFill>
            </a:endParaRPr>
          </a:p>
        </p:txBody>
      </p:sp>
      <p:sp>
        <p:nvSpPr>
          <p:cNvPr id="4" name="Content Placeholder 2">
            <a:extLst>
              <a:ext uri="{FF2B5EF4-FFF2-40B4-BE49-F238E27FC236}">
                <a16:creationId xmlns:a16="http://schemas.microsoft.com/office/drawing/2014/main" id="{F324A2C5-9DDF-CF90-958B-342F3FC0235D}"/>
              </a:ext>
            </a:extLst>
          </p:cNvPr>
          <p:cNvSpPr txBox="1">
            <a:spLocks noGrp="1"/>
          </p:cNvSpPr>
          <p:nvPr>
            <p:ph idx="1"/>
          </p:nvPr>
        </p:nvSpPr>
        <p:spPr>
          <a:xfrm>
            <a:off x="838203" y="1583577"/>
            <a:ext cx="10515600" cy="4351336"/>
          </a:xfrm>
        </p:spPr>
        <p:txBody>
          <a:bodyPr/>
          <a:lstStyle/>
          <a:p>
            <a:pPr marL="0" lvl="0" indent="0">
              <a:spcBef>
                <a:spcPts val="200"/>
              </a:spcBef>
              <a:spcAft>
                <a:spcPts val="200"/>
              </a:spcAft>
              <a:buNone/>
            </a:pPr>
            <a:r>
              <a:rPr lang="en-GB" sz="1800" b="1" dirty="0">
                <a:solidFill>
                  <a:srgbClr val="0517B5"/>
                </a:solidFill>
              </a:rPr>
              <a:t>Chapter 3</a:t>
            </a:r>
          </a:p>
          <a:p>
            <a:pPr lvl="0">
              <a:spcBef>
                <a:spcPts val="200"/>
              </a:spcBef>
              <a:spcAft>
                <a:spcPts val="200"/>
              </a:spcAft>
              <a:buClr>
                <a:srgbClr val="000000"/>
              </a:buClr>
              <a:buFont typeface="Aptos Display"/>
              <a:buAutoNum type="arabicPeriod" startAt="13"/>
            </a:pPr>
            <a:r>
              <a:rPr lang="en-US" sz="1100" dirty="0" err="1"/>
              <a:t>Lubberink</a:t>
            </a:r>
            <a:r>
              <a:rPr lang="en-US" sz="1100" dirty="0"/>
              <a:t>, R., Blok, V., van </a:t>
            </a:r>
            <a:r>
              <a:rPr lang="en-US" sz="1100" dirty="0" err="1"/>
              <a:t>Ophem</a:t>
            </a:r>
            <a:r>
              <a:rPr lang="en-US" sz="1100" dirty="0"/>
              <a:t>, J., and </a:t>
            </a:r>
            <a:r>
              <a:rPr lang="en-US" sz="1100" dirty="0" err="1"/>
              <a:t>Omta</a:t>
            </a:r>
            <a:r>
              <a:rPr lang="en-US" sz="1100" dirty="0"/>
              <a:t>, O. 2017. Lessons for Responsible Innovation in the Business Context: A Systematic Literature Review of Responsible, Social and Sustainable Innovation Practices. Sustainability 9 (5): 721. </a:t>
            </a:r>
            <a:r>
              <a:rPr lang="en-US" sz="1100" dirty="0" err="1"/>
              <a:t>doi</a:t>
            </a:r>
            <a:r>
              <a:rPr lang="en-US" sz="1100" dirty="0"/>
              <a:t>: 10.3390/su9050721.</a:t>
            </a:r>
          </a:p>
          <a:p>
            <a:pPr lvl="0">
              <a:spcBef>
                <a:spcPts val="200"/>
              </a:spcBef>
              <a:spcAft>
                <a:spcPts val="200"/>
              </a:spcAft>
              <a:buClr>
                <a:srgbClr val="000000"/>
              </a:buClr>
              <a:buFont typeface="Aptos Display"/>
              <a:buAutoNum type="arabicPeriod" startAt="13"/>
            </a:pPr>
            <a:r>
              <a:rPr lang="en-US" sz="1100" dirty="0"/>
              <a:t>Stilgoe, J., Owen, R., and </a:t>
            </a:r>
            <a:r>
              <a:rPr lang="en-US" sz="1100" dirty="0" err="1"/>
              <a:t>Macnaghten</a:t>
            </a:r>
            <a:r>
              <a:rPr lang="en-US" sz="1100" dirty="0"/>
              <a:t>, P. 2013. Developing a framework for responsible innovation. Research Policy 42 (9): 1568–1580. </a:t>
            </a:r>
            <a:r>
              <a:rPr lang="en-US" sz="1100" dirty="0" err="1"/>
              <a:t>doi</a:t>
            </a:r>
            <a:r>
              <a:rPr lang="en-US" sz="1100" dirty="0"/>
              <a:t>: 10.1016/j.respol.2013.05.008.</a:t>
            </a:r>
          </a:p>
          <a:p>
            <a:pPr lvl="0">
              <a:spcBef>
                <a:spcPts val="200"/>
              </a:spcBef>
              <a:spcAft>
                <a:spcPts val="200"/>
              </a:spcAft>
              <a:buClr>
                <a:srgbClr val="000000"/>
              </a:buClr>
              <a:buFont typeface="Aptos Display"/>
              <a:buAutoNum type="arabicPeriod" startAt="13"/>
            </a:pPr>
            <a:r>
              <a:rPr lang="en-GB" sz="1100" dirty="0"/>
              <a:t>Gadomska-Lila, Katarzyna. 2024. Changing organizational culture for sustainability. In: The Human Dimension of the Circular Economy, Eds. Aldona Glińska-</a:t>
            </a:r>
            <a:r>
              <a:rPr lang="en-GB" sz="1100" dirty="0" err="1"/>
              <a:t>Neweś</a:t>
            </a:r>
            <a:r>
              <a:rPr lang="en-GB" sz="1100" dirty="0"/>
              <a:t>, and Pauliina </a:t>
            </a:r>
            <a:r>
              <a:rPr lang="en-GB" sz="1100" dirty="0" err="1"/>
              <a:t>Ulkuniemi</a:t>
            </a:r>
            <a:r>
              <a:rPr lang="en-GB" sz="1100" dirty="0"/>
              <a:t>, 206–230. Edward Elgar Publishing.</a:t>
            </a:r>
          </a:p>
          <a:p>
            <a:pPr lvl="0">
              <a:spcBef>
                <a:spcPts val="200"/>
              </a:spcBef>
              <a:spcAft>
                <a:spcPts val="200"/>
              </a:spcAft>
              <a:buClr>
                <a:srgbClr val="000000"/>
              </a:buClr>
              <a:buFont typeface="Aptos Display"/>
              <a:buAutoNum type="arabicPeriod" startAt="13"/>
            </a:pPr>
            <a:r>
              <a:rPr lang="en-US" sz="1100" dirty="0"/>
              <a:t>Preuss, L., Walker, H. 2011. Psychological Barriers in The Road to Sustainable Development: Evidence from Public Sector Procurement. Public Administration 89 (2): 493–521. </a:t>
            </a:r>
            <a:r>
              <a:rPr lang="en-US" sz="1100" dirty="0" err="1"/>
              <a:t>doi</a:t>
            </a:r>
            <a:r>
              <a:rPr lang="en-US" sz="1100" dirty="0"/>
              <a:t>: 10.1111/j.1467-9299.2010.01893.x.</a:t>
            </a:r>
          </a:p>
          <a:p>
            <a:pPr lvl="0">
              <a:spcBef>
                <a:spcPts val="200"/>
              </a:spcBef>
              <a:spcAft>
                <a:spcPts val="200"/>
              </a:spcAft>
              <a:buClr>
                <a:srgbClr val="000000"/>
              </a:buClr>
              <a:buFont typeface="Aptos Display"/>
              <a:buAutoNum type="arabicPeriod" startAt="13"/>
            </a:pPr>
            <a:r>
              <a:rPr lang="de-DE" sz="1100" dirty="0" err="1"/>
              <a:t>Inderberg</a:t>
            </a:r>
            <a:r>
              <a:rPr lang="de-DE" sz="1100" dirty="0"/>
              <a:t>, T., Håkon J., Iris L., and Hege W. 2023. </a:t>
            </a:r>
            <a:r>
              <a:rPr lang="de-DE" sz="1100" dirty="0" err="1"/>
              <a:t>Institutional</a:t>
            </a:r>
            <a:r>
              <a:rPr lang="de-DE" sz="1100" dirty="0"/>
              <a:t> </a:t>
            </a:r>
            <a:r>
              <a:rPr lang="de-DE" sz="1100" dirty="0" err="1"/>
              <a:t>context</a:t>
            </a:r>
            <a:r>
              <a:rPr lang="de-DE" sz="1100" dirty="0"/>
              <a:t>, </a:t>
            </a:r>
            <a:r>
              <a:rPr lang="de-DE" sz="1100" dirty="0" err="1"/>
              <a:t>innovations</a:t>
            </a:r>
            <a:r>
              <a:rPr lang="de-DE" sz="1100" dirty="0"/>
              <a:t>, and </a:t>
            </a:r>
            <a:r>
              <a:rPr lang="de-DE" sz="1100" dirty="0" err="1"/>
              <a:t>energy</a:t>
            </a:r>
            <a:r>
              <a:rPr lang="de-DE" sz="1100" dirty="0"/>
              <a:t> </a:t>
            </a:r>
            <a:r>
              <a:rPr lang="de-DE" sz="1100" dirty="0" err="1"/>
              <a:t>transitions</a:t>
            </a:r>
            <a:r>
              <a:rPr lang="de-DE" sz="1100" dirty="0"/>
              <a:t>: </a:t>
            </a:r>
            <a:r>
              <a:rPr lang="de-DE" sz="1100" dirty="0" err="1"/>
              <a:t>Exploring</a:t>
            </a:r>
            <a:r>
              <a:rPr lang="de-DE" sz="1100" dirty="0"/>
              <a:t> solar </a:t>
            </a:r>
            <a:r>
              <a:rPr lang="de-DE" sz="1100" dirty="0" err="1"/>
              <a:t>photovoltaics</a:t>
            </a:r>
            <a:r>
              <a:rPr lang="de-DE" sz="1100" dirty="0"/>
              <a:t> </a:t>
            </a:r>
            <a:r>
              <a:rPr lang="de-DE" sz="1100" dirty="0" err="1"/>
              <a:t>with</a:t>
            </a:r>
            <a:r>
              <a:rPr lang="de-DE" sz="1100" dirty="0"/>
              <a:t> hydrogen </a:t>
            </a:r>
            <a:r>
              <a:rPr lang="de-DE" sz="1100" dirty="0" err="1"/>
              <a:t>storage</a:t>
            </a:r>
            <a:r>
              <a:rPr lang="de-DE" sz="1100" dirty="0"/>
              <a:t> at a </a:t>
            </a:r>
            <a:r>
              <a:rPr lang="de-DE" sz="1100" dirty="0" err="1"/>
              <a:t>secondary</a:t>
            </a:r>
            <a:r>
              <a:rPr lang="de-DE" sz="1100" dirty="0"/>
              <a:t> </a:t>
            </a:r>
            <a:r>
              <a:rPr lang="de-DE" sz="1100" dirty="0" err="1"/>
              <a:t>school</a:t>
            </a:r>
            <a:r>
              <a:rPr lang="de-DE" sz="1100" dirty="0"/>
              <a:t> in </a:t>
            </a:r>
            <a:r>
              <a:rPr lang="de-DE" sz="1100" dirty="0" err="1"/>
              <a:t>Norway</a:t>
            </a:r>
            <a:r>
              <a:rPr lang="de-DE" sz="1100" dirty="0"/>
              <a:t>. Energy Research &amp; </a:t>
            </a:r>
            <a:r>
              <a:rPr lang="de-DE" sz="1100" dirty="0" err="1"/>
              <a:t>Social</a:t>
            </a:r>
            <a:r>
              <a:rPr lang="de-DE" sz="1100" dirty="0"/>
              <a:t> Science 101: 103147. </a:t>
            </a:r>
            <a:r>
              <a:rPr lang="de-DE" sz="1100" dirty="0" err="1"/>
              <a:t>doi</a:t>
            </a:r>
            <a:r>
              <a:rPr lang="de-DE" sz="1100" dirty="0"/>
              <a:t>: 10.1016/j.erss.2023.103147.</a:t>
            </a:r>
            <a:br>
              <a:rPr lang="de-DE" sz="1100" dirty="0"/>
            </a:br>
            <a:r>
              <a:rPr lang="en-US" sz="1100" dirty="0" err="1"/>
              <a:t>Thomke</a:t>
            </a:r>
            <a:r>
              <a:rPr lang="en-US" sz="1100" dirty="0"/>
              <a:t>, S. (2020). Building a culture of experimentation. Harvard Business Review, 98(2), 40-47.</a:t>
            </a:r>
            <a:endParaRPr lang="en-GB" sz="1100" dirty="0"/>
          </a:p>
        </p:txBody>
      </p:sp>
      <p:sp>
        <p:nvSpPr>
          <p:cNvPr id="6" name="Slide Number Placeholder 4">
            <a:extLst>
              <a:ext uri="{FF2B5EF4-FFF2-40B4-BE49-F238E27FC236}">
                <a16:creationId xmlns:a16="http://schemas.microsoft.com/office/drawing/2014/main" id="{8B91D0FB-122F-AE8A-9E1D-5D934EB45974}"/>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A7F9E12D-040A-4416-B41C-8449014333BF}" type="slidenum">
              <a:rPr kumimoji="0" lang="en-GB" sz="1200" b="0" i="0" u="none" strike="noStrike" kern="1200" cap="none" spc="0" normalizeH="0" baseline="0" noProof="0" smtClean="0">
                <a:ln>
                  <a:noFill/>
                </a:ln>
                <a:solidFill>
                  <a:srgbClr val="767676"/>
                </a:solidFill>
                <a:effectLst/>
                <a:uLnTx/>
                <a:uFillTx/>
                <a:latin typeface="IBM Plex Sans" pitchFamily="3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244</a:t>
            </a:fld>
            <a:endParaRPr kumimoji="0" lang="en-GB" sz="1200" b="0" i="0" u="none" strike="noStrike" kern="1200" cap="none" spc="0" normalizeH="0" baseline="0" noProof="0">
              <a:ln>
                <a:noFill/>
              </a:ln>
              <a:solidFill>
                <a:srgbClr val="767676"/>
              </a:solidFill>
              <a:effectLst/>
              <a:uLnTx/>
              <a:uFillTx/>
              <a:latin typeface="IBM Plex Sans" pitchFamily="34"/>
              <a:ea typeface="+mn-ea"/>
              <a:cs typeface="+mn-cs"/>
            </a:endParaRPr>
          </a:p>
        </p:txBody>
      </p:sp>
    </p:spTree>
    <p:extLst>
      <p:ext uri="{BB962C8B-B14F-4D97-AF65-F5344CB8AC3E}">
        <p14:creationId xmlns:p14="http://schemas.microsoft.com/office/powerpoint/2010/main" val="3940064206"/>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75006-26F9-EA70-3331-F8FF02F7DAD7}"/>
            </a:ext>
          </a:extLst>
        </p:cNvPr>
        <p:cNvGrpSpPr/>
        <p:nvPr/>
      </p:nvGrpSpPr>
      <p:grpSpPr>
        <a:xfrm>
          <a:off x="0" y="0"/>
          <a:ext cx="0" cy="0"/>
          <a:chOff x="0" y="0"/>
          <a:chExt cx="0" cy="0"/>
        </a:xfrm>
      </p:grpSpPr>
      <p:pic>
        <p:nvPicPr>
          <p:cNvPr id="2" name="Picture 6">
            <a:extLst>
              <a:ext uri="{FF2B5EF4-FFF2-40B4-BE49-F238E27FC236}">
                <a16:creationId xmlns:a16="http://schemas.microsoft.com/office/drawing/2014/main" id="{4B58D478-254B-EAF9-C83F-4DF20436B1A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33931" y="5977313"/>
            <a:ext cx="2119862" cy="744157"/>
          </a:xfrm>
          <a:prstGeom prst="rect">
            <a:avLst/>
          </a:prstGeom>
          <a:noFill/>
          <a:ln cap="flat">
            <a:noFill/>
          </a:ln>
        </p:spPr>
      </p:pic>
      <p:sp>
        <p:nvSpPr>
          <p:cNvPr id="3" name="Title 1">
            <a:extLst>
              <a:ext uri="{FF2B5EF4-FFF2-40B4-BE49-F238E27FC236}">
                <a16:creationId xmlns:a16="http://schemas.microsoft.com/office/drawing/2014/main" id="{DBD8092B-0FC2-F629-B096-18CED2DC5B8C}"/>
              </a:ext>
            </a:extLst>
          </p:cNvPr>
          <p:cNvSpPr txBox="1">
            <a:spLocks noGrp="1"/>
          </p:cNvSpPr>
          <p:nvPr>
            <p:ph type="title"/>
          </p:nvPr>
        </p:nvSpPr>
        <p:spPr>
          <a:xfrm>
            <a:off x="838203" y="190310"/>
            <a:ext cx="10515600" cy="1325559"/>
          </a:xfrm>
        </p:spPr>
        <p:txBody>
          <a:bodyPr/>
          <a:lstStyle/>
          <a:p>
            <a:pPr lvl="0"/>
            <a:r>
              <a:rPr lang="en-GB" sz="3600" b="1" dirty="0">
                <a:solidFill>
                  <a:srgbClr val="0517B5"/>
                </a:solidFill>
              </a:rPr>
              <a:t>Endnotes</a:t>
            </a:r>
            <a:endParaRPr lang="en-GB" sz="3600" dirty="0">
              <a:solidFill>
                <a:srgbClr val="0517B5"/>
              </a:solidFill>
            </a:endParaRPr>
          </a:p>
        </p:txBody>
      </p:sp>
      <p:sp>
        <p:nvSpPr>
          <p:cNvPr id="4" name="Content Placeholder 2">
            <a:extLst>
              <a:ext uri="{FF2B5EF4-FFF2-40B4-BE49-F238E27FC236}">
                <a16:creationId xmlns:a16="http://schemas.microsoft.com/office/drawing/2014/main" id="{18E2277C-656E-2CF9-3E1C-6E90BC141320}"/>
              </a:ext>
            </a:extLst>
          </p:cNvPr>
          <p:cNvSpPr txBox="1">
            <a:spLocks noGrp="1"/>
          </p:cNvSpPr>
          <p:nvPr>
            <p:ph idx="1"/>
          </p:nvPr>
        </p:nvSpPr>
        <p:spPr>
          <a:xfrm>
            <a:off x="838203" y="1583571"/>
            <a:ext cx="10515600" cy="4351336"/>
          </a:xfrm>
        </p:spPr>
        <p:txBody>
          <a:bodyPr/>
          <a:lstStyle/>
          <a:p>
            <a:pPr marL="0" lvl="0" indent="0">
              <a:spcBef>
                <a:spcPts val="200"/>
              </a:spcBef>
              <a:buNone/>
            </a:pPr>
            <a:r>
              <a:rPr lang="en-GB" sz="1800" b="1" dirty="0">
                <a:solidFill>
                  <a:srgbClr val="0517B5"/>
                </a:solidFill>
              </a:rPr>
              <a:t>Chapter 4</a:t>
            </a:r>
            <a:endParaRPr lang="en-US" sz="1100" dirty="0"/>
          </a:p>
          <a:p>
            <a:pPr lvl="0">
              <a:spcBef>
                <a:spcPts val="200"/>
              </a:spcBef>
              <a:buClr>
                <a:srgbClr val="000000"/>
              </a:buClr>
              <a:buFont typeface="Aptos Display"/>
              <a:buAutoNum type="arabicPeriod"/>
            </a:pPr>
            <a:r>
              <a:rPr lang="en-US" sz="1100" dirty="0"/>
              <a:t>Steinke, I. (2004). 4.7 Quality criteria in qualitative research. A Companion to Qualitative Research, 184.</a:t>
            </a:r>
          </a:p>
          <a:p>
            <a:pPr lvl="0">
              <a:spcBef>
                <a:spcPts val="200"/>
              </a:spcBef>
              <a:buClr>
                <a:srgbClr val="000000"/>
              </a:buClr>
              <a:buFont typeface="Aptos Display"/>
              <a:buAutoNum type="arabicPeriod"/>
            </a:pPr>
            <a:r>
              <a:rPr lang="en-US" sz="1100" dirty="0" err="1"/>
              <a:t>Boenink</a:t>
            </a:r>
            <a:r>
              <a:rPr lang="en-US" sz="1100" dirty="0"/>
              <a:t>, M., &amp; </a:t>
            </a:r>
            <a:r>
              <a:rPr lang="en-US" sz="1100" dirty="0" err="1"/>
              <a:t>Kudina</a:t>
            </a:r>
            <a:r>
              <a:rPr lang="en-US" sz="1100" dirty="0"/>
              <a:t>, O. (2020). Values in responsible research and innovation: from entities to practices. Journal of Responsible Innovation, 7(3), 450-470.</a:t>
            </a:r>
          </a:p>
          <a:p>
            <a:pPr lvl="0">
              <a:spcBef>
                <a:spcPts val="200"/>
              </a:spcBef>
              <a:buClr>
                <a:srgbClr val="000000"/>
              </a:buClr>
              <a:buFont typeface="Aptos Display"/>
              <a:buAutoNum type="arabicPeriod"/>
            </a:pPr>
            <a:r>
              <a:rPr lang="en-US" sz="1100" dirty="0"/>
              <a:t>Miller, D. 1997. Capitalism. An ethnographic approach. Oxford, Washington, DC: Berg.</a:t>
            </a:r>
          </a:p>
          <a:p>
            <a:pPr lvl="0">
              <a:spcBef>
                <a:spcPts val="200"/>
              </a:spcBef>
              <a:buClr>
                <a:srgbClr val="000000"/>
              </a:buClr>
              <a:buFont typeface="Aptos Display"/>
              <a:buAutoNum type="arabicPeriod"/>
            </a:pPr>
            <a:r>
              <a:rPr lang="en-US" sz="1100" dirty="0"/>
              <a:t>Nightingale, D. and </a:t>
            </a:r>
            <a:r>
              <a:rPr lang="en-US" sz="1100" dirty="0" err="1"/>
              <a:t>Cromby</a:t>
            </a:r>
            <a:r>
              <a:rPr lang="en-US" sz="1100" dirty="0"/>
              <a:t>, J. 1999. Social constructionist psychology: A critical analysis of theory and practice. McGraw-Hill Education (UK).</a:t>
            </a:r>
          </a:p>
          <a:p>
            <a:pPr lvl="0">
              <a:spcBef>
                <a:spcPts val="200"/>
              </a:spcBef>
              <a:buClr>
                <a:srgbClr val="000000"/>
              </a:buClr>
              <a:buFont typeface="Aptos Display"/>
              <a:buAutoNum type="arabicPeriod"/>
            </a:pPr>
            <a:r>
              <a:rPr lang="en-US" sz="1100" dirty="0"/>
              <a:t>Madsbjerg, C. and Rasmussen, M. 2014. Moment of Clarity. Us </a:t>
            </a:r>
            <a:r>
              <a:rPr lang="en-US" sz="1100" dirty="0" err="1"/>
              <a:t>ing</a:t>
            </a:r>
            <a:r>
              <a:rPr lang="en-US" sz="1100" dirty="0"/>
              <a:t> the Human Sciences to Solve Your Toughest Business Problems. Boston, MA: Harvard Business Review Press. </a:t>
            </a:r>
          </a:p>
          <a:p>
            <a:pPr lvl="0">
              <a:spcBef>
                <a:spcPts val="200"/>
              </a:spcBef>
              <a:buClr>
                <a:srgbClr val="000000"/>
              </a:buClr>
              <a:buFont typeface="Aptos Display"/>
              <a:buAutoNum type="arabicPeriod"/>
            </a:pPr>
            <a:r>
              <a:rPr lang="en-US" sz="1100" dirty="0"/>
              <a:t>Fiske, S. 2007. Improving the Effectiveness of Corpo rate Culture. Anthropology News 48 (5): 44–45. </a:t>
            </a:r>
            <a:r>
              <a:rPr lang="en-US" sz="1100" dirty="0" err="1"/>
              <a:t>doi</a:t>
            </a:r>
            <a:r>
              <a:rPr lang="en-US" sz="1100" dirty="0"/>
              <a:t>: 10.1525/ an.2007.48.5.44.  </a:t>
            </a:r>
          </a:p>
          <a:p>
            <a:pPr lvl="0">
              <a:spcBef>
                <a:spcPts val="200"/>
              </a:spcBef>
              <a:buClr>
                <a:srgbClr val="000000"/>
              </a:buClr>
              <a:buFont typeface="Aptos Display"/>
              <a:buAutoNum type="arabicPeriod"/>
            </a:pPr>
            <a:r>
              <a:rPr lang="en-US" sz="1100" dirty="0"/>
              <a:t>Geertz, C. 2008. “Thick description: Towards an interpretive theory of culture.” In: The cultural geography reader. Routledge.</a:t>
            </a:r>
          </a:p>
          <a:p>
            <a:pPr lvl="0">
              <a:spcBef>
                <a:spcPts val="200"/>
              </a:spcBef>
              <a:buClr>
                <a:srgbClr val="000000"/>
              </a:buClr>
              <a:buFont typeface="Aptos Display"/>
              <a:buAutoNum type="arabicPeriod"/>
            </a:pPr>
            <a:r>
              <a:rPr lang="en-GB" sz="1100" dirty="0">
                <a:ea typeface="Yu Mincho" pitchFamily="18"/>
                <a:cs typeface="Times New Roman" pitchFamily="18"/>
              </a:rPr>
              <a:t>Daae, J. and Boks, C. 2015. A classification of user research methods for design for sustainable behaviour. </a:t>
            </a:r>
            <a:r>
              <a:rPr lang="en-GB" sz="1100" i="1" dirty="0">
                <a:ea typeface="Yu Mincho" pitchFamily="18"/>
                <a:cs typeface="Times New Roman" pitchFamily="18"/>
              </a:rPr>
              <a:t>Journal of Cleaner Production</a:t>
            </a:r>
            <a:r>
              <a:rPr lang="en-GB" sz="1100" dirty="0">
                <a:ea typeface="Yu Mincho" pitchFamily="18"/>
                <a:cs typeface="Times New Roman" pitchFamily="18"/>
              </a:rPr>
              <a:t> 106: 680–689. </a:t>
            </a:r>
            <a:r>
              <a:rPr lang="en-GB" sz="1100" dirty="0" err="1">
                <a:ea typeface="Yu Mincho" pitchFamily="18"/>
                <a:cs typeface="Times New Roman" pitchFamily="18"/>
              </a:rPr>
              <a:t>doi</a:t>
            </a:r>
            <a:r>
              <a:rPr lang="en-GB" sz="1100" dirty="0">
                <a:ea typeface="Yu Mincho" pitchFamily="18"/>
                <a:cs typeface="Times New Roman" pitchFamily="18"/>
              </a:rPr>
              <a:t>: 10.1016/j.jclepro.2014.04.056. </a:t>
            </a:r>
            <a:r>
              <a:rPr lang="en-GB" sz="1100" dirty="0" err="1">
                <a:ea typeface="Yu Mincho" pitchFamily="18"/>
                <a:cs typeface="Times New Roman" pitchFamily="18"/>
              </a:rPr>
              <a:t>Holzblatt</a:t>
            </a:r>
            <a:r>
              <a:rPr lang="en-GB" sz="1100" dirty="0">
                <a:ea typeface="Yu Mincho" pitchFamily="18"/>
                <a:cs typeface="Times New Roman" pitchFamily="18"/>
              </a:rPr>
              <a:t>, K. 2016.</a:t>
            </a:r>
            <a:r>
              <a:rPr lang="en-GB" sz="1100" i="1" dirty="0">
                <a:ea typeface="Yu Mincho" pitchFamily="18"/>
                <a:cs typeface="Times New Roman" pitchFamily="18"/>
              </a:rPr>
              <a:t> Contextual Design: Design for Life</a:t>
            </a:r>
            <a:r>
              <a:rPr lang="en-GB" sz="1100" dirty="0">
                <a:ea typeface="Yu Mincho" pitchFamily="18"/>
                <a:cs typeface="Times New Roman" pitchFamily="18"/>
              </a:rPr>
              <a:t>. Morgan Kaufmann.</a:t>
            </a:r>
          </a:p>
          <a:p>
            <a:pPr lvl="0">
              <a:spcBef>
                <a:spcPts val="200"/>
              </a:spcBef>
              <a:buClr>
                <a:srgbClr val="000000"/>
              </a:buClr>
              <a:buFont typeface="Aptos Display"/>
              <a:buAutoNum type="arabicPeriod"/>
            </a:pPr>
            <a:r>
              <a:rPr lang="en-GB" sz="1100" dirty="0">
                <a:ea typeface="Yu Mincho" pitchFamily="18"/>
                <a:cs typeface="Times New Roman" pitchFamily="18"/>
              </a:rPr>
              <a:t>Reiman, T. and </a:t>
            </a:r>
            <a:r>
              <a:rPr lang="en-GB" sz="1100" dirty="0" err="1">
                <a:ea typeface="Yu Mincho" pitchFamily="18"/>
                <a:cs typeface="Times New Roman" pitchFamily="18"/>
              </a:rPr>
              <a:t>Oedewald</a:t>
            </a:r>
            <a:r>
              <a:rPr lang="en-GB" sz="1100" dirty="0">
                <a:ea typeface="Yu Mincho" pitchFamily="18"/>
                <a:cs typeface="Times New Roman" pitchFamily="18"/>
              </a:rPr>
              <a:t>, P. 2002. The assessment of organisational culture. A methodological study 2140. Espoo: Technical Research Centre of Finland.</a:t>
            </a:r>
          </a:p>
          <a:p>
            <a:pPr lvl="0">
              <a:spcBef>
                <a:spcPts val="200"/>
              </a:spcBef>
              <a:buClr>
                <a:srgbClr val="000000"/>
              </a:buClr>
              <a:buFont typeface="Aptos Display"/>
              <a:buAutoNum type="arabicPeriod"/>
            </a:pPr>
            <a:r>
              <a:rPr lang="en-GB" sz="1100" dirty="0">
                <a:ea typeface="Yu Mincho" pitchFamily="18"/>
                <a:cs typeface="Times New Roman" pitchFamily="18"/>
              </a:rPr>
              <a:t>Santoriello, A. 2000. Assessing Unique Core Values with the Competing Values Framework: The CCVI Technique for Guiding Organisational Culture Change. </a:t>
            </a:r>
            <a:r>
              <a:rPr lang="en-GB" sz="1100" dirty="0" err="1">
                <a:ea typeface="Yu Mincho" pitchFamily="18"/>
                <a:cs typeface="Times New Roman" pitchFamily="18"/>
              </a:rPr>
              <a:t>doi</a:t>
            </a:r>
            <a:r>
              <a:rPr lang="en-GB" sz="1100" dirty="0">
                <a:ea typeface="Yu Mincho" pitchFamily="18"/>
                <a:cs typeface="Times New Roman" pitchFamily="18"/>
              </a:rPr>
              <a:t>: 10.15760/etd.2312.</a:t>
            </a:r>
          </a:p>
          <a:p>
            <a:pPr lvl="0">
              <a:spcBef>
                <a:spcPts val="200"/>
              </a:spcBef>
              <a:buClr>
                <a:srgbClr val="000000"/>
              </a:buClr>
              <a:buFont typeface="Aptos Display"/>
              <a:buAutoNum type="arabicPeriod"/>
            </a:pPr>
            <a:r>
              <a:rPr lang="en-GB" sz="1100" dirty="0">
                <a:ea typeface="Yu Mincho" pitchFamily="18"/>
                <a:cs typeface="Times New Roman" pitchFamily="18"/>
              </a:rPr>
              <a:t>Breuer, H. 2022. Eliciting stakeholder values for strategic and values-based innovation management. </a:t>
            </a:r>
            <a:r>
              <a:rPr lang="en-GB" sz="1100" i="1" dirty="0">
                <a:ea typeface="Yu Mincho" pitchFamily="18"/>
                <a:cs typeface="Times New Roman" pitchFamily="18"/>
              </a:rPr>
              <a:t>Proc. XXXIII ISPIM Conference: </a:t>
            </a:r>
            <a:r>
              <a:rPr lang="en-GB" sz="1100" dirty="0">
                <a:ea typeface="Yu Mincho" pitchFamily="18"/>
                <a:cs typeface="Times New Roman" pitchFamily="18"/>
              </a:rPr>
              <a:t>1-12.</a:t>
            </a:r>
          </a:p>
          <a:p>
            <a:pPr lvl="0">
              <a:spcBef>
                <a:spcPts val="200"/>
              </a:spcBef>
              <a:buClr>
                <a:srgbClr val="000000"/>
              </a:buClr>
              <a:buFont typeface="Aptos Display"/>
              <a:buAutoNum type="arabicPeriod"/>
            </a:pPr>
            <a:r>
              <a:rPr lang="en-GB" sz="1100" dirty="0">
                <a:ea typeface="Yu Mincho" pitchFamily="18"/>
                <a:cs typeface="Times New Roman" pitchFamily="18"/>
              </a:rPr>
              <a:t>Ye, K. 2024. Using a memetics lens to better understand tailored messages for organisational change toward sustainability. Master's thesis.</a:t>
            </a:r>
          </a:p>
          <a:p>
            <a:pPr lvl="0">
              <a:spcBef>
                <a:spcPts val="200"/>
              </a:spcBef>
              <a:buClr>
                <a:srgbClr val="000000"/>
              </a:buClr>
              <a:buFont typeface="Aptos Display"/>
              <a:buAutoNum type="arabicPeriod"/>
            </a:pPr>
            <a:r>
              <a:rPr lang="en-GB" sz="1100" dirty="0">
                <a:ea typeface="Yu Mincho" pitchFamily="18"/>
                <a:cs typeface="Times New Roman" pitchFamily="18"/>
              </a:rPr>
              <a:t>Gutiérrez, J. and Macken-Walsh, Á. 2022. Ecosystems of Collaboration for Sustainability-Oriented Innovation: The Importance of Values in the Agri-Food Value-Chain. </a:t>
            </a:r>
            <a:r>
              <a:rPr lang="en-GB" sz="1100" i="1" dirty="0">
                <a:ea typeface="Yu Mincho" pitchFamily="18"/>
                <a:cs typeface="Times New Roman" pitchFamily="18"/>
              </a:rPr>
              <a:t>Sustainability</a:t>
            </a:r>
            <a:r>
              <a:rPr lang="en-GB" sz="1100" dirty="0">
                <a:ea typeface="Yu Mincho" pitchFamily="18"/>
                <a:cs typeface="Times New Roman" pitchFamily="18"/>
              </a:rPr>
              <a:t> 14 (18): 11205. </a:t>
            </a:r>
            <a:r>
              <a:rPr lang="en-GB" sz="1100" dirty="0" err="1">
                <a:ea typeface="Yu Mincho" pitchFamily="18"/>
                <a:cs typeface="Times New Roman" pitchFamily="18"/>
              </a:rPr>
              <a:t>doi</a:t>
            </a:r>
            <a:r>
              <a:rPr lang="en-GB" sz="1100" dirty="0">
                <a:ea typeface="Yu Mincho" pitchFamily="18"/>
                <a:cs typeface="Times New Roman" pitchFamily="18"/>
              </a:rPr>
              <a:t>: 10.3390/su141811205.</a:t>
            </a:r>
          </a:p>
          <a:p>
            <a:pPr lvl="0">
              <a:spcBef>
                <a:spcPts val="200"/>
              </a:spcBef>
              <a:buClr>
                <a:srgbClr val="000000"/>
              </a:buClr>
              <a:buFont typeface="Aptos Display"/>
              <a:buAutoNum type="arabicPeriod"/>
            </a:pPr>
            <a:r>
              <a:rPr lang="en-GB" sz="1100" dirty="0" err="1">
                <a:ea typeface="Yu Mincho" pitchFamily="18"/>
                <a:cs typeface="Times New Roman" pitchFamily="18"/>
              </a:rPr>
              <a:t>Onkila</a:t>
            </a:r>
            <a:r>
              <a:rPr lang="en-GB" sz="1100" dirty="0">
                <a:ea typeface="Yu Mincho" pitchFamily="18"/>
                <a:cs typeface="Times New Roman" pitchFamily="18"/>
              </a:rPr>
              <a:t>, T., Mäkelä, M., and Järvenpää, M. 2018. Employee Sensemaking on the Importance of Sustainability Reporting in Sustainability Identity Change. </a:t>
            </a:r>
            <a:r>
              <a:rPr lang="en-GB" sz="1100" i="1" dirty="0">
                <a:ea typeface="Yu Mincho" pitchFamily="18"/>
                <a:cs typeface="Times New Roman" pitchFamily="18"/>
              </a:rPr>
              <a:t>Sustainable Development</a:t>
            </a:r>
            <a:r>
              <a:rPr lang="en-GB" sz="1100" dirty="0">
                <a:ea typeface="Yu Mincho" pitchFamily="18"/>
                <a:cs typeface="Times New Roman" pitchFamily="18"/>
              </a:rPr>
              <a:t> 26 (3): 217–228. </a:t>
            </a:r>
            <a:r>
              <a:rPr lang="en-GB" sz="1100" dirty="0" err="1">
                <a:ea typeface="Yu Mincho" pitchFamily="18"/>
                <a:cs typeface="Times New Roman" pitchFamily="18"/>
              </a:rPr>
              <a:t>doi</a:t>
            </a:r>
            <a:r>
              <a:rPr lang="en-GB" sz="1100" dirty="0">
                <a:ea typeface="Yu Mincho" pitchFamily="18"/>
                <a:cs typeface="Times New Roman" pitchFamily="18"/>
              </a:rPr>
              <a:t>: 10.1002/sd.1696.</a:t>
            </a:r>
          </a:p>
          <a:p>
            <a:pPr lvl="0">
              <a:spcBef>
                <a:spcPts val="200"/>
              </a:spcBef>
              <a:buClr>
                <a:srgbClr val="000000"/>
              </a:buClr>
              <a:buFont typeface="Aptos Display"/>
              <a:buAutoNum type="arabicPeriod"/>
            </a:pPr>
            <a:r>
              <a:rPr lang="en-GB" sz="1100" dirty="0" err="1">
                <a:ea typeface="Yu Mincho" pitchFamily="18"/>
                <a:cs typeface="Times New Roman" pitchFamily="18"/>
              </a:rPr>
              <a:t>Geradts</a:t>
            </a:r>
            <a:r>
              <a:rPr lang="en-GB" sz="1100" dirty="0">
                <a:ea typeface="Yu Mincho" pitchFamily="18"/>
                <a:cs typeface="Times New Roman" pitchFamily="18"/>
              </a:rPr>
              <a:t>, T. &amp; </a:t>
            </a:r>
            <a:r>
              <a:rPr lang="en-GB" sz="1100" dirty="0" err="1">
                <a:ea typeface="Yu Mincho" pitchFamily="18"/>
                <a:cs typeface="Times New Roman" pitchFamily="18"/>
              </a:rPr>
              <a:t>Bocken</a:t>
            </a:r>
            <a:r>
              <a:rPr lang="en-GB" sz="1100" dirty="0">
                <a:ea typeface="Yu Mincho" pitchFamily="18"/>
                <a:cs typeface="Times New Roman" pitchFamily="18"/>
              </a:rPr>
              <a:t>, N. 2019. Driving sustainability-oriented innovation: a sustainable corporate entrepreneurship approach. </a:t>
            </a:r>
            <a:r>
              <a:rPr lang="en-GB" sz="1100" i="1" dirty="0">
                <a:ea typeface="Yu Mincho" pitchFamily="18"/>
                <a:cs typeface="Times New Roman" pitchFamily="18"/>
              </a:rPr>
              <a:t>MIT Sloan Review</a:t>
            </a:r>
            <a:r>
              <a:rPr lang="en-GB" sz="1100" dirty="0">
                <a:ea typeface="Yu Mincho" pitchFamily="18"/>
                <a:cs typeface="Times New Roman" pitchFamily="18"/>
              </a:rPr>
              <a:t> (Winter 2019).</a:t>
            </a:r>
          </a:p>
          <a:p>
            <a:pPr lvl="0">
              <a:spcBef>
                <a:spcPts val="200"/>
              </a:spcBef>
              <a:buClr>
                <a:srgbClr val="000000"/>
              </a:buClr>
              <a:buFont typeface="Aptos Display"/>
              <a:buAutoNum type="arabicPeriod"/>
            </a:pPr>
            <a:r>
              <a:rPr lang="en-GB" sz="1100" dirty="0">
                <a:ea typeface="Yu Mincho" pitchFamily="18"/>
                <a:cs typeface="Times New Roman" pitchFamily="18"/>
              </a:rPr>
              <a:t>Breuer, H., Bessant, J., Gudiksen, S. 2022. Gamification for Innovators and Entrepreneurs. De Gruyter. </a:t>
            </a:r>
            <a:r>
              <a:rPr lang="en-GB" sz="1100" dirty="0" err="1">
                <a:ea typeface="Yu Mincho" pitchFamily="18"/>
                <a:cs typeface="Times New Roman" pitchFamily="18"/>
              </a:rPr>
              <a:t>doi</a:t>
            </a:r>
            <a:r>
              <a:rPr lang="en-GB" sz="1100" dirty="0">
                <a:ea typeface="Yu Mincho" pitchFamily="18"/>
                <a:cs typeface="Times New Roman" pitchFamily="18"/>
              </a:rPr>
              <a:t>: 10.1515/9783110725582.</a:t>
            </a:r>
          </a:p>
          <a:p>
            <a:pPr lvl="0">
              <a:spcBef>
                <a:spcPts val="200"/>
              </a:spcBef>
              <a:buClr>
                <a:srgbClr val="000000"/>
              </a:buClr>
              <a:buFont typeface="Aptos Display"/>
              <a:buAutoNum type="arabicPeriod"/>
            </a:pPr>
            <a:r>
              <a:rPr lang="en-GB" sz="1100" dirty="0">
                <a:ea typeface="Yu Mincho" pitchFamily="18"/>
                <a:cs typeface="Times New Roman" pitchFamily="18"/>
              </a:rPr>
              <a:t>Cooperrider, D. and McQuaid, M. 2012. The Positive Arc of Systemic Strengths: How Appreciative Inquiry and Sustainable Designing Can Bring Out the Best in Human Systems. </a:t>
            </a:r>
            <a:r>
              <a:rPr lang="en-GB" sz="1100" i="1" dirty="0">
                <a:ea typeface="Yu Mincho" pitchFamily="18"/>
                <a:cs typeface="Times New Roman" pitchFamily="18"/>
              </a:rPr>
              <a:t>Journal of Corporate Citizenship</a:t>
            </a:r>
            <a:r>
              <a:rPr lang="en-GB" sz="1100" dirty="0">
                <a:ea typeface="Yu Mincho" pitchFamily="18"/>
                <a:cs typeface="Times New Roman" pitchFamily="18"/>
              </a:rPr>
              <a:t> 2012 (46): 71–102. </a:t>
            </a:r>
            <a:r>
              <a:rPr lang="en-GB" sz="1100" dirty="0" err="1">
                <a:ea typeface="Yu Mincho" pitchFamily="18"/>
                <a:cs typeface="Times New Roman" pitchFamily="18"/>
              </a:rPr>
              <a:t>doi</a:t>
            </a:r>
            <a:r>
              <a:rPr lang="en-GB" sz="1100" dirty="0">
                <a:ea typeface="Yu Mincho" pitchFamily="18"/>
                <a:cs typeface="Times New Roman" pitchFamily="18"/>
              </a:rPr>
              <a:t>: 10.9774/GLEAF.4700.2012.su.00006.</a:t>
            </a:r>
            <a:endParaRPr lang="de-DE" sz="1100" dirty="0">
              <a:ea typeface="Yu Mincho" pitchFamily="18"/>
              <a:cs typeface="Times New Roman" pitchFamily="18"/>
            </a:endParaRPr>
          </a:p>
          <a:p>
            <a:pPr lvl="0">
              <a:spcBef>
                <a:spcPts val="200"/>
              </a:spcBef>
              <a:buClr>
                <a:srgbClr val="000000"/>
              </a:buClr>
              <a:buFont typeface="Aptos Display"/>
              <a:buAutoNum type="arabicPeriod"/>
            </a:pPr>
            <a:endParaRPr lang="en-GB" sz="1100" dirty="0">
              <a:ea typeface="Yu Mincho" pitchFamily="18"/>
              <a:cs typeface="Times New Roman" pitchFamily="18"/>
            </a:endParaRPr>
          </a:p>
          <a:p>
            <a:pPr lvl="0">
              <a:spcBef>
                <a:spcPts val="200"/>
              </a:spcBef>
              <a:buClr>
                <a:srgbClr val="000000"/>
              </a:buClr>
              <a:buFont typeface="Aptos Display"/>
              <a:buAutoNum type="arabicPeriod"/>
            </a:pPr>
            <a:endParaRPr lang="en-GB" sz="1100" dirty="0">
              <a:ea typeface="Yu Mincho" pitchFamily="18"/>
              <a:cs typeface="Times New Roman" pitchFamily="18"/>
            </a:endParaRPr>
          </a:p>
          <a:p>
            <a:pPr lvl="0">
              <a:spcBef>
                <a:spcPts val="200"/>
              </a:spcBef>
              <a:buClr>
                <a:srgbClr val="000000"/>
              </a:buClr>
              <a:buFont typeface="Aptos Display"/>
              <a:buAutoNum type="arabicPeriod"/>
            </a:pPr>
            <a:endParaRPr lang="en-GB" sz="1100" dirty="0">
              <a:ea typeface="Yu Mincho" pitchFamily="18"/>
              <a:cs typeface="Times New Roman" pitchFamily="18"/>
            </a:endParaRPr>
          </a:p>
          <a:p>
            <a:pPr lvl="0">
              <a:spcBef>
                <a:spcPts val="200"/>
              </a:spcBef>
              <a:buClr>
                <a:srgbClr val="000000"/>
              </a:buClr>
              <a:buFont typeface="Aptos Display"/>
              <a:buAutoNum type="arabicPeriod"/>
            </a:pPr>
            <a:endParaRPr lang="en-GB" sz="1100" dirty="0">
              <a:ea typeface="Yu Mincho" pitchFamily="18"/>
              <a:cs typeface="Times New Roman" pitchFamily="18"/>
            </a:endParaRPr>
          </a:p>
          <a:p>
            <a:pPr lvl="0">
              <a:spcBef>
                <a:spcPts val="200"/>
              </a:spcBef>
              <a:buClr>
                <a:srgbClr val="000000"/>
              </a:buClr>
              <a:buFont typeface="Aptos Display"/>
              <a:buAutoNum type="arabicPeriod"/>
            </a:pPr>
            <a:endParaRPr lang="en-GB" sz="1100" dirty="0"/>
          </a:p>
        </p:txBody>
      </p:sp>
      <p:sp>
        <p:nvSpPr>
          <p:cNvPr id="6" name="Slide Number Placeholder 4">
            <a:extLst>
              <a:ext uri="{FF2B5EF4-FFF2-40B4-BE49-F238E27FC236}">
                <a16:creationId xmlns:a16="http://schemas.microsoft.com/office/drawing/2014/main" id="{6E19A4F1-521A-74E7-C5B7-45908463D2D2}"/>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845C03C2-A31C-42BF-BA44-390F8228EF09}" type="slidenum">
              <a:rPr kumimoji="0" lang="en-GB" sz="1200" b="0" i="0" u="none" strike="noStrike" kern="1200" cap="none" spc="0" normalizeH="0" baseline="0" noProof="0" smtClean="0">
                <a:ln>
                  <a:noFill/>
                </a:ln>
                <a:solidFill>
                  <a:srgbClr val="767676"/>
                </a:solidFill>
                <a:effectLst/>
                <a:uLnTx/>
                <a:uFillTx/>
                <a:latin typeface="IBM Plex Sans" pitchFamily="3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245</a:t>
            </a:fld>
            <a:endParaRPr kumimoji="0" lang="en-GB" sz="1200" b="0" i="0" u="none" strike="noStrike" kern="1200" cap="none" spc="0" normalizeH="0" baseline="0" noProof="0">
              <a:ln>
                <a:noFill/>
              </a:ln>
              <a:solidFill>
                <a:srgbClr val="767676"/>
              </a:solidFill>
              <a:effectLst/>
              <a:uLnTx/>
              <a:uFillTx/>
              <a:latin typeface="IBM Plex Sans" pitchFamily="34"/>
              <a:ea typeface="+mn-ea"/>
              <a:cs typeface="+mn-cs"/>
            </a:endParaRPr>
          </a:p>
        </p:txBody>
      </p:sp>
      <p:sp>
        <p:nvSpPr>
          <p:cNvPr id="7" name="Footer Placeholder 4">
            <a:extLst>
              <a:ext uri="{FF2B5EF4-FFF2-40B4-BE49-F238E27FC236}">
                <a16:creationId xmlns:a16="http://schemas.microsoft.com/office/drawing/2014/main" id="{4BD0E501-D798-C7F3-408F-FE6E43E7444E}"/>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353028817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0398F-7951-FC96-B530-719D641352F0}"/>
            </a:ext>
          </a:extLst>
        </p:cNvPr>
        <p:cNvGrpSpPr/>
        <p:nvPr/>
      </p:nvGrpSpPr>
      <p:grpSpPr>
        <a:xfrm>
          <a:off x="0" y="0"/>
          <a:ext cx="0" cy="0"/>
          <a:chOff x="0" y="0"/>
          <a:chExt cx="0" cy="0"/>
        </a:xfrm>
      </p:grpSpPr>
      <p:pic>
        <p:nvPicPr>
          <p:cNvPr id="2" name="Picture 6">
            <a:extLst>
              <a:ext uri="{FF2B5EF4-FFF2-40B4-BE49-F238E27FC236}">
                <a16:creationId xmlns:a16="http://schemas.microsoft.com/office/drawing/2014/main" id="{44212EF8-F801-9CDD-4CE8-D5434F8083E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33931" y="5977313"/>
            <a:ext cx="2119862" cy="744157"/>
          </a:xfrm>
          <a:prstGeom prst="rect">
            <a:avLst/>
          </a:prstGeom>
          <a:noFill/>
          <a:ln cap="flat">
            <a:noFill/>
          </a:ln>
        </p:spPr>
      </p:pic>
      <p:sp>
        <p:nvSpPr>
          <p:cNvPr id="3" name="Title 1">
            <a:extLst>
              <a:ext uri="{FF2B5EF4-FFF2-40B4-BE49-F238E27FC236}">
                <a16:creationId xmlns:a16="http://schemas.microsoft.com/office/drawing/2014/main" id="{054ED07E-F0C8-D2E4-5D21-54794DAAB672}"/>
              </a:ext>
            </a:extLst>
          </p:cNvPr>
          <p:cNvSpPr txBox="1">
            <a:spLocks noGrp="1"/>
          </p:cNvSpPr>
          <p:nvPr>
            <p:ph type="title"/>
          </p:nvPr>
        </p:nvSpPr>
        <p:spPr>
          <a:xfrm>
            <a:off x="838203" y="190315"/>
            <a:ext cx="10515600" cy="1325559"/>
          </a:xfrm>
        </p:spPr>
        <p:txBody>
          <a:bodyPr/>
          <a:lstStyle/>
          <a:p>
            <a:pPr lvl="0"/>
            <a:r>
              <a:rPr lang="en-GB" sz="3600" b="1" dirty="0">
                <a:solidFill>
                  <a:srgbClr val="0517B5"/>
                </a:solidFill>
              </a:rPr>
              <a:t>Endnotes</a:t>
            </a:r>
            <a:endParaRPr lang="en-GB" sz="3600" dirty="0">
              <a:solidFill>
                <a:srgbClr val="0517B5"/>
              </a:solidFill>
            </a:endParaRPr>
          </a:p>
        </p:txBody>
      </p:sp>
      <p:sp>
        <p:nvSpPr>
          <p:cNvPr id="4" name="Content Placeholder 2">
            <a:extLst>
              <a:ext uri="{FF2B5EF4-FFF2-40B4-BE49-F238E27FC236}">
                <a16:creationId xmlns:a16="http://schemas.microsoft.com/office/drawing/2014/main" id="{0575B003-EEC4-F60B-EA40-6227141291BB}"/>
              </a:ext>
            </a:extLst>
          </p:cNvPr>
          <p:cNvSpPr txBox="1">
            <a:spLocks noGrp="1"/>
          </p:cNvSpPr>
          <p:nvPr>
            <p:ph idx="1"/>
          </p:nvPr>
        </p:nvSpPr>
        <p:spPr>
          <a:xfrm>
            <a:off x="838203" y="1583577"/>
            <a:ext cx="10515600" cy="4351336"/>
          </a:xfrm>
        </p:spPr>
        <p:txBody>
          <a:bodyPr/>
          <a:lstStyle/>
          <a:p>
            <a:pPr marL="0" lvl="0" indent="0">
              <a:spcBef>
                <a:spcPts val="200"/>
              </a:spcBef>
              <a:spcAft>
                <a:spcPts val="200"/>
              </a:spcAft>
              <a:buNone/>
            </a:pPr>
            <a:r>
              <a:rPr lang="en-GB" sz="1800" b="1" dirty="0">
                <a:solidFill>
                  <a:srgbClr val="0517B5"/>
                </a:solidFill>
              </a:rPr>
              <a:t>Chapter 4</a:t>
            </a:r>
            <a:endParaRPr lang="en-US" sz="1100" dirty="0"/>
          </a:p>
          <a:p>
            <a:pPr lvl="0">
              <a:spcBef>
                <a:spcPts val="200"/>
              </a:spcBef>
              <a:spcAft>
                <a:spcPts val="200"/>
              </a:spcAft>
              <a:buClr>
                <a:srgbClr val="000000"/>
              </a:buClr>
              <a:buFont typeface="Aptos Display"/>
              <a:buAutoNum type="arabicPeriod" startAt="18"/>
            </a:pPr>
            <a:r>
              <a:rPr lang="en-GB" sz="1100" dirty="0">
                <a:ea typeface="Yu Mincho" pitchFamily="18"/>
                <a:cs typeface="Times New Roman" pitchFamily="18"/>
              </a:rPr>
              <a:t>Watson, R., Wilson, H., Smart, P., and Macdonald, E. 2018. Harnessing Difference: A Capability‐Based Framework for Stakeholder Engagement in Environmental Innovation. </a:t>
            </a:r>
            <a:r>
              <a:rPr lang="en-GB" sz="1100" i="1" dirty="0">
                <a:ea typeface="Yu Mincho" pitchFamily="18"/>
                <a:cs typeface="Times New Roman" pitchFamily="18"/>
              </a:rPr>
              <a:t>Journal of Product Innovation Management</a:t>
            </a:r>
            <a:r>
              <a:rPr lang="en-GB" sz="1100" dirty="0">
                <a:ea typeface="Yu Mincho" pitchFamily="18"/>
                <a:cs typeface="Times New Roman" pitchFamily="18"/>
              </a:rPr>
              <a:t> 35 (2): 254–279. </a:t>
            </a:r>
            <a:r>
              <a:rPr lang="en-GB" sz="1100" dirty="0" err="1">
                <a:ea typeface="Yu Mincho" pitchFamily="18"/>
                <a:cs typeface="Times New Roman" pitchFamily="18"/>
              </a:rPr>
              <a:t>doi</a:t>
            </a:r>
            <a:r>
              <a:rPr lang="en-GB" sz="1100" dirty="0">
                <a:ea typeface="Yu Mincho" pitchFamily="18"/>
                <a:cs typeface="Times New Roman" pitchFamily="18"/>
              </a:rPr>
              <a:t>: 10.1111/jpim.12394.</a:t>
            </a:r>
          </a:p>
          <a:p>
            <a:pPr lvl="0">
              <a:spcBef>
                <a:spcPts val="200"/>
              </a:spcBef>
              <a:spcAft>
                <a:spcPts val="200"/>
              </a:spcAft>
              <a:buClr>
                <a:srgbClr val="000000"/>
              </a:buClr>
              <a:buFont typeface="Aptos Display"/>
              <a:buAutoNum type="arabicPeriod" startAt="18"/>
            </a:pPr>
            <a:r>
              <a:rPr lang="en-GB" sz="1100" dirty="0">
                <a:ea typeface="Yu Mincho" pitchFamily="18"/>
                <a:cs typeface="Times New Roman" pitchFamily="18"/>
              </a:rPr>
              <a:t>Barile, S., Grimaldi, M., Loia, F., and Sirianni, C. 2020. Technology, Value Co-Creation and Innovation in Service Ecosystems: Toward Sustainable Co-Innovation. </a:t>
            </a:r>
            <a:r>
              <a:rPr lang="en-GB" sz="1100" i="1" dirty="0">
                <a:ea typeface="Yu Mincho" pitchFamily="18"/>
                <a:cs typeface="Times New Roman" pitchFamily="18"/>
              </a:rPr>
              <a:t>Sustainability</a:t>
            </a:r>
            <a:r>
              <a:rPr lang="en-GB" sz="1100" dirty="0">
                <a:ea typeface="Yu Mincho" pitchFamily="18"/>
                <a:cs typeface="Times New Roman" pitchFamily="18"/>
              </a:rPr>
              <a:t> 12 (7): 2759. </a:t>
            </a:r>
            <a:r>
              <a:rPr lang="en-GB" sz="1100" dirty="0" err="1">
                <a:ea typeface="Yu Mincho" pitchFamily="18"/>
                <a:cs typeface="Times New Roman" pitchFamily="18"/>
              </a:rPr>
              <a:t>doi</a:t>
            </a:r>
            <a:r>
              <a:rPr lang="en-GB" sz="1100" dirty="0">
                <a:ea typeface="Yu Mincho" pitchFamily="18"/>
                <a:cs typeface="Times New Roman" pitchFamily="18"/>
              </a:rPr>
              <a:t>: 10.3390/su12072759. Breuer, H. &amp; Lüdeke-Freund, F. 2019. </a:t>
            </a:r>
            <a:r>
              <a:rPr lang="en-GB" sz="1100" u="sng" dirty="0">
                <a:solidFill>
                  <a:srgbClr val="467886"/>
                </a:solidFill>
                <a:ea typeface="Yu Mincho" pitchFamily="18"/>
                <a:cs typeface="Times New Roman" pitchFamily="18"/>
                <a:hlinkClick r:id="rId3">
                  <a:extLst>
                    <a:ext uri="{A12FA001-AC4F-418D-AE19-62706E023703}">
                      <ahyp:hlinkClr xmlns:ahyp="http://schemas.microsoft.com/office/drawing/2018/hyperlinkcolor" val="tx"/>
                    </a:ext>
                  </a:extLst>
                </a:hlinkClick>
              </a:rPr>
              <a:t>Values-Based Stakeholder Management – Concepts and Methods</a:t>
            </a:r>
            <a:r>
              <a:rPr lang="en-GB" sz="1100" dirty="0">
                <a:ea typeface="Yu Mincho" pitchFamily="18"/>
                <a:cs typeface="Times New Roman" pitchFamily="18"/>
              </a:rPr>
              <a:t>. In: Wunder, T. (Ed.): </a:t>
            </a:r>
            <a:r>
              <a:rPr lang="en-GB" sz="1100" i="1" dirty="0">
                <a:ea typeface="Yu Mincho" pitchFamily="18"/>
                <a:cs typeface="Times New Roman" pitchFamily="18"/>
              </a:rPr>
              <a:t>Rethinking Strategic Management. Competing Through a Sustainability Mindset</a:t>
            </a:r>
            <a:r>
              <a:rPr lang="en-GB" sz="1100" dirty="0">
                <a:ea typeface="Yu Mincho" pitchFamily="18"/>
                <a:cs typeface="Times New Roman" pitchFamily="18"/>
              </a:rPr>
              <a:t>. Berlin: Springer.</a:t>
            </a:r>
          </a:p>
          <a:p>
            <a:pPr lvl="0">
              <a:spcBef>
                <a:spcPts val="200"/>
              </a:spcBef>
              <a:spcAft>
                <a:spcPts val="200"/>
              </a:spcAft>
              <a:buClr>
                <a:srgbClr val="000000"/>
              </a:buClr>
              <a:buFont typeface="Aptos Display"/>
              <a:buAutoNum type="arabicPeriod" startAt="18"/>
            </a:pPr>
            <a:r>
              <a:rPr lang="en-GB" sz="1100" dirty="0">
                <a:ea typeface="Yu Mincho" pitchFamily="18"/>
                <a:cs typeface="Times New Roman" pitchFamily="18"/>
              </a:rPr>
              <a:t>Lindner, R., Kuhlmann, S., Randles, S., Bedsted, B., </a:t>
            </a:r>
            <a:r>
              <a:rPr lang="en-GB" sz="1100" dirty="0" err="1">
                <a:ea typeface="Yu Mincho" pitchFamily="18"/>
                <a:cs typeface="Times New Roman" pitchFamily="18"/>
              </a:rPr>
              <a:t>Gorgoni</a:t>
            </a:r>
            <a:r>
              <a:rPr lang="en-GB" sz="1100" dirty="0">
                <a:ea typeface="Yu Mincho" pitchFamily="18"/>
                <a:cs typeface="Times New Roman" pitchFamily="18"/>
              </a:rPr>
              <a:t>, G., </a:t>
            </a:r>
            <a:r>
              <a:rPr lang="en-GB" sz="1100" dirty="0" err="1">
                <a:ea typeface="Yu Mincho" pitchFamily="18"/>
                <a:cs typeface="Times New Roman" pitchFamily="18"/>
              </a:rPr>
              <a:t>Griessler</a:t>
            </a:r>
            <a:r>
              <a:rPr lang="en-GB" sz="1100" dirty="0">
                <a:ea typeface="Yu Mincho" pitchFamily="18"/>
                <a:cs typeface="Times New Roman" pitchFamily="18"/>
              </a:rPr>
              <a:t>, E., Loconto, A., and Mejlgaard, N. 2016. </a:t>
            </a:r>
            <a:r>
              <a:rPr lang="en-GB" sz="1100" i="1" dirty="0">
                <a:ea typeface="Yu Mincho" pitchFamily="18"/>
                <a:cs typeface="Times New Roman" pitchFamily="18"/>
              </a:rPr>
              <a:t>Navigating towards shared responsibility in research and innovation. Approach, process and results of the Res-</a:t>
            </a:r>
            <a:r>
              <a:rPr lang="en-GB" sz="1100" i="1" dirty="0" err="1">
                <a:ea typeface="Yu Mincho" pitchFamily="18"/>
                <a:cs typeface="Times New Roman" pitchFamily="18"/>
              </a:rPr>
              <a:t>AGorA</a:t>
            </a:r>
            <a:r>
              <a:rPr lang="en-GB" sz="1100" i="1" dirty="0">
                <a:ea typeface="Yu Mincho" pitchFamily="18"/>
                <a:cs typeface="Times New Roman" pitchFamily="18"/>
              </a:rPr>
              <a:t> Project</a:t>
            </a:r>
            <a:r>
              <a:rPr lang="en-GB" sz="1100" dirty="0">
                <a:ea typeface="Yu Mincho" pitchFamily="18"/>
                <a:cs typeface="Times New Roman" pitchFamily="18"/>
              </a:rPr>
              <a:t>. https://hal.science/hal-01298406. Germany: Fraunhofer Institute for Systems and Innovation Research (ISI).</a:t>
            </a:r>
          </a:p>
          <a:p>
            <a:pPr lvl="0">
              <a:spcBef>
                <a:spcPts val="200"/>
              </a:spcBef>
              <a:spcAft>
                <a:spcPts val="200"/>
              </a:spcAft>
              <a:buClr>
                <a:srgbClr val="000000"/>
              </a:buClr>
              <a:buFont typeface="Aptos Display"/>
              <a:buAutoNum type="arabicPeriod" startAt="18"/>
            </a:pPr>
            <a:r>
              <a:rPr lang="en-GB" sz="1100" dirty="0">
                <a:ea typeface="Yu Mincho" pitchFamily="18"/>
                <a:cs typeface="Times New Roman" pitchFamily="18"/>
              </a:rPr>
              <a:t>Breuer, H. and Freund, F. 2017.</a:t>
            </a:r>
            <a:r>
              <a:rPr lang="en-GB" sz="1100" i="1" dirty="0">
                <a:ea typeface="Yu Mincho" pitchFamily="18"/>
                <a:cs typeface="Times New Roman" pitchFamily="18"/>
              </a:rPr>
              <a:t> Values-based innovation management</a:t>
            </a:r>
            <a:r>
              <a:rPr lang="en-GB" sz="1100" dirty="0">
                <a:ea typeface="Yu Mincho" pitchFamily="18"/>
                <a:cs typeface="Times New Roman" pitchFamily="18"/>
              </a:rPr>
              <a:t>. London: Macmillan Publishers Limited.</a:t>
            </a:r>
          </a:p>
          <a:p>
            <a:pPr lvl="0">
              <a:spcBef>
                <a:spcPts val="200"/>
              </a:spcBef>
              <a:spcAft>
                <a:spcPts val="200"/>
              </a:spcAft>
              <a:buClr>
                <a:srgbClr val="000000"/>
              </a:buClr>
              <a:buFont typeface="Aptos Display"/>
              <a:buAutoNum type="arabicPeriod" startAt="18"/>
            </a:pPr>
            <a:r>
              <a:rPr lang="en-GB" sz="1100" dirty="0">
                <a:ea typeface="Yu Mincho" pitchFamily="18"/>
                <a:cs typeface="Times New Roman" pitchFamily="18"/>
              </a:rPr>
              <a:t>See Leadership Review in Visser, W. 2018. Creating Integrated Value Through Sustainable Innovation: A Conceptual Framework: 129–150. </a:t>
            </a:r>
            <a:r>
              <a:rPr lang="en-GB" sz="1100" dirty="0" err="1">
                <a:ea typeface="Yu Mincho" pitchFamily="18"/>
                <a:cs typeface="Times New Roman" pitchFamily="18"/>
              </a:rPr>
              <a:t>doi</a:t>
            </a:r>
            <a:r>
              <a:rPr lang="en-GB" sz="1100" dirty="0">
                <a:ea typeface="Yu Mincho" pitchFamily="18"/>
                <a:cs typeface="Times New Roman" pitchFamily="18"/>
              </a:rPr>
              <a:t>: 10.1007/978-3-319-73503-0_7.</a:t>
            </a:r>
            <a:endParaRPr lang="de-DE" sz="1100" dirty="0">
              <a:ea typeface="Yu Mincho" pitchFamily="18"/>
              <a:cs typeface="Times New Roman" pitchFamily="18"/>
            </a:endParaRPr>
          </a:p>
          <a:p>
            <a:pPr lvl="0">
              <a:spcBef>
                <a:spcPts val="200"/>
              </a:spcBef>
              <a:spcAft>
                <a:spcPts val="200"/>
              </a:spcAft>
              <a:buClr>
                <a:srgbClr val="000000"/>
              </a:buClr>
              <a:buFont typeface="Aptos Display"/>
              <a:buAutoNum type="arabicPeriod" startAt="18"/>
            </a:pPr>
            <a:endParaRPr lang="en-GB" sz="1100" dirty="0">
              <a:ea typeface="Yu Mincho" pitchFamily="18"/>
              <a:cs typeface="Times New Roman" pitchFamily="18"/>
            </a:endParaRPr>
          </a:p>
          <a:p>
            <a:pPr lvl="0">
              <a:spcBef>
                <a:spcPts val="200"/>
              </a:spcBef>
              <a:spcAft>
                <a:spcPts val="200"/>
              </a:spcAft>
              <a:buClr>
                <a:srgbClr val="000000"/>
              </a:buClr>
              <a:buFont typeface="Aptos Display"/>
              <a:buAutoNum type="arabicPeriod" startAt="18"/>
            </a:pPr>
            <a:endParaRPr lang="en-GB" sz="1100" dirty="0">
              <a:ea typeface="Yu Mincho" pitchFamily="18"/>
              <a:cs typeface="Times New Roman" pitchFamily="18"/>
            </a:endParaRPr>
          </a:p>
          <a:p>
            <a:pPr lvl="0">
              <a:spcBef>
                <a:spcPts val="200"/>
              </a:spcBef>
              <a:spcAft>
                <a:spcPts val="200"/>
              </a:spcAft>
              <a:buClr>
                <a:srgbClr val="000000"/>
              </a:buClr>
              <a:buFont typeface="Aptos Display"/>
              <a:buAutoNum type="arabicPeriod" startAt="18"/>
            </a:pPr>
            <a:endParaRPr lang="en-GB" sz="1100" dirty="0">
              <a:ea typeface="Yu Mincho" pitchFamily="18"/>
              <a:cs typeface="Times New Roman" pitchFamily="18"/>
            </a:endParaRPr>
          </a:p>
          <a:p>
            <a:pPr lvl="0">
              <a:spcBef>
                <a:spcPts val="200"/>
              </a:spcBef>
              <a:spcAft>
                <a:spcPts val="200"/>
              </a:spcAft>
              <a:buClr>
                <a:srgbClr val="000000"/>
              </a:buClr>
              <a:buFont typeface="Aptos Display"/>
              <a:buAutoNum type="arabicPeriod" startAt="18"/>
            </a:pPr>
            <a:endParaRPr lang="en-GB" sz="1100" dirty="0">
              <a:ea typeface="Yu Mincho" pitchFamily="18"/>
              <a:cs typeface="Times New Roman" pitchFamily="18"/>
            </a:endParaRPr>
          </a:p>
          <a:p>
            <a:pPr lvl="0">
              <a:spcBef>
                <a:spcPts val="200"/>
              </a:spcBef>
              <a:spcAft>
                <a:spcPts val="200"/>
              </a:spcAft>
              <a:buClr>
                <a:srgbClr val="000000"/>
              </a:buClr>
              <a:buFont typeface="Aptos Display"/>
              <a:buAutoNum type="arabicPeriod" startAt="18"/>
            </a:pPr>
            <a:endParaRPr lang="en-GB" sz="1100" dirty="0">
              <a:ea typeface="Yu Mincho" pitchFamily="18"/>
              <a:cs typeface="Times New Roman" pitchFamily="18"/>
            </a:endParaRPr>
          </a:p>
          <a:p>
            <a:pPr lvl="0">
              <a:spcBef>
                <a:spcPts val="200"/>
              </a:spcBef>
              <a:spcAft>
                <a:spcPts val="200"/>
              </a:spcAft>
              <a:buClr>
                <a:srgbClr val="000000"/>
              </a:buClr>
              <a:buFont typeface="Aptos Display"/>
              <a:buAutoNum type="arabicPeriod" startAt="18"/>
            </a:pPr>
            <a:endParaRPr lang="en-GB" sz="1100" dirty="0"/>
          </a:p>
        </p:txBody>
      </p:sp>
      <p:sp>
        <p:nvSpPr>
          <p:cNvPr id="6" name="Slide Number Placeholder 4">
            <a:extLst>
              <a:ext uri="{FF2B5EF4-FFF2-40B4-BE49-F238E27FC236}">
                <a16:creationId xmlns:a16="http://schemas.microsoft.com/office/drawing/2014/main" id="{944F1EB6-4F01-C16A-08E3-EC3D6E745D1E}"/>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6B3A3D37-4935-4A7A-B696-51DB014B07CA}" type="slidenum">
              <a:rPr kumimoji="0" lang="en-GB" sz="1200" b="0" i="0" u="none" strike="noStrike" kern="1200" cap="none" spc="0" normalizeH="0" baseline="0" noProof="0" smtClean="0">
                <a:ln>
                  <a:noFill/>
                </a:ln>
                <a:solidFill>
                  <a:srgbClr val="767676"/>
                </a:solidFill>
                <a:effectLst/>
                <a:uLnTx/>
                <a:uFillTx/>
                <a:latin typeface="IBM Plex Sans" pitchFamily="3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246</a:t>
            </a:fld>
            <a:endParaRPr kumimoji="0" lang="en-GB" sz="1200" b="0" i="0" u="none" strike="noStrike" kern="1200" cap="none" spc="0" normalizeH="0" baseline="0" noProof="0">
              <a:ln>
                <a:noFill/>
              </a:ln>
              <a:solidFill>
                <a:srgbClr val="767676"/>
              </a:solidFill>
              <a:effectLst/>
              <a:uLnTx/>
              <a:uFillTx/>
              <a:latin typeface="IBM Plex Sans" pitchFamily="34"/>
              <a:ea typeface="+mn-ea"/>
              <a:cs typeface="+mn-cs"/>
            </a:endParaRPr>
          </a:p>
        </p:txBody>
      </p:sp>
      <p:sp>
        <p:nvSpPr>
          <p:cNvPr id="7" name="Footer Placeholder 4">
            <a:extLst>
              <a:ext uri="{FF2B5EF4-FFF2-40B4-BE49-F238E27FC236}">
                <a16:creationId xmlns:a16="http://schemas.microsoft.com/office/drawing/2014/main" id="{97790D5F-4CCD-2A54-1A56-25425482E40A}"/>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249318896"/>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E41B2-3A00-9160-6A32-82C6CF9E0E65}"/>
            </a:ext>
          </a:extLst>
        </p:cNvPr>
        <p:cNvGrpSpPr/>
        <p:nvPr/>
      </p:nvGrpSpPr>
      <p:grpSpPr>
        <a:xfrm>
          <a:off x="0" y="0"/>
          <a:ext cx="0" cy="0"/>
          <a:chOff x="0" y="0"/>
          <a:chExt cx="0" cy="0"/>
        </a:xfrm>
      </p:grpSpPr>
      <p:pic>
        <p:nvPicPr>
          <p:cNvPr id="2" name="Picture 6">
            <a:extLst>
              <a:ext uri="{FF2B5EF4-FFF2-40B4-BE49-F238E27FC236}">
                <a16:creationId xmlns:a16="http://schemas.microsoft.com/office/drawing/2014/main" id="{1ECAEA73-F4AC-8BD5-4D60-F36D793FFAF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33931" y="5977313"/>
            <a:ext cx="2119862" cy="744157"/>
          </a:xfrm>
          <a:prstGeom prst="rect">
            <a:avLst/>
          </a:prstGeom>
          <a:noFill/>
          <a:ln cap="flat">
            <a:noFill/>
          </a:ln>
        </p:spPr>
      </p:pic>
      <p:sp>
        <p:nvSpPr>
          <p:cNvPr id="3" name="Title 1">
            <a:extLst>
              <a:ext uri="{FF2B5EF4-FFF2-40B4-BE49-F238E27FC236}">
                <a16:creationId xmlns:a16="http://schemas.microsoft.com/office/drawing/2014/main" id="{B9815517-5260-B5D4-CFC6-8239BA4031C8}"/>
              </a:ext>
            </a:extLst>
          </p:cNvPr>
          <p:cNvSpPr txBox="1">
            <a:spLocks noGrp="1"/>
          </p:cNvSpPr>
          <p:nvPr>
            <p:ph type="title"/>
          </p:nvPr>
        </p:nvSpPr>
        <p:spPr>
          <a:xfrm>
            <a:off x="838203" y="190311"/>
            <a:ext cx="10515600" cy="1325559"/>
          </a:xfrm>
        </p:spPr>
        <p:txBody>
          <a:bodyPr/>
          <a:lstStyle/>
          <a:p>
            <a:pPr lvl="0"/>
            <a:r>
              <a:rPr lang="en-GB" sz="3600" b="1" dirty="0">
                <a:solidFill>
                  <a:srgbClr val="0517B5"/>
                </a:solidFill>
              </a:rPr>
              <a:t>Endnotes</a:t>
            </a:r>
            <a:endParaRPr lang="en-GB" sz="3600" dirty="0">
              <a:solidFill>
                <a:srgbClr val="0517B5"/>
              </a:solidFill>
            </a:endParaRPr>
          </a:p>
        </p:txBody>
      </p:sp>
      <p:sp>
        <p:nvSpPr>
          <p:cNvPr id="4" name="Content Placeholder 2">
            <a:extLst>
              <a:ext uri="{FF2B5EF4-FFF2-40B4-BE49-F238E27FC236}">
                <a16:creationId xmlns:a16="http://schemas.microsoft.com/office/drawing/2014/main" id="{FE8670BC-939D-1CB9-55A2-00203AB83BF6}"/>
              </a:ext>
            </a:extLst>
          </p:cNvPr>
          <p:cNvSpPr txBox="1">
            <a:spLocks noGrp="1"/>
          </p:cNvSpPr>
          <p:nvPr>
            <p:ph idx="1"/>
          </p:nvPr>
        </p:nvSpPr>
        <p:spPr>
          <a:xfrm>
            <a:off x="838203" y="1630637"/>
            <a:ext cx="10515600" cy="4351336"/>
          </a:xfrm>
        </p:spPr>
        <p:txBody>
          <a:bodyPr/>
          <a:lstStyle/>
          <a:p>
            <a:pPr marL="0" lvl="0" indent="0">
              <a:lnSpc>
                <a:spcPct val="70000"/>
              </a:lnSpc>
              <a:spcBef>
                <a:spcPts val="200"/>
              </a:spcBef>
              <a:spcAft>
                <a:spcPts val="200"/>
              </a:spcAft>
              <a:buNone/>
            </a:pPr>
            <a:r>
              <a:rPr lang="en-GB" sz="1800" b="1" dirty="0">
                <a:solidFill>
                  <a:srgbClr val="0517B5"/>
                </a:solidFill>
              </a:rPr>
              <a:t>Chapter 5</a:t>
            </a:r>
            <a:endParaRPr lang="en-US" sz="1800" dirty="0"/>
          </a:p>
          <a:p>
            <a:pPr lvl="0">
              <a:lnSpc>
                <a:spcPct val="70000"/>
              </a:lnSpc>
              <a:spcBef>
                <a:spcPts val="200"/>
              </a:spcBef>
              <a:spcAft>
                <a:spcPts val="200"/>
              </a:spcAft>
              <a:buClr>
                <a:srgbClr val="000000"/>
              </a:buClr>
              <a:buFont typeface="Aptos Display"/>
              <a:buAutoNum type="arabicPeriod"/>
            </a:pPr>
            <a:r>
              <a:rPr lang="en-GB" sz="1100" dirty="0" err="1">
                <a:ea typeface="Yu Mincho" pitchFamily="18"/>
                <a:cs typeface="Times New Roman" pitchFamily="18"/>
              </a:rPr>
              <a:t>Giacomarra</a:t>
            </a:r>
            <a:r>
              <a:rPr lang="en-GB" sz="1100" dirty="0">
                <a:ea typeface="Yu Mincho" pitchFamily="18"/>
                <a:cs typeface="Times New Roman" pitchFamily="18"/>
              </a:rPr>
              <a:t>, M., Crescimanno, M., Sakka, G., and Galati, A. 2020. Stakeholder engagement toward value co-creation in the F&amp;B packaging industry. </a:t>
            </a:r>
            <a:r>
              <a:rPr lang="en-GB" sz="1100" i="1" dirty="0" err="1">
                <a:ea typeface="Yu Mincho" pitchFamily="18"/>
                <a:cs typeface="Times New Roman" pitchFamily="18"/>
              </a:rPr>
              <a:t>EuroMed</a:t>
            </a:r>
            <a:r>
              <a:rPr lang="en-GB" sz="1100" i="1" dirty="0">
                <a:ea typeface="Yu Mincho" pitchFamily="18"/>
                <a:cs typeface="Times New Roman" pitchFamily="18"/>
              </a:rPr>
              <a:t> Journal of Business</a:t>
            </a:r>
            <a:r>
              <a:rPr lang="en-GB" sz="1100" dirty="0">
                <a:ea typeface="Yu Mincho" pitchFamily="18"/>
                <a:cs typeface="Times New Roman" pitchFamily="18"/>
              </a:rPr>
              <a:t> 15 (3): 315–331. Emerald Publishing Limited. </a:t>
            </a:r>
            <a:r>
              <a:rPr lang="en-GB" sz="1100" dirty="0" err="1">
                <a:ea typeface="Yu Mincho" pitchFamily="18"/>
                <a:cs typeface="Times New Roman" pitchFamily="18"/>
              </a:rPr>
              <a:t>doi</a:t>
            </a:r>
            <a:r>
              <a:rPr lang="en-GB" sz="1100" dirty="0">
                <a:ea typeface="Yu Mincho" pitchFamily="18"/>
                <a:cs typeface="Times New Roman" pitchFamily="18"/>
              </a:rPr>
              <a:t>: 10.1108/EMJB-06-2019-0077. </a:t>
            </a:r>
            <a:br>
              <a:rPr lang="en-GB" sz="1100" dirty="0">
                <a:ea typeface="Yu Mincho" pitchFamily="18"/>
                <a:cs typeface="Times New Roman" pitchFamily="18"/>
              </a:rPr>
            </a:br>
            <a:r>
              <a:rPr lang="it-IT" sz="1100" dirty="0">
                <a:ea typeface="Yu Mincho" pitchFamily="18"/>
                <a:cs typeface="Times New Roman" pitchFamily="18"/>
              </a:rPr>
              <a:t>Bentivegna, E. &amp; D'Angelo, S. 2020. La co-creazione al centro dell’innovazione di Pelliconi (food &amp; beverage). https://www.economyup.it/innovazione/la-co-creazione-al-centro-dellinnovazione-di-pelliconi-food-beverage/. </a:t>
            </a:r>
            <a:r>
              <a:rPr lang="en-GB" sz="1100" dirty="0">
                <a:ea typeface="Yu Mincho" pitchFamily="18"/>
                <a:cs typeface="Times New Roman" pitchFamily="18"/>
              </a:rPr>
              <a:t>Accessed: 1 June 2025.</a:t>
            </a:r>
          </a:p>
          <a:p>
            <a:pPr lvl="0">
              <a:lnSpc>
                <a:spcPct val="70000"/>
              </a:lnSpc>
              <a:spcBef>
                <a:spcPts val="200"/>
              </a:spcBef>
              <a:spcAft>
                <a:spcPts val="200"/>
              </a:spcAft>
              <a:buClr>
                <a:srgbClr val="000000"/>
              </a:buClr>
              <a:buFont typeface="Aptos Display"/>
              <a:buAutoNum type="arabicPeriod"/>
            </a:pPr>
            <a:r>
              <a:rPr lang="en-US" sz="1100" dirty="0"/>
              <a:t>Weisbord, M. and Janoff, S. 2010. Future Search: An Action Guide to Finding Common Ground in Organizations and Communities. Berrett-Koehler Publishers. </a:t>
            </a:r>
          </a:p>
          <a:p>
            <a:pPr lvl="0">
              <a:lnSpc>
                <a:spcPct val="70000"/>
              </a:lnSpc>
              <a:spcBef>
                <a:spcPts val="200"/>
              </a:spcBef>
              <a:spcAft>
                <a:spcPts val="200"/>
              </a:spcAft>
              <a:buClr>
                <a:srgbClr val="000000"/>
              </a:buClr>
              <a:buFont typeface="Aptos Display"/>
              <a:buAutoNum type="arabicPeriod"/>
            </a:pPr>
            <a:r>
              <a:rPr lang="en-US" sz="1100" dirty="0"/>
              <a:t>Rill, B. and Hämäläinen, M. 2018. Understanding Co-creation: 17–38. </a:t>
            </a:r>
            <a:r>
              <a:rPr lang="en-US" sz="1100" dirty="0" err="1"/>
              <a:t>doi</a:t>
            </a:r>
            <a:r>
              <a:rPr lang="en-US" sz="1100" dirty="0"/>
              <a:t>: 10.1007/978-981-10-8500-0_2.</a:t>
            </a:r>
          </a:p>
          <a:p>
            <a:pPr lvl="0">
              <a:lnSpc>
                <a:spcPct val="70000"/>
              </a:lnSpc>
              <a:spcBef>
                <a:spcPts val="200"/>
              </a:spcBef>
              <a:spcAft>
                <a:spcPts val="200"/>
              </a:spcAft>
              <a:buClr>
                <a:srgbClr val="000000"/>
              </a:buClr>
              <a:buFont typeface="Aptos Display"/>
              <a:buAutoNum type="arabicPeriod"/>
            </a:pPr>
            <a:r>
              <a:rPr lang="en-GB" sz="1100" dirty="0" err="1">
                <a:ea typeface="Yu Mincho" pitchFamily="18"/>
                <a:cs typeface="Times New Roman" pitchFamily="18"/>
              </a:rPr>
              <a:t>Delbard</a:t>
            </a:r>
            <a:r>
              <a:rPr lang="en-GB" sz="1100" dirty="0">
                <a:ea typeface="Yu Mincho" pitchFamily="18"/>
                <a:cs typeface="Times New Roman" pitchFamily="18"/>
              </a:rPr>
              <a:t>, O. 2021. How to create sustainable value? Some learnings from Interface Inc.’s 25-year journey. ESCP Impact Paper No 2021-01-EN. https://academ.escpeurope.eu/pub/IP%202021-01-EN.pdf. Accessed: 1 June 2025.</a:t>
            </a:r>
          </a:p>
          <a:p>
            <a:pPr lvl="0">
              <a:lnSpc>
                <a:spcPct val="70000"/>
              </a:lnSpc>
              <a:spcBef>
                <a:spcPts val="200"/>
              </a:spcBef>
              <a:spcAft>
                <a:spcPts val="200"/>
              </a:spcAft>
              <a:buClr>
                <a:srgbClr val="000000"/>
              </a:buClr>
              <a:buFont typeface="Aptos Display"/>
              <a:buAutoNum type="arabicPeriod"/>
            </a:pPr>
            <a:r>
              <a:rPr lang="en-GB" sz="1100" dirty="0">
                <a:ea typeface="Yu Mincho" pitchFamily="18"/>
                <a:cs typeface="Times New Roman" pitchFamily="18"/>
              </a:rPr>
              <a:t>Deckert, A. 2009. Xerox lauds employees with Earth Awards. https://rbj.net/2009/07/15/xerox-lauds-employees-with-earth-awards/. Rochester Business </a:t>
            </a:r>
            <a:r>
              <a:rPr lang="en-GB" sz="1100" dirty="0" err="1">
                <a:ea typeface="Yu Mincho" pitchFamily="18"/>
                <a:cs typeface="Times New Roman" pitchFamily="18"/>
              </a:rPr>
              <a:t>Journa</a:t>
            </a:r>
            <a:r>
              <a:rPr lang="en-GB" sz="1100" dirty="0">
                <a:ea typeface="Yu Mincho" pitchFamily="18"/>
                <a:cs typeface="Times New Roman" pitchFamily="18"/>
              </a:rPr>
              <a:t>. Accessed: 1 June 2025. Projects were evaluated based on their innovativeness, direct benefits to Xerox, project duration, and documented, measurable results. Running for over 15 years, this programme saved over $10 million in 2010 alone. Kaye, L. 2010. </a:t>
            </a:r>
            <a:r>
              <a:rPr lang="en-US" sz="1100" dirty="0">
                <a:ea typeface="Yu Mincho" pitchFamily="18"/>
                <a:cs typeface="Times New Roman" pitchFamily="18"/>
              </a:rPr>
              <a:t>Xerox employees' green ideas save company $10.2 million. The Guardian. https://www.theguardian.com/sustainable-business/ xerox-employees-green-ideas-save. Accessed: 1 June 2025.</a:t>
            </a:r>
          </a:p>
          <a:p>
            <a:pPr lvl="0">
              <a:lnSpc>
                <a:spcPct val="70000"/>
              </a:lnSpc>
              <a:spcBef>
                <a:spcPts val="200"/>
              </a:spcBef>
              <a:spcAft>
                <a:spcPts val="200"/>
              </a:spcAft>
              <a:buClr>
                <a:srgbClr val="000000"/>
              </a:buClr>
              <a:buFont typeface="Aptos Display"/>
              <a:buAutoNum type="arabicPeriod"/>
            </a:pPr>
            <a:r>
              <a:rPr lang="en-GB" sz="1100" dirty="0">
                <a:ea typeface="Yu Mincho" pitchFamily="18"/>
                <a:cs typeface="Times New Roman" pitchFamily="18"/>
              </a:rPr>
              <a:t>Related practices from the literature: Balanced Use of Ecological, Social, and Economic Values as Ideation Heuristics in Stock, T., Obenaus, M., Slaymaker, A., and Seliger, G. 2017. A Model for the Development of Sustainable Innovations for the Early Phase of the Innovation Process. </a:t>
            </a:r>
            <a:r>
              <a:rPr lang="en-GB" sz="1100" i="1" dirty="0">
                <a:ea typeface="Yu Mincho" pitchFamily="18"/>
                <a:cs typeface="Times New Roman" pitchFamily="18"/>
              </a:rPr>
              <a:t>Procedia Manufacturing</a:t>
            </a:r>
            <a:r>
              <a:rPr lang="en-GB" sz="1100" dirty="0">
                <a:ea typeface="Yu Mincho" pitchFamily="18"/>
                <a:cs typeface="Times New Roman" pitchFamily="18"/>
              </a:rPr>
              <a:t> 8: 215–222. </a:t>
            </a:r>
            <a:r>
              <a:rPr lang="en-GB" sz="1100" dirty="0" err="1">
                <a:ea typeface="Yu Mincho" pitchFamily="18"/>
                <a:cs typeface="Times New Roman" pitchFamily="18"/>
              </a:rPr>
              <a:t>doi</a:t>
            </a:r>
            <a:r>
              <a:rPr lang="en-GB" sz="1100" dirty="0">
                <a:ea typeface="Yu Mincho" pitchFamily="18"/>
                <a:cs typeface="Times New Roman" pitchFamily="18"/>
              </a:rPr>
              <a:t>: 10.1016/j.promfg.2017.02.027</a:t>
            </a:r>
            <a:br>
              <a:rPr lang="en-GB" sz="1100" dirty="0">
                <a:ea typeface="Yu Mincho" pitchFamily="18"/>
                <a:cs typeface="Times New Roman" pitchFamily="18"/>
              </a:rPr>
            </a:br>
            <a:r>
              <a:rPr lang="en-GB" sz="1100" dirty="0">
                <a:ea typeface="Yu Mincho" pitchFamily="18"/>
                <a:cs typeface="Times New Roman" pitchFamily="18"/>
              </a:rPr>
              <a:t>Environmental Championing in </a:t>
            </a:r>
            <a:r>
              <a:rPr lang="en-GB" sz="1100" dirty="0" err="1">
                <a:ea typeface="Yu Mincho" pitchFamily="18"/>
                <a:cs typeface="Times New Roman" pitchFamily="18"/>
              </a:rPr>
              <a:t>Eikelboom</a:t>
            </a:r>
            <a:r>
              <a:rPr lang="en-GB" sz="1100" dirty="0">
                <a:ea typeface="Yu Mincho" pitchFamily="18"/>
                <a:cs typeface="Times New Roman" pitchFamily="18"/>
              </a:rPr>
              <a:t>, M., Gelderman, C., and </a:t>
            </a:r>
            <a:r>
              <a:rPr lang="en-GB" sz="1100" dirty="0" err="1">
                <a:ea typeface="Yu Mincho" pitchFamily="18"/>
                <a:cs typeface="Times New Roman" pitchFamily="18"/>
              </a:rPr>
              <a:t>Semeijn</a:t>
            </a:r>
            <a:r>
              <a:rPr lang="en-GB" sz="1100" dirty="0">
                <a:ea typeface="Yu Mincho" pitchFamily="18"/>
                <a:cs typeface="Times New Roman" pitchFamily="18"/>
              </a:rPr>
              <a:t>, J. 2018. Sustainable innovation in public procurement: the decisive role of the individual. </a:t>
            </a:r>
            <a:r>
              <a:rPr lang="en-GB" sz="1100" i="1" dirty="0">
                <a:ea typeface="Yu Mincho" pitchFamily="18"/>
                <a:cs typeface="Times New Roman" pitchFamily="18"/>
              </a:rPr>
              <a:t>Journal of Public Procurement</a:t>
            </a:r>
            <a:r>
              <a:rPr lang="en-GB" sz="1100" dirty="0">
                <a:ea typeface="Yu Mincho" pitchFamily="18"/>
                <a:cs typeface="Times New Roman" pitchFamily="18"/>
              </a:rPr>
              <a:t> 18 (3): 190–201. </a:t>
            </a:r>
            <a:r>
              <a:rPr lang="en-GB" sz="1100" dirty="0" err="1">
                <a:ea typeface="Yu Mincho" pitchFamily="18"/>
                <a:cs typeface="Times New Roman" pitchFamily="18"/>
              </a:rPr>
              <a:t>doi</a:t>
            </a:r>
            <a:r>
              <a:rPr lang="en-GB" sz="1100" dirty="0">
                <a:ea typeface="Yu Mincho" pitchFamily="18"/>
                <a:cs typeface="Times New Roman" pitchFamily="18"/>
              </a:rPr>
              <a:t>: 10.1108/JOPP-09-2018-012.</a:t>
            </a:r>
            <a:br>
              <a:rPr lang="en-GB" sz="1100" dirty="0">
                <a:ea typeface="Yu Mincho" pitchFamily="18"/>
                <a:cs typeface="Times New Roman" pitchFamily="18"/>
              </a:rPr>
            </a:br>
            <a:r>
              <a:rPr lang="en-GB" sz="1100" dirty="0">
                <a:ea typeface="Yu Mincho" pitchFamily="18"/>
                <a:cs typeface="Times New Roman" pitchFamily="18"/>
              </a:rPr>
              <a:t>Directed Search Patterns Based on Sustainability Values in Chen, Q., Magnusson, M., and Björk, J. 2023. Selection bias of ideas for sustainability-oriented innovation in internal crowdsourcing. </a:t>
            </a:r>
            <a:r>
              <a:rPr lang="en-GB" sz="1100" i="1" dirty="0" err="1">
                <a:ea typeface="Yu Mincho" pitchFamily="18"/>
                <a:cs typeface="Times New Roman" pitchFamily="18"/>
              </a:rPr>
              <a:t>Technovation</a:t>
            </a:r>
            <a:r>
              <a:rPr lang="en-GB" sz="1100" dirty="0">
                <a:ea typeface="Yu Mincho" pitchFamily="18"/>
                <a:cs typeface="Times New Roman" pitchFamily="18"/>
              </a:rPr>
              <a:t> 124: 102761. </a:t>
            </a:r>
            <a:r>
              <a:rPr lang="en-GB" sz="1100" dirty="0" err="1">
                <a:ea typeface="Yu Mincho" pitchFamily="18"/>
                <a:cs typeface="Times New Roman" pitchFamily="18"/>
              </a:rPr>
              <a:t>doi</a:t>
            </a:r>
            <a:r>
              <a:rPr lang="en-GB" sz="1100" dirty="0">
                <a:ea typeface="Yu Mincho" pitchFamily="18"/>
                <a:cs typeface="Times New Roman" pitchFamily="18"/>
              </a:rPr>
              <a:t>: 10.1016/j.technovation.2023.102761</a:t>
            </a:r>
            <a:br>
              <a:rPr lang="en-GB" sz="1100" dirty="0">
                <a:ea typeface="Yu Mincho" pitchFamily="18"/>
                <a:cs typeface="Times New Roman" pitchFamily="18"/>
              </a:rPr>
            </a:br>
            <a:r>
              <a:rPr lang="en-GB" sz="1100" dirty="0">
                <a:ea typeface="Yu Mincho" pitchFamily="18"/>
                <a:cs typeface="Times New Roman" pitchFamily="18"/>
              </a:rPr>
              <a:t>Value-sensitive Design in Stilgoe, J., Owen, R., and </a:t>
            </a:r>
            <a:r>
              <a:rPr lang="en-GB" sz="1100" dirty="0" err="1">
                <a:ea typeface="Yu Mincho" pitchFamily="18"/>
                <a:cs typeface="Times New Roman" pitchFamily="18"/>
              </a:rPr>
              <a:t>Macnaghten</a:t>
            </a:r>
            <a:r>
              <a:rPr lang="en-GB" sz="1100" dirty="0">
                <a:ea typeface="Yu Mincho" pitchFamily="18"/>
                <a:cs typeface="Times New Roman" pitchFamily="18"/>
              </a:rPr>
              <a:t>, P. 2013. Developing a framework for responsible innovation. </a:t>
            </a:r>
            <a:r>
              <a:rPr lang="en-GB" sz="1100" i="1" dirty="0">
                <a:ea typeface="Yu Mincho" pitchFamily="18"/>
                <a:cs typeface="Times New Roman" pitchFamily="18"/>
              </a:rPr>
              <a:t>Research Policy</a:t>
            </a:r>
            <a:r>
              <a:rPr lang="en-GB" sz="1100" dirty="0">
                <a:ea typeface="Yu Mincho" pitchFamily="18"/>
                <a:cs typeface="Times New Roman" pitchFamily="18"/>
              </a:rPr>
              <a:t> 42 (9): 1568–1580. </a:t>
            </a:r>
            <a:r>
              <a:rPr lang="en-GB" sz="1100" dirty="0" err="1">
                <a:ea typeface="Yu Mincho" pitchFamily="18"/>
                <a:cs typeface="Times New Roman" pitchFamily="18"/>
              </a:rPr>
              <a:t>doi</a:t>
            </a:r>
            <a:r>
              <a:rPr lang="en-GB" sz="1100" dirty="0">
                <a:ea typeface="Yu Mincho" pitchFamily="18"/>
                <a:cs typeface="Times New Roman" pitchFamily="18"/>
              </a:rPr>
              <a:t>: 10.1016/j.respol.2013.05.008.</a:t>
            </a:r>
            <a:br>
              <a:rPr lang="en-GB" sz="1100" dirty="0">
                <a:ea typeface="Yu Mincho" pitchFamily="18"/>
                <a:cs typeface="Times New Roman" pitchFamily="18"/>
              </a:rPr>
            </a:br>
            <a:r>
              <a:rPr lang="en-GB" sz="1100" dirty="0">
                <a:ea typeface="Yu Mincho" pitchFamily="18"/>
                <a:cs typeface="Times New Roman" pitchFamily="18"/>
              </a:rPr>
              <a:t>Values-Based Business Modelling in Breuer, H. and Freund, F. 2017. Values-based Network and Business Model Innovation. </a:t>
            </a:r>
            <a:r>
              <a:rPr lang="en-GB" sz="1100" i="1" dirty="0">
                <a:ea typeface="Yu Mincho" pitchFamily="18"/>
                <a:cs typeface="Times New Roman" pitchFamily="18"/>
              </a:rPr>
              <a:t>International Journal of Innovation Management</a:t>
            </a:r>
            <a:r>
              <a:rPr lang="en-GB" sz="1100" dirty="0">
                <a:ea typeface="Yu Mincho" pitchFamily="18"/>
                <a:cs typeface="Times New Roman" pitchFamily="18"/>
              </a:rPr>
              <a:t> 21 (03). </a:t>
            </a:r>
            <a:r>
              <a:rPr lang="en-GB" sz="1100" dirty="0" err="1">
                <a:ea typeface="Yu Mincho" pitchFamily="18"/>
                <a:cs typeface="Times New Roman" pitchFamily="18"/>
              </a:rPr>
              <a:t>doi</a:t>
            </a:r>
            <a:r>
              <a:rPr lang="en-GB" sz="1100" dirty="0">
                <a:ea typeface="Yu Mincho" pitchFamily="18"/>
                <a:cs typeface="Times New Roman" pitchFamily="18"/>
              </a:rPr>
              <a:t>: 10.1142/S1363919617500281.</a:t>
            </a:r>
          </a:p>
          <a:p>
            <a:pPr lvl="0">
              <a:lnSpc>
                <a:spcPct val="70000"/>
              </a:lnSpc>
              <a:spcBef>
                <a:spcPts val="200"/>
              </a:spcBef>
              <a:spcAft>
                <a:spcPts val="200"/>
              </a:spcAft>
              <a:buClr>
                <a:srgbClr val="000000"/>
              </a:buClr>
              <a:buFont typeface="Aptos Display"/>
              <a:buAutoNum type="arabicPeriod"/>
            </a:pPr>
            <a:r>
              <a:rPr lang="en-GB" sz="1100" dirty="0">
                <a:ea typeface="Yu Mincho" pitchFamily="18"/>
                <a:cs typeface="Times New Roman" pitchFamily="18"/>
              </a:rPr>
              <a:t>Related practices from the literature: Sustainability Idea Management in Perez, A., Larrinaga, F., and Curry, E. 2014.. The Role of Linked Data and Semantic-Technologies for Sustainability Idea Management. In </a:t>
            </a:r>
            <a:r>
              <a:rPr lang="en-GB" sz="1100" i="1" dirty="0">
                <a:ea typeface="Yu Mincho" pitchFamily="18"/>
                <a:cs typeface="Times New Roman" pitchFamily="18"/>
              </a:rPr>
              <a:t>Software Engineering and Formal Methods</a:t>
            </a:r>
            <a:r>
              <a:rPr lang="en-GB" sz="1100" dirty="0">
                <a:ea typeface="Yu Mincho" pitchFamily="18"/>
                <a:cs typeface="Times New Roman" pitchFamily="18"/>
              </a:rPr>
              <a:t>, Eds. Steve Counsell, and Manuel Núñez, 306–312Cham: Springer International Publishing. Communication Links in Gadomska-Lila, K. 2024.</a:t>
            </a:r>
            <a:endParaRPr lang="de-DE" sz="1100" dirty="0">
              <a:ea typeface="Yu Mincho" pitchFamily="18"/>
              <a:cs typeface="Times New Roman" pitchFamily="18"/>
            </a:endParaRPr>
          </a:p>
        </p:txBody>
      </p:sp>
      <p:sp>
        <p:nvSpPr>
          <p:cNvPr id="6" name="Slide Number Placeholder 4">
            <a:extLst>
              <a:ext uri="{FF2B5EF4-FFF2-40B4-BE49-F238E27FC236}">
                <a16:creationId xmlns:a16="http://schemas.microsoft.com/office/drawing/2014/main" id="{E9124AEF-D281-B5F7-9BB3-447ABC3E9063}"/>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E3C34ECB-84FE-4A8A-A12E-01E6FC594707}" type="slidenum">
              <a:rPr kumimoji="0" lang="en-GB" sz="1200" b="0" i="0" u="none" strike="noStrike" kern="1200" cap="none" spc="0" normalizeH="0" baseline="0" noProof="0" smtClean="0">
                <a:ln>
                  <a:noFill/>
                </a:ln>
                <a:solidFill>
                  <a:srgbClr val="767676"/>
                </a:solidFill>
                <a:effectLst/>
                <a:uLnTx/>
                <a:uFillTx/>
                <a:latin typeface="IBM Plex Sans" pitchFamily="3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247</a:t>
            </a:fld>
            <a:endParaRPr kumimoji="0" lang="en-GB" sz="1200" b="0" i="0" u="none" strike="noStrike" kern="1200" cap="none" spc="0" normalizeH="0" baseline="0" noProof="0">
              <a:ln>
                <a:noFill/>
              </a:ln>
              <a:solidFill>
                <a:srgbClr val="767676"/>
              </a:solidFill>
              <a:effectLst/>
              <a:uLnTx/>
              <a:uFillTx/>
              <a:latin typeface="IBM Plex Sans" pitchFamily="34"/>
              <a:ea typeface="+mn-ea"/>
              <a:cs typeface="+mn-cs"/>
            </a:endParaRPr>
          </a:p>
        </p:txBody>
      </p:sp>
      <p:sp>
        <p:nvSpPr>
          <p:cNvPr id="7" name="Footer Placeholder 4">
            <a:extLst>
              <a:ext uri="{FF2B5EF4-FFF2-40B4-BE49-F238E27FC236}">
                <a16:creationId xmlns:a16="http://schemas.microsoft.com/office/drawing/2014/main" id="{1491F74B-16C2-34F4-7687-A19A67730050}"/>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123687563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DCB39-8BF8-59EF-0FB4-F133C488AAF2}"/>
            </a:ext>
          </a:extLst>
        </p:cNvPr>
        <p:cNvGrpSpPr/>
        <p:nvPr/>
      </p:nvGrpSpPr>
      <p:grpSpPr>
        <a:xfrm>
          <a:off x="0" y="0"/>
          <a:ext cx="0" cy="0"/>
          <a:chOff x="0" y="0"/>
          <a:chExt cx="0" cy="0"/>
        </a:xfrm>
      </p:grpSpPr>
      <p:pic>
        <p:nvPicPr>
          <p:cNvPr id="2" name="Picture 6">
            <a:extLst>
              <a:ext uri="{FF2B5EF4-FFF2-40B4-BE49-F238E27FC236}">
                <a16:creationId xmlns:a16="http://schemas.microsoft.com/office/drawing/2014/main" id="{6F5E4BBC-D7DF-8E96-5A50-002E7865E41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33931" y="5977313"/>
            <a:ext cx="2119862" cy="744157"/>
          </a:xfrm>
          <a:prstGeom prst="rect">
            <a:avLst/>
          </a:prstGeom>
          <a:noFill/>
          <a:ln cap="flat">
            <a:noFill/>
          </a:ln>
        </p:spPr>
      </p:pic>
      <p:sp>
        <p:nvSpPr>
          <p:cNvPr id="3" name="Title 1">
            <a:extLst>
              <a:ext uri="{FF2B5EF4-FFF2-40B4-BE49-F238E27FC236}">
                <a16:creationId xmlns:a16="http://schemas.microsoft.com/office/drawing/2014/main" id="{0A158A3C-B82F-759E-A837-BECD1057CF19}"/>
              </a:ext>
            </a:extLst>
          </p:cNvPr>
          <p:cNvSpPr txBox="1">
            <a:spLocks noGrp="1"/>
          </p:cNvSpPr>
          <p:nvPr>
            <p:ph type="title"/>
          </p:nvPr>
        </p:nvSpPr>
        <p:spPr>
          <a:xfrm>
            <a:off x="838203" y="190313"/>
            <a:ext cx="10515600" cy="1325559"/>
          </a:xfrm>
        </p:spPr>
        <p:txBody>
          <a:bodyPr/>
          <a:lstStyle/>
          <a:p>
            <a:pPr lvl="0"/>
            <a:r>
              <a:rPr lang="en-GB" sz="3600" b="1" dirty="0">
                <a:solidFill>
                  <a:srgbClr val="0517B5"/>
                </a:solidFill>
              </a:rPr>
              <a:t>Endnotes</a:t>
            </a:r>
            <a:endParaRPr lang="en-GB" sz="3600" dirty="0">
              <a:solidFill>
                <a:srgbClr val="0517B5"/>
              </a:solidFill>
            </a:endParaRPr>
          </a:p>
        </p:txBody>
      </p:sp>
      <p:sp>
        <p:nvSpPr>
          <p:cNvPr id="4" name="Content Placeholder 2">
            <a:extLst>
              <a:ext uri="{FF2B5EF4-FFF2-40B4-BE49-F238E27FC236}">
                <a16:creationId xmlns:a16="http://schemas.microsoft.com/office/drawing/2014/main" id="{2B40AE7E-F6DA-A932-FA85-2FF6109AA7B6}"/>
              </a:ext>
            </a:extLst>
          </p:cNvPr>
          <p:cNvSpPr txBox="1">
            <a:spLocks noGrp="1"/>
          </p:cNvSpPr>
          <p:nvPr>
            <p:ph idx="1"/>
          </p:nvPr>
        </p:nvSpPr>
        <p:spPr>
          <a:xfrm>
            <a:off x="838203" y="1623915"/>
            <a:ext cx="10515600" cy="4351336"/>
          </a:xfrm>
        </p:spPr>
        <p:txBody>
          <a:bodyPr>
            <a:normAutofit lnSpcReduction="10000"/>
          </a:bodyPr>
          <a:lstStyle/>
          <a:p>
            <a:pPr marL="0" lvl="0" indent="0">
              <a:lnSpc>
                <a:spcPct val="80000"/>
              </a:lnSpc>
              <a:spcBef>
                <a:spcPts val="200"/>
              </a:spcBef>
              <a:spcAft>
                <a:spcPts val="200"/>
              </a:spcAft>
              <a:buNone/>
            </a:pPr>
            <a:r>
              <a:rPr lang="en-GB" sz="1800" b="1" dirty="0">
                <a:solidFill>
                  <a:srgbClr val="0517B5"/>
                </a:solidFill>
              </a:rPr>
              <a:t>Chapter 5</a:t>
            </a:r>
            <a:endParaRPr lang="en-US" sz="1100" dirty="0"/>
          </a:p>
          <a:p>
            <a:pPr lvl="0">
              <a:lnSpc>
                <a:spcPct val="80000"/>
              </a:lnSpc>
              <a:spcBef>
                <a:spcPts val="200"/>
              </a:spcBef>
              <a:spcAft>
                <a:spcPts val="200"/>
              </a:spcAft>
              <a:buClr>
                <a:srgbClr val="000000"/>
              </a:buClr>
              <a:buFont typeface="Aptos Display"/>
              <a:buAutoNum type="arabicPeriod" startAt="8"/>
            </a:pPr>
            <a:r>
              <a:rPr lang="it-IT" sz="1100" dirty="0" err="1">
                <a:ea typeface="Yu Mincho" pitchFamily="18"/>
                <a:cs typeface="Times New Roman" pitchFamily="18"/>
              </a:rPr>
              <a:t>Geradts</a:t>
            </a:r>
            <a:r>
              <a:rPr lang="it-IT" sz="1100" dirty="0">
                <a:ea typeface="Yu Mincho" pitchFamily="18"/>
                <a:cs typeface="Times New Roman" pitchFamily="18"/>
              </a:rPr>
              <a:t>, T. &amp; </a:t>
            </a:r>
            <a:r>
              <a:rPr lang="it-IT" sz="1100" dirty="0" err="1">
                <a:ea typeface="Yu Mincho" pitchFamily="18"/>
                <a:cs typeface="Times New Roman" pitchFamily="18"/>
              </a:rPr>
              <a:t>Bocken</a:t>
            </a:r>
            <a:r>
              <a:rPr lang="it-IT" sz="1100" dirty="0">
                <a:ea typeface="Yu Mincho" pitchFamily="18"/>
                <a:cs typeface="Times New Roman" pitchFamily="18"/>
              </a:rPr>
              <a:t>, N. 2019. </a:t>
            </a:r>
            <a:r>
              <a:rPr lang="it-IT" sz="1100" dirty="0" err="1">
                <a:ea typeface="Yu Mincho" pitchFamily="18"/>
                <a:cs typeface="Times New Roman" pitchFamily="18"/>
              </a:rPr>
              <a:t>Driving</a:t>
            </a:r>
            <a:r>
              <a:rPr lang="it-IT" sz="1100" dirty="0">
                <a:ea typeface="Yu Mincho" pitchFamily="18"/>
                <a:cs typeface="Times New Roman" pitchFamily="18"/>
              </a:rPr>
              <a:t> </a:t>
            </a:r>
            <a:r>
              <a:rPr lang="it-IT" sz="1100" dirty="0" err="1">
                <a:ea typeface="Yu Mincho" pitchFamily="18"/>
                <a:cs typeface="Times New Roman" pitchFamily="18"/>
              </a:rPr>
              <a:t>sustainability-oriented</a:t>
            </a:r>
            <a:r>
              <a:rPr lang="it-IT" sz="1100" dirty="0">
                <a:ea typeface="Yu Mincho" pitchFamily="18"/>
                <a:cs typeface="Times New Roman" pitchFamily="18"/>
              </a:rPr>
              <a:t> </a:t>
            </a:r>
            <a:r>
              <a:rPr lang="it-IT" sz="1100" dirty="0" err="1">
                <a:ea typeface="Yu Mincho" pitchFamily="18"/>
                <a:cs typeface="Times New Roman" pitchFamily="18"/>
              </a:rPr>
              <a:t>innovation</a:t>
            </a:r>
            <a:r>
              <a:rPr lang="it-IT" sz="1100" dirty="0">
                <a:ea typeface="Yu Mincho" pitchFamily="18"/>
                <a:cs typeface="Times New Roman" pitchFamily="18"/>
              </a:rPr>
              <a:t>: a </a:t>
            </a:r>
            <a:r>
              <a:rPr lang="it-IT" sz="1100" dirty="0" err="1">
                <a:ea typeface="Yu Mincho" pitchFamily="18"/>
                <a:cs typeface="Times New Roman" pitchFamily="18"/>
              </a:rPr>
              <a:t>sustainable</a:t>
            </a:r>
            <a:r>
              <a:rPr lang="it-IT" sz="1100" dirty="0">
                <a:ea typeface="Yu Mincho" pitchFamily="18"/>
                <a:cs typeface="Times New Roman" pitchFamily="18"/>
              </a:rPr>
              <a:t> corporate </a:t>
            </a:r>
            <a:r>
              <a:rPr lang="it-IT" sz="1100" dirty="0" err="1">
                <a:ea typeface="Yu Mincho" pitchFamily="18"/>
                <a:cs typeface="Times New Roman" pitchFamily="18"/>
              </a:rPr>
              <a:t>entrepreneurship</a:t>
            </a:r>
            <a:r>
              <a:rPr lang="it-IT" sz="1100" dirty="0">
                <a:ea typeface="Yu Mincho" pitchFamily="18"/>
                <a:cs typeface="Times New Roman" pitchFamily="18"/>
              </a:rPr>
              <a:t> </a:t>
            </a:r>
            <a:r>
              <a:rPr lang="it-IT" sz="1100" dirty="0" err="1">
                <a:ea typeface="Yu Mincho" pitchFamily="18"/>
                <a:cs typeface="Times New Roman" pitchFamily="18"/>
              </a:rPr>
              <a:t>approach</a:t>
            </a:r>
            <a:r>
              <a:rPr lang="it-IT" sz="1100" dirty="0">
                <a:ea typeface="Yu Mincho" pitchFamily="18"/>
                <a:cs typeface="Times New Roman" pitchFamily="18"/>
              </a:rPr>
              <a:t>. </a:t>
            </a:r>
            <a:r>
              <a:rPr lang="en-GB" sz="1100" i="1" dirty="0">
                <a:ea typeface="Yu Mincho" pitchFamily="18"/>
                <a:cs typeface="Times New Roman" pitchFamily="18"/>
              </a:rPr>
              <a:t>MIT Sloan Review</a:t>
            </a:r>
            <a:r>
              <a:rPr lang="en-GB" sz="1100" dirty="0">
                <a:ea typeface="Yu Mincho" pitchFamily="18"/>
                <a:cs typeface="Times New Roman" pitchFamily="18"/>
              </a:rPr>
              <a:t> (Winter 2019).</a:t>
            </a:r>
          </a:p>
          <a:p>
            <a:pPr lvl="0">
              <a:lnSpc>
                <a:spcPct val="80000"/>
              </a:lnSpc>
              <a:spcBef>
                <a:spcPts val="200"/>
              </a:spcBef>
              <a:spcAft>
                <a:spcPts val="200"/>
              </a:spcAft>
              <a:buClr>
                <a:srgbClr val="000000"/>
              </a:buClr>
              <a:buFont typeface="Aptos Display"/>
              <a:buAutoNum type="arabicPeriod" startAt="8"/>
            </a:pPr>
            <a:r>
              <a:rPr lang="en-GB" sz="1100" dirty="0">
                <a:ea typeface="Yu Mincho" pitchFamily="18"/>
                <a:cs typeface="Times New Roman" pitchFamily="18"/>
              </a:rPr>
              <a:t>Kruszelnicki, J. and Breuer, H. 2021. Challenges, Lessons and Methods for Developing Values-Based Intrapreneurial Culture: 381–395. </a:t>
            </a:r>
            <a:r>
              <a:rPr lang="en-GB" sz="1100" dirty="0" err="1">
                <a:ea typeface="Yu Mincho" pitchFamily="18"/>
                <a:cs typeface="Times New Roman" pitchFamily="18"/>
              </a:rPr>
              <a:t>doi</a:t>
            </a:r>
            <a:r>
              <a:rPr lang="en-GB" sz="1100" dirty="0">
                <a:ea typeface="Yu Mincho" pitchFamily="18"/>
                <a:cs typeface="Times New Roman" pitchFamily="18"/>
              </a:rPr>
              <a:t>: 10.1007/978-3-030-69380-0_22.</a:t>
            </a:r>
          </a:p>
          <a:p>
            <a:pPr lvl="0">
              <a:lnSpc>
                <a:spcPct val="80000"/>
              </a:lnSpc>
              <a:spcBef>
                <a:spcPts val="200"/>
              </a:spcBef>
              <a:spcAft>
                <a:spcPts val="200"/>
              </a:spcAft>
              <a:buClr>
                <a:srgbClr val="000000"/>
              </a:buClr>
              <a:buFont typeface="Aptos Display"/>
              <a:buAutoNum type="arabicPeriod" startAt="8"/>
            </a:pPr>
            <a:r>
              <a:rPr lang="fr-FR" sz="1100" dirty="0">
                <a:ea typeface="Yu Mincho" pitchFamily="18"/>
                <a:cs typeface="Times New Roman" pitchFamily="18"/>
              </a:rPr>
              <a:t>Breuer, H., </a:t>
            </a:r>
            <a:r>
              <a:rPr lang="fr-FR" sz="1100" dirty="0" err="1">
                <a:ea typeface="Yu Mincho" pitchFamily="18"/>
                <a:cs typeface="Times New Roman" pitchFamily="18"/>
              </a:rPr>
              <a:t>Bessant</a:t>
            </a:r>
            <a:r>
              <a:rPr lang="fr-FR" sz="1100" dirty="0">
                <a:ea typeface="Yu Mincho" pitchFamily="18"/>
                <a:cs typeface="Times New Roman" pitchFamily="18"/>
              </a:rPr>
              <a:t>, J., Gudiksen, S. 2022. Gamification for </a:t>
            </a:r>
            <a:r>
              <a:rPr lang="fr-FR" sz="1100" dirty="0" err="1">
                <a:ea typeface="Yu Mincho" pitchFamily="18"/>
                <a:cs typeface="Times New Roman" pitchFamily="18"/>
              </a:rPr>
              <a:t>Innovators</a:t>
            </a:r>
            <a:r>
              <a:rPr lang="fr-FR" sz="1100" dirty="0">
                <a:ea typeface="Yu Mincho" pitchFamily="18"/>
                <a:cs typeface="Times New Roman" pitchFamily="18"/>
              </a:rPr>
              <a:t> and Entrepreneurs. De </a:t>
            </a:r>
            <a:r>
              <a:rPr lang="fr-FR" sz="1100" dirty="0" err="1">
                <a:ea typeface="Yu Mincho" pitchFamily="18"/>
                <a:cs typeface="Times New Roman" pitchFamily="18"/>
              </a:rPr>
              <a:t>Gruyter</a:t>
            </a:r>
            <a:r>
              <a:rPr lang="fr-FR" sz="1100" dirty="0">
                <a:ea typeface="Yu Mincho" pitchFamily="18"/>
                <a:cs typeface="Times New Roman" pitchFamily="18"/>
              </a:rPr>
              <a:t>. </a:t>
            </a:r>
            <a:r>
              <a:rPr lang="fr-FR" sz="1100" dirty="0" err="1">
                <a:ea typeface="Yu Mincho" pitchFamily="18"/>
                <a:cs typeface="Times New Roman" pitchFamily="18"/>
              </a:rPr>
              <a:t>doi</a:t>
            </a:r>
            <a:r>
              <a:rPr lang="fr-FR" sz="1100" dirty="0">
                <a:ea typeface="Yu Mincho" pitchFamily="18"/>
                <a:cs typeface="Times New Roman" pitchFamily="18"/>
              </a:rPr>
              <a:t>: 10.1515/9783110725582.</a:t>
            </a:r>
            <a:endParaRPr lang="en-GB" sz="1100" dirty="0">
              <a:ea typeface="Yu Mincho" pitchFamily="18"/>
              <a:cs typeface="Times New Roman" pitchFamily="18"/>
            </a:endParaRPr>
          </a:p>
          <a:p>
            <a:pPr lvl="0">
              <a:lnSpc>
                <a:spcPct val="80000"/>
              </a:lnSpc>
              <a:spcBef>
                <a:spcPts val="200"/>
              </a:spcBef>
              <a:spcAft>
                <a:spcPts val="200"/>
              </a:spcAft>
              <a:buClr>
                <a:srgbClr val="000000"/>
              </a:buClr>
              <a:buFont typeface="Aptos Display"/>
              <a:buAutoNum type="arabicPeriod" startAt="8"/>
            </a:pPr>
            <a:r>
              <a:rPr lang="en-GB" sz="1100" dirty="0">
                <a:ea typeface="Yu Mincho" pitchFamily="18"/>
                <a:cs typeface="Times New Roman" pitchFamily="18"/>
              </a:rPr>
              <a:t>Related practices found in Chakrabarti, R., Henneberg, S., and Ivens, B. 2020. Open sustainability: Conceptualization and considerations. </a:t>
            </a:r>
            <a:r>
              <a:rPr lang="en-GB" sz="1100" i="1" dirty="0">
                <a:ea typeface="Yu Mincho" pitchFamily="18"/>
                <a:cs typeface="Times New Roman" pitchFamily="18"/>
              </a:rPr>
              <a:t>Industrial Marketing Management</a:t>
            </a:r>
            <a:r>
              <a:rPr lang="en-GB" sz="1100" dirty="0">
                <a:ea typeface="Yu Mincho" pitchFamily="18"/>
                <a:cs typeface="Times New Roman" pitchFamily="18"/>
              </a:rPr>
              <a:t> 89: 528–534. </a:t>
            </a:r>
            <a:r>
              <a:rPr lang="en-GB" sz="1100" dirty="0" err="1">
                <a:ea typeface="Yu Mincho" pitchFamily="18"/>
                <a:cs typeface="Times New Roman" pitchFamily="18"/>
              </a:rPr>
              <a:t>doi</a:t>
            </a:r>
            <a:r>
              <a:rPr lang="en-GB" sz="1100" dirty="0">
                <a:ea typeface="Yu Mincho" pitchFamily="18"/>
                <a:cs typeface="Times New Roman" pitchFamily="18"/>
              </a:rPr>
              <a:t>: 10.1016/j.indmarman.2020.04.024. </a:t>
            </a:r>
            <a:br>
              <a:rPr lang="en-GB" sz="1100" dirty="0">
                <a:ea typeface="Yu Mincho" pitchFamily="18"/>
                <a:cs typeface="Times New Roman" pitchFamily="18"/>
              </a:rPr>
            </a:br>
            <a:r>
              <a:rPr lang="en-GB" sz="1100" dirty="0">
                <a:ea typeface="Yu Mincho" pitchFamily="18"/>
                <a:cs typeface="Times New Roman" pitchFamily="18"/>
              </a:rPr>
              <a:t>Networking with Actors with Compatible and Opposing Values in </a:t>
            </a:r>
            <a:r>
              <a:rPr lang="nl-NL" sz="1100" dirty="0">
                <a:ea typeface="Yu Mincho" pitchFamily="18"/>
                <a:cs typeface="Times New Roman" pitchFamily="18"/>
              </a:rPr>
              <a:t>Lubberink, R., Blok, V., van Ophem, J., and Omta, O. 2017. </a:t>
            </a:r>
            <a:r>
              <a:rPr lang="en-GB" sz="1100" dirty="0">
                <a:ea typeface="Yu Mincho" pitchFamily="18"/>
                <a:cs typeface="Times New Roman" pitchFamily="18"/>
              </a:rPr>
              <a:t>Lessons for Responsible Innovation in the Business Context: A Systematic Literature Review of Responsible, Social and Sustainable Innovation Practices. </a:t>
            </a:r>
            <a:r>
              <a:rPr lang="en-GB" sz="1100" i="1" dirty="0">
                <a:ea typeface="Yu Mincho" pitchFamily="18"/>
                <a:cs typeface="Times New Roman" pitchFamily="18"/>
              </a:rPr>
              <a:t>Sustainability</a:t>
            </a:r>
            <a:r>
              <a:rPr lang="en-GB" sz="1100" dirty="0">
                <a:ea typeface="Yu Mincho" pitchFamily="18"/>
                <a:cs typeface="Times New Roman" pitchFamily="18"/>
              </a:rPr>
              <a:t> 9 (5): 721. </a:t>
            </a:r>
            <a:r>
              <a:rPr lang="en-GB" sz="1100" dirty="0" err="1">
                <a:ea typeface="Yu Mincho" pitchFamily="18"/>
                <a:cs typeface="Times New Roman" pitchFamily="18"/>
              </a:rPr>
              <a:t>doi</a:t>
            </a:r>
            <a:r>
              <a:rPr lang="en-GB" sz="1100" dirty="0">
                <a:ea typeface="Yu Mincho" pitchFamily="18"/>
                <a:cs typeface="Times New Roman" pitchFamily="18"/>
              </a:rPr>
              <a:t>: 10.3390/su9050721. </a:t>
            </a:r>
          </a:p>
          <a:p>
            <a:pPr lvl="0">
              <a:lnSpc>
                <a:spcPct val="80000"/>
              </a:lnSpc>
              <a:spcBef>
                <a:spcPts val="200"/>
              </a:spcBef>
              <a:spcAft>
                <a:spcPts val="200"/>
              </a:spcAft>
              <a:buClr>
                <a:srgbClr val="000000"/>
              </a:buClr>
              <a:buFont typeface="Aptos Display"/>
              <a:buAutoNum type="arabicPeriod" startAt="8"/>
            </a:pPr>
            <a:r>
              <a:rPr lang="en-GB" sz="1100" dirty="0" err="1">
                <a:ea typeface="Yu Mincho" pitchFamily="18"/>
                <a:cs typeface="Times New Roman" pitchFamily="18"/>
              </a:rPr>
              <a:t>Peuckert</a:t>
            </a:r>
            <a:r>
              <a:rPr lang="en-GB" sz="1100" dirty="0">
                <a:ea typeface="Yu Mincho" pitchFamily="18"/>
                <a:cs typeface="Times New Roman" pitchFamily="18"/>
              </a:rPr>
              <a:t>, J. and Kern, F. 2023. How user innovation communities contribute to sustainability transitions. An exploration of three online communities. </a:t>
            </a:r>
            <a:r>
              <a:rPr lang="en-GB" sz="1100" i="1" dirty="0">
                <a:ea typeface="Yu Mincho" pitchFamily="18"/>
                <a:cs typeface="Times New Roman" pitchFamily="18"/>
              </a:rPr>
              <a:t>Environmental Innovation and Societal Transitions</a:t>
            </a:r>
            <a:r>
              <a:rPr lang="en-GB" sz="1100" dirty="0">
                <a:ea typeface="Yu Mincho" pitchFamily="18"/>
                <a:cs typeface="Times New Roman" pitchFamily="18"/>
              </a:rPr>
              <a:t> 49: 100785. </a:t>
            </a:r>
            <a:r>
              <a:rPr lang="en-GB" sz="1100" dirty="0" err="1">
                <a:ea typeface="Yu Mincho" pitchFamily="18"/>
                <a:cs typeface="Times New Roman" pitchFamily="18"/>
              </a:rPr>
              <a:t>doi</a:t>
            </a:r>
            <a:r>
              <a:rPr lang="en-GB" sz="1100" dirty="0">
                <a:ea typeface="Yu Mincho" pitchFamily="18"/>
                <a:cs typeface="Times New Roman" pitchFamily="18"/>
              </a:rPr>
              <a:t>: 10.1016/j.eist.2023.100785. </a:t>
            </a:r>
            <a:br>
              <a:rPr lang="en-GB" sz="1100" dirty="0">
                <a:ea typeface="Yu Mincho" pitchFamily="18"/>
                <a:cs typeface="Times New Roman" pitchFamily="18"/>
              </a:rPr>
            </a:br>
            <a:r>
              <a:rPr lang="en-GB" sz="1100" dirty="0">
                <a:ea typeface="Yu Mincho" pitchFamily="18"/>
                <a:cs typeface="Times New Roman" pitchFamily="18"/>
              </a:rPr>
              <a:t>Lai, S.-L. and Shu, L. 2014. Do-it-</a:t>
            </a:r>
            <a:r>
              <a:rPr lang="en-GB" sz="1100" dirty="0" err="1">
                <a:ea typeface="Yu Mincho" pitchFamily="18"/>
                <a:cs typeface="Times New Roman" pitchFamily="18"/>
              </a:rPr>
              <a:t>yourselfers</a:t>
            </a:r>
            <a:r>
              <a:rPr lang="en-GB" sz="1100" dirty="0">
                <a:ea typeface="Yu Mincho" pitchFamily="18"/>
                <a:cs typeface="Times New Roman" pitchFamily="18"/>
              </a:rPr>
              <a:t> as Lead users for Environmentally Conscious </a:t>
            </a:r>
            <a:r>
              <a:rPr lang="en-GB" sz="1100" dirty="0" err="1">
                <a:ea typeface="Yu Mincho" pitchFamily="18"/>
                <a:cs typeface="Times New Roman" pitchFamily="18"/>
              </a:rPr>
              <a:t>Behavior</a:t>
            </a:r>
            <a:r>
              <a:rPr lang="en-GB" sz="1100" dirty="0">
                <a:ea typeface="Yu Mincho" pitchFamily="18"/>
                <a:cs typeface="Times New Roman" pitchFamily="18"/>
              </a:rPr>
              <a:t>. </a:t>
            </a:r>
            <a:r>
              <a:rPr lang="en-GB" sz="1100" i="1" dirty="0">
                <a:ea typeface="Yu Mincho" pitchFamily="18"/>
                <a:cs typeface="Times New Roman" pitchFamily="18"/>
              </a:rPr>
              <a:t>Procedia CIRP</a:t>
            </a:r>
            <a:r>
              <a:rPr lang="en-GB" sz="1100" dirty="0">
                <a:ea typeface="Yu Mincho" pitchFamily="18"/>
                <a:cs typeface="Times New Roman" pitchFamily="18"/>
              </a:rPr>
              <a:t> 15: 431–436. </a:t>
            </a:r>
            <a:r>
              <a:rPr lang="en-GB" sz="1100" dirty="0" err="1">
                <a:ea typeface="Yu Mincho" pitchFamily="18"/>
                <a:cs typeface="Times New Roman" pitchFamily="18"/>
              </a:rPr>
              <a:t>doi</a:t>
            </a:r>
            <a:r>
              <a:rPr lang="en-GB" sz="1100" dirty="0">
                <a:ea typeface="Yu Mincho" pitchFamily="18"/>
                <a:cs typeface="Times New Roman" pitchFamily="18"/>
              </a:rPr>
              <a:t>: 10.1016/j.procir.2014.06.078</a:t>
            </a:r>
          </a:p>
          <a:p>
            <a:pPr lvl="0">
              <a:lnSpc>
                <a:spcPct val="80000"/>
              </a:lnSpc>
              <a:spcBef>
                <a:spcPts val="200"/>
              </a:spcBef>
              <a:spcAft>
                <a:spcPts val="200"/>
              </a:spcAft>
              <a:buClr>
                <a:srgbClr val="000000"/>
              </a:buClr>
              <a:buFont typeface="Aptos Display"/>
              <a:buAutoNum type="arabicPeriod" startAt="8"/>
            </a:pPr>
            <a:r>
              <a:rPr lang="en-GB" sz="1100" dirty="0">
                <a:ea typeface="Yu Mincho" pitchFamily="18"/>
                <a:cs typeface="Times New Roman" pitchFamily="18"/>
              </a:rPr>
              <a:t>Related practices from the literature: Market Creation in Darroch, J., Miles, M., and Jardine, A. 2015. </a:t>
            </a:r>
            <a:r>
              <a:rPr lang="en-GB" sz="1100" i="1" dirty="0">
                <a:ea typeface="Yu Mincho" pitchFamily="18"/>
                <a:cs typeface="Times New Roman" pitchFamily="18"/>
              </a:rPr>
              <a:t>Market Creation: A Path to Sustainable Competitive Advantage</a:t>
            </a:r>
            <a:r>
              <a:rPr lang="en-GB" sz="1100" dirty="0">
                <a:ea typeface="Yu Mincho" pitchFamily="18"/>
                <a:cs typeface="Times New Roman" pitchFamily="18"/>
              </a:rPr>
              <a:t>: 331.</a:t>
            </a:r>
            <a:br>
              <a:rPr lang="en-GB" sz="1100" dirty="0">
                <a:ea typeface="Yu Mincho" pitchFamily="18"/>
                <a:cs typeface="Times New Roman" pitchFamily="18"/>
              </a:rPr>
            </a:br>
            <a:r>
              <a:rPr lang="en-GB" sz="1100" dirty="0">
                <a:ea typeface="Yu Mincho" pitchFamily="18"/>
                <a:cs typeface="Times New Roman" pitchFamily="18"/>
              </a:rPr>
              <a:t>Creating and Projecting New Sustainable Consumption Needs in Kneipp, J., Gomes, C., </a:t>
            </a:r>
            <a:r>
              <a:rPr lang="en-GB" sz="1100" dirty="0" err="1">
                <a:ea typeface="Yu Mincho" pitchFamily="18"/>
                <a:cs typeface="Times New Roman" pitchFamily="18"/>
              </a:rPr>
              <a:t>Bichueti</a:t>
            </a:r>
            <a:r>
              <a:rPr lang="en-GB" sz="1100" dirty="0">
                <a:ea typeface="Yu Mincho" pitchFamily="18"/>
                <a:cs typeface="Times New Roman" pitchFamily="18"/>
              </a:rPr>
              <a:t>, R., Frizzo, K., and Perlin, A. 2019. Sustainable innovation practices and their relationship with the performance of industrial companies. </a:t>
            </a:r>
            <a:r>
              <a:rPr lang="en-GB" sz="1100" i="1" dirty="0">
                <a:ea typeface="Yu Mincho" pitchFamily="18"/>
                <a:cs typeface="Times New Roman" pitchFamily="18"/>
              </a:rPr>
              <a:t>Revista de </a:t>
            </a:r>
            <a:r>
              <a:rPr lang="en-GB" sz="1100" i="1" dirty="0" err="1">
                <a:ea typeface="Yu Mincho" pitchFamily="18"/>
                <a:cs typeface="Times New Roman" pitchFamily="18"/>
              </a:rPr>
              <a:t>Gestão</a:t>
            </a:r>
            <a:r>
              <a:rPr lang="en-GB" sz="1100" dirty="0">
                <a:ea typeface="Yu Mincho" pitchFamily="18"/>
                <a:cs typeface="Times New Roman" pitchFamily="18"/>
              </a:rPr>
              <a:t> 26 (2): 94–111. </a:t>
            </a:r>
            <a:r>
              <a:rPr lang="en-GB" sz="1100" dirty="0" err="1">
                <a:ea typeface="Yu Mincho" pitchFamily="18"/>
                <a:cs typeface="Times New Roman" pitchFamily="18"/>
              </a:rPr>
              <a:t>doi</a:t>
            </a:r>
            <a:r>
              <a:rPr lang="en-GB" sz="1100" dirty="0">
                <a:ea typeface="Yu Mincho" pitchFamily="18"/>
                <a:cs typeface="Times New Roman" pitchFamily="18"/>
              </a:rPr>
              <a:t>: 10.1108/REGE-01-2018-0005; Darroch, J., Miles, M., and Jardine, A. 2015. Market Creation: A Path to Sustainable Competitive Advantage: 331.; Market Maker pattern in Lüdeke-Freund et al. (2022).</a:t>
            </a:r>
          </a:p>
          <a:p>
            <a:pPr lvl="0">
              <a:lnSpc>
                <a:spcPct val="80000"/>
              </a:lnSpc>
              <a:spcBef>
                <a:spcPts val="200"/>
              </a:spcBef>
              <a:spcAft>
                <a:spcPts val="200"/>
              </a:spcAft>
              <a:buClr>
                <a:srgbClr val="000000"/>
              </a:buClr>
              <a:buFont typeface="Aptos Display"/>
              <a:buAutoNum type="arabicPeriod" startAt="8"/>
            </a:pPr>
            <a:r>
              <a:rPr lang="en-GB" sz="1100" dirty="0">
                <a:ea typeface="Yu Mincho" pitchFamily="18"/>
                <a:cs typeface="Times New Roman" pitchFamily="18"/>
              </a:rPr>
              <a:t>Breuer, H. &amp; Lüdeke-Freund, F. 2018. </a:t>
            </a:r>
            <a:r>
              <a:rPr lang="en-GB" sz="1100" u="sng" dirty="0">
                <a:solidFill>
                  <a:srgbClr val="467886"/>
                </a:solidFill>
                <a:ea typeface="Yu Mincho" pitchFamily="18"/>
                <a:cs typeface="Times New Roman" pitchFamily="18"/>
                <a:hlinkClick r:id="rId3">
                  <a:extLst>
                    <a:ext uri="{A12FA001-AC4F-418D-AE19-62706E023703}">
                      <ahyp:hlinkClr xmlns:ahyp="http://schemas.microsoft.com/office/drawing/2018/hyperlinkcolor" val="tx"/>
                    </a:ext>
                  </a:extLst>
                </a:hlinkClick>
              </a:rPr>
              <a:t>Values-Based Business Model Innovation: A Toolkit. </a:t>
            </a:r>
            <a:r>
              <a:rPr lang="en-GB" sz="1100" dirty="0">
                <a:ea typeface="Yu Mincho" pitchFamily="18"/>
                <a:cs typeface="Times New Roman" pitchFamily="18"/>
              </a:rPr>
              <a:t>In: </a:t>
            </a:r>
            <a:r>
              <a:rPr lang="en-GB" sz="1100" dirty="0" err="1">
                <a:ea typeface="Yu Mincho" pitchFamily="18"/>
                <a:cs typeface="Times New Roman" pitchFamily="18"/>
              </a:rPr>
              <a:t>Moratis</a:t>
            </a:r>
            <a:r>
              <a:rPr lang="en-GB" sz="1100" dirty="0">
                <a:ea typeface="Yu Mincho" pitchFamily="18"/>
                <a:cs typeface="Times New Roman" pitchFamily="18"/>
              </a:rPr>
              <a:t>, L., </a:t>
            </a:r>
            <a:r>
              <a:rPr lang="en-GB" sz="1100" dirty="0" err="1">
                <a:ea typeface="Yu Mincho" pitchFamily="18"/>
                <a:cs typeface="Times New Roman" pitchFamily="18"/>
              </a:rPr>
              <a:t>Melissen</a:t>
            </a:r>
            <a:r>
              <a:rPr lang="en-GB" sz="1100" dirty="0">
                <a:ea typeface="Yu Mincho" pitchFamily="18"/>
                <a:cs typeface="Times New Roman" pitchFamily="18"/>
              </a:rPr>
              <a:t>, F. &amp; Idowu, S.O. (Eds.). </a:t>
            </a:r>
            <a:r>
              <a:rPr lang="en-GB" sz="1100" i="1" dirty="0">
                <a:ea typeface="Yu Mincho" pitchFamily="18"/>
                <a:cs typeface="Times New Roman" pitchFamily="18"/>
              </a:rPr>
              <a:t>Sustainable Business Models</a:t>
            </a:r>
            <a:r>
              <a:rPr lang="en-GB" sz="1100" dirty="0">
                <a:ea typeface="Yu Mincho" pitchFamily="18"/>
                <a:cs typeface="Times New Roman" pitchFamily="18"/>
              </a:rPr>
              <a:t>, 395-416. Springer.</a:t>
            </a:r>
          </a:p>
          <a:p>
            <a:pPr lvl="0">
              <a:lnSpc>
                <a:spcPct val="80000"/>
              </a:lnSpc>
              <a:spcBef>
                <a:spcPts val="200"/>
              </a:spcBef>
              <a:spcAft>
                <a:spcPts val="200"/>
              </a:spcAft>
              <a:buClr>
                <a:srgbClr val="000000"/>
              </a:buClr>
              <a:buFont typeface="Aptos Display"/>
              <a:buAutoNum type="arabicPeriod" startAt="8"/>
            </a:pPr>
            <a:r>
              <a:rPr lang="en-GB" sz="1100" dirty="0">
                <a:ea typeface="Yu Mincho" pitchFamily="18"/>
                <a:cs typeface="Times New Roman" pitchFamily="18"/>
              </a:rPr>
              <a:t>Related practices from the literature: Innovation Ecosystems in Nylund, P., Brem, A., and Agarwal, N. 2021. Innovation ecosystems for meeting sustainable development goals: The evolving roles of multinational enterprises. </a:t>
            </a:r>
            <a:r>
              <a:rPr lang="en-GB" sz="1100" i="1" dirty="0">
                <a:ea typeface="Yu Mincho" pitchFamily="18"/>
                <a:cs typeface="Times New Roman" pitchFamily="18"/>
              </a:rPr>
              <a:t>Journal of Cleaner Production</a:t>
            </a:r>
            <a:r>
              <a:rPr lang="en-GB" sz="1100" dirty="0">
                <a:ea typeface="Yu Mincho" pitchFamily="18"/>
                <a:cs typeface="Times New Roman" pitchFamily="18"/>
              </a:rPr>
              <a:t> 281: 125329. </a:t>
            </a:r>
            <a:r>
              <a:rPr lang="en-GB" sz="1100" dirty="0" err="1">
                <a:ea typeface="Yu Mincho" pitchFamily="18"/>
                <a:cs typeface="Times New Roman" pitchFamily="18"/>
              </a:rPr>
              <a:t>doi</a:t>
            </a:r>
            <a:r>
              <a:rPr lang="en-GB" sz="1100" dirty="0">
                <a:ea typeface="Yu Mincho" pitchFamily="18"/>
                <a:cs typeface="Times New Roman" pitchFamily="18"/>
              </a:rPr>
              <a:t>: 10.1016/j.jclepro.2020.125329.. </a:t>
            </a:r>
            <a:br>
              <a:rPr lang="en-GB" sz="1100" dirty="0">
                <a:ea typeface="Yu Mincho" pitchFamily="18"/>
                <a:cs typeface="Times New Roman" pitchFamily="18"/>
              </a:rPr>
            </a:br>
            <a:r>
              <a:rPr lang="en-GB" sz="1100" dirty="0">
                <a:ea typeface="Yu Mincho" pitchFamily="18"/>
                <a:cs typeface="Times New Roman" pitchFamily="18"/>
              </a:rPr>
              <a:t>Integration with Local Communities in Kneipp, J., Gomes, C., </a:t>
            </a:r>
            <a:r>
              <a:rPr lang="en-GB" sz="1100" dirty="0" err="1">
                <a:ea typeface="Yu Mincho" pitchFamily="18"/>
                <a:cs typeface="Times New Roman" pitchFamily="18"/>
              </a:rPr>
              <a:t>Bichueti</a:t>
            </a:r>
            <a:r>
              <a:rPr lang="en-GB" sz="1100" dirty="0">
                <a:ea typeface="Yu Mincho" pitchFamily="18"/>
                <a:cs typeface="Times New Roman" pitchFamily="18"/>
              </a:rPr>
              <a:t>, R., Frizzo, K., and Perlin, A. 2019. Sustainable innovation practices and their relationship with the performance of industrial companies. </a:t>
            </a:r>
            <a:r>
              <a:rPr lang="en-GB" sz="1100" i="1" dirty="0">
                <a:ea typeface="Yu Mincho" pitchFamily="18"/>
                <a:cs typeface="Times New Roman" pitchFamily="18"/>
              </a:rPr>
              <a:t>Revista de </a:t>
            </a:r>
            <a:r>
              <a:rPr lang="en-GB" sz="1100" i="1" dirty="0" err="1">
                <a:ea typeface="Yu Mincho" pitchFamily="18"/>
                <a:cs typeface="Times New Roman" pitchFamily="18"/>
              </a:rPr>
              <a:t>Gestão</a:t>
            </a:r>
            <a:r>
              <a:rPr lang="en-GB" sz="1100" dirty="0">
                <a:ea typeface="Yu Mincho" pitchFamily="18"/>
                <a:cs typeface="Times New Roman" pitchFamily="18"/>
              </a:rPr>
              <a:t> 26 (2): 94–111. </a:t>
            </a:r>
            <a:r>
              <a:rPr lang="en-GB" sz="1100" dirty="0" err="1">
                <a:ea typeface="Yu Mincho" pitchFamily="18"/>
                <a:cs typeface="Times New Roman" pitchFamily="18"/>
              </a:rPr>
              <a:t>doi</a:t>
            </a:r>
            <a:r>
              <a:rPr lang="en-GB" sz="1100" dirty="0">
                <a:ea typeface="Yu Mincho" pitchFamily="18"/>
                <a:cs typeface="Times New Roman" pitchFamily="18"/>
              </a:rPr>
              <a:t>: 10.1108/REGE-01-2018-0005. </a:t>
            </a:r>
            <a:br>
              <a:rPr lang="en-GB" sz="1100" dirty="0">
                <a:ea typeface="Yu Mincho" pitchFamily="18"/>
                <a:cs typeface="Times New Roman" pitchFamily="18"/>
              </a:rPr>
            </a:br>
            <a:r>
              <a:rPr lang="en-GB" sz="1100" dirty="0">
                <a:ea typeface="Yu Mincho" pitchFamily="18"/>
                <a:cs typeface="Times New Roman" pitchFamily="18"/>
              </a:rPr>
              <a:t>Cooperation with Academia in Marques, J., Franco, M., and Rodrigues, M. 2023. International universities-firms cooperation as a mechanism for environmental sustainability: a case study of </a:t>
            </a:r>
            <a:r>
              <a:rPr lang="en-GB" sz="1100" dirty="0" err="1">
                <a:ea typeface="Yu Mincho" pitchFamily="18"/>
                <a:cs typeface="Times New Roman" pitchFamily="18"/>
              </a:rPr>
              <a:t>EdgeWise</a:t>
            </a:r>
            <a:r>
              <a:rPr lang="en-GB" sz="1100" dirty="0">
                <a:ea typeface="Yu Mincho" pitchFamily="18"/>
                <a:cs typeface="Times New Roman" pitchFamily="18"/>
              </a:rPr>
              <a:t>. </a:t>
            </a:r>
            <a:r>
              <a:rPr lang="en-GB" sz="1100" i="1" dirty="0">
                <a:ea typeface="Yu Mincho" pitchFamily="18"/>
                <a:cs typeface="Times New Roman" pitchFamily="18"/>
              </a:rPr>
              <a:t>Journal of Applied Research in Higher Education</a:t>
            </a:r>
            <a:r>
              <a:rPr lang="en-GB" sz="1100" dirty="0">
                <a:ea typeface="Yu Mincho" pitchFamily="18"/>
                <a:cs typeface="Times New Roman" pitchFamily="18"/>
              </a:rPr>
              <a:t> 15 (4): 966–987. Emerald Publishing Limited. </a:t>
            </a:r>
            <a:r>
              <a:rPr lang="en-GB" sz="1100" dirty="0" err="1">
                <a:ea typeface="Yu Mincho" pitchFamily="18"/>
                <a:cs typeface="Times New Roman" pitchFamily="18"/>
              </a:rPr>
              <a:t>doi</a:t>
            </a:r>
            <a:r>
              <a:rPr lang="en-GB" sz="1100" dirty="0">
                <a:ea typeface="Yu Mincho" pitchFamily="18"/>
                <a:cs typeface="Times New Roman" pitchFamily="18"/>
              </a:rPr>
              <a:t>: 10.1108/JARHE-05-2022-0170.</a:t>
            </a:r>
          </a:p>
          <a:p>
            <a:pPr lvl="0">
              <a:lnSpc>
                <a:spcPct val="80000"/>
              </a:lnSpc>
              <a:spcBef>
                <a:spcPts val="200"/>
              </a:spcBef>
              <a:spcAft>
                <a:spcPts val="200"/>
              </a:spcAft>
              <a:buClr>
                <a:srgbClr val="000000"/>
              </a:buClr>
              <a:buFont typeface="Aptos Display"/>
              <a:buAutoNum type="arabicPeriod" startAt="8"/>
            </a:pPr>
            <a:endParaRPr lang="de-DE" sz="1100" dirty="0">
              <a:ea typeface="Yu Mincho" pitchFamily="18"/>
              <a:cs typeface="Times New Roman" pitchFamily="18"/>
            </a:endParaRPr>
          </a:p>
          <a:p>
            <a:pPr lvl="0">
              <a:lnSpc>
                <a:spcPct val="80000"/>
              </a:lnSpc>
              <a:spcBef>
                <a:spcPts val="200"/>
              </a:spcBef>
              <a:spcAft>
                <a:spcPts val="200"/>
              </a:spcAft>
              <a:buClr>
                <a:srgbClr val="000000"/>
              </a:buClr>
              <a:buFont typeface="Aptos Display"/>
              <a:buAutoNum type="arabicPeriod" startAt="8"/>
            </a:pPr>
            <a:endParaRPr lang="de-DE" sz="1100" dirty="0">
              <a:ea typeface="Yu Mincho" pitchFamily="18"/>
              <a:cs typeface="Times New Roman" pitchFamily="18"/>
            </a:endParaRPr>
          </a:p>
          <a:p>
            <a:pPr lvl="0">
              <a:lnSpc>
                <a:spcPct val="80000"/>
              </a:lnSpc>
              <a:spcBef>
                <a:spcPts val="200"/>
              </a:spcBef>
              <a:spcAft>
                <a:spcPts val="200"/>
              </a:spcAft>
              <a:buClr>
                <a:srgbClr val="000000"/>
              </a:buClr>
              <a:buFont typeface="Aptos Display"/>
              <a:buAutoNum type="arabicPeriod" startAt="8"/>
            </a:pPr>
            <a:endParaRPr lang="en-GB" sz="1100" dirty="0">
              <a:ea typeface="Yu Mincho" pitchFamily="18"/>
              <a:cs typeface="Times New Roman" pitchFamily="18"/>
            </a:endParaRPr>
          </a:p>
          <a:p>
            <a:pPr lvl="0">
              <a:lnSpc>
                <a:spcPct val="80000"/>
              </a:lnSpc>
              <a:spcBef>
                <a:spcPts val="200"/>
              </a:spcBef>
              <a:spcAft>
                <a:spcPts val="200"/>
              </a:spcAft>
              <a:buClr>
                <a:srgbClr val="000000"/>
              </a:buClr>
              <a:buFont typeface="Aptos Display"/>
              <a:buAutoNum type="arabicPeriod" startAt="8"/>
            </a:pPr>
            <a:endParaRPr lang="en-US" sz="1100" dirty="0"/>
          </a:p>
          <a:p>
            <a:pPr lvl="0">
              <a:lnSpc>
                <a:spcPct val="80000"/>
              </a:lnSpc>
              <a:spcBef>
                <a:spcPts val="200"/>
              </a:spcBef>
              <a:spcAft>
                <a:spcPts val="200"/>
              </a:spcAft>
              <a:buClr>
                <a:srgbClr val="000000"/>
              </a:buClr>
              <a:buFont typeface="Aptos Display"/>
              <a:buAutoNum type="arabicPeriod" startAt="8"/>
            </a:pPr>
            <a:endParaRPr lang="en-GB" sz="1100" dirty="0"/>
          </a:p>
        </p:txBody>
      </p:sp>
      <p:sp>
        <p:nvSpPr>
          <p:cNvPr id="6" name="Slide Number Placeholder 4">
            <a:extLst>
              <a:ext uri="{FF2B5EF4-FFF2-40B4-BE49-F238E27FC236}">
                <a16:creationId xmlns:a16="http://schemas.microsoft.com/office/drawing/2014/main" id="{46CAD5A9-6FEB-711D-477F-C63F64B0B525}"/>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5B63CD96-F605-4D2B-BFBA-89BFFCFEBA76}" type="slidenum">
              <a:rPr kumimoji="0" lang="en-GB" sz="1200" b="0" i="0" u="none" strike="noStrike" kern="1200" cap="none" spc="0" normalizeH="0" baseline="0" noProof="0" smtClean="0">
                <a:ln>
                  <a:noFill/>
                </a:ln>
                <a:solidFill>
                  <a:srgbClr val="767676"/>
                </a:solidFill>
                <a:effectLst/>
                <a:uLnTx/>
                <a:uFillTx/>
                <a:latin typeface="IBM Plex Sans" pitchFamily="3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248</a:t>
            </a:fld>
            <a:endParaRPr kumimoji="0" lang="en-GB" sz="1200" b="0" i="0" u="none" strike="noStrike" kern="1200" cap="none" spc="0" normalizeH="0" baseline="0" noProof="0">
              <a:ln>
                <a:noFill/>
              </a:ln>
              <a:solidFill>
                <a:srgbClr val="767676"/>
              </a:solidFill>
              <a:effectLst/>
              <a:uLnTx/>
              <a:uFillTx/>
              <a:latin typeface="IBM Plex Sans" pitchFamily="34"/>
              <a:ea typeface="+mn-ea"/>
              <a:cs typeface="+mn-cs"/>
            </a:endParaRPr>
          </a:p>
        </p:txBody>
      </p:sp>
      <p:sp>
        <p:nvSpPr>
          <p:cNvPr id="7" name="Footer Placeholder 4">
            <a:extLst>
              <a:ext uri="{FF2B5EF4-FFF2-40B4-BE49-F238E27FC236}">
                <a16:creationId xmlns:a16="http://schemas.microsoft.com/office/drawing/2014/main" id="{1B84EE65-0CE9-95D4-D0A3-7B7B065342C4}"/>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42374272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81A83-FD2D-15B4-F7C0-7CC5F1853C2F}"/>
            </a:ext>
          </a:extLst>
        </p:cNvPr>
        <p:cNvGrpSpPr/>
        <p:nvPr/>
      </p:nvGrpSpPr>
      <p:grpSpPr>
        <a:xfrm>
          <a:off x="0" y="0"/>
          <a:ext cx="0" cy="0"/>
          <a:chOff x="0" y="0"/>
          <a:chExt cx="0" cy="0"/>
        </a:xfrm>
      </p:grpSpPr>
      <p:pic>
        <p:nvPicPr>
          <p:cNvPr id="2" name="Picture 6">
            <a:extLst>
              <a:ext uri="{FF2B5EF4-FFF2-40B4-BE49-F238E27FC236}">
                <a16:creationId xmlns:a16="http://schemas.microsoft.com/office/drawing/2014/main" id="{2BB0F211-503B-EBF3-F849-4BDAA8E07B5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33931" y="5977313"/>
            <a:ext cx="2119862" cy="744157"/>
          </a:xfrm>
          <a:prstGeom prst="rect">
            <a:avLst/>
          </a:prstGeom>
          <a:noFill/>
          <a:ln cap="flat">
            <a:noFill/>
          </a:ln>
        </p:spPr>
      </p:pic>
      <p:sp>
        <p:nvSpPr>
          <p:cNvPr id="3" name="Title 1">
            <a:extLst>
              <a:ext uri="{FF2B5EF4-FFF2-40B4-BE49-F238E27FC236}">
                <a16:creationId xmlns:a16="http://schemas.microsoft.com/office/drawing/2014/main" id="{6C62DACA-E104-9273-1BC7-C34C410469FB}"/>
              </a:ext>
            </a:extLst>
          </p:cNvPr>
          <p:cNvSpPr txBox="1">
            <a:spLocks noGrp="1"/>
          </p:cNvSpPr>
          <p:nvPr>
            <p:ph type="title"/>
          </p:nvPr>
        </p:nvSpPr>
        <p:spPr>
          <a:xfrm>
            <a:off x="838203" y="190317"/>
            <a:ext cx="10515600" cy="1325559"/>
          </a:xfrm>
        </p:spPr>
        <p:txBody>
          <a:bodyPr/>
          <a:lstStyle/>
          <a:p>
            <a:pPr lvl="0"/>
            <a:r>
              <a:rPr lang="en-GB" sz="3600" b="1" dirty="0">
                <a:solidFill>
                  <a:srgbClr val="0517B5"/>
                </a:solidFill>
              </a:rPr>
              <a:t>Endnotes</a:t>
            </a:r>
            <a:endParaRPr lang="en-GB" sz="3600" dirty="0">
              <a:solidFill>
                <a:srgbClr val="0517B5"/>
              </a:solidFill>
            </a:endParaRPr>
          </a:p>
        </p:txBody>
      </p:sp>
      <p:sp>
        <p:nvSpPr>
          <p:cNvPr id="4" name="Content Placeholder 2">
            <a:extLst>
              <a:ext uri="{FF2B5EF4-FFF2-40B4-BE49-F238E27FC236}">
                <a16:creationId xmlns:a16="http://schemas.microsoft.com/office/drawing/2014/main" id="{4B540F56-0C6C-33EF-550D-BA1CE5D87BDA}"/>
              </a:ext>
            </a:extLst>
          </p:cNvPr>
          <p:cNvSpPr txBox="1">
            <a:spLocks noGrp="1"/>
          </p:cNvSpPr>
          <p:nvPr>
            <p:ph idx="1"/>
          </p:nvPr>
        </p:nvSpPr>
        <p:spPr>
          <a:xfrm>
            <a:off x="838203" y="1576855"/>
            <a:ext cx="10515600" cy="4351336"/>
          </a:xfrm>
        </p:spPr>
        <p:txBody>
          <a:bodyPr/>
          <a:lstStyle/>
          <a:p>
            <a:pPr marL="0" lvl="0" indent="0">
              <a:spcBef>
                <a:spcPts val="200"/>
              </a:spcBef>
              <a:spcAft>
                <a:spcPts val="200"/>
              </a:spcAft>
              <a:buNone/>
            </a:pPr>
            <a:r>
              <a:rPr lang="en-GB" sz="1800" b="1" dirty="0">
                <a:solidFill>
                  <a:srgbClr val="0517B5"/>
                </a:solidFill>
              </a:rPr>
              <a:t>Chapter 5</a:t>
            </a:r>
            <a:endParaRPr lang="en-US" sz="1100" dirty="0"/>
          </a:p>
          <a:p>
            <a:pPr lvl="0">
              <a:spcBef>
                <a:spcPts val="200"/>
              </a:spcBef>
              <a:spcAft>
                <a:spcPts val="200"/>
              </a:spcAft>
              <a:buClr>
                <a:srgbClr val="000000"/>
              </a:buClr>
              <a:buFont typeface="Aptos Display"/>
              <a:buAutoNum type="arabicPeriod" startAt="16"/>
            </a:pPr>
            <a:r>
              <a:rPr lang="en-GB" sz="1100" dirty="0" err="1">
                <a:ea typeface="Yu Mincho" pitchFamily="18"/>
                <a:cs typeface="Times New Roman" pitchFamily="18"/>
              </a:rPr>
              <a:t>Hallingby</a:t>
            </a:r>
            <a:r>
              <a:rPr lang="en-GB" sz="1100" dirty="0">
                <a:ea typeface="Yu Mincho" pitchFamily="18"/>
                <a:cs typeface="Times New Roman" pitchFamily="18"/>
              </a:rPr>
              <a:t>, H.-S., Gavras, A., Mesogiti, I., </a:t>
            </a:r>
            <a:r>
              <a:rPr lang="en-GB" sz="1100" dirty="0" err="1">
                <a:ea typeface="Yu Mincho" pitchFamily="18"/>
                <a:cs typeface="Times New Roman" pitchFamily="18"/>
              </a:rPr>
              <a:t>Bledow</a:t>
            </a:r>
            <a:r>
              <a:rPr lang="en-GB" sz="1100" dirty="0">
                <a:ea typeface="Yu Mincho" pitchFamily="18"/>
                <a:cs typeface="Times New Roman" pitchFamily="18"/>
              </a:rPr>
              <a:t>, N., </a:t>
            </a:r>
            <a:r>
              <a:rPr lang="en-GB" sz="1100" dirty="0" err="1">
                <a:ea typeface="Yu Mincho" pitchFamily="18"/>
                <a:cs typeface="Times New Roman" pitchFamily="18"/>
              </a:rPr>
              <a:t>Darzanos</a:t>
            </a:r>
            <a:r>
              <a:rPr lang="en-GB" sz="1100" dirty="0">
                <a:ea typeface="Yu Mincho" pitchFamily="18"/>
                <a:cs typeface="Times New Roman" pitchFamily="18"/>
              </a:rPr>
              <a:t>, G., Frizzell, R., Breuer, H., </a:t>
            </a:r>
            <a:r>
              <a:rPr lang="en-GB" sz="1100" dirty="0" err="1">
                <a:ea typeface="Yu Mincho" pitchFamily="18"/>
                <a:cs typeface="Times New Roman" pitchFamily="18"/>
              </a:rPr>
              <a:t>Rokkas</a:t>
            </a:r>
            <a:r>
              <a:rPr lang="en-GB" sz="1100" dirty="0">
                <a:ea typeface="Yu Mincho" pitchFamily="18"/>
                <a:cs typeface="Times New Roman" pitchFamily="18"/>
              </a:rPr>
              <a:t>, T., and Fernandez Vega, L. 2023. 5G and Beyond 5G Ecosystem Business Modelling. White paper. https://www.izt.de/publikationen/5g-and-beyond-5g-ecosystem-business-modelling/. </a:t>
            </a:r>
            <a:r>
              <a:rPr lang="en-GB" sz="1100" dirty="0" err="1">
                <a:ea typeface="Yu Mincho" pitchFamily="18"/>
                <a:cs typeface="Times New Roman" pitchFamily="18"/>
              </a:rPr>
              <a:t>Zenodo</a:t>
            </a:r>
            <a:r>
              <a:rPr lang="en-GB" sz="1100" dirty="0">
                <a:ea typeface="Yu Mincho" pitchFamily="18"/>
                <a:cs typeface="Times New Roman" pitchFamily="18"/>
              </a:rPr>
              <a:t>. </a:t>
            </a:r>
            <a:r>
              <a:rPr lang="en-GB" sz="1100" dirty="0" err="1">
                <a:ea typeface="Yu Mincho" pitchFamily="18"/>
                <a:cs typeface="Times New Roman" pitchFamily="18"/>
              </a:rPr>
              <a:t>doi</a:t>
            </a:r>
            <a:r>
              <a:rPr lang="en-GB" sz="1100" dirty="0">
                <a:ea typeface="Yu Mincho" pitchFamily="18"/>
                <a:cs typeface="Times New Roman" pitchFamily="18"/>
              </a:rPr>
              <a:t>: 10.5281/zenodo.7640478. Accessed: 1 June 2025.</a:t>
            </a:r>
          </a:p>
          <a:p>
            <a:pPr lvl="0">
              <a:spcBef>
                <a:spcPts val="200"/>
              </a:spcBef>
              <a:spcAft>
                <a:spcPts val="200"/>
              </a:spcAft>
              <a:buClr>
                <a:srgbClr val="000000"/>
              </a:buClr>
              <a:buFont typeface="Aptos Display"/>
              <a:buAutoNum type="arabicPeriod" startAt="16"/>
            </a:pPr>
            <a:r>
              <a:rPr lang="en-GB" sz="1100" dirty="0">
                <a:ea typeface="Yu Mincho" pitchFamily="18"/>
                <a:cs typeface="Times New Roman" pitchFamily="18"/>
              </a:rPr>
              <a:t>Breuer, H. (2023). Sustainability Foresight – Practices and Methods for Future-Oriented Innovation Management. XXXIV ISPIM Innovation Conference, Ljubljana. </a:t>
            </a:r>
            <a:r>
              <a:rPr lang="en-GB" sz="1100" u="sng" dirty="0">
                <a:solidFill>
                  <a:srgbClr val="467886"/>
                </a:solidFill>
                <a:ea typeface="Yu Mincho" pitchFamily="18"/>
                <a:cs typeface="Times New Roman" pitchFamily="18"/>
                <a:hlinkClick r:id="rId3">
                  <a:extLst>
                    <a:ext uri="{A12FA001-AC4F-418D-AE19-62706E023703}">
                      <ahyp:hlinkClr xmlns:ahyp="http://schemas.microsoft.com/office/drawing/2018/hyperlinkcolor" val="tx"/>
                    </a:ext>
                  </a:extLst>
                </a:hlinkClick>
              </a:rPr>
              <a:t>https://www.uxberlin.com/wp-content/uploads/2024/04/2023_Sustainability_Foresight_ISPIM.pdf</a:t>
            </a:r>
            <a:r>
              <a:rPr lang="en-GB" sz="1100" dirty="0">
                <a:ea typeface="Yu Mincho" pitchFamily="18"/>
                <a:cs typeface="Times New Roman" pitchFamily="18"/>
              </a:rPr>
              <a:t>. Accessed: 1 June 2025.</a:t>
            </a:r>
          </a:p>
          <a:p>
            <a:pPr lvl="0">
              <a:spcBef>
                <a:spcPts val="200"/>
              </a:spcBef>
              <a:spcAft>
                <a:spcPts val="200"/>
              </a:spcAft>
              <a:buClr>
                <a:srgbClr val="000000"/>
              </a:buClr>
              <a:buFont typeface="Aptos Display"/>
              <a:buAutoNum type="arabicPeriod" startAt="16"/>
            </a:pPr>
            <a:r>
              <a:rPr lang="en-GB" sz="1100" dirty="0">
                <a:ea typeface="Yu Mincho" pitchFamily="18"/>
                <a:cs typeface="Times New Roman" pitchFamily="18"/>
              </a:rPr>
              <a:t>Broman, G. and </a:t>
            </a:r>
            <a:r>
              <a:rPr lang="en-GB" sz="1100" dirty="0" err="1">
                <a:ea typeface="Yu Mincho" pitchFamily="18"/>
                <a:cs typeface="Times New Roman" pitchFamily="18"/>
              </a:rPr>
              <a:t>Robèrt</a:t>
            </a:r>
            <a:r>
              <a:rPr lang="en-GB" sz="1100" dirty="0">
                <a:ea typeface="Yu Mincho" pitchFamily="18"/>
                <a:cs typeface="Times New Roman" pitchFamily="18"/>
              </a:rPr>
              <a:t>, K. 2017. A framework for strategic sustainable development. </a:t>
            </a:r>
            <a:r>
              <a:rPr lang="en-GB" sz="1100" i="1" dirty="0">
                <a:ea typeface="Yu Mincho" pitchFamily="18"/>
                <a:cs typeface="Times New Roman" pitchFamily="18"/>
              </a:rPr>
              <a:t>Journal of Cleaner Production</a:t>
            </a:r>
            <a:r>
              <a:rPr lang="en-GB" sz="1100" dirty="0">
                <a:ea typeface="Yu Mincho" pitchFamily="18"/>
                <a:cs typeface="Times New Roman" pitchFamily="18"/>
              </a:rPr>
              <a:t> 140: 17–31. </a:t>
            </a:r>
            <a:r>
              <a:rPr lang="en-GB" sz="1100" dirty="0" err="1">
                <a:ea typeface="Yu Mincho" pitchFamily="18"/>
                <a:cs typeface="Times New Roman" pitchFamily="18"/>
              </a:rPr>
              <a:t>doi</a:t>
            </a:r>
            <a:r>
              <a:rPr lang="en-GB" sz="1100" dirty="0">
                <a:ea typeface="Yu Mincho" pitchFamily="18"/>
                <a:cs typeface="Times New Roman" pitchFamily="18"/>
              </a:rPr>
              <a:t>: 10.1016/j.jclepro.2015.10.121.</a:t>
            </a:r>
          </a:p>
          <a:p>
            <a:pPr lvl="0">
              <a:spcBef>
                <a:spcPts val="200"/>
              </a:spcBef>
              <a:spcAft>
                <a:spcPts val="200"/>
              </a:spcAft>
              <a:buClr>
                <a:srgbClr val="000000"/>
              </a:buClr>
              <a:buFont typeface="Aptos Display"/>
              <a:buAutoNum type="arabicPeriod" startAt="16"/>
            </a:pPr>
            <a:r>
              <a:rPr lang="de-DE" sz="1100" dirty="0">
                <a:ea typeface="Yu Mincho" pitchFamily="18"/>
                <a:cs typeface="Times New Roman" pitchFamily="18"/>
              </a:rPr>
              <a:t>Behrendt, S. 2009. Integriertes Technologie-</a:t>
            </a:r>
            <a:r>
              <a:rPr lang="de-DE" sz="1100" dirty="0" err="1">
                <a:ea typeface="Yu Mincho" pitchFamily="18"/>
                <a:cs typeface="Times New Roman" pitchFamily="18"/>
              </a:rPr>
              <a:t>Roadmapping</a:t>
            </a:r>
            <a:r>
              <a:rPr lang="de-DE" sz="1100" dirty="0">
                <a:ea typeface="Yu Mincho" pitchFamily="18"/>
                <a:cs typeface="Times New Roman" pitchFamily="18"/>
              </a:rPr>
              <a:t>. In: Popp, R., </a:t>
            </a:r>
            <a:r>
              <a:rPr lang="de-DE" sz="1100" dirty="0" err="1">
                <a:ea typeface="Yu Mincho" pitchFamily="18"/>
                <a:cs typeface="Times New Roman" pitchFamily="18"/>
              </a:rPr>
              <a:t>Schüll</a:t>
            </a:r>
            <a:r>
              <a:rPr lang="de-DE" sz="1100" dirty="0">
                <a:ea typeface="Yu Mincho" pitchFamily="18"/>
                <a:cs typeface="Times New Roman" pitchFamily="18"/>
              </a:rPr>
              <a:t>, E. (</a:t>
            </a:r>
            <a:r>
              <a:rPr lang="de-DE" sz="1100" dirty="0" err="1">
                <a:ea typeface="Yu Mincho" pitchFamily="18"/>
                <a:cs typeface="Times New Roman" pitchFamily="18"/>
              </a:rPr>
              <a:t>eds</a:t>
            </a:r>
            <a:r>
              <a:rPr lang="de-DE" sz="1100" dirty="0">
                <a:ea typeface="Yu Mincho" pitchFamily="18"/>
                <a:cs typeface="Times New Roman" pitchFamily="18"/>
              </a:rPr>
              <a:t>) </a:t>
            </a:r>
            <a:r>
              <a:rPr lang="de-DE" sz="1100" i="1" dirty="0">
                <a:ea typeface="Yu Mincho" pitchFamily="18"/>
                <a:cs typeface="Times New Roman" pitchFamily="18"/>
              </a:rPr>
              <a:t>Zukunftsforschung und Zukunftsgestaltung. Zukunft und Forschung</a:t>
            </a:r>
            <a:r>
              <a:rPr lang="de-DE" sz="1100" dirty="0">
                <a:ea typeface="Yu Mincho" pitchFamily="18"/>
                <a:cs typeface="Times New Roman" pitchFamily="18"/>
              </a:rPr>
              <a:t>. Springer, Berlin, Heidelberg. https://doi.org/10.1007/978-3-540-78564-4_19.</a:t>
            </a:r>
          </a:p>
          <a:p>
            <a:pPr lvl="0">
              <a:spcBef>
                <a:spcPts val="200"/>
              </a:spcBef>
              <a:spcAft>
                <a:spcPts val="200"/>
              </a:spcAft>
              <a:buClr>
                <a:srgbClr val="000000"/>
              </a:buClr>
              <a:buFont typeface="Aptos Display"/>
              <a:buAutoNum type="arabicPeriod" startAt="16"/>
            </a:pPr>
            <a:endParaRPr lang="en-US" sz="1100" dirty="0"/>
          </a:p>
          <a:p>
            <a:pPr lvl="0">
              <a:spcBef>
                <a:spcPts val="200"/>
              </a:spcBef>
              <a:spcAft>
                <a:spcPts val="200"/>
              </a:spcAft>
              <a:buClr>
                <a:srgbClr val="000000"/>
              </a:buClr>
              <a:buFont typeface="Aptos Display"/>
              <a:buAutoNum type="arabicPeriod" startAt="16"/>
            </a:pPr>
            <a:endParaRPr lang="en-GB" sz="1100" dirty="0"/>
          </a:p>
        </p:txBody>
      </p:sp>
      <p:sp>
        <p:nvSpPr>
          <p:cNvPr id="6" name="Slide Number Placeholder 4">
            <a:extLst>
              <a:ext uri="{FF2B5EF4-FFF2-40B4-BE49-F238E27FC236}">
                <a16:creationId xmlns:a16="http://schemas.microsoft.com/office/drawing/2014/main" id="{5BD09F30-F9D0-5AB8-37A2-B85639984ABE}"/>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1409A7F8-81AD-405F-8549-70462D4280B2}" type="slidenum">
              <a:rPr kumimoji="0" lang="en-GB" sz="1200" b="0" i="0" u="none" strike="noStrike" kern="1200" cap="none" spc="0" normalizeH="0" baseline="0" noProof="0" smtClean="0">
                <a:ln>
                  <a:noFill/>
                </a:ln>
                <a:solidFill>
                  <a:srgbClr val="767676"/>
                </a:solidFill>
                <a:effectLst/>
                <a:uLnTx/>
                <a:uFillTx/>
                <a:latin typeface="IBM Plex Sans" pitchFamily="3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249</a:t>
            </a:fld>
            <a:endParaRPr kumimoji="0" lang="en-GB" sz="1200" b="0" i="0" u="none" strike="noStrike" kern="1200" cap="none" spc="0" normalizeH="0" baseline="0" noProof="0">
              <a:ln>
                <a:noFill/>
              </a:ln>
              <a:solidFill>
                <a:srgbClr val="767676"/>
              </a:solidFill>
              <a:effectLst/>
              <a:uLnTx/>
              <a:uFillTx/>
              <a:latin typeface="IBM Plex Sans" pitchFamily="34"/>
              <a:ea typeface="+mn-ea"/>
              <a:cs typeface="+mn-cs"/>
            </a:endParaRPr>
          </a:p>
        </p:txBody>
      </p:sp>
      <p:sp>
        <p:nvSpPr>
          <p:cNvPr id="7" name="Footer Placeholder 4">
            <a:extLst>
              <a:ext uri="{FF2B5EF4-FFF2-40B4-BE49-F238E27FC236}">
                <a16:creationId xmlns:a16="http://schemas.microsoft.com/office/drawing/2014/main" id="{DF7F1084-DE5A-221D-18E4-B2B4DA421CF2}"/>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778917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EBD18-7C19-D7F0-72D0-755B812E5F1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ED66B96-388C-CE83-228E-89D25FDE65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B7443AEF-EADD-88CF-D226-44487B538475}"/>
              </a:ext>
            </a:extLst>
          </p:cNvPr>
          <p:cNvSpPr>
            <a:spLocks noGrp="1"/>
          </p:cNvSpPr>
          <p:nvPr>
            <p:ph type="title"/>
          </p:nvPr>
        </p:nvSpPr>
        <p:spPr/>
        <p:txBody>
          <a:bodyPr>
            <a:normAutofit/>
          </a:bodyPr>
          <a:lstStyle/>
          <a:p>
            <a:r>
              <a:rPr lang="en-GB" sz="1800" b="1" dirty="0">
                <a:solidFill>
                  <a:srgbClr val="0517B5"/>
                </a:solidFill>
              </a:rPr>
              <a:t>Chapter 2 / Conceptual Foundations</a:t>
            </a:r>
            <a:br>
              <a:rPr lang="en-GB" sz="3600" noProof="0" dirty="0">
                <a:solidFill>
                  <a:srgbClr val="0517B5"/>
                </a:solidFill>
                <a:latin typeface="IBM Plex Sans" panose="020B0503050203000203" pitchFamily="34" charset="0"/>
              </a:rPr>
            </a:br>
            <a:r>
              <a:rPr lang="en-GB" sz="3600" noProof="0" dirty="0">
                <a:solidFill>
                  <a:srgbClr val="0517B5"/>
                </a:solidFill>
                <a:latin typeface="IBM Plex Sans" panose="020B0503050203000203" pitchFamily="34" charset="0"/>
              </a:rPr>
              <a:t>Dimension-Based Theories</a:t>
            </a:r>
          </a:p>
        </p:txBody>
      </p:sp>
      <p:sp>
        <p:nvSpPr>
          <p:cNvPr id="5" name="Slide Number Placeholder 4">
            <a:extLst>
              <a:ext uri="{FF2B5EF4-FFF2-40B4-BE49-F238E27FC236}">
                <a16:creationId xmlns:a16="http://schemas.microsoft.com/office/drawing/2014/main" id="{811AEB75-AC33-C873-65A2-DEDDFBAFCEB9}"/>
              </a:ext>
            </a:extLst>
          </p:cNvPr>
          <p:cNvSpPr>
            <a:spLocks noGrp="1"/>
          </p:cNvSpPr>
          <p:nvPr>
            <p:ph type="sldNum" sz="quarter" idx="12"/>
          </p:nvPr>
        </p:nvSpPr>
        <p:spPr>
          <a:xfrm>
            <a:off x="8610600" y="6356350"/>
            <a:ext cx="2743200" cy="365125"/>
          </a:xfrm>
        </p:spPr>
        <p:txBody>
          <a:bodyPr/>
          <a:lstStyle/>
          <a:p>
            <a:fld id="{3956045D-9102-456A-A452-B8024B51FE1A}" type="slidenum">
              <a:rPr lang="en-GB" noProof="0" smtClean="0">
                <a:latin typeface="IBM Plex Sans" panose="020B0503050203000203" pitchFamily="34" charset="0"/>
              </a:rPr>
              <a:t>25</a:t>
            </a:fld>
            <a:endParaRPr lang="en-GB" noProof="0" dirty="0">
              <a:latin typeface="IBM Plex Sans" panose="020B0503050203000203" pitchFamily="34" charset="0"/>
            </a:endParaRPr>
          </a:p>
        </p:txBody>
      </p:sp>
      <p:sp>
        <p:nvSpPr>
          <p:cNvPr id="15" name="TextBox 14">
            <a:extLst>
              <a:ext uri="{FF2B5EF4-FFF2-40B4-BE49-F238E27FC236}">
                <a16:creationId xmlns:a16="http://schemas.microsoft.com/office/drawing/2014/main" id="{3F1A696A-29C6-CAD6-C388-C4F5E585A9DC}"/>
              </a:ext>
            </a:extLst>
          </p:cNvPr>
          <p:cNvSpPr txBox="1"/>
          <p:nvPr/>
        </p:nvSpPr>
        <p:spPr>
          <a:xfrm>
            <a:off x="838200" y="2067677"/>
            <a:ext cx="9495866" cy="2267287"/>
          </a:xfrm>
          <a:prstGeom prst="rect">
            <a:avLst/>
          </a:prstGeom>
          <a:noFill/>
        </p:spPr>
        <p:txBody>
          <a:bodyPr wrap="square">
            <a:spAutoFit/>
          </a:bodyPr>
          <a:lstStyle/>
          <a:p>
            <a:pPr marL="228600" indent="-228600">
              <a:lnSpc>
                <a:spcPct val="90000"/>
              </a:lnSpc>
              <a:spcBef>
                <a:spcPts val="1000"/>
              </a:spcBef>
              <a:buClr>
                <a:prstClr val="black"/>
              </a:buClr>
              <a:buFont typeface="Wingdings" panose="05000000000000000000" pitchFamily="2" charset="2"/>
              <a:buChar char="§"/>
              <a:defRPr/>
            </a:pPr>
            <a:r>
              <a:rPr lang="en-GB" sz="2000" noProof="0" dirty="0">
                <a:latin typeface="IBM Plex Sans" panose="020B0503050203000203" pitchFamily="34" charset="0"/>
              </a:rPr>
              <a:t>Clan, Adhocracy, Market and Hierarchy (Cameron &amp; Quinn, 2011)</a:t>
            </a:r>
          </a:p>
          <a:p>
            <a:pPr marL="228600" indent="-228600">
              <a:lnSpc>
                <a:spcPct val="90000"/>
              </a:lnSpc>
              <a:spcBef>
                <a:spcPts val="1000"/>
              </a:spcBef>
              <a:buClr>
                <a:prstClr val="black"/>
              </a:buClr>
              <a:buFont typeface="Wingdings" panose="05000000000000000000" pitchFamily="2" charset="2"/>
              <a:buChar char="§"/>
              <a:defRPr/>
            </a:pPr>
            <a:r>
              <a:rPr lang="en-GB" sz="2000" noProof="0" dirty="0">
                <a:latin typeface="IBM Plex Sans" panose="020B0503050203000203" pitchFamily="34" charset="0"/>
              </a:rPr>
              <a:t>Power Distribution and Cooperation Level (Handy, 1995)</a:t>
            </a:r>
          </a:p>
          <a:p>
            <a:pPr marL="228600" indent="-228600">
              <a:lnSpc>
                <a:spcPct val="90000"/>
              </a:lnSpc>
              <a:spcBef>
                <a:spcPts val="1000"/>
              </a:spcBef>
              <a:buClr>
                <a:prstClr val="black"/>
              </a:buClr>
              <a:buFont typeface="Wingdings" panose="05000000000000000000" pitchFamily="2" charset="2"/>
              <a:buChar char="§"/>
              <a:defRPr/>
            </a:pPr>
            <a:r>
              <a:rPr lang="en-GB" sz="2000" noProof="0" dirty="0">
                <a:latin typeface="IBM Plex Sans" panose="020B0503050203000203" pitchFamily="34" charset="0"/>
              </a:rPr>
              <a:t>Six Dimensions of National and Organisational Cultures (Hofstede, 2011)</a:t>
            </a:r>
          </a:p>
          <a:p>
            <a:pPr marL="228600" indent="-228600">
              <a:lnSpc>
                <a:spcPct val="90000"/>
              </a:lnSpc>
              <a:spcBef>
                <a:spcPts val="1000"/>
              </a:spcBef>
              <a:buClr>
                <a:prstClr val="black"/>
              </a:buClr>
              <a:buFont typeface="Wingdings" panose="05000000000000000000" pitchFamily="2" charset="2"/>
              <a:buChar char="§"/>
              <a:defRPr/>
            </a:pPr>
            <a:r>
              <a:rPr lang="en-GB" sz="2000" noProof="0" dirty="0">
                <a:latin typeface="IBM Plex Sans" panose="020B0503050203000203" pitchFamily="34" charset="0"/>
              </a:rPr>
              <a:t>Pathological, Bureaucratic and Generative Cultures (Westrum, 2004)</a:t>
            </a:r>
          </a:p>
          <a:p>
            <a:pPr marL="228600" indent="-228600">
              <a:lnSpc>
                <a:spcPct val="90000"/>
              </a:lnSpc>
              <a:spcBef>
                <a:spcPts val="1000"/>
              </a:spcBef>
              <a:buClr>
                <a:srgbClr val="0517B5"/>
              </a:buClr>
              <a:buFont typeface="Helvetica" panose="020B0604020202020204" pitchFamily="34" charset="0"/>
              <a:buChar char="│"/>
              <a:defRPr/>
            </a:pPr>
            <a:r>
              <a:rPr lang="en-GB" sz="2000" noProof="0" dirty="0">
                <a:solidFill>
                  <a:srgbClr val="0517B5"/>
                </a:solidFill>
                <a:latin typeface="IBM Plex Sans" panose="020B0503050203000203" pitchFamily="34" charset="0"/>
                <a:cs typeface="Helvetica" panose="020B0604020202020204" pitchFamily="34" charset="0"/>
              </a:rPr>
              <a:t>Generative cultures enable relevant, timely and clear information flows because they translate the organisational values and goals into shared criteria. </a:t>
            </a:r>
          </a:p>
        </p:txBody>
      </p:sp>
      <p:sp>
        <p:nvSpPr>
          <p:cNvPr id="6" name="Footer Placeholder 4">
            <a:extLst>
              <a:ext uri="{FF2B5EF4-FFF2-40B4-BE49-F238E27FC236}">
                <a16:creationId xmlns:a16="http://schemas.microsoft.com/office/drawing/2014/main" id="{8A074170-D4B7-05DD-D3C0-4689AF39C24A}"/>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879164972"/>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A11ED-26CD-B5FF-9FA6-F74D1FF36E2F}"/>
            </a:ext>
          </a:extLst>
        </p:cNvPr>
        <p:cNvGrpSpPr/>
        <p:nvPr/>
      </p:nvGrpSpPr>
      <p:grpSpPr>
        <a:xfrm>
          <a:off x="0" y="0"/>
          <a:ext cx="0" cy="0"/>
          <a:chOff x="0" y="0"/>
          <a:chExt cx="0" cy="0"/>
        </a:xfrm>
      </p:grpSpPr>
      <p:pic>
        <p:nvPicPr>
          <p:cNvPr id="2" name="Picture 6">
            <a:extLst>
              <a:ext uri="{FF2B5EF4-FFF2-40B4-BE49-F238E27FC236}">
                <a16:creationId xmlns:a16="http://schemas.microsoft.com/office/drawing/2014/main" id="{6F1143B9-9BE2-57EC-D8ED-C870BC41417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33931" y="5977313"/>
            <a:ext cx="2119862" cy="744157"/>
          </a:xfrm>
          <a:prstGeom prst="rect">
            <a:avLst/>
          </a:prstGeom>
          <a:noFill/>
          <a:ln cap="flat">
            <a:noFill/>
          </a:ln>
        </p:spPr>
      </p:pic>
      <p:sp>
        <p:nvSpPr>
          <p:cNvPr id="3" name="Title 1">
            <a:extLst>
              <a:ext uri="{FF2B5EF4-FFF2-40B4-BE49-F238E27FC236}">
                <a16:creationId xmlns:a16="http://schemas.microsoft.com/office/drawing/2014/main" id="{A849ACEC-7C75-6839-D589-211D8DC120D9}"/>
              </a:ext>
            </a:extLst>
          </p:cNvPr>
          <p:cNvSpPr txBox="1">
            <a:spLocks noGrp="1"/>
          </p:cNvSpPr>
          <p:nvPr>
            <p:ph type="title"/>
          </p:nvPr>
        </p:nvSpPr>
        <p:spPr>
          <a:xfrm>
            <a:off x="838203" y="190311"/>
            <a:ext cx="10515600" cy="1325559"/>
          </a:xfrm>
        </p:spPr>
        <p:txBody>
          <a:bodyPr/>
          <a:lstStyle/>
          <a:p>
            <a:pPr lvl="0"/>
            <a:r>
              <a:rPr lang="en-GB" sz="3600" b="1" dirty="0">
                <a:solidFill>
                  <a:srgbClr val="0517B5"/>
                </a:solidFill>
              </a:rPr>
              <a:t>Endnotes</a:t>
            </a:r>
            <a:endParaRPr lang="en-GB" sz="3600" dirty="0">
              <a:solidFill>
                <a:srgbClr val="0517B5"/>
              </a:solidFill>
            </a:endParaRPr>
          </a:p>
        </p:txBody>
      </p:sp>
      <p:sp>
        <p:nvSpPr>
          <p:cNvPr id="4" name="Content Placeholder 2">
            <a:extLst>
              <a:ext uri="{FF2B5EF4-FFF2-40B4-BE49-F238E27FC236}">
                <a16:creationId xmlns:a16="http://schemas.microsoft.com/office/drawing/2014/main" id="{2F05C7E9-8F02-B8C5-5657-187FA8DB973D}"/>
              </a:ext>
            </a:extLst>
          </p:cNvPr>
          <p:cNvSpPr txBox="1">
            <a:spLocks noGrp="1"/>
          </p:cNvSpPr>
          <p:nvPr>
            <p:ph idx="1"/>
          </p:nvPr>
        </p:nvSpPr>
        <p:spPr>
          <a:xfrm>
            <a:off x="838203" y="1623913"/>
            <a:ext cx="10515600" cy="4351336"/>
          </a:xfrm>
        </p:spPr>
        <p:txBody>
          <a:bodyPr>
            <a:normAutofit lnSpcReduction="10000"/>
          </a:bodyPr>
          <a:lstStyle/>
          <a:p>
            <a:pPr marL="0" lvl="0" indent="0">
              <a:lnSpc>
                <a:spcPct val="80000"/>
              </a:lnSpc>
              <a:spcBef>
                <a:spcPts val="200"/>
              </a:spcBef>
              <a:spcAft>
                <a:spcPts val="200"/>
              </a:spcAft>
              <a:buNone/>
            </a:pPr>
            <a:r>
              <a:rPr lang="en-GB" sz="1800" b="1" dirty="0">
                <a:solidFill>
                  <a:srgbClr val="0517B5"/>
                </a:solidFill>
              </a:rPr>
              <a:t>Chapter 6</a:t>
            </a:r>
            <a:endParaRPr lang="en-US" sz="1100" dirty="0"/>
          </a:p>
          <a:p>
            <a:pPr lvl="0">
              <a:lnSpc>
                <a:spcPct val="80000"/>
              </a:lnSpc>
              <a:spcBef>
                <a:spcPts val="200"/>
              </a:spcBef>
              <a:spcAft>
                <a:spcPts val="200"/>
              </a:spcAft>
              <a:buClr>
                <a:srgbClr val="000000"/>
              </a:buClr>
              <a:buFont typeface="Aptos Display"/>
              <a:buAutoNum type="arabicPeriod"/>
            </a:pPr>
            <a:r>
              <a:rPr lang="de-DE" sz="1100" dirty="0"/>
              <a:t>Simmel, G. and Rammstedt, O. 2016. Gesamtausgabe. Band 11. Frankfurt am Main: Suhrkamp.</a:t>
            </a:r>
            <a:r>
              <a:rPr lang="en-US" sz="1100" dirty="0"/>
              <a:t> </a:t>
            </a:r>
          </a:p>
          <a:p>
            <a:pPr lvl="0">
              <a:lnSpc>
                <a:spcPct val="80000"/>
              </a:lnSpc>
              <a:spcBef>
                <a:spcPts val="200"/>
              </a:spcBef>
              <a:spcAft>
                <a:spcPts val="200"/>
              </a:spcAft>
              <a:buClr>
                <a:srgbClr val="000000"/>
              </a:buClr>
              <a:buFont typeface="Aptos Display"/>
              <a:buAutoNum type="arabicPeriod"/>
            </a:pPr>
            <a:r>
              <a:rPr lang="en-US" sz="1100" dirty="0"/>
              <a:t>Csikszentmihalyi and </a:t>
            </a:r>
            <a:r>
              <a:rPr lang="en-US" sz="1100" dirty="0" err="1"/>
              <a:t>Rochberg</a:t>
            </a:r>
            <a:r>
              <a:rPr lang="en-US" sz="1100" dirty="0"/>
              <a:t>-Halton point to material </a:t>
            </a:r>
            <a:r>
              <a:rPr lang="en-US" sz="1100" dirty="0" err="1"/>
              <a:t>arte</a:t>
            </a:r>
            <a:r>
              <a:rPr lang="en-US" sz="1100" dirty="0"/>
              <a:t> facts as a shared reference for goal-directed activity and learning experiences. Fuhrer proposes the ideas of a cultured mind and identity as meaning-making practices; Csikszentmihalyi, M. and </a:t>
            </a:r>
            <a:r>
              <a:rPr lang="en-US" sz="1100" dirty="0" err="1"/>
              <a:t>Rochberg</a:t>
            </a:r>
            <a:r>
              <a:rPr lang="en-US" sz="1100" dirty="0"/>
              <a:t>-Halton, E. 2012. The Meaning of Things. Cambridge University Press. </a:t>
            </a:r>
            <a:r>
              <a:rPr lang="en-US" sz="1100" dirty="0" err="1"/>
              <a:t>doi</a:t>
            </a:r>
            <a:r>
              <a:rPr lang="en-US" sz="1100" dirty="0"/>
              <a:t>: 10.1017/cbo9781139167611. Fuhrer, U. 2004. Cultivating minds: Identity as meaning-making practice. New York, N.Y.: Taylor &amp; Francis.</a:t>
            </a:r>
          </a:p>
          <a:p>
            <a:pPr lvl="0">
              <a:lnSpc>
                <a:spcPct val="80000"/>
              </a:lnSpc>
              <a:spcBef>
                <a:spcPts val="200"/>
              </a:spcBef>
              <a:spcAft>
                <a:spcPts val="200"/>
              </a:spcAft>
              <a:buClr>
                <a:srgbClr val="000000"/>
              </a:buClr>
              <a:buFont typeface="Aptos Display"/>
              <a:buAutoNum type="arabicPeriod"/>
            </a:pPr>
            <a:r>
              <a:rPr lang="en-GB" sz="1100" dirty="0" err="1">
                <a:ea typeface="Yu Mincho" pitchFamily="18"/>
                <a:cs typeface="Times New Roman" pitchFamily="18"/>
              </a:rPr>
              <a:t>Mengering</a:t>
            </a:r>
            <a:r>
              <a:rPr lang="en-GB" sz="1100" dirty="0">
                <a:ea typeface="Yu Mincho" pitchFamily="18"/>
                <a:cs typeface="Times New Roman" pitchFamily="18"/>
              </a:rPr>
              <a:t>, K. &amp; Hein, C. </a:t>
            </a:r>
            <a:r>
              <a:rPr lang="de-DE" sz="1100" dirty="0">
                <a:ea typeface="Yu Mincho" pitchFamily="18"/>
                <a:cs typeface="Times New Roman" pitchFamily="18"/>
              </a:rPr>
              <a:t>Gewinne Zukunft Podcast. 2024. #61 ESG-Ziele, Reporting und Datenstrategie vereinen - so macht es die Deutsche Bahn. https://gewinnezukunft.podigee.io/63-esg-datenstrategie. </a:t>
            </a:r>
            <a:r>
              <a:rPr lang="en-GB" sz="1100" dirty="0">
                <a:ea typeface="Yu Mincho" pitchFamily="18"/>
                <a:cs typeface="Times New Roman" pitchFamily="18"/>
              </a:rPr>
              <a:t>Accessed: 1 June 2025.</a:t>
            </a:r>
          </a:p>
          <a:p>
            <a:pPr lvl="0">
              <a:lnSpc>
                <a:spcPct val="80000"/>
              </a:lnSpc>
              <a:spcBef>
                <a:spcPts val="200"/>
              </a:spcBef>
              <a:spcAft>
                <a:spcPts val="200"/>
              </a:spcAft>
              <a:buClr>
                <a:srgbClr val="000000"/>
              </a:buClr>
              <a:buFont typeface="Aptos Display"/>
              <a:buAutoNum type="arabicPeriod"/>
            </a:pPr>
            <a:r>
              <a:rPr lang="en-US" sz="1100" dirty="0"/>
              <a:t>Ivanov, K. 2022. Values-Based Business Model Innovation– The Case of Ecosia and Its Business Model. International Journal of Innovation Management 26 (05). </a:t>
            </a:r>
            <a:r>
              <a:rPr lang="en-US" sz="1100" dirty="0" err="1"/>
              <a:t>doi</a:t>
            </a:r>
            <a:r>
              <a:rPr lang="en-US" sz="1100" dirty="0"/>
              <a:t>: 10.1142/ S1363919622400023. </a:t>
            </a:r>
            <a:endParaRPr lang="de-DE" sz="1100" dirty="0">
              <a:ea typeface="Yu Mincho" pitchFamily="18"/>
              <a:cs typeface="Times New Roman" pitchFamily="18"/>
            </a:endParaRPr>
          </a:p>
          <a:p>
            <a:pPr lvl="0">
              <a:lnSpc>
                <a:spcPct val="80000"/>
              </a:lnSpc>
              <a:spcBef>
                <a:spcPts val="200"/>
              </a:spcBef>
              <a:spcAft>
                <a:spcPts val="200"/>
              </a:spcAft>
              <a:buClr>
                <a:srgbClr val="000000"/>
              </a:buClr>
              <a:buFont typeface="Aptos Display"/>
              <a:buAutoNum type="arabicPeriod"/>
            </a:pPr>
            <a:r>
              <a:rPr lang="en-US" sz="1100" dirty="0"/>
              <a:t>Edmondson, A. and Bransby, D. 2023. Psychological Safety Comes of Age: Observed Themes in an Established Literature. Annual Review of </a:t>
            </a:r>
            <a:r>
              <a:rPr lang="en-US" sz="1100" dirty="0" err="1"/>
              <a:t>Organisational</a:t>
            </a:r>
            <a:r>
              <a:rPr lang="en-US" sz="1100" dirty="0"/>
              <a:t> Psychology and </a:t>
            </a:r>
            <a:r>
              <a:rPr lang="en-US" sz="1100" dirty="0" err="1"/>
              <a:t>Organisational</a:t>
            </a:r>
            <a:r>
              <a:rPr lang="en-US" sz="1100" dirty="0"/>
              <a:t> Behavior 10 (1): 55–78. </a:t>
            </a:r>
            <a:r>
              <a:rPr lang="en-US" sz="1100" dirty="0" err="1"/>
              <a:t>doi</a:t>
            </a:r>
            <a:r>
              <a:rPr lang="en-US" sz="1100" dirty="0"/>
              <a:t>: 10.1146/annurev-orgpsych-120920-055217.</a:t>
            </a:r>
          </a:p>
          <a:p>
            <a:pPr lvl="0">
              <a:lnSpc>
                <a:spcPct val="80000"/>
              </a:lnSpc>
              <a:spcBef>
                <a:spcPts val="200"/>
              </a:spcBef>
              <a:spcAft>
                <a:spcPts val="200"/>
              </a:spcAft>
              <a:buClr>
                <a:srgbClr val="000000"/>
              </a:buClr>
              <a:buFont typeface="Aptos Display"/>
              <a:buAutoNum type="arabicPeriod"/>
            </a:pPr>
            <a:r>
              <a:rPr lang="en-US" sz="1100" dirty="0"/>
              <a:t>Liang, J., Farh, C. and Farh, J. 2012. Psychological Antecedents of Promotive and Prohibitive Voice: A Two-Wave Examination. Academy of Management Journal 55 (1): 71–92. </a:t>
            </a:r>
            <a:r>
              <a:rPr lang="en-US" sz="1100" dirty="0" err="1"/>
              <a:t>doi</a:t>
            </a:r>
            <a:r>
              <a:rPr lang="en-US" sz="1100" dirty="0"/>
              <a:t>: 10.5465/ amj.2010.0176. </a:t>
            </a:r>
          </a:p>
          <a:p>
            <a:pPr lvl="0">
              <a:lnSpc>
                <a:spcPct val="80000"/>
              </a:lnSpc>
              <a:spcBef>
                <a:spcPts val="200"/>
              </a:spcBef>
              <a:spcAft>
                <a:spcPts val="200"/>
              </a:spcAft>
              <a:buClr>
                <a:srgbClr val="000000"/>
              </a:buClr>
              <a:buFont typeface="Aptos Display"/>
              <a:buAutoNum type="arabicPeriod"/>
            </a:pPr>
            <a:r>
              <a:rPr lang="en-GB" sz="1100" dirty="0">
                <a:ea typeface="Yu Mincho" pitchFamily="18"/>
                <a:cs typeface="Times New Roman" pitchFamily="18"/>
              </a:rPr>
              <a:t>Reay, T. and </a:t>
            </a:r>
            <a:r>
              <a:rPr lang="en-GB" sz="1100" dirty="0" err="1">
                <a:ea typeface="Yu Mincho" pitchFamily="18"/>
                <a:cs typeface="Times New Roman" pitchFamily="18"/>
              </a:rPr>
              <a:t>Hinings</a:t>
            </a:r>
            <a:r>
              <a:rPr lang="en-GB" sz="1100" dirty="0">
                <a:ea typeface="Yu Mincho" pitchFamily="18"/>
                <a:cs typeface="Times New Roman" pitchFamily="18"/>
              </a:rPr>
              <a:t>, C. 2009. Managing the Rivalry of Competing Institutional Logics. </a:t>
            </a:r>
            <a:r>
              <a:rPr lang="en-GB" sz="1100" i="1" dirty="0">
                <a:ea typeface="Yu Mincho" pitchFamily="18"/>
                <a:cs typeface="Times New Roman" pitchFamily="18"/>
              </a:rPr>
              <a:t>Organisation Studies</a:t>
            </a:r>
            <a:r>
              <a:rPr lang="en-GB" sz="1100" dirty="0">
                <a:ea typeface="Yu Mincho" pitchFamily="18"/>
                <a:cs typeface="Times New Roman" pitchFamily="18"/>
              </a:rPr>
              <a:t> 30 (6): 629–652. </a:t>
            </a:r>
            <a:r>
              <a:rPr lang="en-GB" sz="1100" dirty="0" err="1">
                <a:ea typeface="Yu Mincho" pitchFamily="18"/>
                <a:cs typeface="Times New Roman" pitchFamily="18"/>
              </a:rPr>
              <a:t>doi</a:t>
            </a:r>
            <a:r>
              <a:rPr lang="en-GB" sz="1100" dirty="0">
                <a:ea typeface="Yu Mincho" pitchFamily="18"/>
                <a:cs typeface="Times New Roman" pitchFamily="18"/>
              </a:rPr>
              <a:t>: 10.1177/0170840609104803.</a:t>
            </a:r>
            <a:endParaRPr lang="en-US" sz="1100" dirty="0"/>
          </a:p>
          <a:p>
            <a:pPr lvl="0">
              <a:lnSpc>
                <a:spcPct val="80000"/>
              </a:lnSpc>
              <a:spcBef>
                <a:spcPts val="200"/>
              </a:spcBef>
              <a:spcAft>
                <a:spcPts val="200"/>
              </a:spcAft>
              <a:buClr>
                <a:srgbClr val="000000"/>
              </a:buClr>
              <a:buFont typeface="Aptos Display"/>
              <a:buAutoNum type="arabicPeriod"/>
            </a:pPr>
            <a:r>
              <a:rPr lang="en-GB" sz="1100" dirty="0"/>
              <a:t>Taplin, D. H., Clark, H. N., Collins, E., &amp; Colby, D. C. 2013. Theory of change. https://www.actknowledge.org/resources/documents/ToC-Tech-Papers.pdf. New York. Accessed: 10 October 2024.</a:t>
            </a:r>
          </a:p>
          <a:p>
            <a:pPr lvl="0">
              <a:lnSpc>
                <a:spcPct val="80000"/>
              </a:lnSpc>
              <a:spcBef>
                <a:spcPts val="200"/>
              </a:spcBef>
              <a:spcAft>
                <a:spcPts val="200"/>
              </a:spcAft>
              <a:buClr>
                <a:srgbClr val="000000"/>
              </a:buClr>
              <a:buFont typeface="Aptos Display"/>
              <a:buAutoNum type="arabicPeriod"/>
            </a:pPr>
            <a:r>
              <a:rPr lang="en-GB" sz="1100" dirty="0">
                <a:ea typeface="Yu Mincho" pitchFamily="18"/>
                <a:cs typeface="Times New Roman" pitchFamily="18"/>
              </a:rPr>
              <a:t>Related practices from the literature: A clear direction in </a:t>
            </a:r>
            <a:r>
              <a:rPr lang="en-GB" sz="1100" dirty="0" err="1">
                <a:ea typeface="Yu Mincho" pitchFamily="18"/>
                <a:cs typeface="Times New Roman" pitchFamily="18"/>
              </a:rPr>
              <a:t>Geradts</a:t>
            </a:r>
            <a:r>
              <a:rPr lang="en-GB" sz="1100" dirty="0">
                <a:ea typeface="Yu Mincho" pitchFamily="18"/>
                <a:cs typeface="Times New Roman" pitchFamily="18"/>
              </a:rPr>
              <a:t>, T. &amp; </a:t>
            </a:r>
            <a:r>
              <a:rPr lang="en-GB" sz="1100" dirty="0" err="1">
                <a:ea typeface="Yu Mincho" pitchFamily="18"/>
                <a:cs typeface="Times New Roman" pitchFamily="18"/>
              </a:rPr>
              <a:t>Bocken</a:t>
            </a:r>
            <a:r>
              <a:rPr lang="en-GB" sz="1100" dirty="0">
                <a:ea typeface="Yu Mincho" pitchFamily="18"/>
                <a:cs typeface="Times New Roman" pitchFamily="18"/>
              </a:rPr>
              <a:t>, N. 2019. Driving sustainability-oriented innovation: a sustainable corporate entrepreneurship approach. </a:t>
            </a:r>
            <a:r>
              <a:rPr lang="en-GB" sz="1100" i="1" dirty="0">
                <a:ea typeface="Yu Mincho" pitchFamily="18"/>
                <a:cs typeface="Times New Roman" pitchFamily="18"/>
              </a:rPr>
              <a:t>MIT Sloan Review</a:t>
            </a:r>
            <a:r>
              <a:rPr lang="en-GB" sz="1100" dirty="0">
                <a:ea typeface="Yu Mincho" pitchFamily="18"/>
                <a:cs typeface="Times New Roman" pitchFamily="18"/>
              </a:rPr>
              <a:t> (Winter 2019)</a:t>
            </a:r>
            <a:br>
              <a:rPr lang="en-GB" sz="1100" dirty="0">
                <a:ea typeface="Yu Mincho" pitchFamily="18"/>
                <a:cs typeface="Times New Roman" pitchFamily="18"/>
              </a:rPr>
            </a:br>
            <a:r>
              <a:rPr lang="en-GB" sz="1100" dirty="0">
                <a:ea typeface="Yu Mincho" pitchFamily="18"/>
                <a:cs typeface="Times New Roman" pitchFamily="18"/>
              </a:rPr>
              <a:t>Providing Active Guidance for the Implementation of Normative Statements in Ivanov, K. 2024. Values-Based Barriers and Good Practices in Sustainability-Oriented Innovation Management. https://doi.org/10.1002/csr.3016. </a:t>
            </a:r>
            <a:r>
              <a:rPr lang="en-GB" sz="1100" i="1" dirty="0">
                <a:ea typeface="Yu Mincho" pitchFamily="18"/>
                <a:cs typeface="Times New Roman" pitchFamily="18"/>
              </a:rPr>
              <a:t>Corporate Social Responsibility and Environmental Management</a:t>
            </a:r>
            <a:r>
              <a:rPr lang="en-GB" sz="1100" dirty="0">
                <a:ea typeface="Yu Mincho" pitchFamily="18"/>
                <a:cs typeface="Times New Roman" pitchFamily="18"/>
              </a:rPr>
              <a:t> 1 (19). </a:t>
            </a:r>
          </a:p>
          <a:p>
            <a:pPr lvl="0">
              <a:lnSpc>
                <a:spcPct val="80000"/>
              </a:lnSpc>
              <a:spcBef>
                <a:spcPts val="200"/>
              </a:spcBef>
              <a:spcAft>
                <a:spcPts val="200"/>
              </a:spcAft>
              <a:buClr>
                <a:srgbClr val="000000"/>
              </a:buClr>
              <a:buFont typeface="Aptos Display"/>
              <a:buAutoNum type="arabicPeriod"/>
            </a:pPr>
            <a:r>
              <a:rPr lang="fr-FR" sz="1100" dirty="0">
                <a:ea typeface="Yu Mincho" pitchFamily="18"/>
                <a:cs typeface="Times New Roman" pitchFamily="18"/>
              </a:rPr>
              <a:t>R. Montera, A. Monti, M. Rapaccini. 2022. Case of </a:t>
            </a:r>
            <a:r>
              <a:rPr lang="fr-FR" sz="1100" dirty="0" err="1">
                <a:ea typeface="Yu Mincho" pitchFamily="18"/>
                <a:cs typeface="Times New Roman" pitchFamily="18"/>
              </a:rPr>
              <a:t>Oil</a:t>
            </a:r>
            <a:r>
              <a:rPr lang="fr-FR" sz="1100" dirty="0">
                <a:ea typeface="Yu Mincho" pitchFamily="18"/>
                <a:cs typeface="Times New Roman" pitchFamily="18"/>
              </a:rPr>
              <a:t> &amp; Gas Corporation in </a:t>
            </a:r>
            <a:r>
              <a:rPr lang="fr-FR" sz="1100" dirty="0" err="1">
                <a:ea typeface="Yu Mincho" pitchFamily="18"/>
                <a:cs typeface="Times New Roman" pitchFamily="18"/>
              </a:rPr>
              <a:t>ethnographic</a:t>
            </a:r>
            <a:r>
              <a:rPr lang="fr-FR" sz="1100" dirty="0">
                <a:ea typeface="Yu Mincho" pitchFamily="18"/>
                <a:cs typeface="Times New Roman" pitchFamily="18"/>
              </a:rPr>
              <a:t> </a:t>
            </a:r>
            <a:r>
              <a:rPr lang="fr-FR" sz="1100" dirty="0" err="1">
                <a:ea typeface="Yu Mincho" pitchFamily="18"/>
                <a:cs typeface="Times New Roman" pitchFamily="18"/>
              </a:rPr>
              <a:t>study</a:t>
            </a:r>
            <a:r>
              <a:rPr lang="fr-FR" sz="1100" dirty="0">
                <a:ea typeface="Yu Mincho" pitchFamily="18"/>
                <a:cs typeface="Times New Roman" pitchFamily="18"/>
              </a:rPr>
              <a:t> for the IMPACT Erasmus+ </a:t>
            </a:r>
            <a:r>
              <a:rPr lang="fr-FR" sz="1100" dirty="0" err="1">
                <a:ea typeface="Yu Mincho" pitchFamily="18"/>
                <a:cs typeface="Times New Roman" pitchFamily="18"/>
              </a:rPr>
              <a:t>project</a:t>
            </a:r>
            <a:r>
              <a:rPr lang="fr-FR" sz="1100" dirty="0">
                <a:ea typeface="Yu Mincho" pitchFamily="18"/>
                <a:cs typeface="Times New Roman" pitchFamily="18"/>
              </a:rPr>
              <a:t>.</a:t>
            </a:r>
          </a:p>
          <a:p>
            <a:pPr lvl="0">
              <a:lnSpc>
                <a:spcPct val="80000"/>
              </a:lnSpc>
              <a:spcBef>
                <a:spcPts val="200"/>
              </a:spcBef>
              <a:spcAft>
                <a:spcPts val="200"/>
              </a:spcAft>
              <a:buClr>
                <a:srgbClr val="000000"/>
              </a:buClr>
              <a:buFont typeface="Aptos Display"/>
              <a:buAutoNum type="arabicPeriod"/>
            </a:pPr>
            <a:r>
              <a:rPr lang="en-GB" sz="1100" dirty="0" err="1">
                <a:ea typeface="Yu Mincho" pitchFamily="18"/>
                <a:cs typeface="Times New Roman" pitchFamily="18"/>
              </a:rPr>
              <a:t>Haumer</a:t>
            </a:r>
            <a:r>
              <a:rPr lang="en-GB" sz="1100" dirty="0">
                <a:ea typeface="Yu Mincho" pitchFamily="18"/>
                <a:cs typeface="Times New Roman" pitchFamily="18"/>
              </a:rPr>
              <a:t>, F., Schlicker, L., </a:t>
            </a:r>
            <a:r>
              <a:rPr lang="en-GB" sz="1100" dirty="0" err="1">
                <a:ea typeface="Yu Mincho" pitchFamily="18"/>
                <a:cs typeface="Times New Roman" pitchFamily="18"/>
              </a:rPr>
              <a:t>Murschetz</a:t>
            </a:r>
            <a:r>
              <a:rPr lang="en-GB" sz="1100" dirty="0">
                <a:ea typeface="Yu Mincho" pitchFamily="18"/>
                <a:cs typeface="Times New Roman" pitchFamily="18"/>
              </a:rPr>
              <a:t>, P. and Kolo, C. 2021. Tailor the message and change will happen? An experimental study of message tailoring as an effective communication strategy for organisational change. </a:t>
            </a:r>
            <a:r>
              <a:rPr lang="en-GB" sz="1100" i="1" dirty="0">
                <a:ea typeface="Yu Mincho" pitchFamily="18"/>
                <a:cs typeface="Times New Roman" pitchFamily="18"/>
              </a:rPr>
              <a:t>Journal of Strategy and Management</a:t>
            </a:r>
            <a:r>
              <a:rPr lang="en-GB" sz="1100" dirty="0">
                <a:ea typeface="Yu Mincho" pitchFamily="18"/>
                <a:cs typeface="Times New Roman" pitchFamily="18"/>
              </a:rPr>
              <a:t> 14 (4): 426–443. Emerald Publishing Limited. </a:t>
            </a:r>
            <a:r>
              <a:rPr lang="en-GB" sz="1100" dirty="0" err="1">
                <a:ea typeface="Yu Mincho" pitchFamily="18"/>
                <a:cs typeface="Times New Roman" pitchFamily="18"/>
              </a:rPr>
              <a:t>doi</a:t>
            </a:r>
            <a:r>
              <a:rPr lang="en-GB" sz="1100" dirty="0">
                <a:ea typeface="Yu Mincho" pitchFamily="18"/>
                <a:cs typeface="Times New Roman" pitchFamily="18"/>
              </a:rPr>
              <a:t>: 10.1108/JSMA-08-2020-0207.</a:t>
            </a:r>
            <a:br>
              <a:rPr lang="en-GB" sz="1100" dirty="0">
                <a:ea typeface="Yu Mincho" pitchFamily="18"/>
                <a:cs typeface="Times New Roman" pitchFamily="18"/>
              </a:rPr>
            </a:br>
            <a:r>
              <a:rPr lang="en-GB" sz="1100" dirty="0">
                <a:ea typeface="Yu Mincho" pitchFamily="18"/>
                <a:cs typeface="Times New Roman" pitchFamily="18"/>
              </a:rPr>
              <a:t>Kreuter, M., Lukwago, S., Bucholtz, D., Clark, E. and Sanders-Thompson, V. 2003. Achieving cultural appropriateness in health promotion programs: targeted and tailored approaches. </a:t>
            </a:r>
            <a:r>
              <a:rPr lang="en-GB" sz="1100" i="1" dirty="0">
                <a:ea typeface="Yu Mincho" pitchFamily="18"/>
                <a:cs typeface="Times New Roman" pitchFamily="18"/>
              </a:rPr>
              <a:t>Health education &amp; </a:t>
            </a:r>
            <a:r>
              <a:rPr lang="en-GB" sz="1100" i="1" dirty="0" err="1">
                <a:ea typeface="Yu Mincho" pitchFamily="18"/>
                <a:cs typeface="Times New Roman" pitchFamily="18"/>
              </a:rPr>
              <a:t>behavior</a:t>
            </a:r>
            <a:r>
              <a:rPr lang="en-GB" sz="1100" i="1" dirty="0">
                <a:ea typeface="Yu Mincho" pitchFamily="18"/>
                <a:cs typeface="Times New Roman" pitchFamily="18"/>
              </a:rPr>
              <a:t>: the official publication of the Society for Public Health Education</a:t>
            </a:r>
            <a:r>
              <a:rPr lang="en-GB" sz="1100" dirty="0">
                <a:ea typeface="Yu Mincho" pitchFamily="18"/>
                <a:cs typeface="Times New Roman" pitchFamily="18"/>
              </a:rPr>
              <a:t> 30 (2): 133–146. </a:t>
            </a:r>
            <a:r>
              <a:rPr lang="en-GB" sz="1100" dirty="0" err="1">
                <a:ea typeface="Yu Mincho" pitchFamily="18"/>
                <a:cs typeface="Times New Roman" pitchFamily="18"/>
              </a:rPr>
              <a:t>doi</a:t>
            </a:r>
            <a:r>
              <a:rPr lang="en-GB" sz="1100" dirty="0">
                <a:ea typeface="Yu Mincho" pitchFamily="18"/>
                <a:cs typeface="Times New Roman" pitchFamily="18"/>
              </a:rPr>
              <a:t>: 10.1177/1090198102251021</a:t>
            </a:r>
          </a:p>
          <a:p>
            <a:pPr lvl="0">
              <a:lnSpc>
                <a:spcPct val="80000"/>
              </a:lnSpc>
              <a:spcBef>
                <a:spcPts val="200"/>
              </a:spcBef>
              <a:spcAft>
                <a:spcPts val="200"/>
              </a:spcAft>
              <a:buClr>
                <a:srgbClr val="000000"/>
              </a:buClr>
              <a:buFont typeface="Aptos Display"/>
              <a:buAutoNum type="arabicPeriod"/>
            </a:pPr>
            <a:endParaRPr lang="en-GB" sz="1100" dirty="0">
              <a:ea typeface="Yu Mincho" pitchFamily="18"/>
              <a:cs typeface="Times New Roman" pitchFamily="18"/>
            </a:endParaRPr>
          </a:p>
          <a:p>
            <a:pPr lvl="0">
              <a:lnSpc>
                <a:spcPct val="80000"/>
              </a:lnSpc>
              <a:spcBef>
                <a:spcPts val="200"/>
              </a:spcBef>
              <a:spcAft>
                <a:spcPts val="200"/>
              </a:spcAft>
              <a:buClr>
                <a:srgbClr val="000000"/>
              </a:buClr>
              <a:buFont typeface="Aptos Display"/>
              <a:buAutoNum type="arabicPeriod"/>
            </a:pPr>
            <a:endParaRPr lang="de-DE" sz="1100" dirty="0">
              <a:ea typeface="Yu Mincho" pitchFamily="18"/>
              <a:cs typeface="Times New Roman" pitchFamily="18"/>
            </a:endParaRPr>
          </a:p>
          <a:p>
            <a:pPr lvl="0">
              <a:lnSpc>
                <a:spcPct val="80000"/>
              </a:lnSpc>
              <a:spcBef>
                <a:spcPts val="200"/>
              </a:spcBef>
              <a:spcAft>
                <a:spcPts val="200"/>
              </a:spcAft>
              <a:buClr>
                <a:srgbClr val="000000"/>
              </a:buClr>
              <a:buFont typeface="Aptos Display"/>
              <a:buAutoNum type="arabicPeriod"/>
            </a:pPr>
            <a:endParaRPr lang="en-GB" sz="1100" dirty="0"/>
          </a:p>
        </p:txBody>
      </p:sp>
      <p:sp>
        <p:nvSpPr>
          <p:cNvPr id="6" name="Slide Number Placeholder 4">
            <a:extLst>
              <a:ext uri="{FF2B5EF4-FFF2-40B4-BE49-F238E27FC236}">
                <a16:creationId xmlns:a16="http://schemas.microsoft.com/office/drawing/2014/main" id="{CB61C0FE-471C-8BC0-ADBB-A0D6AC3EAA85}"/>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6C9B51B0-5CF1-47C1-AC35-1586072508A2}" type="slidenum">
              <a:rPr kumimoji="0" lang="en-GB" sz="1200" b="0" i="0" u="none" strike="noStrike" kern="1200" cap="none" spc="0" normalizeH="0" baseline="0" noProof="0" smtClean="0">
                <a:ln>
                  <a:noFill/>
                </a:ln>
                <a:solidFill>
                  <a:srgbClr val="767676"/>
                </a:solidFill>
                <a:effectLst/>
                <a:uLnTx/>
                <a:uFillTx/>
                <a:latin typeface="IBM Plex Sans" pitchFamily="3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250</a:t>
            </a:fld>
            <a:endParaRPr kumimoji="0" lang="en-GB" sz="1200" b="0" i="0" u="none" strike="noStrike" kern="1200" cap="none" spc="0" normalizeH="0" baseline="0" noProof="0">
              <a:ln>
                <a:noFill/>
              </a:ln>
              <a:solidFill>
                <a:srgbClr val="767676"/>
              </a:solidFill>
              <a:effectLst/>
              <a:uLnTx/>
              <a:uFillTx/>
              <a:latin typeface="IBM Plex Sans" pitchFamily="34"/>
              <a:ea typeface="+mn-ea"/>
              <a:cs typeface="+mn-cs"/>
            </a:endParaRPr>
          </a:p>
        </p:txBody>
      </p:sp>
      <p:sp>
        <p:nvSpPr>
          <p:cNvPr id="7" name="Footer Placeholder 4">
            <a:extLst>
              <a:ext uri="{FF2B5EF4-FFF2-40B4-BE49-F238E27FC236}">
                <a16:creationId xmlns:a16="http://schemas.microsoft.com/office/drawing/2014/main" id="{D0715114-3F5D-D980-D407-037DDD1EDE00}"/>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268969068"/>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3131C-70C7-4ACD-092A-0304EA7AF53D}"/>
            </a:ext>
          </a:extLst>
        </p:cNvPr>
        <p:cNvGrpSpPr/>
        <p:nvPr/>
      </p:nvGrpSpPr>
      <p:grpSpPr>
        <a:xfrm>
          <a:off x="0" y="0"/>
          <a:ext cx="0" cy="0"/>
          <a:chOff x="0" y="0"/>
          <a:chExt cx="0" cy="0"/>
        </a:xfrm>
      </p:grpSpPr>
      <p:pic>
        <p:nvPicPr>
          <p:cNvPr id="2" name="Picture 6">
            <a:extLst>
              <a:ext uri="{FF2B5EF4-FFF2-40B4-BE49-F238E27FC236}">
                <a16:creationId xmlns:a16="http://schemas.microsoft.com/office/drawing/2014/main" id="{4BB0FB12-EF77-52BB-53E5-44B7AF957EF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33931" y="5977313"/>
            <a:ext cx="2119862" cy="744157"/>
          </a:xfrm>
          <a:prstGeom prst="rect">
            <a:avLst/>
          </a:prstGeom>
          <a:noFill/>
          <a:ln cap="flat">
            <a:noFill/>
          </a:ln>
        </p:spPr>
      </p:pic>
      <p:sp>
        <p:nvSpPr>
          <p:cNvPr id="3" name="Title 1">
            <a:extLst>
              <a:ext uri="{FF2B5EF4-FFF2-40B4-BE49-F238E27FC236}">
                <a16:creationId xmlns:a16="http://schemas.microsoft.com/office/drawing/2014/main" id="{44C1BFFD-B38A-C472-EB75-AB97C396AE67}"/>
              </a:ext>
            </a:extLst>
          </p:cNvPr>
          <p:cNvSpPr txBox="1">
            <a:spLocks noGrp="1"/>
          </p:cNvSpPr>
          <p:nvPr>
            <p:ph type="title"/>
          </p:nvPr>
        </p:nvSpPr>
        <p:spPr>
          <a:xfrm>
            <a:off x="838203" y="190311"/>
            <a:ext cx="10515600" cy="1325559"/>
          </a:xfrm>
        </p:spPr>
        <p:txBody>
          <a:bodyPr/>
          <a:lstStyle/>
          <a:p>
            <a:pPr lvl="0"/>
            <a:r>
              <a:rPr lang="en-GB" sz="3600" b="1" dirty="0">
                <a:solidFill>
                  <a:srgbClr val="0517B5"/>
                </a:solidFill>
              </a:rPr>
              <a:t>Endnotes</a:t>
            </a:r>
            <a:endParaRPr lang="en-GB" sz="3600" dirty="0">
              <a:solidFill>
                <a:srgbClr val="0517B5"/>
              </a:solidFill>
            </a:endParaRPr>
          </a:p>
        </p:txBody>
      </p:sp>
      <p:sp>
        <p:nvSpPr>
          <p:cNvPr id="4" name="Content Placeholder 2">
            <a:extLst>
              <a:ext uri="{FF2B5EF4-FFF2-40B4-BE49-F238E27FC236}">
                <a16:creationId xmlns:a16="http://schemas.microsoft.com/office/drawing/2014/main" id="{1CC06F84-2591-F9D2-D9CA-6BAB9F75E740}"/>
              </a:ext>
            </a:extLst>
          </p:cNvPr>
          <p:cNvSpPr txBox="1">
            <a:spLocks noGrp="1"/>
          </p:cNvSpPr>
          <p:nvPr>
            <p:ph idx="1"/>
          </p:nvPr>
        </p:nvSpPr>
        <p:spPr>
          <a:xfrm>
            <a:off x="838203" y="1623913"/>
            <a:ext cx="10515600" cy="4351336"/>
          </a:xfrm>
        </p:spPr>
        <p:txBody>
          <a:bodyPr>
            <a:normAutofit lnSpcReduction="10000"/>
          </a:bodyPr>
          <a:lstStyle/>
          <a:p>
            <a:pPr marL="0" lvl="0" indent="0">
              <a:lnSpc>
                <a:spcPct val="80000"/>
              </a:lnSpc>
              <a:spcBef>
                <a:spcPts val="200"/>
              </a:spcBef>
              <a:buNone/>
            </a:pPr>
            <a:r>
              <a:rPr lang="en-GB" sz="1800" b="1" dirty="0">
                <a:solidFill>
                  <a:srgbClr val="0517B5"/>
                </a:solidFill>
              </a:rPr>
              <a:t>Chapter 6</a:t>
            </a:r>
            <a:endParaRPr lang="en-US" sz="1100" dirty="0"/>
          </a:p>
          <a:p>
            <a:pPr lvl="0">
              <a:lnSpc>
                <a:spcPct val="80000"/>
              </a:lnSpc>
              <a:spcBef>
                <a:spcPts val="200"/>
              </a:spcBef>
              <a:spcAft>
                <a:spcPts val="200"/>
              </a:spcAft>
              <a:buClr>
                <a:srgbClr val="000000"/>
              </a:buClr>
              <a:buFont typeface="Aptos Display"/>
              <a:buAutoNum type="arabicPeriod" startAt="12"/>
            </a:pPr>
            <a:r>
              <a:rPr lang="en-GB" sz="1100" dirty="0">
                <a:latin typeface="IBM Plex Sans" panose="020B0503050203000203" pitchFamily="34" charset="0"/>
              </a:rPr>
              <a:t>Related practices from the literature: Positive Reinforcement in </a:t>
            </a:r>
            <a:r>
              <a:rPr lang="en-GB" sz="1100" dirty="0" err="1">
                <a:latin typeface="IBM Plex Sans" panose="020B0503050203000203" pitchFamily="34" charset="0"/>
              </a:rPr>
              <a:t>Geradts</a:t>
            </a:r>
            <a:r>
              <a:rPr lang="en-GB" sz="1100" dirty="0">
                <a:latin typeface="IBM Plex Sans" panose="020B0503050203000203" pitchFamily="34" charset="0"/>
              </a:rPr>
              <a:t>, T. &amp; </a:t>
            </a:r>
            <a:r>
              <a:rPr lang="en-GB" sz="1100" dirty="0" err="1">
                <a:latin typeface="IBM Plex Sans" panose="020B0503050203000203" pitchFamily="34" charset="0"/>
              </a:rPr>
              <a:t>Bocken</a:t>
            </a:r>
            <a:r>
              <a:rPr lang="en-GB" sz="1100" dirty="0">
                <a:latin typeface="IBM Plex Sans" panose="020B0503050203000203" pitchFamily="34" charset="0"/>
              </a:rPr>
              <a:t>, N. 2019. </a:t>
            </a:r>
            <a:br>
              <a:rPr lang="en-GB" sz="1100" dirty="0">
                <a:latin typeface="IBM Plex Sans" panose="020B0503050203000203" pitchFamily="34" charset="0"/>
              </a:rPr>
            </a:br>
            <a:r>
              <a:rPr lang="en-GB" sz="1100" dirty="0">
                <a:latin typeface="IBM Plex Sans" panose="020B0503050203000203" pitchFamily="34" charset="0"/>
              </a:rPr>
              <a:t>Eco-friendly Reward System in Islam, M., Tseng, M.-L. and Karia, N. 2019. Assessment of corporate culture in sustainability performance using a hierarchical framework and interdependence relations. Journal of Cleaner Production 217: 676–690. </a:t>
            </a:r>
            <a:r>
              <a:rPr lang="en-GB" sz="1100" dirty="0" err="1">
                <a:latin typeface="IBM Plex Sans" panose="020B0503050203000203" pitchFamily="34" charset="0"/>
              </a:rPr>
              <a:t>doi</a:t>
            </a:r>
            <a:r>
              <a:rPr lang="en-GB" sz="1100" dirty="0">
                <a:latin typeface="IBM Plex Sans" panose="020B0503050203000203" pitchFamily="34" charset="0"/>
              </a:rPr>
              <a:t>: 10.1016/j.jclepro.2019.01.259</a:t>
            </a:r>
          </a:p>
          <a:p>
            <a:pPr lvl="0">
              <a:lnSpc>
                <a:spcPct val="80000"/>
              </a:lnSpc>
              <a:spcBef>
                <a:spcPts val="200"/>
              </a:spcBef>
              <a:spcAft>
                <a:spcPts val="200"/>
              </a:spcAft>
              <a:buClr>
                <a:srgbClr val="000000"/>
              </a:buClr>
              <a:buFont typeface="Aptos Display"/>
              <a:buAutoNum type="arabicPeriod" startAt="12"/>
            </a:pPr>
            <a:r>
              <a:rPr lang="en-GB" sz="1100" dirty="0">
                <a:latin typeface="IBM Plex Sans" panose="020B0503050203000203" pitchFamily="34" charset="0"/>
                <a:ea typeface="Yu Mincho" pitchFamily="18"/>
                <a:cs typeface="Times New Roman" pitchFamily="18"/>
              </a:rPr>
              <a:t>See ‘The Need for Accountability’ in </a:t>
            </a:r>
            <a:r>
              <a:rPr lang="en-GB" sz="1100" dirty="0" err="1">
                <a:latin typeface="IBM Plex Sans" panose="020B0503050203000203" pitchFamily="34" charset="0"/>
                <a:ea typeface="Yu Mincho" pitchFamily="18"/>
                <a:cs typeface="Times New Roman" pitchFamily="18"/>
              </a:rPr>
              <a:t>Geradts</a:t>
            </a:r>
            <a:r>
              <a:rPr lang="en-GB" sz="1100" dirty="0">
                <a:latin typeface="IBM Plex Sans" panose="020B0503050203000203" pitchFamily="34" charset="0"/>
                <a:ea typeface="Yu Mincho" pitchFamily="18"/>
                <a:cs typeface="Times New Roman" pitchFamily="18"/>
              </a:rPr>
              <a:t>, T. &amp; </a:t>
            </a:r>
            <a:r>
              <a:rPr lang="en-GB" sz="1100" dirty="0" err="1">
                <a:latin typeface="IBM Plex Sans" panose="020B0503050203000203" pitchFamily="34" charset="0"/>
                <a:ea typeface="Yu Mincho" pitchFamily="18"/>
                <a:cs typeface="Times New Roman" pitchFamily="18"/>
              </a:rPr>
              <a:t>Bocken</a:t>
            </a:r>
            <a:r>
              <a:rPr lang="en-GB" sz="1100" dirty="0">
                <a:latin typeface="IBM Plex Sans" panose="020B0503050203000203" pitchFamily="34" charset="0"/>
                <a:ea typeface="Yu Mincho" pitchFamily="18"/>
                <a:cs typeface="Times New Roman" pitchFamily="18"/>
              </a:rPr>
              <a:t>, N. 2019.</a:t>
            </a:r>
          </a:p>
          <a:p>
            <a:pPr lvl="0">
              <a:lnSpc>
                <a:spcPct val="80000"/>
              </a:lnSpc>
              <a:spcBef>
                <a:spcPts val="200"/>
              </a:spcBef>
              <a:spcAft>
                <a:spcPts val="200"/>
              </a:spcAft>
              <a:buClr>
                <a:srgbClr val="000000"/>
              </a:buClr>
              <a:buFont typeface="Aptos Display"/>
              <a:buAutoNum type="arabicPeriod" startAt="12"/>
            </a:pPr>
            <a:r>
              <a:rPr lang="en-GB" sz="1100" dirty="0">
                <a:latin typeface="IBM Plex Sans" panose="020B0503050203000203" pitchFamily="34" charset="0"/>
                <a:ea typeface="Yu Mincho" pitchFamily="18"/>
                <a:cs typeface="Times New Roman" pitchFamily="18"/>
              </a:rPr>
              <a:t>Related practices from the literature: Attracting the Right Talent in </a:t>
            </a:r>
            <a:r>
              <a:rPr lang="en-GB" sz="1100" dirty="0" err="1">
                <a:latin typeface="IBM Plex Sans" panose="020B0503050203000203" pitchFamily="34" charset="0"/>
                <a:ea typeface="Yu Mincho" pitchFamily="18"/>
                <a:cs typeface="Times New Roman" pitchFamily="18"/>
              </a:rPr>
              <a:t>Geradts</a:t>
            </a:r>
            <a:r>
              <a:rPr lang="en-GB" sz="1100" dirty="0">
                <a:latin typeface="IBM Plex Sans" panose="020B0503050203000203" pitchFamily="34" charset="0"/>
                <a:ea typeface="Yu Mincho" pitchFamily="18"/>
                <a:cs typeface="Times New Roman" pitchFamily="18"/>
              </a:rPr>
              <a:t>, T. &amp; </a:t>
            </a:r>
            <a:r>
              <a:rPr lang="en-GB" sz="1100" dirty="0" err="1">
                <a:latin typeface="IBM Plex Sans" panose="020B0503050203000203" pitchFamily="34" charset="0"/>
                <a:ea typeface="Yu Mincho" pitchFamily="18"/>
                <a:cs typeface="Times New Roman" pitchFamily="18"/>
              </a:rPr>
              <a:t>Bocken</a:t>
            </a:r>
            <a:r>
              <a:rPr lang="en-GB" sz="1100" dirty="0">
                <a:latin typeface="IBM Plex Sans" panose="020B0503050203000203" pitchFamily="34" charset="0"/>
                <a:ea typeface="Yu Mincho" pitchFamily="18"/>
                <a:cs typeface="Times New Roman" pitchFamily="18"/>
              </a:rPr>
              <a:t>, N. 2019. </a:t>
            </a:r>
            <a:br>
              <a:rPr lang="en-GB" sz="1100" dirty="0">
                <a:latin typeface="IBM Plex Sans" panose="020B0503050203000203" pitchFamily="34" charset="0"/>
                <a:ea typeface="Yu Mincho" pitchFamily="18"/>
                <a:cs typeface="Times New Roman" pitchFamily="18"/>
              </a:rPr>
            </a:br>
            <a:r>
              <a:rPr lang="en-GB" sz="1100" dirty="0">
                <a:latin typeface="IBM Plex Sans" panose="020B0503050203000203" pitchFamily="34" charset="0"/>
                <a:ea typeface="Yu Mincho" pitchFamily="18"/>
                <a:cs typeface="Times New Roman" pitchFamily="18"/>
              </a:rPr>
              <a:t>Human Resource Management in Gadomska-Lila, K. 2024. </a:t>
            </a:r>
            <a:r>
              <a:rPr lang="en-GB" sz="1100" i="1" dirty="0">
                <a:latin typeface="IBM Plex Sans" panose="020B0503050203000203" pitchFamily="34" charset="0"/>
                <a:ea typeface="Yu Mincho" pitchFamily="18"/>
                <a:cs typeface="Times New Roman" pitchFamily="18"/>
              </a:rPr>
              <a:t>Changing organisational culture for sustainability</a:t>
            </a:r>
            <a:r>
              <a:rPr lang="en-GB" sz="1100" dirty="0">
                <a:latin typeface="IBM Plex Sans" panose="020B0503050203000203" pitchFamily="34" charset="0"/>
                <a:ea typeface="Yu Mincho" pitchFamily="18"/>
                <a:cs typeface="Times New Roman" pitchFamily="18"/>
              </a:rPr>
              <a:t>: 206–230. </a:t>
            </a:r>
            <a:r>
              <a:rPr lang="en-GB" sz="1100" dirty="0" err="1">
                <a:latin typeface="IBM Plex Sans" panose="020B0503050203000203" pitchFamily="34" charset="0"/>
                <a:ea typeface="Yu Mincho" pitchFamily="18"/>
                <a:cs typeface="Times New Roman" pitchFamily="18"/>
              </a:rPr>
              <a:t>doi</a:t>
            </a:r>
            <a:r>
              <a:rPr lang="en-GB" sz="1100" dirty="0">
                <a:latin typeface="IBM Plex Sans" panose="020B0503050203000203" pitchFamily="34" charset="0"/>
                <a:ea typeface="Yu Mincho" pitchFamily="18"/>
                <a:cs typeface="Times New Roman" pitchFamily="18"/>
              </a:rPr>
              <a:t>: 10.4337/9781035314225.00020</a:t>
            </a:r>
            <a:br>
              <a:rPr lang="en-GB" sz="1100" dirty="0">
                <a:latin typeface="IBM Plex Sans" panose="020B0503050203000203" pitchFamily="34" charset="0"/>
                <a:ea typeface="Yu Mincho" pitchFamily="18"/>
                <a:cs typeface="Times New Roman" pitchFamily="18"/>
              </a:rPr>
            </a:br>
            <a:r>
              <a:rPr lang="en-GB" sz="1100" dirty="0">
                <a:latin typeface="IBM Plex Sans" panose="020B0503050203000203" pitchFamily="34" charset="0"/>
                <a:ea typeface="Yu Mincho" pitchFamily="18"/>
                <a:cs typeface="Times New Roman" pitchFamily="18"/>
              </a:rPr>
              <a:t>Sustainable Recruitment and Selection in Jepsen, D. and Grob, S. 2015. Sustainability in Recruitment and Selection: Building a Framework of Practices. </a:t>
            </a:r>
            <a:r>
              <a:rPr lang="en-GB" sz="1100" i="1" dirty="0">
                <a:latin typeface="IBM Plex Sans" panose="020B0503050203000203" pitchFamily="34" charset="0"/>
                <a:ea typeface="Yu Mincho" pitchFamily="18"/>
                <a:cs typeface="Times New Roman" pitchFamily="18"/>
              </a:rPr>
              <a:t>Journal of Education for Sustainable Development</a:t>
            </a:r>
            <a:r>
              <a:rPr lang="en-GB" sz="1100" dirty="0">
                <a:latin typeface="IBM Plex Sans" panose="020B0503050203000203" pitchFamily="34" charset="0"/>
                <a:ea typeface="Yu Mincho" pitchFamily="18"/>
                <a:cs typeface="Times New Roman" pitchFamily="18"/>
              </a:rPr>
              <a:t> 9 (2): 160–178. </a:t>
            </a:r>
            <a:r>
              <a:rPr lang="en-GB" sz="1100" dirty="0" err="1">
                <a:latin typeface="IBM Plex Sans" panose="020B0503050203000203" pitchFamily="34" charset="0"/>
                <a:ea typeface="Yu Mincho" pitchFamily="18"/>
                <a:cs typeface="Times New Roman" pitchFamily="18"/>
              </a:rPr>
              <a:t>doi</a:t>
            </a:r>
            <a:r>
              <a:rPr lang="en-GB" sz="1100" dirty="0">
                <a:latin typeface="IBM Plex Sans" panose="020B0503050203000203" pitchFamily="34" charset="0"/>
                <a:ea typeface="Yu Mincho" pitchFamily="18"/>
                <a:cs typeface="Times New Roman" pitchFamily="18"/>
              </a:rPr>
              <a:t>: 10.1177/0973408215588250</a:t>
            </a:r>
            <a:endParaRPr lang="de-DE" sz="1100" dirty="0">
              <a:latin typeface="IBM Plex Sans" panose="020B0503050203000203" pitchFamily="34" charset="0"/>
              <a:ea typeface="Yu Mincho" pitchFamily="18"/>
              <a:cs typeface="Times New Roman" pitchFamily="18"/>
            </a:endParaRPr>
          </a:p>
          <a:p>
            <a:pPr lvl="0">
              <a:lnSpc>
                <a:spcPct val="80000"/>
              </a:lnSpc>
              <a:spcBef>
                <a:spcPts val="200"/>
              </a:spcBef>
              <a:spcAft>
                <a:spcPts val="200"/>
              </a:spcAft>
              <a:buClr>
                <a:srgbClr val="000000"/>
              </a:buClr>
              <a:buFont typeface="Aptos Display"/>
              <a:buAutoNum type="arabicPeriod" startAt="12"/>
            </a:pPr>
            <a:r>
              <a:rPr lang="en-GB" sz="1100" dirty="0">
                <a:latin typeface="IBM Plex Sans" panose="020B0503050203000203" pitchFamily="34" charset="0"/>
                <a:ea typeface="Yu Mincho" pitchFamily="18"/>
                <a:cs typeface="Times New Roman" pitchFamily="18"/>
              </a:rPr>
              <a:t>Mead, T., </a:t>
            </a:r>
            <a:r>
              <a:rPr lang="en-GB" sz="1100" dirty="0" err="1">
                <a:latin typeface="IBM Plex Sans" panose="020B0503050203000203" pitchFamily="34" charset="0"/>
                <a:ea typeface="Yu Mincho" pitchFamily="18"/>
                <a:cs typeface="Times New Roman" pitchFamily="18"/>
              </a:rPr>
              <a:t>Jeanrenaud</a:t>
            </a:r>
            <a:r>
              <a:rPr lang="en-GB" sz="1100" dirty="0">
                <a:latin typeface="IBM Plex Sans" panose="020B0503050203000203" pitchFamily="34" charset="0"/>
                <a:ea typeface="Yu Mincho" pitchFamily="18"/>
                <a:cs typeface="Times New Roman" pitchFamily="18"/>
              </a:rPr>
              <a:t>, S. and Bessant, J. 2022. Sustainability oriented innovation narratives: Learning from nature inspired innovation. </a:t>
            </a:r>
            <a:r>
              <a:rPr lang="en-GB" sz="1100" i="1" dirty="0">
                <a:latin typeface="IBM Plex Sans" panose="020B0503050203000203" pitchFamily="34" charset="0"/>
                <a:ea typeface="Yu Mincho" pitchFamily="18"/>
                <a:cs typeface="Times New Roman" pitchFamily="18"/>
              </a:rPr>
              <a:t>Journal of Cleaner Production</a:t>
            </a:r>
            <a:r>
              <a:rPr lang="en-GB" sz="1100" dirty="0">
                <a:latin typeface="IBM Plex Sans" panose="020B0503050203000203" pitchFamily="34" charset="0"/>
                <a:ea typeface="Yu Mincho" pitchFamily="18"/>
                <a:cs typeface="Times New Roman" pitchFamily="18"/>
              </a:rPr>
              <a:t> 344: 130980. </a:t>
            </a:r>
            <a:r>
              <a:rPr lang="en-GB" sz="1100" dirty="0" err="1">
                <a:latin typeface="IBM Plex Sans" panose="020B0503050203000203" pitchFamily="34" charset="0"/>
                <a:ea typeface="Yu Mincho" pitchFamily="18"/>
                <a:cs typeface="Times New Roman" pitchFamily="18"/>
              </a:rPr>
              <a:t>doi</a:t>
            </a:r>
            <a:r>
              <a:rPr lang="en-GB" sz="1100" dirty="0">
                <a:latin typeface="IBM Plex Sans" panose="020B0503050203000203" pitchFamily="34" charset="0"/>
                <a:ea typeface="Yu Mincho" pitchFamily="18"/>
                <a:cs typeface="Times New Roman" pitchFamily="18"/>
              </a:rPr>
              <a:t>: 10.1016/j.jclepro.2022.130980.</a:t>
            </a:r>
          </a:p>
          <a:p>
            <a:pPr lvl="0">
              <a:lnSpc>
                <a:spcPct val="80000"/>
              </a:lnSpc>
              <a:spcBef>
                <a:spcPts val="200"/>
              </a:spcBef>
              <a:spcAft>
                <a:spcPts val="200"/>
              </a:spcAft>
              <a:buClr>
                <a:srgbClr val="000000"/>
              </a:buClr>
              <a:buFont typeface="Aptos Display"/>
              <a:buAutoNum type="arabicPeriod" startAt="12"/>
            </a:pPr>
            <a:r>
              <a:rPr lang="en-GB" sz="1100" dirty="0">
                <a:latin typeface="IBM Plex Sans" panose="020B0503050203000203" pitchFamily="34" charset="0"/>
                <a:ea typeface="Yu Mincho" pitchFamily="18"/>
                <a:cs typeface="Times New Roman" pitchFamily="18"/>
              </a:rPr>
              <a:t>Related practices from the literature: Onboarding Training in </a:t>
            </a:r>
            <a:r>
              <a:rPr lang="en-GB" sz="1100" dirty="0" err="1">
                <a:latin typeface="IBM Plex Sans" panose="020B0503050203000203" pitchFamily="34" charset="0"/>
                <a:ea typeface="Yu Mincho" pitchFamily="18"/>
                <a:cs typeface="Times New Roman" pitchFamily="18"/>
              </a:rPr>
              <a:t>Geradts</a:t>
            </a:r>
            <a:r>
              <a:rPr lang="en-GB" sz="1100" dirty="0">
                <a:latin typeface="IBM Plex Sans" panose="020B0503050203000203" pitchFamily="34" charset="0"/>
                <a:ea typeface="Yu Mincho" pitchFamily="18"/>
                <a:cs typeface="Times New Roman" pitchFamily="18"/>
              </a:rPr>
              <a:t>, T. &amp; </a:t>
            </a:r>
            <a:r>
              <a:rPr lang="en-GB" sz="1100" dirty="0" err="1">
                <a:latin typeface="IBM Plex Sans" panose="020B0503050203000203" pitchFamily="34" charset="0"/>
                <a:ea typeface="Yu Mincho" pitchFamily="18"/>
                <a:cs typeface="Times New Roman" pitchFamily="18"/>
              </a:rPr>
              <a:t>Bocken</a:t>
            </a:r>
            <a:r>
              <a:rPr lang="en-GB" sz="1100" dirty="0">
                <a:latin typeface="IBM Plex Sans" panose="020B0503050203000203" pitchFamily="34" charset="0"/>
                <a:ea typeface="Yu Mincho" pitchFamily="18"/>
                <a:cs typeface="Times New Roman" pitchFamily="18"/>
              </a:rPr>
              <a:t>, N. 2019. </a:t>
            </a:r>
            <a:br>
              <a:rPr lang="en-GB" sz="1100" dirty="0">
                <a:latin typeface="IBM Plex Sans" panose="020B0503050203000203" pitchFamily="34" charset="0"/>
                <a:ea typeface="Yu Mincho" pitchFamily="18"/>
                <a:cs typeface="Times New Roman" pitchFamily="18"/>
              </a:rPr>
            </a:br>
            <a:r>
              <a:rPr lang="en-GB" sz="1100" dirty="0">
                <a:latin typeface="IBM Plex Sans" panose="020B0503050203000203" pitchFamily="34" charset="0"/>
                <a:ea typeface="Yu Mincho" pitchFamily="18"/>
                <a:cs typeface="Times New Roman" pitchFamily="18"/>
              </a:rPr>
              <a:t>Human Resource Management in Gadomska-Lila, K. 2024. </a:t>
            </a:r>
            <a:r>
              <a:rPr lang="en-GB" sz="1100" dirty="0">
                <a:latin typeface="IBM Plex Sans" panose="020B0503050203000203" pitchFamily="34" charset="0"/>
              </a:rPr>
              <a:t>Changing organizational culture for sustainability. In: The Human Dimension of the Circular Economy, Eds. Aldona Glińska-</a:t>
            </a:r>
            <a:r>
              <a:rPr lang="en-GB" sz="1100" dirty="0" err="1">
                <a:latin typeface="IBM Plex Sans" panose="020B0503050203000203" pitchFamily="34" charset="0"/>
              </a:rPr>
              <a:t>Neweś</a:t>
            </a:r>
            <a:r>
              <a:rPr lang="en-GB" sz="1100" dirty="0">
                <a:latin typeface="IBM Plex Sans" panose="020B0503050203000203" pitchFamily="34" charset="0"/>
              </a:rPr>
              <a:t>, and Pauliina </a:t>
            </a:r>
            <a:r>
              <a:rPr lang="en-GB" sz="1100" dirty="0" err="1">
                <a:latin typeface="IBM Plex Sans" panose="020B0503050203000203" pitchFamily="34" charset="0"/>
              </a:rPr>
              <a:t>Ulkuniemi</a:t>
            </a:r>
            <a:r>
              <a:rPr lang="en-GB" sz="1100" dirty="0">
                <a:latin typeface="IBM Plex Sans" panose="020B0503050203000203" pitchFamily="34" charset="0"/>
              </a:rPr>
              <a:t>, 206–230. Edward Elgar Publishing.</a:t>
            </a:r>
            <a:endParaRPr lang="de-DE" sz="1100" dirty="0">
              <a:latin typeface="IBM Plex Sans" panose="020B0503050203000203" pitchFamily="34" charset="0"/>
              <a:ea typeface="Yu Mincho" pitchFamily="18"/>
              <a:cs typeface="Times New Roman" pitchFamily="18"/>
            </a:endParaRPr>
          </a:p>
          <a:p>
            <a:pPr lvl="0">
              <a:lnSpc>
                <a:spcPct val="80000"/>
              </a:lnSpc>
              <a:spcBef>
                <a:spcPts val="200"/>
              </a:spcBef>
              <a:spcAft>
                <a:spcPts val="200"/>
              </a:spcAft>
              <a:buClr>
                <a:srgbClr val="000000"/>
              </a:buClr>
              <a:buFont typeface="Aptos Display"/>
              <a:buAutoNum type="arabicPeriod" startAt="12"/>
            </a:pPr>
            <a:r>
              <a:rPr lang="it-IT" sz="1100" dirty="0" err="1">
                <a:latin typeface="IBM Plex Sans" panose="020B0503050203000203" pitchFamily="34" charset="0"/>
                <a:ea typeface="Yu Mincho" pitchFamily="18"/>
                <a:cs typeface="Times New Roman" pitchFamily="18"/>
              </a:rPr>
              <a:t>Geradts</a:t>
            </a:r>
            <a:r>
              <a:rPr lang="it-IT" sz="1100" dirty="0">
                <a:latin typeface="IBM Plex Sans" panose="020B0503050203000203" pitchFamily="34" charset="0"/>
                <a:ea typeface="Yu Mincho" pitchFamily="18"/>
                <a:cs typeface="Times New Roman" pitchFamily="18"/>
              </a:rPr>
              <a:t>, T. &amp; </a:t>
            </a:r>
            <a:r>
              <a:rPr lang="it-IT" sz="1100" dirty="0" err="1">
                <a:latin typeface="IBM Plex Sans" panose="020B0503050203000203" pitchFamily="34" charset="0"/>
                <a:ea typeface="Yu Mincho" pitchFamily="18"/>
                <a:cs typeface="Times New Roman" pitchFamily="18"/>
              </a:rPr>
              <a:t>Bocken</a:t>
            </a:r>
            <a:r>
              <a:rPr lang="it-IT" sz="1100" dirty="0">
                <a:latin typeface="IBM Plex Sans" panose="020B0503050203000203" pitchFamily="34" charset="0"/>
                <a:ea typeface="Yu Mincho" pitchFamily="18"/>
                <a:cs typeface="Times New Roman" pitchFamily="18"/>
              </a:rPr>
              <a:t>, N. 2019.</a:t>
            </a:r>
          </a:p>
          <a:p>
            <a:pPr lvl="0">
              <a:lnSpc>
                <a:spcPct val="80000"/>
              </a:lnSpc>
              <a:spcBef>
                <a:spcPts val="200"/>
              </a:spcBef>
              <a:spcAft>
                <a:spcPts val="200"/>
              </a:spcAft>
              <a:buClr>
                <a:srgbClr val="000000"/>
              </a:buClr>
              <a:buFont typeface="Aptos Display"/>
              <a:buAutoNum type="arabicPeriod" startAt="12"/>
            </a:pPr>
            <a:r>
              <a:rPr lang="en-GB" sz="1100" dirty="0">
                <a:latin typeface="IBM Plex Sans" panose="020B0503050203000203" pitchFamily="34" charset="0"/>
                <a:ea typeface="Yu Mincho" pitchFamily="18"/>
                <a:cs typeface="Times New Roman" pitchFamily="18"/>
              </a:rPr>
              <a:t>See Interpersonal Communication in </a:t>
            </a:r>
            <a:r>
              <a:rPr lang="en-US" sz="1100" dirty="0">
                <a:latin typeface="IBM Plex Sans" panose="020B0503050203000203" pitchFamily="34" charset="0"/>
              </a:rPr>
              <a:t>slam, M., Tseng, M.-L. and Karia, N. 2019. Assessment of corporate culture in sustainability performance using a hierarchical framework and interdepend </a:t>
            </a:r>
            <a:r>
              <a:rPr lang="en-US" sz="1100" dirty="0" err="1">
                <a:latin typeface="IBM Plex Sans" panose="020B0503050203000203" pitchFamily="34" charset="0"/>
              </a:rPr>
              <a:t>ence</a:t>
            </a:r>
            <a:r>
              <a:rPr lang="en-US" sz="1100" dirty="0">
                <a:latin typeface="IBM Plex Sans" panose="020B0503050203000203" pitchFamily="34" charset="0"/>
              </a:rPr>
              <a:t> relations. Journal of Cleaner Production 217: 676–690. </a:t>
            </a:r>
            <a:r>
              <a:rPr lang="en-US" sz="1100" dirty="0" err="1">
                <a:latin typeface="IBM Plex Sans" panose="020B0503050203000203" pitchFamily="34" charset="0"/>
              </a:rPr>
              <a:t>doi</a:t>
            </a:r>
            <a:r>
              <a:rPr lang="en-US" sz="1100" dirty="0">
                <a:latin typeface="IBM Plex Sans" panose="020B0503050203000203" pitchFamily="34" charset="0"/>
              </a:rPr>
              <a:t>: 10.1016/j.jclepro.2019.01.259 </a:t>
            </a:r>
          </a:p>
          <a:p>
            <a:pPr lvl="0">
              <a:lnSpc>
                <a:spcPct val="80000"/>
              </a:lnSpc>
              <a:spcBef>
                <a:spcPts val="200"/>
              </a:spcBef>
              <a:spcAft>
                <a:spcPts val="200"/>
              </a:spcAft>
              <a:buClr>
                <a:srgbClr val="000000"/>
              </a:buClr>
              <a:buFont typeface="Aptos Display"/>
              <a:buAutoNum type="arabicPeriod" startAt="12"/>
            </a:pPr>
            <a:r>
              <a:rPr lang="en-GB" sz="1100" dirty="0">
                <a:latin typeface="IBM Plex Sans" panose="020B0503050203000203" pitchFamily="34" charset="0"/>
                <a:ea typeface="Yu Mincho" pitchFamily="18"/>
                <a:cs typeface="Times New Roman" pitchFamily="18"/>
              </a:rPr>
              <a:t>Rolf, S., Schlachter, S. and Welbourne, T. 2016. Leading Sustainable Global Change from Within: The Case of Environmental Employee Resource Groups. </a:t>
            </a:r>
            <a:r>
              <a:rPr lang="en-GB" sz="1100" i="1" dirty="0">
                <a:latin typeface="IBM Plex Sans" panose="020B0503050203000203" pitchFamily="34" charset="0"/>
                <a:ea typeface="Yu Mincho" pitchFamily="18"/>
                <a:cs typeface="Times New Roman" pitchFamily="18"/>
              </a:rPr>
              <a:t>Employment Relations Today</a:t>
            </a:r>
            <a:r>
              <a:rPr lang="en-GB" sz="1100" dirty="0">
                <a:latin typeface="IBM Plex Sans" panose="020B0503050203000203" pitchFamily="34" charset="0"/>
                <a:ea typeface="Yu Mincho" pitchFamily="18"/>
                <a:cs typeface="Times New Roman" pitchFamily="18"/>
              </a:rPr>
              <a:t> 43 (2): 17–23. </a:t>
            </a:r>
            <a:r>
              <a:rPr lang="en-GB" sz="1100" dirty="0" err="1">
                <a:latin typeface="IBM Plex Sans" panose="020B0503050203000203" pitchFamily="34" charset="0"/>
                <a:ea typeface="Yu Mincho" pitchFamily="18"/>
                <a:cs typeface="Times New Roman" pitchFamily="18"/>
              </a:rPr>
              <a:t>doi</a:t>
            </a:r>
            <a:r>
              <a:rPr lang="en-GB" sz="1100" dirty="0">
                <a:latin typeface="IBM Plex Sans" panose="020B0503050203000203" pitchFamily="34" charset="0"/>
                <a:ea typeface="Yu Mincho" pitchFamily="18"/>
                <a:cs typeface="Times New Roman" pitchFamily="18"/>
              </a:rPr>
              <a:t>: 10.1002/ert.21564.</a:t>
            </a:r>
          </a:p>
          <a:p>
            <a:pPr lvl="0">
              <a:lnSpc>
                <a:spcPct val="80000"/>
              </a:lnSpc>
              <a:spcBef>
                <a:spcPts val="200"/>
              </a:spcBef>
              <a:spcAft>
                <a:spcPts val="200"/>
              </a:spcAft>
              <a:buClr>
                <a:srgbClr val="000000"/>
              </a:buClr>
              <a:buFont typeface="Aptos Display"/>
              <a:buAutoNum type="arabicPeriod" startAt="12"/>
            </a:pPr>
            <a:r>
              <a:rPr lang="en-GB" sz="1100" dirty="0">
                <a:latin typeface="IBM Plex Sans" panose="020B0503050203000203" pitchFamily="34" charset="0"/>
                <a:ea typeface="Yu Mincho" pitchFamily="18"/>
                <a:cs typeface="Times New Roman" pitchFamily="18"/>
              </a:rPr>
              <a:t>Gadomska-Lila, K. 2024.; Islam, M., Tseng, M.-L. and Karia, N. 2019.</a:t>
            </a:r>
          </a:p>
          <a:p>
            <a:pPr lvl="0">
              <a:lnSpc>
                <a:spcPct val="80000"/>
              </a:lnSpc>
              <a:spcBef>
                <a:spcPts val="200"/>
              </a:spcBef>
              <a:spcAft>
                <a:spcPts val="200"/>
              </a:spcAft>
              <a:buClr>
                <a:srgbClr val="000000"/>
              </a:buClr>
              <a:buFont typeface="Aptos Display"/>
              <a:buAutoNum type="arabicPeriod" startAt="12"/>
            </a:pPr>
            <a:r>
              <a:rPr lang="en-GB" sz="1100" dirty="0" err="1">
                <a:latin typeface="IBM Plex Sans" panose="020B0503050203000203" pitchFamily="34" charset="0"/>
                <a:ea typeface="Yu Mincho" pitchFamily="18"/>
                <a:cs typeface="Times New Roman" pitchFamily="18"/>
              </a:rPr>
              <a:t>Spitzeck</a:t>
            </a:r>
            <a:r>
              <a:rPr lang="en-GB" sz="1100" dirty="0">
                <a:latin typeface="IBM Plex Sans" panose="020B0503050203000203" pitchFamily="34" charset="0"/>
                <a:ea typeface="Yu Mincho" pitchFamily="18"/>
                <a:cs typeface="Times New Roman" pitchFamily="18"/>
              </a:rPr>
              <a:t>, H., Hansen, E., Lenssen, G., Bevan, D. and </a:t>
            </a:r>
            <a:r>
              <a:rPr lang="en-GB" sz="1100" dirty="0" err="1">
                <a:latin typeface="IBM Plex Sans" panose="020B0503050203000203" pitchFamily="34" charset="0"/>
                <a:ea typeface="Yu Mincho" pitchFamily="18"/>
                <a:cs typeface="Times New Roman" pitchFamily="18"/>
              </a:rPr>
              <a:t>Fontrodona</a:t>
            </a:r>
            <a:r>
              <a:rPr lang="en-GB" sz="1100" dirty="0">
                <a:latin typeface="IBM Plex Sans" panose="020B0503050203000203" pitchFamily="34" charset="0"/>
                <a:ea typeface="Yu Mincho" pitchFamily="18"/>
                <a:cs typeface="Times New Roman" pitchFamily="18"/>
              </a:rPr>
              <a:t>, J. 2010. </a:t>
            </a:r>
            <a:r>
              <a:rPr lang="en-US" sz="1100" dirty="0">
                <a:latin typeface="IBM Plex Sans" panose="020B0503050203000203" pitchFamily="34" charset="0"/>
                <a:ea typeface="Yu Mincho" pitchFamily="18"/>
                <a:cs typeface="Times New Roman" pitchFamily="18"/>
              </a:rPr>
              <a:t>Stakeholder governance: how stakeholders influence corporate decision making. Corporate Governance: The international Journal of Business in Society 10 (4): 378–391. Emer </a:t>
            </a:r>
            <a:r>
              <a:rPr lang="en-US" sz="1100" dirty="0" err="1">
                <a:latin typeface="IBM Plex Sans" panose="020B0503050203000203" pitchFamily="34" charset="0"/>
                <a:ea typeface="Yu Mincho" pitchFamily="18"/>
                <a:cs typeface="Times New Roman" pitchFamily="18"/>
              </a:rPr>
              <a:t>ald</a:t>
            </a:r>
            <a:r>
              <a:rPr lang="en-US" sz="1100" dirty="0">
                <a:latin typeface="IBM Plex Sans" panose="020B0503050203000203" pitchFamily="34" charset="0"/>
                <a:ea typeface="Yu Mincho" pitchFamily="18"/>
                <a:cs typeface="Times New Roman" pitchFamily="18"/>
              </a:rPr>
              <a:t> Group Publishing Limited. </a:t>
            </a:r>
            <a:r>
              <a:rPr lang="en-US" sz="1100" dirty="0" err="1">
                <a:latin typeface="IBM Plex Sans" panose="020B0503050203000203" pitchFamily="34" charset="0"/>
                <a:ea typeface="Yu Mincho" pitchFamily="18"/>
                <a:cs typeface="Times New Roman" pitchFamily="18"/>
              </a:rPr>
              <a:t>doi</a:t>
            </a:r>
            <a:r>
              <a:rPr lang="en-US" sz="1100" dirty="0">
                <a:latin typeface="IBM Plex Sans" panose="020B0503050203000203" pitchFamily="34" charset="0"/>
                <a:ea typeface="Yu Mincho" pitchFamily="18"/>
                <a:cs typeface="Times New Roman" pitchFamily="18"/>
              </a:rPr>
              <a:t>: 10.1108/14720701011069623</a:t>
            </a:r>
          </a:p>
          <a:p>
            <a:pPr lvl="0">
              <a:lnSpc>
                <a:spcPct val="80000"/>
              </a:lnSpc>
              <a:spcBef>
                <a:spcPts val="200"/>
              </a:spcBef>
              <a:spcAft>
                <a:spcPts val="200"/>
              </a:spcAft>
              <a:buClr>
                <a:srgbClr val="000000"/>
              </a:buClr>
              <a:buFont typeface="Aptos Display"/>
              <a:buAutoNum type="arabicPeriod" startAt="12"/>
            </a:pPr>
            <a:r>
              <a:rPr lang="en-GB" sz="1100" dirty="0">
                <a:latin typeface="IBM Plex Sans" panose="020B0503050203000203" pitchFamily="34" charset="0"/>
                <a:ea typeface="Yu Mincho" pitchFamily="18"/>
                <a:cs typeface="Times New Roman" pitchFamily="18"/>
              </a:rPr>
              <a:t>Related practices from the literature: Embedding Values in Organisational Policies: </a:t>
            </a:r>
            <a:r>
              <a:rPr lang="en-GB" sz="1100" dirty="0" err="1">
                <a:latin typeface="IBM Plex Sans" panose="020B0503050203000203" pitchFamily="34" charset="0"/>
                <a:ea typeface="Yu Mincho" pitchFamily="18"/>
                <a:cs typeface="Times New Roman" pitchFamily="18"/>
              </a:rPr>
              <a:t>Reficco</a:t>
            </a:r>
            <a:r>
              <a:rPr lang="en-GB" sz="1100" dirty="0">
                <a:latin typeface="IBM Plex Sans" panose="020B0503050203000203" pitchFamily="34" charset="0"/>
                <a:ea typeface="Yu Mincho" pitchFamily="18"/>
                <a:cs typeface="Times New Roman" pitchFamily="18"/>
              </a:rPr>
              <a:t>, E., Gutiérrez, R., Jaén, M. and Auletta, N. 2018. Collaboration mechanisms for sustainable innovation. </a:t>
            </a:r>
            <a:r>
              <a:rPr lang="en-GB" sz="1100" i="1" dirty="0">
                <a:latin typeface="IBM Plex Sans" panose="020B0503050203000203" pitchFamily="34" charset="0"/>
                <a:ea typeface="Yu Mincho" pitchFamily="18"/>
                <a:cs typeface="Times New Roman" pitchFamily="18"/>
              </a:rPr>
              <a:t>Journal of Cleaner Production</a:t>
            </a:r>
            <a:r>
              <a:rPr lang="en-GB" sz="1100" dirty="0">
                <a:latin typeface="IBM Plex Sans" panose="020B0503050203000203" pitchFamily="34" charset="0"/>
                <a:ea typeface="Yu Mincho" pitchFamily="18"/>
                <a:cs typeface="Times New Roman" pitchFamily="18"/>
              </a:rPr>
              <a:t> 203: 1170–1186. </a:t>
            </a:r>
            <a:r>
              <a:rPr lang="en-GB" sz="1100" dirty="0" err="1">
                <a:latin typeface="IBM Plex Sans" panose="020B0503050203000203" pitchFamily="34" charset="0"/>
                <a:ea typeface="Yu Mincho" pitchFamily="18"/>
                <a:cs typeface="Times New Roman" pitchFamily="18"/>
              </a:rPr>
              <a:t>doi</a:t>
            </a:r>
            <a:r>
              <a:rPr lang="en-GB" sz="1100" dirty="0">
                <a:latin typeface="IBM Plex Sans" panose="020B0503050203000203" pitchFamily="34" charset="0"/>
                <a:ea typeface="Yu Mincho" pitchFamily="18"/>
                <a:cs typeface="Times New Roman" pitchFamily="18"/>
              </a:rPr>
              <a:t>: 10.1016/j.jclepro.2018.08.043</a:t>
            </a:r>
            <a:br>
              <a:rPr lang="en-GB" sz="1100" dirty="0">
                <a:latin typeface="IBM Plex Sans" panose="020B0503050203000203" pitchFamily="34" charset="0"/>
                <a:ea typeface="Yu Mincho" pitchFamily="18"/>
                <a:cs typeface="Times New Roman" pitchFamily="18"/>
              </a:rPr>
            </a:br>
            <a:r>
              <a:rPr lang="en-GB" sz="1100" dirty="0">
                <a:latin typeface="IBM Plex Sans" panose="020B0503050203000203" pitchFamily="34" charset="0"/>
                <a:ea typeface="Yu Mincho" pitchFamily="18"/>
                <a:cs typeface="Times New Roman" pitchFamily="18"/>
              </a:rPr>
              <a:t>Embedding Values in Organisational Controls in Rauter, R., Globocnik, D. and Baumgartner, R. 2023. The role of organisational controls to advance sustainability innovation performance. </a:t>
            </a:r>
            <a:r>
              <a:rPr lang="en-GB" sz="1100" i="1" dirty="0" err="1">
                <a:latin typeface="IBM Plex Sans" panose="020B0503050203000203" pitchFamily="34" charset="0"/>
                <a:ea typeface="Yu Mincho" pitchFamily="18"/>
                <a:cs typeface="Times New Roman" pitchFamily="18"/>
              </a:rPr>
              <a:t>Technovation</a:t>
            </a:r>
            <a:r>
              <a:rPr lang="en-GB" sz="1100" dirty="0">
                <a:latin typeface="IBM Plex Sans" panose="020B0503050203000203" pitchFamily="34" charset="0"/>
                <a:ea typeface="Yu Mincho" pitchFamily="18"/>
                <a:cs typeface="Times New Roman" pitchFamily="18"/>
              </a:rPr>
              <a:t> 128: 102855. </a:t>
            </a:r>
            <a:r>
              <a:rPr lang="en-GB" sz="1100" dirty="0" err="1">
                <a:latin typeface="IBM Plex Sans" panose="020B0503050203000203" pitchFamily="34" charset="0"/>
                <a:ea typeface="Yu Mincho" pitchFamily="18"/>
                <a:cs typeface="Times New Roman" pitchFamily="18"/>
              </a:rPr>
              <a:t>doi</a:t>
            </a:r>
            <a:r>
              <a:rPr lang="en-GB" sz="1100" dirty="0">
                <a:latin typeface="IBM Plex Sans" panose="020B0503050203000203" pitchFamily="34" charset="0"/>
                <a:ea typeface="Yu Mincho" pitchFamily="18"/>
                <a:cs typeface="Times New Roman" pitchFamily="18"/>
              </a:rPr>
              <a:t>: 10.1016/j.technovation.2023.102855; </a:t>
            </a:r>
            <a:r>
              <a:rPr lang="en-GB" sz="1100" dirty="0" err="1">
                <a:latin typeface="IBM Plex Sans" panose="020B0503050203000203" pitchFamily="34" charset="0"/>
                <a:ea typeface="Yu Mincho" pitchFamily="18"/>
                <a:cs typeface="Times New Roman" pitchFamily="18"/>
              </a:rPr>
              <a:t>Ronalter</a:t>
            </a:r>
            <a:r>
              <a:rPr lang="en-GB" sz="1100" dirty="0">
                <a:latin typeface="IBM Plex Sans" panose="020B0503050203000203" pitchFamily="34" charset="0"/>
                <a:ea typeface="Yu Mincho" pitchFamily="18"/>
                <a:cs typeface="Times New Roman" pitchFamily="18"/>
              </a:rPr>
              <a:t>, L. M., &amp; Bernardo, M. 2023. Integrated management systems and sustainability–a review on their relationships. </a:t>
            </a:r>
            <a:r>
              <a:rPr lang="en-GB" sz="1100" i="1" dirty="0">
                <a:latin typeface="IBM Plex Sans" panose="020B0503050203000203" pitchFamily="34" charset="0"/>
                <a:ea typeface="Yu Mincho" pitchFamily="18"/>
                <a:cs typeface="Times New Roman" pitchFamily="18"/>
              </a:rPr>
              <a:t>Total Quality Management &amp; Business Excellence</a:t>
            </a:r>
            <a:r>
              <a:rPr lang="en-GB" sz="1100" dirty="0">
                <a:latin typeface="IBM Plex Sans" panose="020B0503050203000203" pitchFamily="34" charset="0"/>
                <a:ea typeface="Yu Mincho" pitchFamily="18"/>
                <a:cs typeface="Times New Roman" pitchFamily="18"/>
              </a:rPr>
              <a:t> 34 (11-12): 1438–1468.</a:t>
            </a:r>
            <a:br>
              <a:rPr lang="en-GB" sz="1100" dirty="0">
                <a:latin typeface="IBM Plex Sans" panose="020B0503050203000203" pitchFamily="34" charset="0"/>
                <a:ea typeface="Yu Mincho" pitchFamily="18"/>
                <a:cs typeface="Times New Roman" pitchFamily="18"/>
              </a:rPr>
            </a:br>
            <a:r>
              <a:rPr lang="en-GB" sz="1100" dirty="0">
                <a:latin typeface="IBM Plex Sans" panose="020B0503050203000203" pitchFamily="34" charset="0"/>
                <a:ea typeface="Yu Mincho" pitchFamily="18"/>
                <a:cs typeface="Times New Roman" pitchFamily="18"/>
              </a:rPr>
              <a:t>Adopting Management Systems in Islam, M., Tseng, M.-L. and Karia, N. 2019</a:t>
            </a:r>
            <a:endParaRPr lang="de-DE" sz="1100" dirty="0">
              <a:latin typeface="IBM Plex Sans" panose="020B0503050203000203" pitchFamily="34" charset="0"/>
              <a:ea typeface="Yu Mincho" pitchFamily="18"/>
              <a:cs typeface="Times New Roman" pitchFamily="18"/>
            </a:endParaRPr>
          </a:p>
          <a:p>
            <a:pPr lvl="0">
              <a:lnSpc>
                <a:spcPct val="80000"/>
              </a:lnSpc>
              <a:spcBef>
                <a:spcPts val="200"/>
              </a:spcBef>
              <a:spcAft>
                <a:spcPts val="200"/>
              </a:spcAft>
              <a:buClr>
                <a:srgbClr val="000000"/>
              </a:buClr>
              <a:buFont typeface="Aptos Display"/>
              <a:buAutoNum type="arabicPeriod" startAt="12"/>
            </a:pPr>
            <a:endParaRPr lang="en-GB" sz="1100" dirty="0">
              <a:latin typeface="IBM Plex Sans" panose="020B0503050203000203" pitchFamily="34" charset="0"/>
              <a:ea typeface="Yu Mincho" pitchFamily="18"/>
              <a:cs typeface="Times New Roman" pitchFamily="18"/>
            </a:endParaRPr>
          </a:p>
          <a:p>
            <a:pPr lvl="0">
              <a:lnSpc>
                <a:spcPct val="80000"/>
              </a:lnSpc>
              <a:spcBef>
                <a:spcPts val="200"/>
              </a:spcBef>
              <a:spcAft>
                <a:spcPts val="200"/>
              </a:spcAft>
              <a:buClr>
                <a:srgbClr val="000000"/>
              </a:buClr>
              <a:buFont typeface="Aptos Display"/>
              <a:buAutoNum type="arabicPeriod" startAt="12"/>
            </a:pPr>
            <a:endParaRPr lang="en-GB" sz="1100" dirty="0">
              <a:latin typeface="IBM Plex Sans" panose="020B0503050203000203" pitchFamily="34" charset="0"/>
              <a:ea typeface="Yu Mincho" pitchFamily="18"/>
              <a:cs typeface="Times New Roman" pitchFamily="18"/>
            </a:endParaRPr>
          </a:p>
          <a:p>
            <a:pPr lvl="0">
              <a:lnSpc>
                <a:spcPct val="80000"/>
              </a:lnSpc>
              <a:spcBef>
                <a:spcPts val="200"/>
              </a:spcBef>
              <a:spcAft>
                <a:spcPts val="200"/>
              </a:spcAft>
              <a:buClr>
                <a:srgbClr val="000000"/>
              </a:buClr>
              <a:buFont typeface="Aptos Display"/>
              <a:buAutoNum type="arabicPeriod" startAt="12"/>
            </a:pPr>
            <a:endParaRPr lang="en-US" sz="1100" dirty="0">
              <a:latin typeface="IBM Plex Sans" panose="020B0503050203000203" pitchFamily="34" charset="0"/>
            </a:endParaRPr>
          </a:p>
          <a:p>
            <a:pPr lvl="0">
              <a:lnSpc>
                <a:spcPct val="80000"/>
              </a:lnSpc>
              <a:spcBef>
                <a:spcPts val="200"/>
              </a:spcBef>
              <a:spcAft>
                <a:spcPts val="200"/>
              </a:spcAft>
              <a:buClr>
                <a:srgbClr val="000000"/>
              </a:buClr>
              <a:buFont typeface="Aptos Display"/>
              <a:buAutoNum type="arabicPeriod" startAt="12"/>
            </a:pPr>
            <a:endParaRPr lang="de-DE" sz="1100" dirty="0">
              <a:latin typeface="IBM Plex Sans" panose="020B0503050203000203" pitchFamily="34" charset="0"/>
              <a:ea typeface="Yu Mincho" pitchFamily="18"/>
              <a:cs typeface="Times New Roman" pitchFamily="18"/>
            </a:endParaRPr>
          </a:p>
          <a:p>
            <a:pPr lvl="0">
              <a:lnSpc>
                <a:spcPct val="80000"/>
              </a:lnSpc>
              <a:spcBef>
                <a:spcPts val="200"/>
              </a:spcBef>
              <a:spcAft>
                <a:spcPts val="200"/>
              </a:spcAft>
              <a:buClr>
                <a:srgbClr val="000000"/>
              </a:buClr>
              <a:buFont typeface="Aptos Display"/>
              <a:buAutoNum type="arabicPeriod" startAt="12"/>
            </a:pPr>
            <a:endParaRPr lang="en-GB" sz="1100" dirty="0">
              <a:latin typeface="IBM Plex Sans" panose="020B0503050203000203" pitchFamily="34" charset="0"/>
              <a:ea typeface="Yu Mincho" pitchFamily="18"/>
              <a:cs typeface="Times New Roman" pitchFamily="18"/>
            </a:endParaRPr>
          </a:p>
          <a:p>
            <a:pPr lvl="0">
              <a:lnSpc>
                <a:spcPct val="80000"/>
              </a:lnSpc>
              <a:spcBef>
                <a:spcPts val="200"/>
              </a:spcBef>
              <a:buClr>
                <a:srgbClr val="000000"/>
              </a:buClr>
              <a:buFont typeface="Aptos Display"/>
              <a:buAutoNum type="arabicPeriod" startAt="12"/>
            </a:pPr>
            <a:endParaRPr lang="en-GB" sz="1100" dirty="0"/>
          </a:p>
        </p:txBody>
      </p:sp>
      <p:sp>
        <p:nvSpPr>
          <p:cNvPr id="6" name="Slide Number Placeholder 4">
            <a:extLst>
              <a:ext uri="{FF2B5EF4-FFF2-40B4-BE49-F238E27FC236}">
                <a16:creationId xmlns:a16="http://schemas.microsoft.com/office/drawing/2014/main" id="{DBAC1DFC-07A3-54EC-A8C0-BC698C9BE784}"/>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6401A027-E0E6-4E9D-B4B4-6D7B222ADE05}" type="slidenum">
              <a:rPr kumimoji="0" lang="en-GB" sz="1200" b="0" i="0" u="none" strike="noStrike" kern="1200" cap="none" spc="0" normalizeH="0" baseline="0" noProof="0" smtClean="0">
                <a:ln>
                  <a:noFill/>
                </a:ln>
                <a:solidFill>
                  <a:srgbClr val="767676"/>
                </a:solidFill>
                <a:effectLst/>
                <a:uLnTx/>
                <a:uFillTx/>
                <a:latin typeface="IBM Plex Sans" pitchFamily="3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251</a:t>
            </a:fld>
            <a:endParaRPr kumimoji="0" lang="en-GB" sz="1200" b="0" i="0" u="none" strike="noStrike" kern="1200" cap="none" spc="0" normalizeH="0" baseline="0" noProof="0">
              <a:ln>
                <a:noFill/>
              </a:ln>
              <a:solidFill>
                <a:srgbClr val="767676"/>
              </a:solidFill>
              <a:effectLst/>
              <a:uLnTx/>
              <a:uFillTx/>
              <a:latin typeface="IBM Plex Sans" pitchFamily="34"/>
              <a:ea typeface="+mn-ea"/>
              <a:cs typeface="+mn-cs"/>
            </a:endParaRPr>
          </a:p>
        </p:txBody>
      </p:sp>
      <p:sp>
        <p:nvSpPr>
          <p:cNvPr id="7" name="Footer Placeholder 4">
            <a:extLst>
              <a:ext uri="{FF2B5EF4-FFF2-40B4-BE49-F238E27FC236}">
                <a16:creationId xmlns:a16="http://schemas.microsoft.com/office/drawing/2014/main" id="{DC595F36-A825-8EB7-7437-01F2463B7519}"/>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3798560694"/>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A5AF9-AE37-A9F0-4A65-F3C95074E382}"/>
            </a:ext>
          </a:extLst>
        </p:cNvPr>
        <p:cNvGrpSpPr/>
        <p:nvPr/>
      </p:nvGrpSpPr>
      <p:grpSpPr>
        <a:xfrm>
          <a:off x="0" y="0"/>
          <a:ext cx="0" cy="0"/>
          <a:chOff x="0" y="0"/>
          <a:chExt cx="0" cy="0"/>
        </a:xfrm>
      </p:grpSpPr>
      <p:pic>
        <p:nvPicPr>
          <p:cNvPr id="2" name="Picture 6">
            <a:extLst>
              <a:ext uri="{FF2B5EF4-FFF2-40B4-BE49-F238E27FC236}">
                <a16:creationId xmlns:a16="http://schemas.microsoft.com/office/drawing/2014/main" id="{B3949DA8-83D4-DB78-5879-B8D5303067E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33931" y="5977313"/>
            <a:ext cx="2119862" cy="744157"/>
          </a:xfrm>
          <a:prstGeom prst="rect">
            <a:avLst/>
          </a:prstGeom>
          <a:noFill/>
          <a:ln cap="flat">
            <a:noFill/>
          </a:ln>
        </p:spPr>
      </p:pic>
      <p:sp>
        <p:nvSpPr>
          <p:cNvPr id="3" name="Title 1">
            <a:extLst>
              <a:ext uri="{FF2B5EF4-FFF2-40B4-BE49-F238E27FC236}">
                <a16:creationId xmlns:a16="http://schemas.microsoft.com/office/drawing/2014/main" id="{36655EED-E622-E02D-E1CF-ADE0D5AEA53E}"/>
              </a:ext>
            </a:extLst>
          </p:cNvPr>
          <p:cNvSpPr txBox="1">
            <a:spLocks noGrp="1"/>
          </p:cNvSpPr>
          <p:nvPr>
            <p:ph type="title"/>
          </p:nvPr>
        </p:nvSpPr>
        <p:spPr>
          <a:xfrm>
            <a:off x="838203" y="183591"/>
            <a:ext cx="10515600" cy="1325559"/>
          </a:xfrm>
        </p:spPr>
        <p:txBody>
          <a:bodyPr/>
          <a:lstStyle/>
          <a:p>
            <a:pPr lvl="0"/>
            <a:r>
              <a:rPr lang="en-GB" sz="3600" b="1" dirty="0">
                <a:solidFill>
                  <a:srgbClr val="0517B5"/>
                </a:solidFill>
              </a:rPr>
              <a:t>Endnotes</a:t>
            </a:r>
            <a:endParaRPr lang="en-GB" sz="3600" dirty="0">
              <a:solidFill>
                <a:srgbClr val="0517B5"/>
              </a:solidFill>
            </a:endParaRPr>
          </a:p>
        </p:txBody>
      </p:sp>
      <p:sp>
        <p:nvSpPr>
          <p:cNvPr id="4" name="Content Placeholder 2">
            <a:extLst>
              <a:ext uri="{FF2B5EF4-FFF2-40B4-BE49-F238E27FC236}">
                <a16:creationId xmlns:a16="http://schemas.microsoft.com/office/drawing/2014/main" id="{2C00EE2A-2DC7-4C35-BF98-EEA89D44C686}"/>
              </a:ext>
            </a:extLst>
          </p:cNvPr>
          <p:cNvSpPr txBox="1">
            <a:spLocks noGrp="1"/>
          </p:cNvSpPr>
          <p:nvPr>
            <p:ph idx="1"/>
          </p:nvPr>
        </p:nvSpPr>
        <p:spPr>
          <a:xfrm>
            <a:off x="838203" y="1583573"/>
            <a:ext cx="10515600" cy="4351336"/>
          </a:xfrm>
        </p:spPr>
        <p:txBody>
          <a:bodyPr/>
          <a:lstStyle/>
          <a:p>
            <a:pPr marL="0" lvl="0" indent="0">
              <a:spcBef>
                <a:spcPts val="200"/>
              </a:spcBef>
              <a:spcAft>
                <a:spcPts val="200"/>
              </a:spcAft>
              <a:buNone/>
            </a:pPr>
            <a:r>
              <a:rPr lang="en-GB" sz="1800" b="1" dirty="0">
                <a:solidFill>
                  <a:srgbClr val="0517B5"/>
                </a:solidFill>
                <a:latin typeface="IBM Plex Sans" panose="020B0503050203000203" pitchFamily="34" charset="0"/>
              </a:rPr>
              <a:t>Chapter 6</a:t>
            </a:r>
            <a:endParaRPr lang="en-US" sz="1100" dirty="0">
              <a:latin typeface="IBM Plex Sans" panose="020B0503050203000203" pitchFamily="34" charset="0"/>
            </a:endParaRPr>
          </a:p>
          <a:p>
            <a:pPr>
              <a:lnSpc>
                <a:spcPct val="80000"/>
              </a:lnSpc>
              <a:spcBef>
                <a:spcPts val="200"/>
              </a:spcBef>
              <a:spcAft>
                <a:spcPts val="200"/>
              </a:spcAft>
              <a:buClr>
                <a:srgbClr val="000000"/>
              </a:buClr>
              <a:buFont typeface="+mj-lt"/>
              <a:buAutoNum type="arabicPeriod" startAt="23"/>
            </a:pPr>
            <a:r>
              <a:rPr lang="en-US" sz="1100" dirty="0">
                <a:latin typeface="IBM Plex Sans" panose="020B0503050203000203" pitchFamily="34" charset="0"/>
              </a:rPr>
              <a:t>Garst, J., Maas, K. and </a:t>
            </a:r>
            <a:r>
              <a:rPr lang="en-US" sz="1100" dirty="0" err="1">
                <a:latin typeface="IBM Plex Sans" panose="020B0503050203000203" pitchFamily="34" charset="0"/>
              </a:rPr>
              <a:t>Suijs</a:t>
            </a:r>
            <a:r>
              <a:rPr lang="en-US" sz="1100" dirty="0">
                <a:latin typeface="IBM Plex Sans" panose="020B0503050203000203" pitchFamily="34" charset="0"/>
              </a:rPr>
              <a:t>, J. 2022. Materiality Assessment Is an Art, Not a Science: Selecting ESG Topics for Sustainability Reports 65 (1): 64–90. </a:t>
            </a:r>
            <a:r>
              <a:rPr lang="en-US" sz="1100" dirty="0" err="1">
                <a:latin typeface="IBM Plex Sans" panose="020B0503050203000203" pitchFamily="34" charset="0"/>
              </a:rPr>
              <a:t>doi</a:t>
            </a:r>
            <a:r>
              <a:rPr lang="en-US" sz="1100" dirty="0">
                <a:latin typeface="IBM Plex Sans" panose="020B0503050203000203" pitchFamily="34" charset="0"/>
              </a:rPr>
              <a:t>: 10.1177/00081256221120692.</a:t>
            </a:r>
          </a:p>
          <a:p>
            <a:pPr>
              <a:lnSpc>
                <a:spcPct val="80000"/>
              </a:lnSpc>
              <a:spcBef>
                <a:spcPts val="200"/>
              </a:spcBef>
              <a:spcAft>
                <a:spcPts val="200"/>
              </a:spcAft>
              <a:buClr>
                <a:srgbClr val="000000"/>
              </a:buClr>
              <a:buFont typeface="+mj-lt"/>
              <a:buAutoNum type="arabicPeriod" startAt="23"/>
            </a:pPr>
            <a:r>
              <a:rPr lang="en-GB" sz="1100" dirty="0" err="1">
                <a:latin typeface="IBM Plex Sans" panose="020B0503050203000203" pitchFamily="34" charset="0"/>
              </a:rPr>
              <a:t>Ilcheong</a:t>
            </a:r>
            <a:r>
              <a:rPr lang="en-GB" sz="1100" dirty="0">
                <a:latin typeface="IBM Plex Sans" panose="020B0503050203000203" pitchFamily="34" charset="0"/>
              </a:rPr>
              <a:t>, Y., </a:t>
            </a:r>
            <a:r>
              <a:rPr lang="en-GB" sz="1100" dirty="0" err="1">
                <a:latin typeface="IBM Plex Sans" panose="020B0503050203000203" pitchFamily="34" charset="0"/>
              </a:rPr>
              <a:t>Bruelisauer</a:t>
            </a:r>
            <a:r>
              <a:rPr lang="en-GB" sz="1100" dirty="0">
                <a:latin typeface="IBM Plex Sans" panose="020B0503050203000203" pitchFamily="34" charset="0"/>
              </a:rPr>
              <a:t>, S., Utting, P., McElroy, M., et al. 2022. Authentic Sustainability Assessment: A User Manual for the Sustainable Development Performance Indicators. Geneva, Switzerland: UNRISD.</a:t>
            </a:r>
          </a:p>
          <a:p>
            <a:pPr>
              <a:lnSpc>
                <a:spcPct val="80000"/>
              </a:lnSpc>
              <a:spcBef>
                <a:spcPts val="200"/>
              </a:spcBef>
              <a:spcAft>
                <a:spcPts val="200"/>
              </a:spcAft>
              <a:buClr>
                <a:srgbClr val="000000"/>
              </a:buClr>
              <a:buFont typeface="+mj-lt"/>
              <a:buAutoNum type="arabicPeriod" startAt="23"/>
            </a:pPr>
            <a:r>
              <a:rPr lang="en-GB" sz="1100" dirty="0">
                <a:latin typeface="IBM Plex Sans" panose="020B0503050203000203" pitchFamily="34" charset="0"/>
              </a:rPr>
              <a:t>OECD Development Assistance Committee. 2014. Measuring and managing results in development co-operation. A review of challenges and practices among DAC members and observers. https://www.oecd.org/content/dam/oecd/en/publications/reports/2014/11/measuring-and-managing-results-in-development-co-operation_b71067a7/c7762fac-en.pdf. Accessed: 1 June 2025.</a:t>
            </a:r>
          </a:p>
          <a:p>
            <a:pPr>
              <a:lnSpc>
                <a:spcPct val="80000"/>
              </a:lnSpc>
              <a:spcBef>
                <a:spcPts val="200"/>
              </a:spcBef>
              <a:spcAft>
                <a:spcPts val="200"/>
              </a:spcAft>
              <a:buClr>
                <a:srgbClr val="000000"/>
              </a:buClr>
              <a:buFont typeface="+mj-lt"/>
              <a:buAutoNum type="arabicPeriod" startAt="23"/>
            </a:pPr>
            <a:r>
              <a:rPr lang="en-GB" sz="1100" dirty="0">
                <a:effectLst/>
                <a:latin typeface="IBM Plex Sans" panose="020B0503050203000203" pitchFamily="34" charset="0"/>
                <a:ea typeface="Yu Mincho" panose="02020400000000000000" pitchFamily="18" charset="-128"/>
                <a:cs typeface="Times New Roman" panose="02020603050405020304" pitchFamily="18" charset="0"/>
              </a:rPr>
              <a:t>Breuer, H. and Ivanov, K. 2022. Case of Inspection Company in ethnographic study for the IMPACT Erasmus+ project.</a:t>
            </a:r>
            <a:br>
              <a:rPr lang="en-GB" sz="1100" dirty="0">
                <a:effectLst/>
                <a:latin typeface="IBM Plex Sans" panose="020B0503050203000203" pitchFamily="34" charset="0"/>
                <a:ea typeface="Yu Mincho" panose="02020400000000000000" pitchFamily="18" charset="-128"/>
                <a:cs typeface="Times New Roman" panose="02020603050405020304" pitchFamily="18" charset="0"/>
              </a:rPr>
            </a:br>
            <a:r>
              <a:rPr lang="en-GB" sz="1100" dirty="0">
                <a:effectLst/>
                <a:latin typeface="IBM Plex Sans" panose="020B0503050203000203" pitchFamily="34" charset="0"/>
                <a:ea typeface="Yu Mincho" panose="02020400000000000000" pitchFamily="18" charset="-128"/>
                <a:cs typeface="Times New Roman" panose="02020603050405020304" pitchFamily="18" charset="0"/>
              </a:rPr>
              <a:t>see also Environment and Social Impact Assessment, Health Technology Assessment and Product Impact Tool in Guimarães, C., Santos, J. and Almeida, F. 2024. Practical tools for measuring and monitoring sustainable innovation. </a:t>
            </a:r>
            <a:r>
              <a:rPr lang="en-GB" sz="1100" i="1" dirty="0">
                <a:effectLst/>
                <a:latin typeface="IBM Plex Sans" panose="020B0503050203000203" pitchFamily="34" charset="0"/>
                <a:ea typeface="Yu Mincho" panose="02020400000000000000" pitchFamily="18" charset="-128"/>
                <a:cs typeface="Times New Roman" panose="02020603050405020304" pitchFamily="18" charset="0"/>
              </a:rPr>
              <a:t>Innovation and Green Development</a:t>
            </a:r>
            <a:r>
              <a:rPr lang="en-GB" sz="1100" dirty="0">
                <a:effectLst/>
                <a:latin typeface="IBM Plex Sans" panose="020B0503050203000203" pitchFamily="34" charset="0"/>
                <a:ea typeface="Yu Mincho" panose="02020400000000000000" pitchFamily="18" charset="-128"/>
                <a:cs typeface="Times New Roman" panose="02020603050405020304" pitchFamily="18" charset="0"/>
              </a:rPr>
              <a:t>, </a:t>
            </a:r>
            <a:r>
              <a:rPr lang="en-GB" sz="1100" i="1" dirty="0">
                <a:effectLst/>
                <a:latin typeface="IBM Plex Sans" panose="020B0503050203000203" pitchFamily="34" charset="0"/>
                <a:ea typeface="Yu Mincho" panose="02020400000000000000" pitchFamily="18" charset="-128"/>
                <a:cs typeface="Times New Roman" panose="02020603050405020304" pitchFamily="18" charset="0"/>
              </a:rPr>
              <a:t>3</a:t>
            </a:r>
            <a:r>
              <a:rPr lang="en-GB" sz="1100" dirty="0">
                <a:effectLst/>
                <a:latin typeface="IBM Plex Sans" panose="020B0503050203000203" pitchFamily="34" charset="0"/>
                <a:ea typeface="Yu Mincho" panose="02020400000000000000" pitchFamily="18" charset="-128"/>
                <a:cs typeface="Times New Roman" panose="02020603050405020304" pitchFamily="18" charset="0"/>
              </a:rPr>
              <a:t>(4), 100172.</a:t>
            </a:r>
          </a:p>
          <a:p>
            <a:pPr>
              <a:lnSpc>
                <a:spcPct val="80000"/>
              </a:lnSpc>
              <a:spcBef>
                <a:spcPts val="200"/>
              </a:spcBef>
              <a:spcAft>
                <a:spcPts val="200"/>
              </a:spcAft>
              <a:buClr>
                <a:srgbClr val="000000"/>
              </a:buClr>
              <a:buFont typeface="+mj-lt"/>
              <a:buAutoNum type="arabicPeriod" startAt="23"/>
            </a:pPr>
            <a:r>
              <a:rPr lang="en-GB" sz="1100" dirty="0">
                <a:effectLst/>
                <a:latin typeface="IBM Plex Sans" panose="020B0503050203000203" pitchFamily="34" charset="0"/>
                <a:ea typeface="Yu Mincho" panose="02020400000000000000" pitchFamily="18" charset="-128"/>
                <a:cs typeface="Times New Roman" panose="02020603050405020304" pitchFamily="18" charset="0"/>
              </a:rPr>
              <a:t>Cunha, d., Meira, E. and Orsato, R. 2021. Sustainable finance and investment: Review and research agenda. </a:t>
            </a:r>
            <a:r>
              <a:rPr lang="en-GB" sz="1100" i="1" dirty="0">
                <a:effectLst/>
                <a:latin typeface="IBM Plex Sans" panose="020B0503050203000203" pitchFamily="34" charset="0"/>
                <a:ea typeface="Yu Mincho" panose="02020400000000000000" pitchFamily="18" charset="-128"/>
                <a:cs typeface="Times New Roman" panose="02020603050405020304" pitchFamily="18" charset="0"/>
              </a:rPr>
              <a:t>Business Strategy and the Environment</a:t>
            </a:r>
            <a:r>
              <a:rPr lang="en-GB" sz="1100" dirty="0">
                <a:effectLst/>
                <a:latin typeface="IBM Plex Sans" panose="020B0503050203000203" pitchFamily="34" charset="0"/>
                <a:ea typeface="Yu Mincho" panose="02020400000000000000" pitchFamily="18" charset="-128"/>
                <a:cs typeface="Times New Roman" panose="02020603050405020304" pitchFamily="18" charset="0"/>
              </a:rPr>
              <a:t> 30 (8): 3821–3838. </a:t>
            </a:r>
            <a:r>
              <a:rPr lang="en-GB" sz="1100" dirty="0" err="1">
                <a:effectLst/>
                <a:latin typeface="IBM Plex Sans" panose="020B0503050203000203" pitchFamily="34" charset="0"/>
                <a:ea typeface="Yu Mincho" panose="02020400000000000000" pitchFamily="18" charset="-128"/>
                <a:cs typeface="Times New Roman" panose="02020603050405020304" pitchFamily="18" charset="0"/>
              </a:rPr>
              <a:t>doi</a:t>
            </a:r>
            <a:r>
              <a:rPr lang="en-GB" sz="1100" dirty="0">
                <a:effectLst/>
                <a:latin typeface="IBM Plex Sans" panose="020B0503050203000203" pitchFamily="34" charset="0"/>
                <a:ea typeface="Yu Mincho" panose="02020400000000000000" pitchFamily="18" charset="-128"/>
                <a:cs typeface="Times New Roman" panose="02020603050405020304" pitchFamily="18" charset="0"/>
              </a:rPr>
              <a:t>: 10.1002/bse.2842.</a:t>
            </a:r>
          </a:p>
          <a:p>
            <a:pPr>
              <a:lnSpc>
                <a:spcPct val="80000"/>
              </a:lnSpc>
              <a:spcBef>
                <a:spcPts val="200"/>
              </a:spcBef>
              <a:spcAft>
                <a:spcPts val="200"/>
              </a:spcAft>
              <a:buClr>
                <a:srgbClr val="000000"/>
              </a:buClr>
              <a:buFont typeface="+mj-lt"/>
              <a:buAutoNum type="arabicPeriod" startAt="23"/>
            </a:pPr>
            <a:r>
              <a:rPr lang="en-GB" sz="1100" dirty="0">
                <a:effectLst/>
                <a:latin typeface="IBM Plex Sans" panose="020B0503050203000203" pitchFamily="34" charset="0"/>
                <a:ea typeface="Yu Mincho" panose="02020400000000000000" pitchFamily="18" charset="-128"/>
                <a:cs typeface="Times New Roman" panose="02020603050405020304" pitchFamily="18" charset="0"/>
              </a:rPr>
              <a:t>Liang, S., Gu, H. and Bergman, R. 2021. Environmental Life-Cycle Assessment and Life-Cycle Cost Analysis of a High-Rise Mass Timber Building: A Case Study in Pacific Northwestern United States. </a:t>
            </a:r>
            <a:r>
              <a:rPr lang="en-GB" sz="1100" i="1" dirty="0">
                <a:effectLst/>
                <a:latin typeface="IBM Plex Sans" panose="020B0503050203000203" pitchFamily="34" charset="0"/>
                <a:ea typeface="Yu Mincho" panose="02020400000000000000" pitchFamily="18" charset="-128"/>
                <a:cs typeface="Times New Roman" panose="02020603050405020304" pitchFamily="18" charset="0"/>
              </a:rPr>
              <a:t>Sustainability</a:t>
            </a:r>
            <a:r>
              <a:rPr lang="en-GB" sz="1100" dirty="0">
                <a:effectLst/>
                <a:latin typeface="IBM Plex Sans" panose="020B0503050203000203" pitchFamily="34" charset="0"/>
                <a:ea typeface="Yu Mincho" panose="02020400000000000000" pitchFamily="18" charset="-128"/>
                <a:cs typeface="Times New Roman" panose="02020603050405020304" pitchFamily="18" charset="0"/>
              </a:rPr>
              <a:t> 13 (14): 7831. </a:t>
            </a:r>
            <a:r>
              <a:rPr lang="en-GB" sz="1100" dirty="0" err="1">
                <a:effectLst/>
                <a:latin typeface="IBM Plex Sans" panose="020B0503050203000203" pitchFamily="34" charset="0"/>
                <a:ea typeface="Yu Mincho" panose="02020400000000000000" pitchFamily="18" charset="-128"/>
                <a:cs typeface="Times New Roman" panose="02020603050405020304" pitchFamily="18" charset="0"/>
              </a:rPr>
              <a:t>doi</a:t>
            </a:r>
            <a:r>
              <a:rPr lang="en-GB" sz="1100" dirty="0">
                <a:effectLst/>
                <a:latin typeface="IBM Plex Sans" panose="020B0503050203000203" pitchFamily="34" charset="0"/>
                <a:ea typeface="Yu Mincho" panose="02020400000000000000" pitchFamily="18" charset="-128"/>
                <a:cs typeface="Times New Roman" panose="02020603050405020304" pitchFamily="18" charset="0"/>
              </a:rPr>
              <a:t>: 10.3390/su13147831.</a:t>
            </a:r>
          </a:p>
          <a:p>
            <a:pPr>
              <a:lnSpc>
                <a:spcPct val="80000"/>
              </a:lnSpc>
              <a:spcBef>
                <a:spcPts val="200"/>
              </a:spcBef>
              <a:spcAft>
                <a:spcPts val="200"/>
              </a:spcAft>
              <a:buClr>
                <a:srgbClr val="000000"/>
              </a:buClr>
              <a:buFont typeface="+mj-lt"/>
              <a:buAutoNum type="arabicPeriod" startAt="23"/>
            </a:pPr>
            <a:r>
              <a:rPr lang="en-GB" sz="1100" dirty="0">
                <a:effectLst/>
                <a:latin typeface="IBM Plex Sans" panose="020B0503050203000203" pitchFamily="34" charset="0"/>
                <a:ea typeface="Yu Mincho" panose="02020400000000000000" pitchFamily="18" charset="-128"/>
                <a:cs typeface="Times New Roman" panose="02020603050405020304" pitchFamily="18" charset="0"/>
              </a:rPr>
              <a:t>Atz, U., van Holt, T. and Liu, Z. 2022. Do Corporate Sustainability and Sustainable Finance Generate Better Financial Performance? A Review and Meta-analysis. http://dx.doi.org/10.2139/ssrn.3708495. </a:t>
            </a:r>
            <a:r>
              <a:rPr lang="en-GB" sz="1100" i="1" dirty="0">
                <a:effectLst/>
                <a:latin typeface="IBM Plex Sans" panose="020B0503050203000203" pitchFamily="34" charset="0"/>
                <a:ea typeface="Yu Mincho" panose="02020400000000000000" pitchFamily="18" charset="-128"/>
                <a:cs typeface="Times New Roman" panose="02020603050405020304" pitchFamily="18" charset="0"/>
              </a:rPr>
              <a:t>Journal of Sustainable Finance and Investment. </a:t>
            </a:r>
            <a:r>
              <a:rPr lang="en-GB" sz="1100" i="1" dirty="0" err="1">
                <a:effectLst/>
                <a:latin typeface="IBM Plex Sans" panose="020B0503050203000203" pitchFamily="34" charset="0"/>
                <a:ea typeface="Yu Mincho" panose="02020400000000000000" pitchFamily="18" charset="-128"/>
                <a:cs typeface="Times New Roman" panose="02020603050405020304" pitchFamily="18" charset="0"/>
              </a:rPr>
              <a:t>doi</a:t>
            </a:r>
            <a:r>
              <a:rPr lang="en-GB" sz="1100" i="1" dirty="0">
                <a:effectLst/>
                <a:latin typeface="IBM Plex Sans" panose="020B0503050203000203" pitchFamily="34" charset="0"/>
                <a:ea typeface="Yu Mincho" panose="02020400000000000000" pitchFamily="18" charset="-128"/>
                <a:cs typeface="Times New Roman" panose="02020603050405020304" pitchFamily="18" charset="0"/>
              </a:rPr>
              <a:t>: </a:t>
            </a:r>
            <a:r>
              <a:rPr lang="en-GB" sz="1100" dirty="0">
                <a:effectLst/>
                <a:latin typeface="IBM Plex Sans" panose="020B0503050203000203" pitchFamily="34" charset="0"/>
                <a:ea typeface="Yu Mincho" panose="02020400000000000000" pitchFamily="18" charset="-128"/>
                <a:cs typeface="Times New Roman" panose="02020603050405020304" pitchFamily="18" charset="0"/>
              </a:rPr>
              <a:t>10.2139/ssrn.3708495.</a:t>
            </a:r>
          </a:p>
          <a:p>
            <a:pPr>
              <a:lnSpc>
                <a:spcPct val="80000"/>
              </a:lnSpc>
              <a:spcBef>
                <a:spcPts val="200"/>
              </a:spcBef>
              <a:spcAft>
                <a:spcPts val="200"/>
              </a:spcAft>
              <a:buClr>
                <a:srgbClr val="000000"/>
              </a:buClr>
              <a:buFont typeface="+mj-lt"/>
              <a:buAutoNum type="arabicPeriod" startAt="23"/>
            </a:pPr>
            <a:endParaRPr lang="en-GB" sz="1100" dirty="0">
              <a:latin typeface="IBM Plex Sans" panose="020B0503050203000203" pitchFamily="34" charset="0"/>
            </a:endParaRPr>
          </a:p>
          <a:p>
            <a:pPr lvl="0">
              <a:spcBef>
                <a:spcPts val="200"/>
              </a:spcBef>
              <a:spcAft>
                <a:spcPts val="200"/>
              </a:spcAft>
              <a:buClr>
                <a:srgbClr val="000000"/>
              </a:buClr>
              <a:buFont typeface="Aptos Display"/>
              <a:buAutoNum type="arabicPeriod" startAt="12"/>
            </a:pPr>
            <a:endParaRPr lang="en-GB" sz="1100" dirty="0"/>
          </a:p>
        </p:txBody>
      </p:sp>
      <p:sp>
        <p:nvSpPr>
          <p:cNvPr id="6" name="Slide Number Placeholder 4">
            <a:extLst>
              <a:ext uri="{FF2B5EF4-FFF2-40B4-BE49-F238E27FC236}">
                <a16:creationId xmlns:a16="http://schemas.microsoft.com/office/drawing/2014/main" id="{39E570C6-F393-E006-E2DD-0525705A19E0}"/>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B050A4C4-91D6-455E-B2B0-14C4FC0D444D}" type="slidenum">
              <a:rPr kumimoji="0" lang="en-GB" sz="1200" b="0" i="0" u="none" strike="noStrike" kern="1200" cap="none" spc="0" normalizeH="0" baseline="0" noProof="0" smtClean="0">
                <a:ln>
                  <a:noFill/>
                </a:ln>
                <a:solidFill>
                  <a:srgbClr val="767676"/>
                </a:solidFill>
                <a:effectLst/>
                <a:uLnTx/>
                <a:uFillTx/>
                <a:latin typeface="IBM Plex Sans" pitchFamily="3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252</a:t>
            </a:fld>
            <a:endParaRPr kumimoji="0" lang="en-GB" sz="1200" b="0" i="0" u="none" strike="noStrike" kern="1200" cap="none" spc="0" normalizeH="0" baseline="0" noProof="0">
              <a:ln>
                <a:noFill/>
              </a:ln>
              <a:solidFill>
                <a:srgbClr val="767676"/>
              </a:solidFill>
              <a:effectLst/>
              <a:uLnTx/>
              <a:uFillTx/>
              <a:latin typeface="IBM Plex Sans" pitchFamily="34"/>
              <a:ea typeface="+mn-ea"/>
              <a:cs typeface="+mn-cs"/>
            </a:endParaRPr>
          </a:p>
        </p:txBody>
      </p:sp>
      <p:sp>
        <p:nvSpPr>
          <p:cNvPr id="7" name="Footer Placeholder 4">
            <a:extLst>
              <a:ext uri="{FF2B5EF4-FFF2-40B4-BE49-F238E27FC236}">
                <a16:creationId xmlns:a16="http://schemas.microsoft.com/office/drawing/2014/main" id="{79E3FF41-52D1-6CE1-F08D-8B859F9C013D}"/>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4166162994"/>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26C0F-7556-E32E-87B9-D58DFA6C33FC}"/>
            </a:ext>
          </a:extLst>
        </p:cNvPr>
        <p:cNvGrpSpPr/>
        <p:nvPr/>
      </p:nvGrpSpPr>
      <p:grpSpPr>
        <a:xfrm>
          <a:off x="0" y="0"/>
          <a:ext cx="0" cy="0"/>
          <a:chOff x="0" y="0"/>
          <a:chExt cx="0" cy="0"/>
        </a:xfrm>
      </p:grpSpPr>
      <p:pic>
        <p:nvPicPr>
          <p:cNvPr id="2" name="Picture 6">
            <a:extLst>
              <a:ext uri="{FF2B5EF4-FFF2-40B4-BE49-F238E27FC236}">
                <a16:creationId xmlns:a16="http://schemas.microsoft.com/office/drawing/2014/main" id="{501ECB96-7D1E-CDEF-ACC8-25A8398EAA4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33931" y="5977313"/>
            <a:ext cx="2119862" cy="744157"/>
          </a:xfrm>
          <a:prstGeom prst="rect">
            <a:avLst/>
          </a:prstGeom>
          <a:noFill/>
          <a:ln cap="flat">
            <a:noFill/>
          </a:ln>
        </p:spPr>
      </p:pic>
      <p:sp>
        <p:nvSpPr>
          <p:cNvPr id="3" name="Title 1">
            <a:extLst>
              <a:ext uri="{FF2B5EF4-FFF2-40B4-BE49-F238E27FC236}">
                <a16:creationId xmlns:a16="http://schemas.microsoft.com/office/drawing/2014/main" id="{1799A014-6D15-1D38-779E-496F94907DA1}"/>
              </a:ext>
            </a:extLst>
          </p:cNvPr>
          <p:cNvSpPr txBox="1">
            <a:spLocks noGrp="1"/>
          </p:cNvSpPr>
          <p:nvPr>
            <p:ph type="title"/>
          </p:nvPr>
        </p:nvSpPr>
        <p:spPr>
          <a:xfrm>
            <a:off x="838203" y="190313"/>
            <a:ext cx="10515600" cy="1325559"/>
          </a:xfrm>
        </p:spPr>
        <p:txBody>
          <a:bodyPr/>
          <a:lstStyle/>
          <a:p>
            <a:pPr lvl="0"/>
            <a:r>
              <a:rPr lang="en-GB" sz="3600" b="1" dirty="0">
                <a:solidFill>
                  <a:srgbClr val="0517B5"/>
                </a:solidFill>
              </a:rPr>
              <a:t>Endnotes</a:t>
            </a:r>
            <a:endParaRPr lang="en-GB" sz="3600" dirty="0">
              <a:solidFill>
                <a:srgbClr val="0517B5"/>
              </a:solidFill>
            </a:endParaRPr>
          </a:p>
        </p:txBody>
      </p:sp>
      <p:sp>
        <p:nvSpPr>
          <p:cNvPr id="4" name="Content Placeholder 2">
            <a:extLst>
              <a:ext uri="{FF2B5EF4-FFF2-40B4-BE49-F238E27FC236}">
                <a16:creationId xmlns:a16="http://schemas.microsoft.com/office/drawing/2014/main" id="{EA87A428-B1B4-A8F6-51B1-0A6F500B7A81}"/>
              </a:ext>
            </a:extLst>
          </p:cNvPr>
          <p:cNvSpPr txBox="1">
            <a:spLocks noGrp="1"/>
          </p:cNvSpPr>
          <p:nvPr>
            <p:ph idx="1"/>
          </p:nvPr>
        </p:nvSpPr>
        <p:spPr>
          <a:xfrm>
            <a:off x="838203" y="1583571"/>
            <a:ext cx="10515600" cy="4351336"/>
          </a:xfrm>
        </p:spPr>
        <p:txBody>
          <a:bodyPr/>
          <a:lstStyle/>
          <a:p>
            <a:pPr marL="0" lvl="0" indent="0">
              <a:spcBef>
                <a:spcPts val="200"/>
              </a:spcBef>
              <a:spcAft>
                <a:spcPts val="200"/>
              </a:spcAft>
              <a:buNone/>
            </a:pPr>
            <a:r>
              <a:rPr lang="en-GB" sz="1800" b="1" dirty="0">
                <a:solidFill>
                  <a:srgbClr val="0517B5"/>
                </a:solidFill>
                <a:latin typeface="IBM Plex Sans" panose="020B0503050203000203" pitchFamily="34" charset="0"/>
              </a:rPr>
              <a:t>Glossary</a:t>
            </a:r>
            <a:endParaRPr lang="en-US" sz="1100" dirty="0">
              <a:latin typeface="IBM Plex Sans" panose="020B0503050203000203" pitchFamily="34" charset="0"/>
            </a:endParaRPr>
          </a:p>
          <a:p>
            <a:pPr>
              <a:lnSpc>
                <a:spcPct val="80000"/>
              </a:lnSpc>
              <a:spcBef>
                <a:spcPts val="200"/>
              </a:spcBef>
              <a:spcAft>
                <a:spcPts val="200"/>
              </a:spcAft>
              <a:buClr>
                <a:srgbClr val="000000"/>
              </a:buClr>
              <a:buFont typeface="+mj-lt"/>
              <a:buAutoNum type="arabicPeriod"/>
            </a:pPr>
            <a:r>
              <a:rPr lang="en-US" sz="1100" dirty="0">
                <a:latin typeface="IBM Plex Sans" panose="020B0503050203000203" pitchFamily="34" charset="0"/>
              </a:rPr>
              <a:t>Baue, B. 2020. From </a:t>
            </a:r>
            <a:r>
              <a:rPr lang="en-US" sz="1100" dirty="0" err="1">
                <a:latin typeface="IBM Plex Sans" panose="020B0503050203000203" pitchFamily="34" charset="0"/>
              </a:rPr>
              <a:t>Monocapitalism</a:t>
            </a:r>
            <a:r>
              <a:rPr lang="en-US" sz="1100" dirty="0">
                <a:latin typeface="IBM Plex Sans" panose="020B0503050203000203" pitchFamily="34" charset="0"/>
              </a:rPr>
              <a:t> to </a:t>
            </a:r>
            <a:r>
              <a:rPr lang="en-US" sz="1100" dirty="0" err="1">
                <a:latin typeface="IBM Plex Sans" panose="020B0503050203000203" pitchFamily="34" charset="0"/>
              </a:rPr>
              <a:t>Multicapitalism</a:t>
            </a:r>
            <a:r>
              <a:rPr lang="en-US" sz="1100" dirty="0">
                <a:latin typeface="IBM Plex Sans" panose="020B0503050203000203" pitchFamily="34" charset="0"/>
              </a:rPr>
              <a:t>: 21st Century System Value Creation. r3.0 White Paper No.1.</a:t>
            </a:r>
          </a:p>
          <a:p>
            <a:pPr>
              <a:lnSpc>
                <a:spcPct val="80000"/>
              </a:lnSpc>
              <a:spcBef>
                <a:spcPts val="200"/>
              </a:spcBef>
              <a:spcAft>
                <a:spcPts val="200"/>
              </a:spcAft>
              <a:buClr>
                <a:srgbClr val="000000"/>
              </a:buClr>
              <a:buFont typeface="+mj-lt"/>
              <a:buAutoNum type="arabicPeriod"/>
            </a:pPr>
            <a:r>
              <a:rPr lang="en-US" sz="1100" dirty="0">
                <a:latin typeface="IBM Plex Sans" panose="020B0503050203000203" pitchFamily="34" charset="0"/>
              </a:rPr>
              <a:t>ISO 56000. 2020. Innovation management — Fundamentals and vocabulary. https://www.iso.org/obp/ui/es/#iso:std:iso:56000:ed-1:v1:en. Accessed: 1 June 2025.</a:t>
            </a:r>
          </a:p>
          <a:p>
            <a:pPr>
              <a:lnSpc>
                <a:spcPct val="80000"/>
              </a:lnSpc>
              <a:spcBef>
                <a:spcPts val="200"/>
              </a:spcBef>
              <a:spcAft>
                <a:spcPts val="200"/>
              </a:spcAft>
              <a:buClr>
                <a:srgbClr val="000000"/>
              </a:buClr>
              <a:buFont typeface="+mj-lt"/>
              <a:buAutoNum type="arabicPeriod"/>
            </a:pPr>
            <a:r>
              <a:rPr lang="en-US" sz="1100" dirty="0">
                <a:latin typeface="IBM Plex Sans" panose="020B0503050203000203" pitchFamily="34" charset="0"/>
              </a:rPr>
              <a:t>ISO 56000. 2020. Innovation management — Fundamentals and vocabulary. https://www.iso.org/obp/ui/es/#iso:std:iso:56000:ed-1:v1:en. Accessed: 1 June 2025.</a:t>
            </a:r>
          </a:p>
          <a:p>
            <a:pPr>
              <a:lnSpc>
                <a:spcPct val="80000"/>
              </a:lnSpc>
              <a:spcBef>
                <a:spcPts val="200"/>
              </a:spcBef>
              <a:spcAft>
                <a:spcPts val="200"/>
              </a:spcAft>
              <a:buClr>
                <a:srgbClr val="000000"/>
              </a:buClr>
              <a:buFont typeface="+mj-lt"/>
              <a:buAutoNum type="arabicPeriod"/>
            </a:pPr>
            <a:r>
              <a:rPr lang="en-US" sz="1100" dirty="0">
                <a:latin typeface="IBM Plex Sans" panose="020B0503050203000203" pitchFamily="34" charset="0"/>
              </a:rPr>
              <a:t>Rimmon-Kenan, S. 2002. Narrative fiction: Contemporary poetics (2nd ed.). London, England: Routledge.</a:t>
            </a:r>
          </a:p>
          <a:p>
            <a:pPr>
              <a:lnSpc>
                <a:spcPct val="80000"/>
              </a:lnSpc>
              <a:spcBef>
                <a:spcPts val="200"/>
              </a:spcBef>
              <a:spcAft>
                <a:spcPts val="200"/>
              </a:spcAft>
              <a:buClr>
                <a:srgbClr val="000000"/>
              </a:buClr>
              <a:buFont typeface="+mj-lt"/>
              <a:buAutoNum type="arabicPeriod"/>
            </a:pPr>
            <a:r>
              <a:rPr lang="en-US" sz="1100" dirty="0">
                <a:latin typeface="IBM Plex Sans" panose="020B0503050203000203" pitchFamily="34" charset="0"/>
              </a:rPr>
              <a:t>Adapted from Dembek, K., Lüdeke‐Freund, F., Rosati, F. and Froese, T. 2023. Untangling business model outcomes, impacts and value. Business Strategy and the Environment 32 (4): 2296–2311. </a:t>
            </a:r>
            <a:r>
              <a:rPr lang="en-US" sz="1100" dirty="0" err="1">
                <a:latin typeface="IBM Plex Sans" panose="020B0503050203000203" pitchFamily="34" charset="0"/>
              </a:rPr>
              <a:t>doi</a:t>
            </a:r>
            <a:r>
              <a:rPr lang="en-US" sz="1100" dirty="0">
                <a:latin typeface="IBM Plex Sans" panose="020B0503050203000203" pitchFamily="34" charset="0"/>
              </a:rPr>
              <a:t>: 10.1002/bse.3249.</a:t>
            </a:r>
            <a:br>
              <a:rPr lang="en-US" sz="1100" dirty="0">
                <a:latin typeface="IBM Plex Sans" panose="020B0503050203000203" pitchFamily="34" charset="0"/>
              </a:rPr>
            </a:br>
            <a:r>
              <a:rPr lang="en-US" sz="1100" dirty="0">
                <a:latin typeface="IBM Plex Sans" panose="020B0503050203000203" pitchFamily="34" charset="0"/>
              </a:rPr>
              <a:t>Brundtland, G. 1987. The Brundtland report: ‘Our common future’. Report of the World Commission on Environment and Development 4 (1).</a:t>
            </a:r>
          </a:p>
          <a:p>
            <a:pPr>
              <a:lnSpc>
                <a:spcPct val="80000"/>
              </a:lnSpc>
              <a:spcBef>
                <a:spcPts val="200"/>
              </a:spcBef>
              <a:spcAft>
                <a:spcPts val="200"/>
              </a:spcAft>
              <a:buClr>
                <a:srgbClr val="000000"/>
              </a:buClr>
              <a:buFont typeface="+mj-lt"/>
              <a:buAutoNum type="arabicPeriod"/>
            </a:pPr>
            <a:r>
              <a:rPr lang="en-US" sz="1100" dirty="0">
                <a:latin typeface="IBM Plex Sans" panose="020B0503050203000203" pitchFamily="34" charset="0"/>
              </a:rPr>
              <a:t>Adapted from Leonelli, L. 2024. Deliverables, Outputs, Outcomes, and Benefits: A Deeper Dive. https://www.linkedin.com/pulse/deliverables-outputs-outcomes-benefits-deeper-dive-lorenzo-leonelli-lbisf/. Accessed 1 June 2025.</a:t>
            </a:r>
          </a:p>
          <a:p>
            <a:pPr>
              <a:lnSpc>
                <a:spcPct val="80000"/>
              </a:lnSpc>
              <a:spcBef>
                <a:spcPts val="200"/>
              </a:spcBef>
              <a:spcAft>
                <a:spcPts val="200"/>
              </a:spcAft>
              <a:buClr>
                <a:srgbClr val="000000"/>
              </a:buClr>
              <a:buFont typeface="+mj-lt"/>
              <a:buAutoNum type="arabicPeriod"/>
            </a:pPr>
            <a:r>
              <a:rPr lang="en-US" sz="1100" dirty="0">
                <a:latin typeface="IBM Plex Sans" panose="020B0503050203000203" pitchFamily="34" charset="0"/>
              </a:rPr>
              <a:t>Meadowcroft, J. 2025. Sustainability. Encyclopedia Britannica. https://www.britannica.com/science/sustainability. Accessed 1 June 2025.</a:t>
            </a:r>
          </a:p>
          <a:p>
            <a:pPr>
              <a:lnSpc>
                <a:spcPct val="80000"/>
              </a:lnSpc>
              <a:spcBef>
                <a:spcPts val="200"/>
              </a:spcBef>
              <a:spcAft>
                <a:spcPts val="200"/>
              </a:spcAft>
              <a:buClr>
                <a:srgbClr val="000000"/>
              </a:buClr>
              <a:buFont typeface="+mj-lt"/>
              <a:buAutoNum type="arabicPeriod"/>
            </a:pPr>
            <a:r>
              <a:rPr lang="en-US" sz="1100" dirty="0">
                <a:latin typeface="IBM Plex Sans" panose="020B0503050203000203" pitchFamily="34" charset="0"/>
              </a:rPr>
              <a:t>Brundtland, G. 1987. </a:t>
            </a:r>
          </a:p>
          <a:p>
            <a:pPr>
              <a:lnSpc>
                <a:spcPct val="80000"/>
              </a:lnSpc>
              <a:spcBef>
                <a:spcPts val="200"/>
              </a:spcBef>
              <a:spcAft>
                <a:spcPts val="200"/>
              </a:spcAft>
              <a:buClr>
                <a:srgbClr val="000000"/>
              </a:buClr>
              <a:buFont typeface="+mj-lt"/>
              <a:buAutoNum type="arabicPeriod"/>
            </a:pPr>
            <a:r>
              <a:rPr lang="en-US" sz="1100" dirty="0">
                <a:latin typeface="IBM Plex Sans" panose="020B0503050203000203" pitchFamily="34" charset="0"/>
              </a:rPr>
              <a:t>McElroy, Mark. 2008 “The Carrying Capacities of the Capitals,” Social Footprints: Measuring the social sustainability performance of organizations, Dissertation, University of Groningen. pp104-105 </a:t>
            </a:r>
          </a:p>
          <a:p>
            <a:pPr>
              <a:lnSpc>
                <a:spcPct val="80000"/>
              </a:lnSpc>
              <a:spcBef>
                <a:spcPts val="200"/>
              </a:spcBef>
              <a:spcAft>
                <a:spcPts val="200"/>
              </a:spcAft>
              <a:buClr>
                <a:srgbClr val="000000"/>
              </a:buClr>
              <a:buFont typeface="+mj-lt"/>
              <a:buAutoNum type="arabicPeriod"/>
            </a:pPr>
            <a:r>
              <a:rPr lang="en-US" sz="1100" dirty="0">
                <a:latin typeface="IBM Plex Sans" panose="020B0503050203000203" pitchFamily="34" charset="0"/>
              </a:rPr>
              <a:t>Lüdeke-Freund, F., Froese, T., Dembek, K., Rosati, F., and Massa, L. 2024. What Makes a Business Model Sustainable? Activities, Design Themes, and Value Functions. Organization &amp; Environment 37 (2): 194–220. </a:t>
            </a:r>
            <a:r>
              <a:rPr lang="en-US" sz="1100" dirty="0" err="1">
                <a:latin typeface="IBM Plex Sans" panose="020B0503050203000203" pitchFamily="34" charset="0"/>
              </a:rPr>
              <a:t>doi</a:t>
            </a:r>
            <a:r>
              <a:rPr lang="en-US" sz="1100" dirty="0">
                <a:latin typeface="IBM Plex Sans" panose="020B0503050203000203" pitchFamily="34" charset="0"/>
              </a:rPr>
              <a:t>: 10.1177/10860266241235212.</a:t>
            </a:r>
          </a:p>
          <a:p>
            <a:pPr>
              <a:lnSpc>
                <a:spcPct val="80000"/>
              </a:lnSpc>
              <a:spcBef>
                <a:spcPts val="200"/>
              </a:spcBef>
              <a:spcAft>
                <a:spcPts val="200"/>
              </a:spcAft>
              <a:buClr>
                <a:srgbClr val="000000"/>
              </a:buClr>
              <a:buFont typeface="+mj-lt"/>
              <a:buAutoNum type="arabicPeriod"/>
            </a:pPr>
            <a:r>
              <a:rPr lang="en-US" sz="1100" dirty="0">
                <a:latin typeface="IBM Plex Sans" panose="020B0503050203000203" pitchFamily="34" charset="0"/>
              </a:rPr>
              <a:t>Breuer, H. and Freund, F. 2017. Values-based innovation management. London: Macmillan Publishers Limited. (p. 59).</a:t>
            </a:r>
          </a:p>
          <a:p>
            <a:pPr>
              <a:lnSpc>
                <a:spcPct val="80000"/>
              </a:lnSpc>
              <a:spcBef>
                <a:spcPts val="200"/>
              </a:spcBef>
              <a:spcAft>
                <a:spcPts val="200"/>
              </a:spcAft>
              <a:buClr>
                <a:srgbClr val="000000"/>
              </a:buClr>
              <a:buFont typeface="+mj-lt"/>
              <a:buAutoNum type="arabicPeriod"/>
            </a:pPr>
            <a:r>
              <a:rPr lang="en-US" sz="1100" dirty="0">
                <a:latin typeface="IBM Plex Sans" panose="020B0503050203000203" pitchFamily="34" charset="0"/>
              </a:rPr>
              <a:t>Brundtland, G. 1987. </a:t>
            </a:r>
          </a:p>
          <a:p>
            <a:pPr>
              <a:lnSpc>
                <a:spcPct val="80000"/>
              </a:lnSpc>
              <a:spcBef>
                <a:spcPts val="200"/>
              </a:spcBef>
              <a:spcAft>
                <a:spcPts val="200"/>
              </a:spcAft>
              <a:buClr>
                <a:srgbClr val="000000"/>
              </a:buClr>
              <a:buFont typeface="+mj-lt"/>
              <a:buAutoNum type="arabicPeriod"/>
            </a:pPr>
            <a:r>
              <a:rPr lang="en-US" sz="1100" dirty="0">
                <a:latin typeface="IBM Plex Sans" panose="020B0503050203000203" pitchFamily="34" charset="0"/>
              </a:rPr>
              <a:t>Schwartz, S. 2012. An Overview of the Schwartz Theory of Basic Values. Online Readings in Psychology and Culture 2 (1). </a:t>
            </a:r>
            <a:r>
              <a:rPr lang="en-US" sz="1100" dirty="0" err="1">
                <a:latin typeface="IBM Plex Sans" panose="020B0503050203000203" pitchFamily="34" charset="0"/>
              </a:rPr>
              <a:t>doi</a:t>
            </a:r>
            <a:r>
              <a:rPr lang="en-US" sz="1100" dirty="0">
                <a:latin typeface="IBM Plex Sans" panose="020B0503050203000203" pitchFamily="34" charset="0"/>
              </a:rPr>
              <a:t>: 10.9707/2307-0919.1116.</a:t>
            </a:r>
          </a:p>
          <a:p>
            <a:pPr lvl="0">
              <a:spcBef>
                <a:spcPts val="200"/>
              </a:spcBef>
              <a:spcAft>
                <a:spcPts val="200"/>
              </a:spcAft>
              <a:buClr>
                <a:srgbClr val="000000"/>
              </a:buClr>
              <a:buFont typeface="Aptos Display"/>
              <a:buAutoNum type="arabicPeriod" startAt="12"/>
            </a:pPr>
            <a:endParaRPr lang="en-GB" sz="1100" dirty="0"/>
          </a:p>
        </p:txBody>
      </p:sp>
      <p:sp>
        <p:nvSpPr>
          <p:cNvPr id="6" name="Slide Number Placeholder 4">
            <a:extLst>
              <a:ext uri="{FF2B5EF4-FFF2-40B4-BE49-F238E27FC236}">
                <a16:creationId xmlns:a16="http://schemas.microsoft.com/office/drawing/2014/main" id="{696C158E-5857-5CC7-8D39-83183B0F6B68}"/>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B050A4C4-91D6-455E-B2B0-14C4FC0D444D}" type="slidenum">
              <a:rPr kumimoji="0" lang="en-GB" sz="1200" b="0" i="0" u="none" strike="noStrike" kern="1200" cap="none" spc="0" normalizeH="0" baseline="0" noProof="0" smtClean="0">
                <a:ln>
                  <a:noFill/>
                </a:ln>
                <a:solidFill>
                  <a:srgbClr val="767676"/>
                </a:solidFill>
                <a:effectLst/>
                <a:uLnTx/>
                <a:uFillTx/>
                <a:latin typeface="IBM Plex Sans" pitchFamily="3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253</a:t>
            </a:fld>
            <a:endParaRPr kumimoji="0" lang="en-GB" sz="1200" b="0" i="0" u="none" strike="noStrike" kern="1200" cap="none" spc="0" normalizeH="0" baseline="0" noProof="0">
              <a:ln>
                <a:noFill/>
              </a:ln>
              <a:solidFill>
                <a:srgbClr val="767676"/>
              </a:solidFill>
              <a:effectLst/>
              <a:uLnTx/>
              <a:uFillTx/>
              <a:latin typeface="IBM Plex Sans" pitchFamily="34"/>
              <a:ea typeface="+mn-ea"/>
              <a:cs typeface="+mn-cs"/>
            </a:endParaRPr>
          </a:p>
        </p:txBody>
      </p:sp>
      <p:sp>
        <p:nvSpPr>
          <p:cNvPr id="7" name="Footer Placeholder 4">
            <a:extLst>
              <a:ext uri="{FF2B5EF4-FFF2-40B4-BE49-F238E27FC236}">
                <a16:creationId xmlns:a16="http://schemas.microsoft.com/office/drawing/2014/main" id="{977F38B2-38FC-836D-48F0-007F63060ACF}"/>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602459568"/>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bg>
      <p:bgPr>
        <a:solidFill>
          <a:srgbClr val="BEFF8C"/>
        </a:solidFill>
        <a:effectLst/>
      </p:bgPr>
    </p:bg>
    <p:spTree>
      <p:nvGrpSpPr>
        <p:cNvPr id="1" name="">
          <a:extLst>
            <a:ext uri="{FF2B5EF4-FFF2-40B4-BE49-F238E27FC236}">
              <a16:creationId xmlns:a16="http://schemas.microsoft.com/office/drawing/2014/main" id="{12ED2D17-25BA-5C65-7366-90CA4D678C38}"/>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E4924DD9-40A2-25A6-1F04-C15C6DBBD239}"/>
              </a:ext>
            </a:extLst>
          </p:cNvPr>
          <p:cNvSpPr txBox="1"/>
          <p:nvPr/>
        </p:nvSpPr>
        <p:spPr>
          <a:xfrm>
            <a:off x="7546694" y="6213239"/>
            <a:ext cx="4085864" cy="523220"/>
          </a:xfrm>
          <a:prstGeom prst="rect">
            <a:avLst/>
          </a:prstGeom>
          <a:noFill/>
        </p:spPr>
        <p:txBody>
          <a:bodyPr wrap="square">
            <a:spAutoFit/>
          </a:bodyPr>
          <a:lstStyle/>
          <a:p>
            <a:r>
              <a:rPr lang="en-GB" sz="1400" dirty="0">
                <a:solidFill>
                  <a:srgbClr val="0517B5"/>
                </a:solidFill>
                <a:latin typeface="IBM Plex Sans" panose="020B0503050203000203" pitchFamily="34" charset="0"/>
                <a:cs typeface="Helvetica" panose="020B0604020202020204" pitchFamily="34" charset="0"/>
              </a:rPr>
              <a:t>https://www.degruyterbrill.com/document/doi/10.1515/9783111375700/html</a:t>
            </a:r>
            <a:endParaRPr lang="en-GB" sz="1400" noProof="0" dirty="0">
              <a:solidFill>
                <a:srgbClr val="0517B5"/>
              </a:solidFill>
              <a:latin typeface="IBM Plex Sans" panose="020B0503050203000203" pitchFamily="34" charset="0"/>
              <a:cs typeface="Helvetica" panose="020B0604020202020204" pitchFamily="34" charset="0"/>
            </a:endParaRPr>
          </a:p>
        </p:txBody>
      </p:sp>
      <p:pic>
        <p:nvPicPr>
          <p:cNvPr id="12" name="Picture 11">
            <a:extLst>
              <a:ext uri="{FF2B5EF4-FFF2-40B4-BE49-F238E27FC236}">
                <a16:creationId xmlns:a16="http://schemas.microsoft.com/office/drawing/2014/main" id="{F55359D7-0F26-44CB-5822-FB550B446B2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29358" y="4209896"/>
            <a:ext cx="1801372" cy="1801372"/>
          </a:xfrm>
          <a:prstGeom prst="rect">
            <a:avLst/>
          </a:prstGeom>
        </p:spPr>
      </p:pic>
      <p:pic>
        <p:nvPicPr>
          <p:cNvPr id="3" name="Grafik 2" descr="Ein Bild, das Text, Handschrift, Klebezettel, Papierprodukt enthält.&#10;&#10;KI-generierte Inhalte können fehlerhaft sein.">
            <a:extLst>
              <a:ext uri="{FF2B5EF4-FFF2-40B4-BE49-F238E27FC236}">
                <a16:creationId xmlns:a16="http://schemas.microsoft.com/office/drawing/2014/main" id="{A71B6A60-01C8-73C7-8122-3D26589AD23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05600" y="0"/>
            <a:ext cx="5486400" cy="6858000"/>
          </a:xfrm>
          <a:prstGeom prst="rect">
            <a:avLst/>
          </a:prstGeom>
        </p:spPr>
      </p:pic>
      <p:sp>
        <p:nvSpPr>
          <p:cNvPr id="6" name="Title 1">
            <a:extLst>
              <a:ext uri="{FF2B5EF4-FFF2-40B4-BE49-F238E27FC236}">
                <a16:creationId xmlns:a16="http://schemas.microsoft.com/office/drawing/2014/main" id="{AAA20F57-2C7E-7DC0-FF9B-B45F108638E0}"/>
              </a:ext>
            </a:extLst>
          </p:cNvPr>
          <p:cNvSpPr txBox="1">
            <a:spLocks/>
          </p:cNvSpPr>
          <p:nvPr/>
        </p:nvSpPr>
        <p:spPr>
          <a:xfrm>
            <a:off x="838200" y="620190"/>
            <a:ext cx="10515600" cy="132556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IBM Plex Sans" panose="020B0503050203000203" pitchFamily="34" charset="0"/>
                <a:ea typeface="+mj-ea"/>
                <a:cs typeface="Helvetica" panose="020B0604020202020204" pitchFamily="34" charset="0"/>
              </a:defRPr>
            </a:lvl1pPr>
          </a:lstStyle>
          <a:p>
            <a:pPr algn="l"/>
            <a:r>
              <a:rPr lang="en-US" sz="1800" b="1" dirty="0">
                <a:solidFill>
                  <a:srgbClr val="0517B5"/>
                </a:solidFill>
              </a:rPr>
              <a:t>Sustainable Innovation Cultures</a:t>
            </a:r>
            <a:br>
              <a:rPr lang="en-US" sz="3600" b="1" dirty="0">
                <a:solidFill>
                  <a:srgbClr val="0517B5"/>
                </a:solidFill>
              </a:rPr>
            </a:br>
            <a:r>
              <a:rPr lang="en-US" sz="3600" b="1" dirty="0">
                <a:solidFill>
                  <a:srgbClr val="0517B5"/>
                </a:solidFill>
              </a:rPr>
              <a:t>Slides </a:t>
            </a:r>
            <a:endParaRPr lang="en-GB" sz="3600" dirty="0">
              <a:solidFill>
                <a:srgbClr val="0517B5"/>
              </a:solidFill>
            </a:endParaRPr>
          </a:p>
        </p:txBody>
      </p:sp>
      <p:sp>
        <p:nvSpPr>
          <p:cNvPr id="10" name="Content Placeholder 2">
            <a:extLst>
              <a:ext uri="{FF2B5EF4-FFF2-40B4-BE49-F238E27FC236}">
                <a16:creationId xmlns:a16="http://schemas.microsoft.com/office/drawing/2014/main" id="{71CF3B2D-31A8-9A0B-B08D-37B4B4AF8280}"/>
              </a:ext>
            </a:extLst>
          </p:cNvPr>
          <p:cNvSpPr txBox="1">
            <a:spLocks/>
          </p:cNvSpPr>
          <p:nvPr/>
        </p:nvSpPr>
        <p:spPr>
          <a:xfrm>
            <a:off x="838200" y="2424745"/>
            <a:ext cx="5257800" cy="42206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IBM Plex Sans" panose="020B0503050203000203" pitchFamily="34" charset="0"/>
                <a:ea typeface="+mn-ea"/>
                <a:cs typeface="Helvetica"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IBM Plex Sans" panose="020B0503050203000203" pitchFamily="34" charset="0"/>
                <a:ea typeface="+mn-ea"/>
                <a:cs typeface="Helvetica"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IBM Plex Sans" panose="020B0503050203000203" pitchFamily="34" charset="0"/>
                <a:ea typeface="+mn-ea"/>
                <a:cs typeface="Helvetica"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IBM Plex Sans" panose="020B0503050203000203" pitchFamily="34" charset="0"/>
                <a:ea typeface="+mn-ea"/>
                <a:cs typeface="Helvetica"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IBM Plex Sans" panose="020B0503050203000203" pitchFamily="34" charset="0"/>
                <a:ea typeface="+mn-ea"/>
                <a:cs typeface="Helvetica"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buClr>
                <a:schemeClr val="tx1">
                  <a:lumMod val="95000"/>
                  <a:lumOff val="5000"/>
                </a:schemeClr>
              </a:buClr>
            </a:pPr>
            <a:r>
              <a:rPr lang="en-GB" sz="1600" dirty="0"/>
              <a:t>We thank everyone who contributed, especially our co-authors Roman Meier-Andrae, Mario Rapaccini, Raffaella Montera, Chiara Guiggiani, Alessandro Monti, Katarzyna Matras-</a:t>
            </a:r>
            <a:r>
              <a:rPr lang="en-GB" sz="1600" dirty="0" err="1"/>
              <a:t>Postolek</a:t>
            </a:r>
            <a:r>
              <a:rPr lang="en-GB" sz="1600" dirty="0"/>
              <a:t>, Piotr Beńko, Małgorzata Ciesielska, Jacek Kasz, Irena Śliwińska, Carmen Abril, Ladeja Godina Košir and Gregor A. Erkel</a:t>
            </a:r>
          </a:p>
          <a:p>
            <a:pPr algn="l">
              <a:lnSpc>
                <a:spcPct val="130000"/>
              </a:lnSpc>
              <a:buClr>
                <a:schemeClr val="tx1">
                  <a:lumMod val="95000"/>
                  <a:lumOff val="5000"/>
                </a:schemeClr>
              </a:buClr>
            </a:pPr>
            <a:r>
              <a:rPr lang="en-GB" sz="1600" dirty="0"/>
              <a:t>Thanks for copyediting to </a:t>
            </a:r>
            <a:r>
              <a:rPr lang="en-US" sz="1600" dirty="0"/>
              <a:t>Paul Lauer. Cover design and </a:t>
            </a:r>
            <a:br>
              <a:rPr lang="en-US" sz="1600" dirty="0"/>
            </a:br>
            <a:r>
              <a:rPr lang="en-US" sz="1600" dirty="0"/>
              <a:t>layout (and the picture on the right) by Elmar Birk, </a:t>
            </a:r>
            <a:br>
              <a:rPr lang="en-US" sz="1600" dirty="0"/>
            </a:br>
            <a:r>
              <a:rPr lang="en-US" sz="1600" dirty="0"/>
              <a:t>illustrations by Henning Breuer Vincent Beck and Elmar Birk. For related materials see: </a:t>
            </a:r>
          </a:p>
          <a:p>
            <a:pPr algn="l">
              <a:lnSpc>
                <a:spcPct val="130000"/>
              </a:lnSpc>
              <a:buClr>
                <a:schemeClr val="tx1">
                  <a:lumMod val="95000"/>
                  <a:lumOff val="5000"/>
                </a:schemeClr>
              </a:buClr>
            </a:pPr>
            <a:r>
              <a:rPr lang="en-US" sz="1400" b="1" dirty="0">
                <a:solidFill>
                  <a:srgbClr val="0517B5"/>
                </a:solidFill>
                <a:hlinkClick r:id="rId4"/>
              </a:rPr>
              <a:t>www.uxberlin.com/sustainable-innovation-cultures</a:t>
            </a:r>
            <a:r>
              <a:rPr lang="en-US" sz="1400" b="1" dirty="0">
                <a:solidFill>
                  <a:srgbClr val="0517B5"/>
                </a:solidFill>
              </a:rPr>
              <a:t> </a:t>
            </a:r>
          </a:p>
          <a:p>
            <a:pPr algn="l">
              <a:lnSpc>
                <a:spcPct val="130000"/>
              </a:lnSpc>
              <a:buClr>
                <a:schemeClr val="tx1">
                  <a:lumMod val="95000"/>
                  <a:lumOff val="5000"/>
                </a:schemeClr>
              </a:buClr>
            </a:pPr>
            <a:r>
              <a:rPr lang="en-US" sz="1600" dirty="0"/>
              <a:t> </a:t>
            </a:r>
            <a:endParaRPr lang="en-GB" sz="2000" b="1" dirty="0"/>
          </a:p>
        </p:txBody>
      </p:sp>
      <p:pic>
        <p:nvPicPr>
          <p:cNvPr id="2" name="Picture 4">
            <a:extLst>
              <a:ext uri="{FF2B5EF4-FFF2-40B4-BE49-F238E27FC236}">
                <a16:creationId xmlns:a16="http://schemas.microsoft.com/office/drawing/2014/main" id="{878B572D-FA66-1863-E870-00AEFF772DD8}"/>
              </a:ext>
            </a:extLst>
          </p:cNvPr>
          <p:cNvPicPr>
            <a:picLocks noChangeAspect="1"/>
          </p:cNvPicPr>
          <p:nvPr/>
        </p:nvPicPr>
        <p:blipFill>
          <a:blip r:embed="rId5" cstate="print">
            <a:extLst>
              <a:ext uri="{28A0092B-C50C-407E-A947-70E740481C1C}">
                <a14:useLocalDpi xmlns:a14="http://schemas.microsoft.com/office/drawing/2010/main"/>
              </a:ext>
            </a:extLst>
          </a:blip>
          <a:srcRect l="3237" t="19355" r="10409"/>
          <a:stretch>
            <a:fillRect/>
          </a:stretch>
        </p:blipFill>
        <p:spPr>
          <a:xfrm>
            <a:off x="416859" y="96508"/>
            <a:ext cx="5856194" cy="2278789"/>
          </a:xfrm>
          <a:prstGeom prst="rect">
            <a:avLst/>
          </a:prstGeom>
        </p:spPr>
      </p:pic>
      <p:sp>
        <p:nvSpPr>
          <p:cNvPr id="13" name="TextBox 8">
            <a:extLst>
              <a:ext uri="{FF2B5EF4-FFF2-40B4-BE49-F238E27FC236}">
                <a16:creationId xmlns:a16="http://schemas.microsoft.com/office/drawing/2014/main" id="{1D3D9C62-2F6E-6EB6-A526-53FDF6122EC5}"/>
              </a:ext>
            </a:extLst>
          </p:cNvPr>
          <p:cNvSpPr txBox="1"/>
          <p:nvPr/>
        </p:nvSpPr>
        <p:spPr>
          <a:xfrm>
            <a:off x="792257" y="2045559"/>
            <a:ext cx="5697070" cy="276999"/>
          </a:xfrm>
          <a:prstGeom prst="rect">
            <a:avLst/>
          </a:prstGeom>
          <a:noFill/>
        </p:spPr>
        <p:txBody>
          <a:bodyPr wrap="square">
            <a:spAutoFit/>
          </a:bodyPr>
          <a:lstStyle/>
          <a:p>
            <a:r>
              <a:rPr lang="en-GB" sz="1200" b="1" dirty="0">
                <a:solidFill>
                  <a:srgbClr val="0517B5"/>
                </a:solidFill>
                <a:latin typeface="IBM Plex Sans" panose="020B0503050203000203" pitchFamily="34" charset="0"/>
                <a:cs typeface="Helvetica" panose="020B0604020202020204" pitchFamily="34" charset="0"/>
              </a:rPr>
              <a:t> </a:t>
            </a:r>
            <a:r>
              <a:rPr lang="en-GB" sz="1200" b="1" dirty="0">
                <a:solidFill>
                  <a:srgbClr val="0517B5"/>
                </a:solidFill>
                <a:latin typeface="IBM Plex Sans" panose="020B0503050203000203" pitchFamily="34" charset="0"/>
                <a:cs typeface="Helvetica" panose="020B0604020202020204" pitchFamily="34" charset="0"/>
                <a:hlinkClick r:id="rId6"/>
              </a:rPr>
              <a:t>www.degruyterbrill.com/document/doi/10.1515/9783111375700/html</a:t>
            </a:r>
            <a:r>
              <a:rPr lang="en-GB" sz="1200" b="1" dirty="0">
                <a:solidFill>
                  <a:srgbClr val="0517B5"/>
                </a:solidFill>
                <a:latin typeface="IBM Plex Sans" panose="020B0503050203000203" pitchFamily="34" charset="0"/>
                <a:cs typeface="Helvetica" panose="020B0604020202020204" pitchFamily="34" charset="0"/>
              </a:rPr>
              <a:t> </a:t>
            </a:r>
            <a:endParaRPr lang="en-GB" sz="1200" b="1" noProof="0" dirty="0">
              <a:solidFill>
                <a:srgbClr val="0517B5"/>
              </a:solidFill>
              <a:latin typeface="IBM Plex Sans" panose="020B0503050203000203" pitchFamily="34" charset="0"/>
              <a:cs typeface="Helvetica" panose="020B0604020202020204" pitchFamily="34" charset="0"/>
            </a:endParaRPr>
          </a:p>
        </p:txBody>
      </p:sp>
      <p:pic>
        <p:nvPicPr>
          <p:cNvPr id="4" name="Picture 11">
            <a:extLst>
              <a:ext uri="{FF2B5EF4-FFF2-40B4-BE49-F238E27FC236}">
                <a16:creationId xmlns:a16="http://schemas.microsoft.com/office/drawing/2014/main" id="{6A94A540-C50E-134F-FA39-4482FE87521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73879" y="389031"/>
            <a:ext cx="1515447" cy="1515447"/>
          </a:xfrm>
          <a:prstGeom prst="rect">
            <a:avLst/>
          </a:prstGeom>
        </p:spPr>
      </p:pic>
    </p:spTree>
    <p:extLst>
      <p:ext uri="{BB962C8B-B14F-4D97-AF65-F5344CB8AC3E}">
        <p14:creationId xmlns:p14="http://schemas.microsoft.com/office/powerpoint/2010/main" val="1194282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78887-257D-5E42-F182-6150EE987BD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E56717C-8C84-0E0E-1129-00846B8564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78EC96C3-C889-1E5C-BA35-39E9A77509BA}"/>
              </a:ext>
            </a:extLst>
          </p:cNvPr>
          <p:cNvSpPr>
            <a:spLocks noGrp="1"/>
          </p:cNvSpPr>
          <p:nvPr>
            <p:ph type="title"/>
          </p:nvPr>
        </p:nvSpPr>
        <p:spPr/>
        <p:txBody>
          <a:bodyPr>
            <a:normAutofit/>
          </a:bodyPr>
          <a:lstStyle/>
          <a:p>
            <a:r>
              <a:rPr lang="en-GB" sz="1800" b="1" dirty="0">
                <a:solidFill>
                  <a:srgbClr val="0517B5"/>
                </a:solidFill>
              </a:rPr>
              <a:t>Chapter 2 / Conceptual Foundations</a:t>
            </a:r>
            <a:br>
              <a:rPr lang="en-GB" sz="1800" b="1" dirty="0">
                <a:solidFill>
                  <a:srgbClr val="0517B5"/>
                </a:solidFill>
              </a:rPr>
            </a:br>
            <a:r>
              <a:rPr lang="en-GB" sz="3600" noProof="0" dirty="0">
                <a:solidFill>
                  <a:srgbClr val="0517B5"/>
                </a:solidFill>
                <a:latin typeface="IBM Plex Sans" panose="020B0503050203000203" pitchFamily="34" charset="0"/>
              </a:rPr>
              <a:t>Frameworks for Cultural Development</a:t>
            </a:r>
          </a:p>
        </p:txBody>
      </p:sp>
      <p:sp>
        <p:nvSpPr>
          <p:cNvPr id="5" name="Slide Number Placeholder 4">
            <a:extLst>
              <a:ext uri="{FF2B5EF4-FFF2-40B4-BE49-F238E27FC236}">
                <a16:creationId xmlns:a16="http://schemas.microsoft.com/office/drawing/2014/main" id="{D9E118DF-A5D3-9493-A4C3-27DF4F14065E}"/>
              </a:ext>
            </a:extLst>
          </p:cNvPr>
          <p:cNvSpPr>
            <a:spLocks noGrp="1"/>
          </p:cNvSpPr>
          <p:nvPr>
            <p:ph type="sldNum" sz="quarter" idx="12"/>
          </p:nvPr>
        </p:nvSpPr>
        <p:spPr>
          <a:xfrm>
            <a:off x="8610600" y="6356350"/>
            <a:ext cx="2743200" cy="365125"/>
          </a:xfrm>
        </p:spPr>
        <p:txBody>
          <a:bodyPr/>
          <a:lstStyle/>
          <a:p>
            <a:fld id="{3956045D-9102-456A-A452-B8024B51FE1A}" type="slidenum">
              <a:rPr lang="en-GB" noProof="0" smtClean="0">
                <a:latin typeface="IBM Plex Sans" panose="020B0503050203000203" pitchFamily="34" charset="0"/>
              </a:rPr>
              <a:t>26</a:t>
            </a:fld>
            <a:endParaRPr lang="en-GB" noProof="0" dirty="0">
              <a:latin typeface="IBM Plex Sans" panose="020B0503050203000203" pitchFamily="34" charset="0"/>
            </a:endParaRPr>
          </a:p>
        </p:txBody>
      </p:sp>
      <p:sp>
        <p:nvSpPr>
          <p:cNvPr id="15" name="TextBox 14">
            <a:extLst>
              <a:ext uri="{FF2B5EF4-FFF2-40B4-BE49-F238E27FC236}">
                <a16:creationId xmlns:a16="http://schemas.microsoft.com/office/drawing/2014/main" id="{4C03319E-D9E1-C02A-641A-75767913982A}"/>
              </a:ext>
            </a:extLst>
          </p:cNvPr>
          <p:cNvSpPr txBox="1"/>
          <p:nvPr/>
        </p:nvSpPr>
        <p:spPr>
          <a:xfrm>
            <a:off x="838199" y="2074397"/>
            <a:ext cx="10515599" cy="2841804"/>
          </a:xfrm>
          <a:prstGeom prst="rect">
            <a:avLst/>
          </a:prstGeom>
          <a:noFill/>
        </p:spPr>
        <p:txBody>
          <a:bodyPr wrap="square">
            <a:spAutoFit/>
          </a:bodyPr>
          <a:lstStyle/>
          <a:p>
            <a:pPr marL="228600" indent="-228600">
              <a:lnSpc>
                <a:spcPct val="90000"/>
              </a:lnSpc>
              <a:spcBef>
                <a:spcPts val="1000"/>
              </a:spcBef>
              <a:buClr>
                <a:prstClr val="black"/>
              </a:buClr>
              <a:buFont typeface="Wingdings" panose="05000000000000000000" pitchFamily="2" charset="2"/>
              <a:buChar char="§"/>
              <a:defRPr/>
            </a:pPr>
            <a:r>
              <a:rPr lang="en-GB" sz="2000" noProof="0" dirty="0">
                <a:latin typeface="IBM Plex Sans" panose="020B0503050203000203" pitchFamily="34" charset="0"/>
              </a:rPr>
              <a:t>Edgar </a:t>
            </a:r>
            <a:r>
              <a:rPr lang="en-GB" sz="2000" b="1" noProof="0" dirty="0">
                <a:latin typeface="IBM Plex Sans" panose="020B0503050203000203" pitchFamily="34" charset="0"/>
              </a:rPr>
              <a:t>Schein</a:t>
            </a:r>
            <a:r>
              <a:rPr lang="en-GB" sz="2000" noProof="0" dirty="0">
                <a:latin typeface="IBM Plex Sans" panose="020B0503050203000203" pitchFamily="34" charset="0"/>
              </a:rPr>
              <a:t>’s (2004) organisational culture model conceptualises three </a:t>
            </a:r>
            <a:r>
              <a:rPr lang="en-GB" sz="2000" b="1" noProof="0" dirty="0">
                <a:latin typeface="IBM Plex Sans" panose="020B0503050203000203" pitchFamily="34" charset="0"/>
              </a:rPr>
              <a:t>layers</a:t>
            </a:r>
            <a:r>
              <a:rPr lang="en-GB" sz="2000" noProof="0" dirty="0">
                <a:latin typeface="IBM Plex Sans" panose="020B0503050203000203" pitchFamily="34" charset="0"/>
              </a:rPr>
              <a:t> of culture according to degrees of visibility and psychological insight: basic assumptions, espoused values and artefacts. Alignment between these levels fosters organisational performance and cultural development.</a:t>
            </a:r>
          </a:p>
          <a:p>
            <a:pPr marL="228600" indent="-228600">
              <a:lnSpc>
                <a:spcPct val="90000"/>
              </a:lnSpc>
              <a:spcBef>
                <a:spcPts val="1000"/>
              </a:spcBef>
              <a:buClr>
                <a:prstClr val="black"/>
              </a:buClr>
              <a:buFont typeface="Wingdings" panose="05000000000000000000" pitchFamily="2" charset="2"/>
              <a:buChar char="§"/>
              <a:defRPr/>
            </a:pPr>
            <a:r>
              <a:rPr lang="en-GB" sz="2000" noProof="0" dirty="0">
                <a:latin typeface="IBM Plex Sans" panose="020B0503050203000203" pitchFamily="34" charset="0"/>
              </a:rPr>
              <a:t>Schein proposes a three-stage </a:t>
            </a:r>
            <a:r>
              <a:rPr lang="en-GB" sz="2000" b="1" noProof="0" dirty="0">
                <a:latin typeface="IBM Plex Sans" panose="020B0503050203000203" pitchFamily="34" charset="0"/>
              </a:rPr>
              <a:t>process</a:t>
            </a:r>
            <a:r>
              <a:rPr lang="en-GB" sz="2000" noProof="0" dirty="0">
                <a:latin typeface="IBM Plex Sans" panose="020B0503050203000203" pitchFamily="34" charset="0"/>
              </a:rPr>
              <a:t> of cultural development: unfreezing, cognitive restructuring and refreezing. </a:t>
            </a:r>
          </a:p>
          <a:p>
            <a:pPr marL="228600" indent="-228600">
              <a:lnSpc>
                <a:spcPct val="90000"/>
              </a:lnSpc>
              <a:spcBef>
                <a:spcPts val="1000"/>
              </a:spcBef>
              <a:buClr>
                <a:prstClr val="black"/>
              </a:buClr>
              <a:buFont typeface="Wingdings" panose="05000000000000000000" pitchFamily="2" charset="2"/>
              <a:buChar char="§"/>
              <a:defRPr/>
            </a:pPr>
            <a:r>
              <a:rPr lang="en-GB" sz="2000" noProof="0" dirty="0">
                <a:latin typeface="IBM Plex Sans" panose="020B0503050203000203" pitchFamily="34" charset="0"/>
              </a:rPr>
              <a:t>Other frameworks (e.g. Kotter’s Eight-Stage Process) provide further insights into how cultural development takes place and how it can be supported.</a:t>
            </a:r>
            <a:r>
              <a:rPr lang="en-GB" sz="2000" baseline="30000" noProof="0" dirty="0">
                <a:latin typeface="IBM Plex Sans" panose="020B0503050203000203" pitchFamily="34" charset="0"/>
              </a:rPr>
              <a:t>11</a:t>
            </a:r>
            <a:r>
              <a:rPr lang="en-GB" sz="2000" noProof="0" dirty="0">
                <a:latin typeface="IBM Plex Sans" panose="020B0503050203000203" pitchFamily="34" charset="0"/>
              </a:rPr>
              <a:t> Unfortunately, many of them lack empirical evidence and are based on unchallenged assumptions.</a:t>
            </a:r>
            <a:r>
              <a:rPr lang="en-GB" sz="2000" baseline="30000" noProof="0" dirty="0">
                <a:latin typeface="IBM Plex Sans" panose="020B0503050203000203" pitchFamily="34" charset="0"/>
              </a:rPr>
              <a:t>12</a:t>
            </a:r>
            <a:endParaRPr lang="en-GB" sz="2000" noProof="0" dirty="0">
              <a:solidFill>
                <a:srgbClr val="0517B5"/>
              </a:solidFill>
              <a:latin typeface="IBM Plex Sans" panose="020B0503050203000203" pitchFamily="34" charset="0"/>
              <a:cs typeface="Helvetica" panose="020B0604020202020204" pitchFamily="34" charset="0"/>
            </a:endParaRPr>
          </a:p>
        </p:txBody>
      </p:sp>
      <p:sp>
        <p:nvSpPr>
          <p:cNvPr id="6" name="Footer Placeholder 4">
            <a:extLst>
              <a:ext uri="{FF2B5EF4-FFF2-40B4-BE49-F238E27FC236}">
                <a16:creationId xmlns:a16="http://schemas.microsoft.com/office/drawing/2014/main" id="{A8ABF642-62C6-70D2-A5CD-A5A09D67A366}"/>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3552728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09901-8453-35C6-DD8D-B72AAAE0CC0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F413E85-7502-6106-2AB0-B9F0668A1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E1518916-1195-98D7-7779-44C218F8374A}"/>
              </a:ext>
            </a:extLst>
          </p:cNvPr>
          <p:cNvSpPr>
            <a:spLocks noGrp="1"/>
          </p:cNvSpPr>
          <p:nvPr>
            <p:ph type="title"/>
          </p:nvPr>
        </p:nvSpPr>
        <p:spPr/>
        <p:txBody>
          <a:bodyPr>
            <a:normAutofit/>
          </a:bodyPr>
          <a:lstStyle/>
          <a:p>
            <a:r>
              <a:rPr lang="en-GB" sz="1800" b="1" dirty="0">
                <a:solidFill>
                  <a:srgbClr val="0517B5"/>
                </a:solidFill>
              </a:rPr>
              <a:t>Chapter 2 / Conceptual Foundations</a:t>
            </a:r>
            <a:br>
              <a:rPr lang="en-GB" sz="3600" noProof="0" dirty="0">
                <a:solidFill>
                  <a:srgbClr val="0517B5"/>
                </a:solidFill>
                <a:latin typeface="IBM Plex Sans" panose="020B0503050203000203" pitchFamily="34" charset="0"/>
              </a:rPr>
            </a:br>
            <a:r>
              <a:rPr lang="en-GB" sz="3600" noProof="0" dirty="0">
                <a:solidFill>
                  <a:srgbClr val="0517B5"/>
                </a:solidFill>
                <a:latin typeface="IBM Plex Sans" panose="020B0503050203000203" pitchFamily="34" charset="0"/>
              </a:rPr>
              <a:t>Values, Artefacts and Practices</a:t>
            </a:r>
          </a:p>
        </p:txBody>
      </p:sp>
      <p:sp>
        <p:nvSpPr>
          <p:cNvPr id="5" name="Slide Number Placeholder 4">
            <a:extLst>
              <a:ext uri="{FF2B5EF4-FFF2-40B4-BE49-F238E27FC236}">
                <a16:creationId xmlns:a16="http://schemas.microsoft.com/office/drawing/2014/main" id="{3A6EA846-1A0B-FC92-06E8-0D24A0AC4717}"/>
              </a:ext>
            </a:extLst>
          </p:cNvPr>
          <p:cNvSpPr>
            <a:spLocks noGrp="1"/>
          </p:cNvSpPr>
          <p:nvPr>
            <p:ph type="sldNum" sz="quarter" idx="12"/>
          </p:nvPr>
        </p:nvSpPr>
        <p:spPr>
          <a:xfrm>
            <a:off x="8610600" y="6356350"/>
            <a:ext cx="2743200" cy="365125"/>
          </a:xfrm>
        </p:spPr>
        <p:txBody>
          <a:bodyPr/>
          <a:lstStyle/>
          <a:p>
            <a:fld id="{3956045D-9102-456A-A452-B8024B51FE1A}" type="slidenum">
              <a:rPr lang="en-GB" noProof="0" smtClean="0">
                <a:latin typeface="IBM Plex Sans" panose="020B0503050203000203" pitchFamily="34" charset="0"/>
              </a:rPr>
              <a:t>27</a:t>
            </a:fld>
            <a:endParaRPr lang="en-GB" noProof="0" dirty="0">
              <a:latin typeface="IBM Plex Sans" panose="020B0503050203000203" pitchFamily="34" charset="0"/>
            </a:endParaRPr>
          </a:p>
        </p:txBody>
      </p:sp>
      <p:sp>
        <p:nvSpPr>
          <p:cNvPr id="15" name="TextBox 14">
            <a:extLst>
              <a:ext uri="{FF2B5EF4-FFF2-40B4-BE49-F238E27FC236}">
                <a16:creationId xmlns:a16="http://schemas.microsoft.com/office/drawing/2014/main" id="{C83C9B4E-EA20-A60B-35BD-08BF0610DF32}"/>
              </a:ext>
            </a:extLst>
          </p:cNvPr>
          <p:cNvSpPr txBox="1"/>
          <p:nvPr/>
        </p:nvSpPr>
        <p:spPr>
          <a:xfrm>
            <a:off x="838199" y="2067677"/>
            <a:ext cx="10515599" cy="3098284"/>
          </a:xfrm>
          <a:prstGeom prst="rect">
            <a:avLst/>
          </a:prstGeom>
          <a:noFill/>
        </p:spPr>
        <p:txBody>
          <a:bodyPr wrap="square">
            <a:spAutoFit/>
          </a:bodyPr>
          <a:lstStyle/>
          <a:p>
            <a:pPr marL="228600" indent="-228600">
              <a:lnSpc>
                <a:spcPct val="90000"/>
              </a:lnSpc>
              <a:spcBef>
                <a:spcPts val="1000"/>
              </a:spcBef>
              <a:buClr>
                <a:prstClr val="black"/>
              </a:buClr>
              <a:buFont typeface="Wingdings" panose="05000000000000000000" pitchFamily="2" charset="2"/>
              <a:buChar char="§"/>
              <a:defRPr/>
            </a:pPr>
            <a:r>
              <a:rPr lang="en-GB" sz="2000" b="1" noProof="0" dirty="0">
                <a:latin typeface="IBM Plex Sans" panose="020B0503050203000203" pitchFamily="34" charset="0"/>
              </a:rPr>
              <a:t>Values</a:t>
            </a:r>
            <a:r>
              <a:rPr lang="en-GB" sz="2000" noProof="0" dirty="0">
                <a:latin typeface="IBM Plex Sans" panose="020B0503050203000203" pitchFamily="34" charset="0"/>
              </a:rPr>
              <a:t> define what is important and prioritised within an organisation. </a:t>
            </a:r>
          </a:p>
          <a:p>
            <a:pPr marL="228600" indent="-228600">
              <a:lnSpc>
                <a:spcPct val="90000"/>
              </a:lnSpc>
              <a:spcBef>
                <a:spcPts val="1000"/>
              </a:spcBef>
              <a:buClr>
                <a:srgbClr val="0517B5"/>
              </a:buClr>
              <a:buFont typeface="Helvetica" panose="020B0604020202020204" pitchFamily="34" charset="0"/>
              <a:buChar char="│"/>
              <a:defRPr/>
            </a:pPr>
            <a:r>
              <a:rPr lang="en-GB" sz="2000" noProof="0" dirty="0">
                <a:solidFill>
                  <a:srgbClr val="0517B5"/>
                </a:solidFill>
                <a:latin typeface="IBM Plex Sans" panose="020B0503050203000203" pitchFamily="34" charset="0"/>
                <a:cs typeface="Helvetica" panose="020B0604020202020204" pitchFamily="34" charset="0"/>
              </a:rPr>
              <a:t>‘Defining values and norms, turning these into shared rules for behaviour, is de facto creating and managing culture.’</a:t>
            </a:r>
            <a:r>
              <a:rPr lang="en-GB" sz="2000" baseline="30000" noProof="0" dirty="0">
                <a:solidFill>
                  <a:srgbClr val="0517B5"/>
                </a:solidFill>
                <a:latin typeface="IBM Plex Sans" panose="020B0503050203000203" pitchFamily="34" charset="0"/>
              </a:rPr>
              <a:t>13</a:t>
            </a:r>
            <a:endParaRPr lang="en-GB" sz="2000" noProof="0" dirty="0">
              <a:solidFill>
                <a:srgbClr val="0517B5"/>
              </a:solidFill>
              <a:latin typeface="IBM Plex Sans" panose="020B0503050203000203" pitchFamily="34" charset="0"/>
              <a:cs typeface="Helvetica" panose="020B0604020202020204" pitchFamily="34" charset="0"/>
            </a:endParaRPr>
          </a:p>
          <a:p>
            <a:pPr marL="228600" indent="-228600">
              <a:lnSpc>
                <a:spcPct val="90000"/>
              </a:lnSpc>
              <a:spcBef>
                <a:spcPts val="1000"/>
              </a:spcBef>
              <a:buClr>
                <a:prstClr val="black"/>
              </a:buClr>
              <a:buFont typeface="Wingdings" panose="05000000000000000000" pitchFamily="2" charset="2"/>
              <a:buChar char="§"/>
              <a:defRPr/>
            </a:pPr>
            <a:r>
              <a:rPr lang="en-GB" sz="2000" noProof="0" dirty="0">
                <a:latin typeface="IBM Plex Sans" panose="020B0503050203000203" pitchFamily="34" charset="0"/>
              </a:rPr>
              <a:t>In Schein’s model, values are realised through </a:t>
            </a:r>
            <a:r>
              <a:rPr lang="en-GB" sz="2000" b="1" noProof="0" dirty="0">
                <a:latin typeface="IBM Plex Sans" panose="020B0503050203000203" pitchFamily="34" charset="0"/>
              </a:rPr>
              <a:t>artefacts</a:t>
            </a:r>
            <a:r>
              <a:rPr lang="en-GB" sz="2000" noProof="0" dirty="0">
                <a:latin typeface="IBM Plex Sans" panose="020B0503050203000203" pitchFamily="34" charset="0"/>
              </a:rPr>
              <a:t> such as individual behaviours, formal statements and the physical environment. </a:t>
            </a:r>
          </a:p>
          <a:p>
            <a:pPr marL="228600" indent="-228600">
              <a:lnSpc>
                <a:spcPct val="90000"/>
              </a:lnSpc>
              <a:spcBef>
                <a:spcPts val="1000"/>
              </a:spcBef>
              <a:buClr>
                <a:prstClr val="black"/>
              </a:buClr>
              <a:buFont typeface="Wingdings" panose="05000000000000000000" pitchFamily="2" charset="2"/>
              <a:buChar char="§"/>
              <a:defRPr/>
            </a:pPr>
            <a:r>
              <a:rPr lang="en-GB" sz="2000" noProof="0" dirty="0">
                <a:latin typeface="IBM Plex Sans" panose="020B0503050203000203" pitchFamily="34" charset="0"/>
              </a:rPr>
              <a:t>Values influence the adoption of </a:t>
            </a:r>
            <a:r>
              <a:rPr lang="en-GB" sz="2000" b="1" noProof="0" dirty="0">
                <a:latin typeface="IBM Plex Sans" panose="020B0503050203000203" pitchFamily="34" charset="0"/>
              </a:rPr>
              <a:t>practices</a:t>
            </a:r>
            <a:r>
              <a:rPr lang="en-GB" sz="2000" noProof="0" dirty="0">
                <a:latin typeface="IBM Plex Sans" panose="020B0503050203000203" pitchFamily="34" charset="0"/>
              </a:rPr>
              <a:t>. But they are also influenced by practices and can be reinterpreted in relation to them, creating a cycle of mutual influence that predetermines cultural development. </a:t>
            </a:r>
          </a:p>
          <a:p>
            <a:pPr marL="228600" indent="-228600">
              <a:lnSpc>
                <a:spcPct val="90000"/>
              </a:lnSpc>
              <a:spcBef>
                <a:spcPts val="1000"/>
              </a:spcBef>
              <a:buClr>
                <a:prstClr val="black"/>
              </a:buClr>
              <a:buFont typeface="Wingdings" panose="05000000000000000000" pitchFamily="2" charset="2"/>
              <a:buChar char="§"/>
              <a:defRPr/>
            </a:pPr>
            <a:endParaRPr lang="en-GB" sz="2000" noProof="0" dirty="0">
              <a:solidFill>
                <a:srgbClr val="0517B5"/>
              </a:solidFill>
              <a:latin typeface="IBM Plex Sans" panose="020B0503050203000203" pitchFamily="34" charset="0"/>
              <a:cs typeface="Helvetica" panose="020B0604020202020204" pitchFamily="34" charset="0"/>
            </a:endParaRPr>
          </a:p>
        </p:txBody>
      </p:sp>
      <p:sp>
        <p:nvSpPr>
          <p:cNvPr id="6" name="Footer Placeholder 4">
            <a:extLst>
              <a:ext uri="{FF2B5EF4-FFF2-40B4-BE49-F238E27FC236}">
                <a16:creationId xmlns:a16="http://schemas.microsoft.com/office/drawing/2014/main" id="{3E174B36-3991-ABBB-4199-1A76C3EC91AC}"/>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408117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0B16D-D2C9-D58A-9DE1-BE1DAFAA546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33E5A0B-3224-48BC-83B8-27EAC2DFC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E66661F2-C8F4-7B78-17C4-2ABDC650DE9C}"/>
              </a:ext>
            </a:extLst>
          </p:cNvPr>
          <p:cNvSpPr>
            <a:spLocks noGrp="1"/>
          </p:cNvSpPr>
          <p:nvPr>
            <p:ph type="title"/>
          </p:nvPr>
        </p:nvSpPr>
        <p:spPr/>
        <p:txBody>
          <a:bodyPr>
            <a:normAutofit/>
          </a:bodyPr>
          <a:lstStyle/>
          <a:p>
            <a:r>
              <a:rPr lang="en-GB" sz="1800" b="1" dirty="0">
                <a:solidFill>
                  <a:srgbClr val="0517B5"/>
                </a:solidFill>
              </a:rPr>
              <a:t>Chapter 2 / Conceptual Foundations</a:t>
            </a:r>
            <a:br>
              <a:rPr lang="en-GB" sz="3600" noProof="0" dirty="0">
                <a:solidFill>
                  <a:srgbClr val="0517B5"/>
                </a:solidFill>
                <a:latin typeface="IBM Plex Sans" panose="020B0503050203000203" pitchFamily="34" charset="0"/>
              </a:rPr>
            </a:br>
            <a:r>
              <a:rPr lang="en-GB" sz="3600" noProof="0" dirty="0">
                <a:solidFill>
                  <a:srgbClr val="0517B5"/>
                </a:solidFill>
                <a:latin typeface="IBM Plex Sans" panose="020B0503050203000203" pitchFamily="34" charset="0"/>
              </a:rPr>
              <a:t>Case 1. Expert Insights</a:t>
            </a:r>
          </a:p>
        </p:txBody>
      </p:sp>
      <p:sp>
        <p:nvSpPr>
          <p:cNvPr id="5" name="Slide Number Placeholder 4">
            <a:extLst>
              <a:ext uri="{FF2B5EF4-FFF2-40B4-BE49-F238E27FC236}">
                <a16:creationId xmlns:a16="http://schemas.microsoft.com/office/drawing/2014/main" id="{04AC64C2-59BD-7F18-1602-3BB660A8D01A}"/>
              </a:ext>
            </a:extLst>
          </p:cNvPr>
          <p:cNvSpPr>
            <a:spLocks noGrp="1"/>
          </p:cNvSpPr>
          <p:nvPr>
            <p:ph type="sldNum" sz="quarter" idx="12"/>
          </p:nvPr>
        </p:nvSpPr>
        <p:spPr>
          <a:xfrm>
            <a:off x="8610600" y="6356350"/>
            <a:ext cx="2743200" cy="365125"/>
          </a:xfrm>
        </p:spPr>
        <p:txBody>
          <a:bodyPr/>
          <a:lstStyle/>
          <a:p>
            <a:fld id="{3956045D-9102-456A-A452-B8024B51FE1A}" type="slidenum">
              <a:rPr lang="en-GB" noProof="0" smtClean="0">
                <a:latin typeface="IBM Plex Sans" panose="020B0503050203000203" pitchFamily="34" charset="0"/>
              </a:rPr>
              <a:t>28</a:t>
            </a:fld>
            <a:endParaRPr lang="en-GB" noProof="0" dirty="0">
              <a:latin typeface="IBM Plex Sans" panose="020B0503050203000203" pitchFamily="34" charset="0"/>
            </a:endParaRPr>
          </a:p>
        </p:txBody>
      </p:sp>
      <p:sp>
        <p:nvSpPr>
          <p:cNvPr id="15" name="TextBox 14">
            <a:extLst>
              <a:ext uri="{FF2B5EF4-FFF2-40B4-BE49-F238E27FC236}">
                <a16:creationId xmlns:a16="http://schemas.microsoft.com/office/drawing/2014/main" id="{73416172-0607-D1D3-64B1-C9BB576F7EA2}"/>
              </a:ext>
            </a:extLst>
          </p:cNvPr>
          <p:cNvSpPr txBox="1"/>
          <p:nvPr/>
        </p:nvSpPr>
        <p:spPr>
          <a:xfrm>
            <a:off x="838199" y="2074396"/>
            <a:ext cx="10141325" cy="3098284"/>
          </a:xfrm>
          <a:prstGeom prst="rect">
            <a:avLst/>
          </a:prstGeom>
          <a:noFill/>
        </p:spPr>
        <p:txBody>
          <a:bodyPr wrap="square">
            <a:spAutoFit/>
          </a:bodyPr>
          <a:lstStyle/>
          <a:p>
            <a:pPr>
              <a:lnSpc>
                <a:spcPct val="90000"/>
              </a:lnSpc>
              <a:spcBef>
                <a:spcPts val="1000"/>
              </a:spcBef>
              <a:buClr>
                <a:prstClr val="black"/>
              </a:buClr>
              <a:defRPr/>
            </a:pPr>
            <a:r>
              <a:rPr lang="en-GB" sz="2000" noProof="0" dirty="0">
                <a:latin typeface="IBM Plex Sans" panose="020B0503050203000203" pitchFamily="34" charset="0"/>
              </a:rPr>
              <a:t>Expert Insights on Four Critical Factors to Develop Sustainable Innovation Cultures</a:t>
            </a:r>
          </a:p>
          <a:p>
            <a:pPr>
              <a:lnSpc>
                <a:spcPct val="90000"/>
              </a:lnSpc>
              <a:spcBef>
                <a:spcPts val="1000"/>
              </a:spcBef>
              <a:buClr>
                <a:prstClr val="black"/>
              </a:buClr>
              <a:defRPr/>
            </a:pPr>
            <a:r>
              <a:rPr lang="en-GB" sz="1600" b="1" dirty="0">
                <a:solidFill>
                  <a:srgbClr val="0517B5"/>
                </a:solidFill>
                <a:latin typeface="IBM Plex Sans" panose="020B0503050203000203" pitchFamily="34" charset="0"/>
              </a:rPr>
              <a:t>OVERCOMING SHORT-TERMISM: </a:t>
            </a:r>
            <a:r>
              <a:rPr lang="en-GB" sz="2000" noProof="0" dirty="0">
                <a:latin typeface="IBM Plex Sans" panose="020B0503050203000203" pitchFamily="34" charset="0"/>
              </a:rPr>
              <a:t>Ensure a long-term perspective to prevent sustainable innovation projects from being abandoned prematurely. </a:t>
            </a:r>
          </a:p>
          <a:p>
            <a:pPr>
              <a:lnSpc>
                <a:spcPct val="90000"/>
              </a:lnSpc>
              <a:spcBef>
                <a:spcPts val="1000"/>
              </a:spcBef>
              <a:buClr>
                <a:prstClr val="black"/>
              </a:buClr>
              <a:defRPr/>
            </a:pPr>
            <a:r>
              <a:rPr lang="en-GB" sz="1600" b="1" dirty="0">
                <a:solidFill>
                  <a:srgbClr val="0517B5"/>
                </a:solidFill>
                <a:latin typeface="IBM Plex Sans" panose="020B0503050203000203" pitchFamily="34" charset="0"/>
              </a:rPr>
              <a:t>ENSURING CULTURAL FIT: </a:t>
            </a:r>
            <a:r>
              <a:rPr lang="en-GB" sz="2000" noProof="0" dirty="0">
                <a:latin typeface="IBM Plex Sans" panose="020B0503050203000203" pitchFamily="34" charset="0"/>
              </a:rPr>
              <a:t>Align sustainability initiatives and practices with an organisation’s existing culture to ensure their relevance and impact. </a:t>
            </a:r>
          </a:p>
          <a:p>
            <a:pPr>
              <a:lnSpc>
                <a:spcPct val="90000"/>
              </a:lnSpc>
              <a:spcBef>
                <a:spcPts val="1000"/>
              </a:spcBef>
              <a:buClr>
                <a:prstClr val="black"/>
              </a:buClr>
              <a:defRPr/>
            </a:pPr>
            <a:r>
              <a:rPr lang="en-GB" sz="1600" b="1" dirty="0">
                <a:solidFill>
                  <a:srgbClr val="0517B5"/>
                </a:solidFill>
                <a:latin typeface="IBM Plex Sans" panose="020B0503050203000203" pitchFamily="34" charset="0"/>
              </a:rPr>
              <a:t>ALIGNING SUSTAINABILITY STRATEGIES WITH LOCAL CONTEXTS:</a:t>
            </a:r>
            <a:r>
              <a:rPr lang="en-GB" sz="2000" noProof="0" dirty="0">
                <a:latin typeface="IBM Plex Sans" panose="020B0503050203000203" pitchFamily="34" charset="0"/>
              </a:rPr>
              <a:t> Adapt to local values and practices to prevent mission drift. </a:t>
            </a:r>
          </a:p>
          <a:p>
            <a:pPr>
              <a:lnSpc>
                <a:spcPct val="90000"/>
              </a:lnSpc>
              <a:spcBef>
                <a:spcPts val="1000"/>
              </a:spcBef>
              <a:buClr>
                <a:prstClr val="black"/>
              </a:buClr>
              <a:defRPr/>
            </a:pPr>
            <a:r>
              <a:rPr lang="en-GB" sz="1600" b="1" dirty="0">
                <a:solidFill>
                  <a:srgbClr val="0517B5"/>
                </a:solidFill>
                <a:latin typeface="IBM Plex Sans" panose="020B0503050203000203" pitchFamily="34" charset="0"/>
              </a:rPr>
              <a:t>MANAGING DIVERSITY:</a:t>
            </a:r>
            <a:r>
              <a:rPr lang="en-GB" sz="2000" noProof="0" dirty="0">
                <a:latin typeface="IBM Plex Sans" panose="020B0503050203000203" pitchFamily="34" charset="0"/>
              </a:rPr>
              <a:t> Boost sustainable innovation through diversity within the workforce. </a:t>
            </a:r>
            <a:endParaRPr lang="en-GB" sz="2000" noProof="0" dirty="0">
              <a:solidFill>
                <a:srgbClr val="0517B5"/>
              </a:solidFill>
              <a:latin typeface="IBM Plex Sans" panose="020B0503050203000203" pitchFamily="34" charset="0"/>
              <a:cs typeface="Helvetica" panose="020B0604020202020204" pitchFamily="34" charset="0"/>
            </a:endParaRPr>
          </a:p>
        </p:txBody>
      </p:sp>
      <p:sp>
        <p:nvSpPr>
          <p:cNvPr id="6" name="Footer Placeholder 4">
            <a:extLst>
              <a:ext uri="{FF2B5EF4-FFF2-40B4-BE49-F238E27FC236}">
                <a16:creationId xmlns:a16="http://schemas.microsoft.com/office/drawing/2014/main" id="{FEE1FE60-EA42-D611-2016-0C4E5C878C13}"/>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1020966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1E2FE-4D30-EC77-D8A0-0A7BBC518C8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F768874-9223-DCF1-A282-14FC0A029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C6EFDD53-21AB-4607-CF75-0F3CC89A0A0D}"/>
              </a:ext>
            </a:extLst>
          </p:cNvPr>
          <p:cNvSpPr>
            <a:spLocks noGrp="1"/>
          </p:cNvSpPr>
          <p:nvPr>
            <p:ph type="title"/>
          </p:nvPr>
        </p:nvSpPr>
        <p:spPr/>
        <p:txBody>
          <a:bodyPr>
            <a:normAutofit/>
          </a:bodyPr>
          <a:lstStyle/>
          <a:p>
            <a:r>
              <a:rPr lang="en-GB" sz="1800" b="1" dirty="0">
                <a:solidFill>
                  <a:srgbClr val="0517B5"/>
                </a:solidFill>
              </a:rPr>
              <a:t>Chapter 2 / Conceptual Foundations</a:t>
            </a:r>
            <a:br>
              <a:rPr lang="en-GB" sz="3600" noProof="0" dirty="0">
                <a:solidFill>
                  <a:srgbClr val="0517B5"/>
                </a:solidFill>
                <a:latin typeface="IBM Plex Sans" panose="020B0503050203000203" pitchFamily="34" charset="0"/>
              </a:rPr>
            </a:br>
            <a:r>
              <a:rPr lang="en-GB" sz="3600" noProof="0" dirty="0">
                <a:solidFill>
                  <a:srgbClr val="0517B5"/>
                </a:solidFill>
                <a:latin typeface="IBM Plex Sans" panose="020B0503050203000203" pitchFamily="34" charset="0"/>
              </a:rPr>
              <a:t>Three layers of Sustainable Innovation Cultures </a:t>
            </a:r>
          </a:p>
        </p:txBody>
      </p:sp>
      <p:sp>
        <p:nvSpPr>
          <p:cNvPr id="5" name="Slide Number Placeholder 4">
            <a:extLst>
              <a:ext uri="{FF2B5EF4-FFF2-40B4-BE49-F238E27FC236}">
                <a16:creationId xmlns:a16="http://schemas.microsoft.com/office/drawing/2014/main" id="{CA98F193-0658-1B4D-E723-4BE729F9B1F9}"/>
              </a:ext>
            </a:extLst>
          </p:cNvPr>
          <p:cNvSpPr>
            <a:spLocks noGrp="1"/>
          </p:cNvSpPr>
          <p:nvPr>
            <p:ph type="sldNum" sz="quarter" idx="12"/>
          </p:nvPr>
        </p:nvSpPr>
        <p:spPr>
          <a:xfrm>
            <a:off x="8610600" y="6356350"/>
            <a:ext cx="2743200" cy="365125"/>
          </a:xfrm>
        </p:spPr>
        <p:txBody>
          <a:bodyPr/>
          <a:lstStyle/>
          <a:p>
            <a:fld id="{3956045D-9102-456A-A452-B8024B51FE1A}" type="slidenum">
              <a:rPr lang="en-GB" noProof="0" smtClean="0">
                <a:latin typeface="IBM Plex Sans" panose="020B0503050203000203" pitchFamily="34" charset="0"/>
              </a:rPr>
              <a:t>29</a:t>
            </a:fld>
            <a:endParaRPr lang="en-GB" noProof="0" dirty="0">
              <a:latin typeface="IBM Plex Sans" panose="020B0503050203000203" pitchFamily="34" charset="0"/>
            </a:endParaRPr>
          </a:p>
        </p:txBody>
      </p:sp>
      <p:pic>
        <p:nvPicPr>
          <p:cNvPr id="7" name="Picture 6">
            <a:extLst>
              <a:ext uri="{FF2B5EF4-FFF2-40B4-BE49-F238E27FC236}">
                <a16:creationId xmlns:a16="http://schemas.microsoft.com/office/drawing/2014/main" id="{E613AD24-EC03-1F18-9BF5-EB2025EC36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4981" y="2067211"/>
            <a:ext cx="4142038" cy="4142038"/>
          </a:xfrm>
          <a:prstGeom prst="rect">
            <a:avLst/>
          </a:prstGeom>
        </p:spPr>
      </p:pic>
      <p:sp>
        <p:nvSpPr>
          <p:cNvPr id="6" name="Footer Placeholder 4">
            <a:extLst>
              <a:ext uri="{FF2B5EF4-FFF2-40B4-BE49-F238E27FC236}">
                <a16:creationId xmlns:a16="http://schemas.microsoft.com/office/drawing/2014/main" id="{C3E2A53A-3E74-6E38-F316-00D1457E81DD}"/>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711288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CCC70-2B84-C402-EA99-2ADFDC934120}"/>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F94FD6B1-C48D-755C-CA67-C2672EF8589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F740888B-1893-D1E9-040E-F7CBB091DB50}"/>
              </a:ext>
            </a:extLst>
          </p:cNvPr>
          <p:cNvSpPr>
            <a:spLocks noGrp="1"/>
          </p:cNvSpPr>
          <p:nvPr>
            <p:ph type="title"/>
          </p:nvPr>
        </p:nvSpPr>
        <p:spPr/>
        <p:txBody>
          <a:bodyPr>
            <a:normAutofit/>
          </a:bodyPr>
          <a:lstStyle/>
          <a:p>
            <a:r>
              <a:rPr lang="en-US" sz="1800" b="1" dirty="0">
                <a:solidFill>
                  <a:srgbClr val="0517B5"/>
                </a:solidFill>
              </a:rPr>
              <a:t>Overview</a:t>
            </a:r>
            <a:br>
              <a:rPr lang="en-US" sz="3600" b="1" noProof="0" dirty="0">
                <a:solidFill>
                  <a:srgbClr val="0517B5"/>
                </a:solidFill>
                <a:latin typeface="IBM Plex Sans" panose="020B0503050203000203" pitchFamily="34" charset="0"/>
              </a:rPr>
            </a:br>
            <a:r>
              <a:rPr lang="en-US" sz="3600" b="1" noProof="0" dirty="0">
                <a:solidFill>
                  <a:srgbClr val="0517B5"/>
                </a:solidFill>
                <a:latin typeface="IBM Plex Sans" panose="020B0503050203000203" pitchFamily="34" charset="0"/>
              </a:rPr>
              <a:t>Chapters</a:t>
            </a:r>
            <a:endParaRPr lang="en-GB" sz="3600" noProof="0" dirty="0">
              <a:solidFill>
                <a:srgbClr val="0517B5"/>
              </a:solidFill>
              <a:latin typeface="IBM Plex Sans" panose="020B0503050203000203" pitchFamily="34" charset="0"/>
            </a:endParaRPr>
          </a:p>
        </p:txBody>
      </p:sp>
      <p:sp>
        <p:nvSpPr>
          <p:cNvPr id="3" name="Content Placeholder 2">
            <a:extLst>
              <a:ext uri="{FF2B5EF4-FFF2-40B4-BE49-F238E27FC236}">
                <a16:creationId xmlns:a16="http://schemas.microsoft.com/office/drawing/2014/main" id="{CF72FFBC-28B3-1FF9-813D-6BF24CA8057A}"/>
              </a:ext>
            </a:extLst>
          </p:cNvPr>
          <p:cNvSpPr>
            <a:spLocks noGrp="1"/>
          </p:cNvSpPr>
          <p:nvPr>
            <p:ph idx="1"/>
          </p:nvPr>
        </p:nvSpPr>
        <p:spPr>
          <a:xfrm>
            <a:off x="838200" y="1825624"/>
            <a:ext cx="10515600" cy="4530725"/>
          </a:xfrm>
        </p:spPr>
        <p:txBody>
          <a:bodyPr numCol="2">
            <a:normAutofit/>
          </a:bodyPr>
          <a:lstStyle/>
          <a:p>
            <a:pPr marL="0" indent="0">
              <a:buClr>
                <a:schemeClr val="tx1">
                  <a:lumMod val="95000"/>
                  <a:lumOff val="5000"/>
                </a:schemeClr>
              </a:buClr>
              <a:buNone/>
            </a:pPr>
            <a:r>
              <a:rPr lang="en-US" sz="1600" b="1" noProof="0" dirty="0">
                <a:latin typeface="IBM Plex Sans" panose="020B0503050203000203" pitchFamily="34" charset="0"/>
                <a:hlinkClick r:id="rId3" action="ppaction://hlinksldjump">
                  <a:extLst>
                    <a:ext uri="{A12FA001-AC4F-418D-AE19-62706E023703}">
                      <ahyp:hlinkClr xmlns:ahyp="http://schemas.microsoft.com/office/drawing/2018/hyperlinkcolor" val="tx"/>
                    </a:ext>
                  </a:extLst>
                </a:hlinkClick>
              </a:rPr>
              <a:t>PART I FRAMEWORK / It Takes a Whole Culture </a:t>
            </a:r>
            <a:endParaRPr lang="en-US" sz="1600" b="1" noProof="0" dirty="0">
              <a:latin typeface="IBM Plex Sans" panose="020B0503050203000203" pitchFamily="34" charset="0"/>
            </a:endParaRPr>
          </a:p>
          <a:p>
            <a:pPr marL="457200" indent="-457200">
              <a:buClr>
                <a:schemeClr val="tx1">
                  <a:lumMod val="95000"/>
                  <a:lumOff val="5000"/>
                </a:schemeClr>
              </a:buClr>
              <a:buFont typeface="+mj-lt"/>
              <a:buAutoNum type="arabicPeriod"/>
            </a:pPr>
            <a:r>
              <a:rPr lang="en-US" sz="1600" noProof="0" dirty="0">
                <a:latin typeface="IBM Plex Sans" panose="020B0503050203000203" pitchFamily="34" charset="0"/>
                <a:hlinkClick r:id="rId4" action="ppaction://hlinksldjump">
                  <a:extLst>
                    <a:ext uri="{A12FA001-AC4F-418D-AE19-62706E023703}">
                      <ahyp:hlinkClr xmlns:ahyp="http://schemas.microsoft.com/office/drawing/2018/hyperlinkcolor" val="tx"/>
                    </a:ext>
                  </a:extLst>
                </a:hlinkClick>
              </a:rPr>
              <a:t>It Takes a Whole Culture</a:t>
            </a:r>
            <a:endParaRPr lang="en-US" sz="1600" noProof="0" dirty="0">
              <a:latin typeface="IBM Plex Sans" panose="020B0503050203000203" pitchFamily="34" charset="0"/>
            </a:endParaRPr>
          </a:p>
          <a:p>
            <a:pPr marL="457200" indent="-457200">
              <a:buClr>
                <a:schemeClr val="tx1">
                  <a:lumMod val="95000"/>
                  <a:lumOff val="5000"/>
                </a:schemeClr>
              </a:buClr>
              <a:buFont typeface="+mj-lt"/>
              <a:buAutoNum type="arabicPeriod"/>
            </a:pPr>
            <a:r>
              <a:rPr lang="en-US" sz="1600" noProof="0" dirty="0">
                <a:latin typeface="IBM Plex Sans" panose="020B0503050203000203" pitchFamily="34" charset="0"/>
                <a:hlinkClick r:id="rId5" action="ppaction://hlinksldjump">
                  <a:extLst>
                    <a:ext uri="{A12FA001-AC4F-418D-AE19-62706E023703}">
                      <ahyp:hlinkClr xmlns:ahyp="http://schemas.microsoft.com/office/drawing/2018/hyperlinkcolor" val="tx"/>
                    </a:ext>
                  </a:extLst>
                </a:hlinkClick>
              </a:rPr>
              <a:t>Conceptual Foundations</a:t>
            </a:r>
            <a:endParaRPr lang="en-US" sz="1600" noProof="0" dirty="0">
              <a:latin typeface="IBM Plex Sans" panose="020B0503050203000203" pitchFamily="34" charset="0"/>
            </a:endParaRPr>
          </a:p>
          <a:p>
            <a:pPr marL="457200" indent="-457200">
              <a:buClr>
                <a:schemeClr val="tx1">
                  <a:lumMod val="95000"/>
                  <a:lumOff val="5000"/>
                </a:schemeClr>
              </a:buClr>
              <a:buFont typeface="+mj-lt"/>
              <a:buAutoNum type="arabicPeriod"/>
            </a:pPr>
            <a:r>
              <a:rPr lang="en-US" sz="1600" noProof="0" dirty="0">
                <a:latin typeface="IBM Plex Sans" panose="020B0503050203000203" pitchFamily="34" charset="0"/>
                <a:hlinkClick r:id="rId6" action="ppaction://hlinksldjump">
                  <a:extLst>
                    <a:ext uri="{A12FA001-AC4F-418D-AE19-62706E023703}">
                      <ahyp:hlinkClr xmlns:ahyp="http://schemas.microsoft.com/office/drawing/2018/hyperlinkcolor" val="tx"/>
                    </a:ext>
                  </a:extLst>
                </a:hlinkClick>
              </a:rPr>
              <a:t>A Framework for Sustainable Innovation Cultures</a:t>
            </a:r>
            <a:endParaRPr lang="en-US" sz="1600" noProof="0" dirty="0">
              <a:latin typeface="IBM Plex Sans" panose="020B0503050203000203" pitchFamily="34" charset="0"/>
            </a:endParaRPr>
          </a:p>
          <a:p>
            <a:pPr marL="0" indent="0">
              <a:buClr>
                <a:schemeClr val="tx1">
                  <a:lumMod val="95000"/>
                  <a:lumOff val="5000"/>
                </a:schemeClr>
              </a:buClr>
              <a:buNone/>
            </a:pPr>
            <a:r>
              <a:rPr lang="en-US" sz="1600" b="1" noProof="0" dirty="0">
                <a:latin typeface="IBM Plex Sans" panose="020B0503050203000203" pitchFamily="34" charset="0"/>
                <a:hlinkClick r:id="rId7" action="ppaction://hlinksldjump">
                  <a:extLst>
                    <a:ext uri="{A12FA001-AC4F-418D-AE19-62706E023703}">
                      <ahyp:hlinkClr xmlns:ahyp="http://schemas.microsoft.com/office/drawing/2018/hyperlinkcolor" val="tx"/>
                    </a:ext>
                  </a:extLst>
                </a:hlinkClick>
              </a:rPr>
              <a:t>PART II PRACTICES AND METHODS</a:t>
            </a:r>
            <a:endParaRPr lang="en-US" sz="1600" b="1" noProof="0" dirty="0">
              <a:latin typeface="IBM Plex Sans" panose="020B0503050203000203" pitchFamily="34" charset="0"/>
            </a:endParaRPr>
          </a:p>
          <a:p>
            <a:pPr marL="342900" indent="-342900">
              <a:buClr>
                <a:schemeClr val="tx1">
                  <a:lumMod val="95000"/>
                  <a:lumOff val="5000"/>
                </a:schemeClr>
              </a:buClr>
              <a:buFont typeface="+mj-lt"/>
              <a:buAutoNum type="arabicPeriod" startAt="4"/>
            </a:pPr>
            <a:r>
              <a:rPr lang="en-US" sz="1600" noProof="0" dirty="0">
                <a:latin typeface="IBM Plex Sans" panose="020B0503050203000203" pitchFamily="34" charset="0"/>
                <a:hlinkClick r:id="rId8" action="ppaction://hlinksldjump">
                  <a:extLst>
                    <a:ext uri="{A12FA001-AC4F-418D-AE19-62706E023703}">
                      <ahyp:hlinkClr xmlns:ahyp="http://schemas.microsoft.com/office/drawing/2018/hyperlinkcolor" val="tx"/>
                    </a:ext>
                  </a:extLst>
                </a:hlinkClick>
              </a:rPr>
              <a:t>Conceiving Innovation Cultures</a:t>
            </a:r>
            <a:endParaRPr lang="en-US" sz="1600" noProof="0" dirty="0">
              <a:latin typeface="IBM Plex Sans" panose="020B0503050203000203" pitchFamily="34" charset="0"/>
            </a:endParaRPr>
          </a:p>
          <a:p>
            <a:pPr marL="342900" indent="-342900">
              <a:buClr>
                <a:schemeClr val="tx1">
                  <a:lumMod val="95000"/>
                  <a:lumOff val="5000"/>
                </a:schemeClr>
              </a:buClr>
              <a:buFont typeface="+mj-lt"/>
              <a:buAutoNum type="arabicPeriod" startAt="4"/>
            </a:pPr>
            <a:r>
              <a:rPr lang="en-US" sz="1600" noProof="0" dirty="0">
                <a:latin typeface="IBM Plex Sans" panose="020B0503050203000203" pitchFamily="34" charset="0"/>
                <a:hlinkClick r:id="rId9" action="ppaction://hlinksldjump">
                  <a:extLst>
                    <a:ext uri="{A12FA001-AC4F-418D-AE19-62706E023703}">
                      <ahyp:hlinkClr xmlns:ahyp="http://schemas.microsoft.com/office/drawing/2018/hyperlinkcolor" val="tx"/>
                    </a:ext>
                  </a:extLst>
                </a:hlinkClick>
              </a:rPr>
              <a:t>Co-creating Targeted Interventions</a:t>
            </a:r>
            <a:endParaRPr lang="en-US" sz="1600" noProof="0" dirty="0">
              <a:latin typeface="IBM Plex Sans" panose="020B0503050203000203" pitchFamily="34" charset="0"/>
            </a:endParaRPr>
          </a:p>
          <a:p>
            <a:pPr marL="342900" indent="-342900">
              <a:buClr>
                <a:schemeClr val="tx1">
                  <a:lumMod val="95000"/>
                  <a:lumOff val="5000"/>
                </a:schemeClr>
              </a:buClr>
              <a:buFont typeface="+mj-lt"/>
              <a:buAutoNum type="arabicPeriod" startAt="4"/>
            </a:pPr>
            <a:r>
              <a:rPr lang="en-US" sz="1600" noProof="0" dirty="0">
                <a:latin typeface="IBM Plex Sans" panose="020B0503050203000203" pitchFamily="34" charset="0"/>
                <a:hlinkClick r:id="rId10" action="ppaction://hlinksldjump">
                  <a:extLst>
                    <a:ext uri="{A12FA001-AC4F-418D-AE19-62706E023703}">
                      <ahyp:hlinkClr xmlns:ahyp="http://schemas.microsoft.com/office/drawing/2018/hyperlinkcolor" val="tx"/>
                    </a:ext>
                  </a:extLst>
                </a:hlinkClick>
              </a:rPr>
              <a:t>Cultivating Sustainable Innovation</a:t>
            </a:r>
            <a:endParaRPr lang="en-US" sz="1600" noProof="0" dirty="0">
              <a:latin typeface="IBM Plex Sans" panose="020B0503050203000203" pitchFamily="34" charset="0"/>
            </a:endParaRPr>
          </a:p>
          <a:p>
            <a:pPr marL="0" indent="0">
              <a:buClr>
                <a:schemeClr val="tx1">
                  <a:lumMod val="95000"/>
                  <a:lumOff val="5000"/>
                </a:schemeClr>
              </a:buClr>
              <a:buNone/>
            </a:pPr>
            <a:r>
              <a:rPr lang="en-US" sz="1600" b="1" noProof="0" dirty="0">
                <a:latin typeface="IBM Plex Sans" panose="020B0503050203000203" pitchFamily="34" charset="0"/>
                <a:hlinkClick r:id="rId11" action="ppaction://hlinksldjump">
                  <a:extLst>
                    <a:ext uri="{A12FA001-AC4F-418D-AE19-62706E023703}">
                      <ahyp:hlinkClr xmlns:ahyp="http://schemas.microsoft.com/office/drawing/2018/hyperlinkcolor" val="tx"/>
                    </a:ext>
                  </a:extLst>
                </a:hlinkClick>
              </a:rPr>
              <a:t>PART III CASES</a:t>
            </a:r>
            <a:endParaRPr lang="en-US" sz="1600" b="1" noProof="0" dirty="0">
              <a:latin typeface="IBM Plex Sans" panose="020B0503050203000203" pitchFamily="34" charset="0"/>
            </a:endParaRPr>
          </a:p>
          <a:p>
            <a:pPr marL="342900" indent="-342900">
              <a:buClr>
                <a:schemeClr val="tx1">
                  <a:lumMod val="95000"/>
                  <a:lumOff val="5000"/>
                </a:schemeClr>
              </a:buClr>
              <a:buFont typeface="+mj-lt"/>
              <a:buAutoNum type="arabicPeriod" startAt="7"/>
            </a:pPr>
            <a:r>
              <a:rPr lang="en-US" sz="1600" noProof="0" dirty="0">
                <a:latin typeface="IBM Plex Sans" panose="020B0503050203000203" pitchFamily="34" charset="0"/>
                <a:hlinkClick r:id="rId12" action="ppaction://hlinksldjump">
                  <a:extLst>
                    <a:ext uri="{A12FA001-AC4F-418D-AE19-62706E023703}">
                      <ahyp:hlinkClr xmlns:ahyp="http://schemas.microsoft.com/office/drawing/2018/hyperlinkcolor" val="tx"/>
                    </a:ext>
                  </a:extLst>
                </a:hlinkClick>
              </a:rPr>
              <a:t>From Safety to Sustainability – The Case of an Inspection Company in Germany</a:t>
            </a:r>
            <a:endParaRPr lang="en-US" sz="1600" noProof="0" dirty="0">
              <a:latin typeface="IBM Plex Sans" panose="020B0503050203000203" pitchFamily="34" charset="0"/>
            </a:endParaRPr>
          </a:p>
          <a:p>
            <a:pPr marL="342900" indent="-342900">
              <a:buClr>
                <a:schemeClr val="tx1">
                  <a:lumMod val="95000"/>
                  <a:lumOff val="5000"/>
                </a:schemeClr>
              </a:buClr>
              <a:buFont typeface="+mj-lt"/>
              <a:buAutoNum type="arabicPeriod" startAt="7"/>
            </a:pPr>
            <a:r>
              <a:rPr lang="en-US" sz="1600" noProof="0" dirty="0">
                <a:latin typeface="IBM Plex Sans" panose="020B0503050203000203" pitchFamily="34" charset="0"/>
                <a:hlinkClick r:id="rId13" action="ppaction://hlinksldjump">
                  <a:extLst>
                    <a:ext uri="{A12FA001-AC4F-418D-AE19-62706E023703}">
                      <ahyp:hlinkClr xmlns:ahyp="http://schemas.microsoft.com/office/drawing/2018/hyperlinkcolor" val="tx"/>
                    </a:ext>
                  </a:extLst>
                </a:hlinkClick>
              </a:rPr>
              <a:t>Cultural Transformation in the Italian Oil Industry</a:t>
            </a:r>
            <a:endParaRPr lang="en-US" sz="1600" noProof="0" dirty="0">
              <a:latin typeface="IBM Plex Sans" panose="020B0503050203000203" pitchFamily="34" charset="0"/>
            </a:endParaRPr>
          </a:p>
          <a:p>
            <a:pPr marL="342900" indent="-342900">
              <a:buClr>
                <a:schemeClr val="tx1">
                  <a:lumMod val="95000"/>
                  <a:lumOff val="5000"/>
                </a:schemeClr>
              </a:buClr>
              <a:buFont typeface="+mj-lt"/>
              <a:buAutoNum type="arabicPeriod" startAt="7"/>
            </a:pPr>
            <a:r>
              <a:rPr lang="en-US" sz="1600" noProof="0" dirty="0">
                <a:latin typeface="IBM Plex Sans" panose="020B0503050203000203" pitchFamily="34" charset="0"/>
                <a:hlinkClick r:id="rId14" action="ppaction://hlinksldjump">
                  <a:extLst>
                    <a:ext uri="{A12FA001-AC4F-418D-AE19-62706E023703}">
                      <ahyp:hlinkClr xmlns:ahyp="http://schemas.microsoft.com/office/drawing/2018/hyperlinkcolor" val="tx"/>
                    </a:ext>
                  </a:extLst>
                </a:hlinkClick>
              </a:rPr>
              <a:t>Investments in People and Technology along with Management by Values in Poland</a:t>
            </a:r>
            <a:endParaRPr lang="en-US" sz="1600" noProof="0" dirty="0">
              <a:latin typeface="IBM Plex Sans" panose="020B0503050203000203" pitchFamily="34" charset="0"/>
            </a:endParaRPr>
          </a:p>
          <a:p>
            <a:pPr marL="342900" indent="-342900">
              <a:buClr>
                <a:schemeClr val="tx1">
                  <a:lumMod val="95000"/>
                  <a:lumOff val="5000"/>
                </a:schemeClr>
              </a:buClr>
              <a:buFont typeface="+mj-lt"/>
              <a:buAutoNum type="arabicPeriod" startAt="7"/>
            </a:pPr>
            <a:r>
              <a:rPr lang="en-US" sz="1600" noProof="0" dirty="0">
                <a:latin typeface="IBM Plex Sans" panose="020B0503050203000203" pitchFamily="34" charset="0"/>
                <a:hlinkClick r:id="rId15" action="ppaction://hlinksldjump">
                  <a:extLst>
                    <a:ext uri="{A12FA001-AC4F-418D-AE19-62706E023703}">
                      <ahyp:hlinkClr xmlns:ahyp="http://schemas.microsoft.com/office/drawing/2018/hyperlinkcolor" val="tx"/>
                    </a:ext>
                  </a:extLst>
                </a:hlinkClick>
              </a:rPr>
              <a:t>Sustainable Innovation Challenges in Science-Based Companies in Spain</a:t>
            </a:r>
            <a:endParaRPr lang="en-US" sz="1600" noProof="0" dirty="0">
              <a:latin typeface="IBM Plex Sans" panose="020B0503050203000203" pitchFamily="34" charset="0"/>
            </a:endParaRPr>
          </a:p>
          <a:p>
            <a:pPr marL="0" indent="0">
              <a:buClr>
                <a:schemeClr val="tx1">
                  <a:lumMod val="95000"/>
                  <a:lumOff val="5000"/>
                </a:schemeClr>
              </a:buClr>
              <a:buNone/>
            </a:pPr>
            <a:r>
              <a:rPr lang="en-US" sz="1600" b="1" noProof="0" dirty="0">
                <a:latin typeface="IBM Plex Sans" panose="020B0503050203000203" pitchFamily="34" charset="0"/>
                <a:hlinkClick r:id="rId16" action="ppaction://hlinksldjump">
                  <a:extLst>
                    <a:ext uri="{A12FA001-AC4F-418D-AE19-62706E023703}">
                      <ahyp:hlinkClr xmlns:ahyp="http://schemas.microsoft.com/office/drawing/2018/hyperlinkcolor" val="tx"/>
                    </a:ext>
                  </a:extLst>
                </a:hlinkClick>
              </a:rPr>
              <a:t>PART IV CROSS-CUTTING ISSUES</a:t>
            </a:r>
            <a:endParaRPr lang="en-US" sz="1600" b="1" noProof="0" dirty="0">
              <a:latin typeface="IBM Plex Sans" panose="020B0503050203000203" pitchFamily="34" charset="0"/>
            </a:endParaRPr>
          </a:p>
          <a:p>
            <a:pPr marL="342900" indent="-342900">
              <a:buClr>
                <a:schemeClr val="tx1">
                  <a:lumMod val="95000"/>
                  <a:lumOff val="5000"/>
                </a:schemeClr>
              </a:buClr>
              <a:buFont typeface="+mj-lt"/>
              <a:buAutoNum type="arabicPeriod" startAt="11"/>
            </a:pPr>
            <a:r>
              <a:rPr lang="en-US" sz="1600" noProof="0" dirty="0">
                <a:latin typeface="IBM Plex Sans" panose="020B0503050203000203" pitchFamily="34" charset="0"/>
                <a:hlinkClick r:id="rId17" action="ppaction://hlinksldjump">
                  <a:extLst>
                    <a:ext uri="{A12FA001-AC4F-418D-AE19-62706E023703}">
                      <ahyp:hlinkClr xmlns:ahyp="http://schemas.microsoft.com/office/drawing/2018/hyperlinkcolor" val="tx"/>
                    </a:ext>
                  </a:extLst>
                </a:hlinkClick>
              </a:rPr>
              <a:t>Developing Sustainable Innovation Cultures during Mergers and Acquisitions: The Case of Two Breweries in Slovenia</a:t>
            </a:r>
            <a:endParaRPr lang="en-US" sz="1600" noProof="0" dirty="0">
              <a:latin typeface="IBM Plex Sans" panose="020B0503050203000203" pitchFamily="34" charset="0"/>
            </a:endParaRPr>
          </a:p>
          <a:p>
            <a:pPr marL="342900" indent="-342900">
              <a:buClr>
                <a:schemeClr val="tx1">
                  <a:lumMod val="95000"/>
                  <a:lumOff val="5000"/>
                </a:schemeClr>
              </a:buClr>
              <a:buFont typeface="+mj-lt"/>
              <a:buAutoNum type="arabicPeriod" startAt="11"/>
            </a:pPr>
            <a:r>
              <a:rPr lang="en-US" sz="1600" noProof="0" dirty="0">
                <a:latin typeface="IBM Plex Sans" panose="020B0503050203000203" pitchFamily="34" charset="0"/>
                <a:hlinkClick r:id="rId18" action="ppaction://hlinksldjump">
                  <a:extLst>
                    <a:ext uri="{A12FA001-AC4F-418D-AE19-62706E023703}">
                      <ahyp:hlinkClr xmlns:ahyp="http://schemas.microsoft.com/office/drawing/2018/hyperlinkcolor" val="tx"/>
                    </a:ext>
                  </a:extLst>
                </a:hlinkClick>
              </a:rPr>
              <a:t>Sustainable Finance and Investments for Sustainable Innovation Cultures</a:t>
            </a:r>
            <a:endParaRPr lang="en-US" sz="1600" noProof="0" dirty="0">
              <a:latin typeface="IBM Plex Sans" panose="020B0503050203000203" pitchFamily="34" charset="0"/>
            </a:endParaRPr>
          </a:p>
          <a:p>
            <a:pPr marL="342900" indent="-342900">
              <a:buClr>
                <a:schemeClr val="tx1">
                  <a:lumMod val="95000"/>
                  <a:lumOff val="5000"/>
                </a:schemeClr>
              </a:buClr>
              <a:buFont typeface="+mj-lt"/>
              <a:buAutoNum type="arabicPeriod" startAt="11"/>
            </a:pPr>
            <a:r>
              <a:rPr lang="en-US" sz="1600" noProof="0" dirty="0">
                <a:latin typeface="IBM Plex Sans" panose="020B0503050203000203" pitchFamily="34" charset="0"/>
                <a:hlinkClick r:id="rId19" action="ppaction://hlinksldjump">
                  <a:extLst>
                    <a:ext uri="{A12FA001-AC4F-418D-AE19-62706E023703}">
                      <ahyp:hlinkClr xmlns:ahyp="http://schemas.microsoft.com/office/drawing/2018/hyperlinkcolor" val="tx"/>
                    </a:ext>
                  </a:extLst>
                </a:hlinkClick>
              </a:rPr>
              <a:t>Outlook: Forward-Looking Cultures</a:t>
            </a:r>
            <a:endParaRPr lang="en-US" sz="1600" noProof="0" dirty="0">
              <a:latin typeface="IBM Plex Sans" panose="020B0503050203000203" pitchFamily="34" charset="0"/>
            </a:endParaRPr>
          </a:p>
          <a:p>
            <a:pPr marL="0" indent="0">
              <a:buClr>
                <a:schemeClr val="tx1">
                  <a:lumMod val="95000"/>
                  <a:lumOff val="5000"/>
                </a:schemeClr>
              </a:buClr>
              <a:buNone/>
            </a:pPr>
            <a:r>
              <a:rPr lang="en-US" sz="1600" b="1" dirty="0">
                <a:hlinkClick r:id="rId20" action="ppaction://hlinksldjump">
                  <a:extLst>
                    <a:ext uri="{A12FA001-AC4F-418D-AE19-62706E023703}">
                      <ahyp:hlinkClr xmlns:ahyp="http://schemas.microsoft.com/office/drawing/2018/hyperlinkcolor" val="tx"/>
                    </a:ext>
                  </a:extLst>
                </a:hlinkClick>
              </a:rPr>
              <a:t>APPENDICES</a:t>
            </a:r>
            <a:endParaRPr lang="en-US" sz="1600" noProof="0" dirty="0">
              <a:latin typeface="IBM Plex Sans" panose="020B0503050203000203" pitchFamily="34" charset="0"/>
            </a:endParaRPr>
          </a:p>
          <a:p>
            <a:pPr>
              <a:buClr>
                <a:schemeClr val="tx1">
                  <a:lumMod val="95000"/>
                  <a:lumOff val="5000"/>
                </a:schemeClr>
              </a:buClr>
              <a:buFont typeface="Wingdings" panose="05000000000000000000" pitchFamily="2" charset="2"/>
              <a:buChar char="§"/>
            </a:pPr>
            <a:r>
              <a:rPr lang="en-US" sz="1600" noProof="0" dirty="0">
                <a:latin typeface="IBM Plex Sans" panose="020B0503050203000203" pitchFamily="34" charset="0"/>
                <a:hlinkClick r:id="rId21" action="ppaction://hlinksldjump">
                  <a:extLst>
                    <a:ext uri="{A12FA001-AC4F-418D-AE19-62706E023703}">
                      <ahyp:hlinkClr xmlns:ahyp="http://schemas.microsoft.com/office/drawing/2018/hyperlinkcolor" val="tx"/>
                    </a:ext>
                  </a:extLst>
                </a:hlinkClick>
              </a:rPr>
              <a:t>Glossary of Key Terms </a:t>
            </a:r>
            <a:endParaRPr lang="en-US" sz="1600" noProof="0" dirty="0">
              <a:latin typeface="IBM Plex Sans" panose="020B0503050203000203" pitchFamily="34" charset="0"/>
            </a:endParaRPr>
          </a:p>
          <a:p>
            <a:pPr>
              <a:buClr>
                <a:schemeClr val="tx1">
                  <a:lumMod val="95000"/>
                  <a:lumOff val="5000"/>
                </a:schemeClr>
              </a:buClr>
              <a:buFont typeface="Wingdings" panose="05000000000000000000" pitchFamily="2" charset="2"/>
              <a:buChar char="§"/>
            </a:pPr>
            <a:r>
              <a:rPr lang="en-US" sz="1600" noProof="0" dirty="0">
                <a:latin typeface="IBM Plex Sans" panose="020B0503050203000203" pitchFamily="34" charset="0"/>
                <a:hlinkClick r:id="rId22" action="ppaction://hlinksldjump">
                  <a:extLst>
                    <a:ext uri="{A12FA001-AC4F-418D-AE19-62706E023703}">
                      <ahyp:hlinkClr xmlns:ahyp="http://schemas.microsoft.com/office/drawing/2018/hyperlinkcolor" val="tx"/>
                    </a:ext>
                  </a:extLst>
                </a:hlinkClick>
              </a:rPr>
              <a:t>About the Authors </a:t>
            </a:r>
            <a:endParaRPr lang="en-US" sz="1600" noProof="0" dirty="0">
              <a:latin typeface="IBM Plex Sans" panose="020B0503050203000203" pitchFamily="34" charset="0"/>
            </a:endParaRPr>
          </a:p>
          <a:p>
            <a:pPr>
              <a:buClr>
                <a:schemeClr val="tx1">
                  <a:lumMod val="95000"/>
                  <a:lumOff val="5000"/>
                </a:schemeClr>
              </a:buClr>
              <a:buFont typeface="Wingdings" panose="05000000000000000000" pitchFamily="2" charset="2"/>
              <a:buChar char="§"/>
            </a:pPr>
            <a:r>
              <a:rPr lang="en-US" sz="1600" noProof="0" dirty="0">
                <a:latin typeface="IBM Plex Sans" panose="020B0503050203000203" pitchFamily="34" charset="0"/>
                <a:hlinkClick r:id="rId23" action="ppaction://hlinksldjump">
                  <a:extLst>
                    <a:ext uri="{A12FA001-AC4F-418D-AE19-62706E023703}">
                      <ahyp:hlinkClr xmlns:ahyp="http://schemas.microsoft.com/office/drawing/2018/hyperlinkcolor" val="tx"/>
                    </a:ext>
                  </a:extLst>
                </a:hlinkClick>
              </a:rPr>
              <a:t>Endnotes</a:t>
            </a:r>
            <a:r>
              <a:rPr lang="en-US" sz="1600" noProof="0" dirty="0">
                <a:latin typeface="IBM Plex Sans" panose="020B0503050203000203" pitchFamily="34" charset="0"/>
              </a:rPr>
              <a:t> </a:t>
            </a:r>
          </a:p>
        </p:txBody>
      </p:sp>
      <p:sp>
        <p:nvSpPr>
          <p:cNvPr id="5" name="Slide Number Placeholder 4">
            <a:extLst>
              <a:ext uri="{FF2B5EF4-FFF2-40B4-BE49-F238E27FC236}">
                <a16:creationId xmlns:a16="http://schemas.microsoft.com/office/drawing/2014/main" id="{C2154D43-E8CF-D156-69E9-64E0CF08E4D7}"/>
              </a:ext>
            </a:extLst>
          </p:cNvPr>
          <p:cNvSpPr>
            <a:spLocks noGrp="1"/>
          </p:cNvSpPr>
          <p:nvPr>
            <p:ph type="sldNum" sz="quarter" idx="12"/>
          </p:nvPr>
        </p:nvSpPr>
        <p:spPr>
          <a:xfrm>
            <a:off x="8610600" y="6356350"/>
            <a:ext cx="2743200" cy="365125"/>
          </a:xfrm>
        </p:spPr>
        <p:txBody>
          <a:bodyPr/>
          <a:lstStyle/>
          <a:p>
            <a:fld id="{3956045D-9102-456A-A452-B8024B51FE1A}" type="slidenum">
              <a:rPr lang="en-GB" noProof="0" smtClean="0">
                <a:latin typeface="IBM Plex Sans" panose="020B0503050203000203" pitchFamily="34" charset="0"/>
              </a:rPr>
              <a:t>3</a:t>
            </a:fld>
            <a:endParaRPr lang="en-GB" noProof="0" dirty="0">
              <a:latin typeface="IBM Plex Sans" panose="020B0503050203000203" pitchFamily="34" charset="0"/>
            </a:endParaRPr>
          </a:p>
        </p:txBody>
      </p:sp>
      <p:sp>
        <p:nvSpPr>
          <p:cNvPr id="6" name="Footer Placeholder 4">
            <a:extLst>
              <a:ext uri="{FF2B5EF4-FFF2-40B4-BE49-F238E27FC236}">
                <a16:creationId xmlns:a16="http://schemas.microsoft.com/office/drawing/2014/main" id="{F2C29CBB-7669-11B3-5922-5FF55E940299}"/>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220306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E325B-820E-D162-ABB2-546BDCF816F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CD7F770-423F-AB50-893F-624445C14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F561BDDA-095E-AA3C-2913-554281E3E585}"/>
              </a:ext>
            </a:extLst>
          </p:cNvPr>
          <p:cNvSpPr>
            <a:spLocks noGrp="1"/>
          </p:cNvSpPr>
          <p:nvPr>
            <p:ph type="title"/>
          </p:nvPr>
        </p:nvSpPr>
        <p:spPr/>
        <p:txBody>
          <a:bodyPr>
            <a:normAutofit/>
          </a:bodyPr>
          <a:lstStyle/>
          <a:p>
            <a:r>
              <a:rPr lang="en-GB" sz="1800" b="1" dirty="0">
                <a:solidFill>
                  <a:srgbClr val="0517B5"/>
                </a:solidFill>
              </a:rPr>
              <a:t>Chapter 2 / Conceptual Foundations</a:t>
            </a:r>
            <a:br>
              <a:rPr lang="en-GB" sz="3600" noProof="0" dirty="0">
                <a:solidFill>
                  <a:srgbClr val="0517B5"/>
                </a:solidFill>
                <a:latin typeface="IBM Plex Sans" panose="020B0503050203000203" pitchFamily="34" charset="0"/>
              </a:rPr>
            </a:br>
            <a:r>
              <a:rPr lang="en-GB" sz="3600" noProof="0" dirty="0">
                <a:solidFill>
                  <a:srgbClr val="0517B5"/>
                </a:solidFill>
                <a:latin typeface="IBM Plex Sans" panose="020B0503050203000203" pitchFamily="34" charset="0"/>
              </a:rPr>
              <a:t>Three layers of Sustainable Innovation Cultures </a:t>
            </a:r>
          </a:p>
        </p:txBody>
      </p:sp>
      <p:sp>
        <p:nvSpPr>
          <p:cNvPr id="5" name="Slide Number Placeholder 4">
            <a:extLst>
              <a:ext uri="{FF2B5EF4-FFF2-40B4-BE49-F238E27FC236}">
                <a16:creationId xmlns:a16="http://schemas.microsoft.com/office/drawing/2014/main" id="{1CB4193E-EFC9-722E-741C-EBEB6605DD9F}"/>
              </a:ext>
            </a:extLst>
          </p:cNvPr>
          <p:cNvSpPr>
            <a:spLocks noGrp="1"/>
          </p:cNvSpPr>
          <p:nvPr>
            <p:ph type="sldNum" sz="quarter" idx="12"/>
          </p:nvPr>
        </p:nvSpPr>
        <p:spPr>
          <a:xfrm>
            <a:off x="8610600" y="6356350"/>
            <a:ext cx="2743200" cy="365125"/>
          </a:xfrm>
        </p:spPr>
        <p:txBody>
          <a:bodyPr/>
          <a:lstStyle/>
          <a:p>
            <a:fld id="{3956045D-9102-456A-A452-B8024B51FE1A}" type="slidenum">
              <a:rPr lang="en-GB" noProof="0" smtClean="0">
                <a:latin typeface="IBM Plex Sans" panose="020B0503050203000203" pitchFamily="34" charset="0"/>
              </a:rPr>
              <a:t>30</a:t>
            </a:fld>
            <a:endParaRPr lang="en-GB" noProof="0" dirty="0">
              <a:latin typeface="IBM Plex Sans" panose="020B0503050203000203" pitchFamily="34" charset="0"/>
            </a:endParaRPr>
          </a:p>
        </p:txBody>
      </p:sp>
      <p:sp>
        <p:nvSpPr>
          <p:cNvPr id="15" name="TextBox 14">
            <a:extLst>
              <a:ext uri="{FF2B5EF4-FFF2-40B4-BE49-F238E27FC236}">
                <a16:creationId xmlns:a16="http://schemas.microsoft.com/office/drawing/2014/main" id="{ED9651EB-D4E6-7E12-EECA-DE1D33C11385}"/>
              </a:ext>
            </a:extLst>
          </p:cNvPr>
          <p:cNvSpPr txBox="1"/>
          <p:nvPr/>
        </p:nvSpPr>
        <p:spPr>
          <a:xfrm>
            <a:off x="838199" y="2067677"/>
            <a:ext cx="7633653" cy="3524042"/>
          </a:xfrm>
          <a:prstGeom prst="rect">
            <a:avLst/>
          </a:prstGeom>
          <a:noFill/>
        </p:spPr>
        <p:txBody>
          <a:bodyPr wrap="square">
            <a:spAutoFit/>
          </a:bodyPr>
          <a:lstStyle/>
          <a:p>
            <a:pPr marL="228600" indent="-228600">
              <a:lnSpc>
                <a:spcPct val="90000"/>
              </a:lnSpc>
              <a:spcBef>
                <a:spcPts val="1000"/>
              </a:spcBef>
              <a:buClr>
                <a:prstClr val="black"/>
              </a:buClr>
              <a:buFont typeface="Wingdings" panose="05000000000000000000" pitchFamily="2" charset="2"/>
              <a:buChar char="§"/>
              <a:defRPr/>
            </a:pPr>
            <a:r>
              <a:rPr lang="en-GB" sz="2000" b="1" noProof="0" dirty="0">
                <a:latin typeface="IBM Plex Sans" panose="020B0503050203000203" pitchFamily="34" charset="0"/>
              </a:rPr>
              <a:t>Notions</a:t>
            </a:r>
            <a:r>
              <a:rPr lang="en-GB" sz="2000" noProof="0" dirty="0">
                <a:latin typeface="IBM Plex Sans" panose="020B0503050203000203" pitchFamily="34" charset="0"/>
              </a:rPr>
              <a:t> refer to terms and concepts that are used colloquially and are often vague. We focus on values as notions of the desirable, as well as notions of what is technically feasible and economically viable.</a:t>
            </a:r>
          </a:p>
          <a:p>
            <a:pPr marL="228600" indent="-228600">
              <a:lnSpc>
                <a:spcPct val="90000"/>
              </a:lnSpc>
              <a:spcBef>
                <a:spcPts val="1000"/>
              </a:spcBef>
              <a:buClr>
                <a:prstClr val="black"/>
              </a:buClr>
              <a:buFont typeface="Wingdings" panose="05000000000000000000" pitchFamily="2" charset="2"/>
              <a:buChar char="§"/>
              <a:defRPr/>
            </a:pPr>
            <a:r>
              <a:rPr lang="en-GB" sz="2000" b="1" noProof="0" dirty="0">
                <a:latin typeface="IBM Plex Sans" panose="020B0503050203000203" pitchFamily="34" charset="0"/>
              </a:rPr>
              <a:t>Practices</a:t>
            </a:r>
            <a:r>
              <a:rPr lang="en-GB" sz="2000" noProof="0" dirty="0">
                <a:latin typeface="IBM Plex Sans" panose="020B0503050203000203" pitchFamily="34" charset="0"/>
              </a:rPr>
              <a:t> are the actions, behaviours and rituals that employees perform on a more or less regular basis.</a:t>
            </a:r>
          </a:p>
          <a:p>
            <a:pPr marL="228600" indent="-228600">
              <a:lnSpc>
                <a:spcPct val="90000"/>
              </a:lnSpc>
              <a:spcBef>
                <a:spcPts val="1000"/>
              </a:spcBef>
              <a:buClr>
                <a:prstClr val="black"/>
              </a:buClr>
              <a:buFont typeface="Wingdings" panose="05000000000000000000" pitchFamily="2" charset="2"/>
              <a:buChar char="§"/>
              <a:defRPr/>
            </a:pPr>
            <a:r>
              <a:rPr lang="en-GB" sz="2000" b="1" noProof="0" dirty="0">
                <a:latin typeface="IBM Plex Sans" panose="020B0503050203000203" pitchFamily="34" charset="0"/>
              </a:rPr>
              <a:t>Methods</a:t>
            </a:r>
            <a:r>
              <a:rPr lang="en-GB" sz="2000" noProof="0" dirty="0">
                <a:latin typeface="IBM Plex Sans" panose="020B0503050203000203" pitchFamily="34" charset="0"/>
              </a:rPr>
              <a:t> are purposeful interventions to address a challenge. Methods turn into practices when they are systematically applied and adapted to the needs of the organisation.</a:t>
            </a:r>
          </a:p>
          <a:p>
            <a:pPr marL="228600" indent="-228600">
              <a:lnSpc>
                <a:spcPct val="90000"/>
              </a:lnSpc>
              <a:spcBef>
                <a:spcPts val="1000"/>
              </a:spcBef>
              <a:buClr>
                <a:prstClr val="black"/>
              </a:buClr>
              <a:buFont typeface="Wingdings" panose="05000000000000000000" pitchFamily="2" charset="2"/>
              <a:buChar char="§"/>
              <a:defRPr/>
            </a:pPr>
            <a:r>
              <a:rPr lang="en-GB" sz="2000" b="1" noProof="0" dirty="0">
                <a:latin typeface="IBM Plex Sans" panose="020B0503050203000203" pitchFamily="34" charset="0"/>
              </a:rPr>
              <a:t>Artefacts</a:t>
            </a:r>
            <a:r>
              <a:rPr lang="en-GB" sz="2000" noProof="0" dirty="0">
                <a:latin typeface="IBM Plex Sans" panose="020B0503050203000203" pitchFamily="34" charset="0"/>
              </a:rPr>
              <a:t> are human-made objects that reflect values and facilitate or limit their translation into practices.</a:t>
            </a:r>
          </a:p>
        </p:txBody>
      </p:sp>
      <p:pic>
        <p:nvPicPr>
          <p:cNvPr id="7" name="Picture 6">
            <a:extLst>
              <a:ext uri="{FF2B5EF4-FFF2-40B4-BE49-F238E27FC236}">
                <a16:creationId xmlns:a16="http://schemas.microsoft.com/office/drawing/2014/main" id="{37E85A88-2893-C259-BE10-D5B6DAAB22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3933" y="2367637"/>
            <a:ext cx="2119866" cy="2119866"/>
          </a:xfrm>
          <a:prstGeom prst="rect">
            <a:avLst/>
          </a:prstGeom>
        </p:spPr>
      </p:pic>
      <p:sp>
        <p:nvSpPr>
          <p:cNvPr id="6" name="Footer Placeholder 4">
            <a:extLst>
              <a:ext uri="{FF2B5EF4-FFF2-40B4-BE49-F238E27FC236}">
                <a16:creationId xmlns:a16="http://schemas.microsoft.com/office/drawing/2014/main" id="{E7A3DD89-5B02-BFA8-F6BF-EF641BFAF68C}"/>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1610629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D0968-54D0-A891-7DDE-C0A8318B152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0F4FC3A-3C6C-B6A6-BA5C-B01019A4A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94ECA31E-6261-1E42-B4CB-89D0ACF43A9E}"/>
              </a:ext>
            </a:extLst>
          </p:cNvPr>
          <p:cNvSpPr>
            <a:spLocks noGrp="1"/>
          </p:cNvSpPr>
          <p:nvPr>
            <p:ph type="title"/>
          </p:nvPr>
        </p:nvSpPr>
        <p:spPr/>
        <p:txBody>
          <a:bodyPr>
            <a:normAutofit/>
          </a:bodyPr>
          <a:lstStyle/>
          <a:p>
            <a:r>
              <a:rPr lang="en-GB" sz="1800" b="1" dirty="0">
                <a:solidFill>
                  <a:srgbClr val="0517B5"/>
                </a:solidFill>
              </a:rPr>
              <a:t>Chapter 2 / Conceptual Foundations</a:t>
            </a:r>
            <a:br>
              <a:rPr lang="en-GB" sz="3600" noProof="0" dirty="0">
                <a:solidFill>
                  <a:srgbClr val="0517B5"/>
                </a:solidFill>
                <a:latin typeface="IBM Plex Sans" panose="020B0503050203000203" pitchFamily="34" charset="0"/>
              </a:rPr>
            </a:br>
            <a:r>
              <a:rPr lang="en-GB" sz="3600" noProof="0" dirty="0">
                <a:solidFill>
                  <a:srgbClr val="0517B5"/>
                </a:solidFill>
                <a:latin typeface="IBM Plex Sans" panose="020B0503050203000203" pitchFamily="34" charset="0"/>
              </a:rPr>
              <a:t>Sustainable Innovation Cultures – Key Takeaways</a:t>
            </a:r>
          </a:p>
        </p:txBody>
      </p:sp>
      <p:sp>
        <p:nvSpPr>
          <p:cNvPr id="5" name="Slide Number Placeholder 4">
            <a:extLst>
              <a:ext uri="{FF2B5EF4-FFF2-40B4-BE49-F238E27FC236}">
                <a16:creationId xmlns:a16="http://schemas.microsoft.com/office/drawing/2014/main" id="{970E354C-4EE0-CEEA-87CD-FA6823001158}"/>
              </a:ext>
            </a:extLst>
          </p:cNvPr>
          <p:cNvSpPr>
            <a:spLocks noGrp="1"/>
          </p:cNvSpPr>
          <p:nvPr>
            <p:ph type="sldNum" sz="quarter" idx="12"/>
          </p:nvPr>
        </p:nvSpPr>
        <p:spPr>
          <a:xfrm>
            <a:off x="8610600" y="6356350"/>
            <a:ext cx="2743200" cy="365125"/>
          </a:xfrm>
        </p:spPr>
        <p:txBody>
          <a:bodyPr/>
          <a:lstStyle/>
          <a:p>
            <a:fld id="{3956045D-9102-456A-A452-B8024B51FE1A}" type="slidenum">
              <a:rPr lang="en-GB" noProof="0" smtClean="0">
                <a:latin typeface="IBM Plex Sans" panose="020B0503050203000203" pitchFamily="34" charset="0"/>
              </a:rPr>
              <a:t>31</a:t>
            </a:fld>
            <a:endParaRPr lang="en-GB" noProof="0" dirty="0">
              <a:latin typeface="IBM Plex Sans" panose="020B0503050203000203" pitchFamily="34" charset="0"/>
            </a:endParaRPr>
          </a:p>
        </p:txBody>
      </p:sp>
      <p:sp>
        <p:nvSpPr>
          <p:cNvPr id="15" name="TextBox 14">
            <a:extLst>
              <a:ext uri="{FF2B5EF4-FFF2-40B4-BE49-F238E27FC236}">
                <a16:creationId xmlns:a16="http://schemas.microsoft.com/office/drawing/2014/main" id="{47B3ADDC-F266-54A7-A02E-0D6C9D4AE744}"/>
              </a:ext>
            </a:extLst>
          </p:cNvPr>
          <p:cNvSpPr txBox="1"/>
          <p:nvPr/>
        </p:nvSpPr>
        <p:spPr>
          <a:xfrm>
            <a:off x="838199" y="2074397"/>
            <a:ext cx="10515599" cy="2693045"/>
          </a:xfrm>
          <a:prstGeom prst="rect">
            <a:avLst/>
          </a:prstGeom>
          <a:noFill/>
        </p:spPr>
        <p:txBody>
          <a:bodyPr wrap="square">
            <a:spAutoFit/>
          </a:bodyPr>
          <a:lstStyle/>
          <a:p>
            <a:pPr marL="228600" indent="-228600">
              <a:lnSpc>
                <a:spcPct val="90000"/>
              </a:lnSpc>
              <a:spcBef>
                <a:spcPts val="1000"/>
              </a:spcBef>
              <a:buClr>
                <a:prstClr val="black"/>
              </a:buClr>
              <a:buFont typeface="Wingdings" panose="05000000000000000000" pitchFamily="2" charset="2"/>
              <a:buChar char="§"/>
              <a:defRPr/>
            </a:pPr>
            <a:r>
              <a:rPr lang="en-GB" sz="2000" noProof="0" dirty="0">
                <a:latin typeface="IBM Plex Sans" panose="020B0503050203000203" pitchFamily="34" charset="0"/>
              </a:rPr>
              <a:t>While sustainability cultures support compliance with corporate sustainability standards and ambitions, sustainable innovation cultures go beyond that. </a:t>
            </a:r>
          </a:p>
          <a:p>
            <a:pPr marL="228600" indent="-228600">
              <a:lnSpc>
                <a:spcPct val="90000"/>
              </a:lnSpc>
              <a:spcBef>
                <a:spcPts val="1000"/>
              </a:spcBef>
              <a:buClr>
                <a:prstClr val="black"/>
              </a:buClr>
              <a:buFont typeface="Wingdings" panose="05000000000000000000" pitchFamily="2" charset="2"/>
              <a:buChar char="§"/>
              <a:defRPr/>
            </a:pPr>
            <a:r>
              <a:rPr lang="en-GB" sz="2000" noProof="0" dirty="0">
                <a:latin typeface="IBM Plex Sans" panose="020B0503050203000203" pitchFamily="34" charset="0"/>
              </a:rPr>
              <a:t>They seek challenges to sustainability as opportunities for innovation.</a:t>
            </a:r>
          </a:p>
          <a:p>
            <a:pPr marL="228600" indent="-228600">
              <a:lnSpc>
                <a:spcPct val="90000"/>
              </a:lnSpc>
              <a:spcBef>
                <a:spcPts val="1000"/>
              </a:spcBef>
              <a:buClr>
                <a:prstClr val="black"/>
              </a:buClr>
              <a:buFont typeface="Wingdings" panose="05000000000000000000" pitchFamily="2" charset="2"/>
              <a:buChar char="§"/>
              <a:defRPr/>
            </a:pPr>
            <a:r>
              <a:rPr lang="en-GB" sz="2000" noProof="0" dirty="0">
                <a:latin typeface="IBM Plex Sans" panose="020B0503050203000203" pitchFamily="34" charset="0"/>
              </a:rPr>
              <a:t>They ensure their long-term positive impact and guard against unintended consequences. </a:t>
            </a:r>
          </a:p>
          <a:p>
            <a:pPr marL="228600" indent="-228600">
              <a:lnSpc>
                <a:spcPct val="90000"/>
              </a:lnSpc>
              <a:spcBef>
                <a:spcPts val="1000"/>
              </a:spcBef>
              <a:buClr>
                <a:srgbClr val="0517B5"/>
              </a:buClr>
              <a:buFont typeface="Helvetica" panose="020B0604020202020204" pitchFamily="34" charset="0"/>
              <a:buChar char="│"/>
              <a:defRPr/>
            </a:pPr>
            <a:r>
              <a:rPr lang="en-GB" sz="2000" noProof="0" dirty="0">
                <a:solidFill>
                  <a:srgbClr val="0517B5"/>
                </a:solidFill>
                <a:latin typeface="IBM Plex Sans" panose="020B0503050203000203" pitchFamily="34" charset="0"/>
                <a:cs typeface="Helvetica" panose="020B0604020202020204" pitchFamily="34" charset="0"/>
              </a:rPr>
              <a:t>Cultural development not only aligns the cultural layers of notions, practices and artefacts – it also translates values into criteria that guide value creation and organisational performance.</a:t>
            </a:r>
          </a:p>
        </p:txBody>
      </p:sp>
      <p:sp>
        <p:nvSpPr>
          <p:cNvPr id="6" name="Footer Placeholder 4">
            <a:extLst>
              <a:ext uri="{FF2B5EF4-FFF2-40B4-BE49-F238E27FC236}">
                <a16:creationId xmlns:a16="http://schemas.microsoft.com/office/drawing/2014/main" id="{F5FF1E71-2309-59BF-EBD2-8E5F8D9863E8}"/>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154285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CFC8A-538E-6025-FEBC-AB5C2311917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27F711E-D1F8-4B88-C494-59DD347477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20E0463-A827-03FD-D803-EDE10F305858}"/>
              </a:ext>
            </a:extLst>
          </p:cNvPr>
          <p:cNvSpPr>
            <a:spLocks noGrp="1"/>
          </p:cNvSpPr>
          <p:nvPr>
            <p:ph type="title"/>
          </p:nvPr>
        </p:nvSpPr>
        <p:spPr/>
        <p:txBody>
          <a:bodyPr>
            <a:normAutofit/>
          </a:bodyPr>
          <a:lstStyle/>
          <a:p>
            <a:r>
              <a:rPr lang="en-GB" sz="3600" b="1" noProof="0" dirty="0">
                <a:solidFill>
                  <a:schemeClr val="bg1"/>
                </a:solidFill>
                <a:latin typeface="IBM Plex Sans" panose="020B0503050203000203" pitchFamily="34" charset="0"/>
                <a:ea typeface="+mn-ea"/>
              </a:rPr>
              <a:t>Chapter 3</a:t>
            </a:r>
            <a:br>
              <a:rPr lang="en-GB" sz="3600" b="1" noProof="0" dirty="0">
                <a:solidFill>
                  <a:schemeClr val="bg1"/>
                </a:solidFill>
                <a:latin typeface="IBM Plex Sans" panose="020B0503050203000203" pitchFamily="34" charset="0"/>
                <a:ea typeface="+mn-ea"/>
              </a:rPr>
            </a:br>
            <a:r>
              <a:rPr lang="en-GB" sz="3600" noProof="0" dirty="0">
                <a:solidFill>
                  <a:schemeClr val="bg1"/>
                </a:solidFill>
                <a:latin typeface="IBM Plex Sans" panose="020B0503050203000203" pitchFamily="34" charset="0"/>
              </a:rPr>
              <a:t>A Framework for Sustainable Innovation Cultures</a:t>
            </a:r>
            <a:endParaRPr lang="en-GB" sz="3600" noProof="0" dirty="0">
              <a:solidFill>
                <a:schemeClr val="bg1"/>
              </a:solidFill>
              <a:latin typeface="IBM Plex Sans" panose="020B0503050203000203" pitchFamily="34" charset="0"/>
              <a:ea typeface="+mn-ea"/>
            </a:endParaRPr>
          </a:p>
        </p:txBody>
      </p:sp>
      <p:sp>
        <p:nvSpPr>
          <p:cNvPr id="7" name="Slide Number Placeholder 6">
            <a:extLst>
              <a:ext uri="{FF2B5EF4-FFF2-40B4-BE49-F238E27FC236}">
                <a16:creationId xmlns:a16="http://schemas.microsoft.com/office/drawing/2014/main" id="{2E258882-327D-98A6-2074-F949A6CCD299}"/>
              </a:ext>
            </a:extLst>
          </p:cNvPr>
          <p:cNvSpPr>
            <a:spLocks noGrp="1"/>
          </p:cNvSpPr>
          <p:nvPr>
            <p:ph type="sldNum" sz="quarter" idx="12"/>
          </p:nvPr>
        </p:nvSpPr>
        <p:spPr/>
        <p:txBody>
          <a:bodyPr/>
          <a:lstStyle/>
          <a:p>
            <a:fld id="{3956045D-9102-456A-A452-B8024B51FE1A}" type="slidenum">
              <a:rPr lang="en-GB" noProof="0" smtClean="0">
                <a:latin typeface="IBM Plex Sans" panose="020B0503050203000203" pitchFamily="34" charset="0"/>
              </a:rPr>
              <a:t>32</a:t>
            </a:fld>
            <a:endParaRPr lang="en-GB" noProof="0" dirty="0">
              <a:latin typeface="IBM Plex Sans" panose="020B0503050203000203" pitchFamily="34" charset="0"/>
            </a:endParaRPr>
          </a:p>
        </p:txBody>
      </p:sp>
    </p:spTree>
    <p:extLst>
      <p:ext uri="{BB962C8B-B14F-4D97-AF65-F5344CB8AC3E}">
        <p14:creationId xmlns:p14="http://schemas.microsoft.com/office/powerpoint/2010/main" val="1941620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48853-DE9F-9A54-72AC-9727F9FB2A6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517E0B5-89D8-12D3-503B-00396E6BA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105CD167-513D-97C4-4534-DC4DE4441699}"/>
              </a:ext>
            </a:extLst>
          </p:cNvPr>
          <p:cNvSpPr>
            <a:spLocks noGrp="1"/>
          </p:cNvSpPr>
          <p:nvPr>
            <p:ph type="title"/>
          </p:nvPr>
        </p:nvSpPr>
        <p:spPr/>
        <p:txBody>
          <a:bodyPr>
            <a:normAutofit/>
          </a:bodyPr>
          <a:lstStyle/>
          <a:p>
            <a:r>
              <a:rPr lang="en-GB" sz="1800" b="1" dirty="0">
                <a:solidFill>
                  <a:srgbClr val="0517B5"/>
                </a:solidFill>
              </a:rPr>
              <a:t>Chapter 3 / A Framework for Sustainable Innovation Cultures</a:t>
            </a:r>
            <a:br>
              <a:rPr lang="en-GB" sz="1800" b="1" dirty="0">
                <a:solidFill>
                  <a:srgbClr val="0517B5"/>
                </a:solidFill>
              </a:rPr>
            </a:br>
            <a:r>
              <a:rPr lang="en-GB" sz="3600" noProof="0" dirty="0">
                <a:solidFill>
                  <a:srgbClr val="0517B5"/>
                </a:solidFill>
                <a:latin typeface="IBM Plex Sans" panose="020B0503050203000203" pitchFamily="34" charset="0"/>
              </a:rPr>
              <a:t>Establishing Sustainable Innovation Cultures </a:t>
            </a:r>
          </a:p>
        </p:txBody>
      </p:sp>
      <p:sp>
        <p:nvSpPr>
          <p:cNvPr id="3" name="Content Placeholder 2">
            <a:extLst>
              <a:ext uri="{FF2B5EF4-FFF2-40B4-BE49-F238E27FC236}">
                <a16:creationId xmlns:a16="http://schemas.microsoft.com/office/drawing/2014/main" id="{2C0EC90C-A169-34B5-4AFE-D134DF8149BA}"/>
              </a:ext>
            </a:extLst>
          </p:cNvPr>
          <p:cNvSpPr>
            <a:spLocks noGrp="1"/>
          </p:cNvSpPr>
          <p:nvPr>
            <p:ph idx="1"/>
          </p:nvPr>
        </p:nvSpPr>
        <p:spPr>
          <a:xfrm>
            <a:off x="838200" y="2067679"/>
            <a:ext cx="10515600" cy="4351338"/>
          </a:xfrm>
        </p:spPr>
        <p:txBody>
          <a:bodyPr>
            <a:normAutofit/>
          </a:bodyPr>
          <a:lstStyle/>
          <a:p>
            <a:pPr>
              <a:buClr>
                <a:srgbClr val="0517B5"/>
              </a:buClr>
              <a:buFont typeface="Helvetica" panose="020B0604020202020204" pitchFamily="34" charset="0"/>
              <a:buChar char="│"/>
              <a:defRPr/>
            </a:pPr>
            <a:r>
              <a:rPr lang="en-GB" sz="2000" noProof="0" dirty="0">
                <a:solidFill>
                  <a:srgbClr val="0517B5"/>
                </a:solidFill>
                <a:latin typeface="IBM Plex Sans" panose="020B0503050203000203" pitchFamily="34" charset="0"/>
              </a:rPr>
              <a:t>Sustainable innovation cultures are: </a:t>
            </a:r>
          </a:p>
          <a:p>
            <a:pPr marL="457200" indent="-457200">
              <a:buClr>
                <a:srgbClr val="0517B5"/>
              </a:buClr>
              <a:buFont typeface="+mj-lt"/>
              <a:buAutoNum type="arabicPeriod"/>
              <a:defRPr/>
            </a:pPr>
            <a:r>
              <a:rPr lang="en-GB" sz="2000" b="1" noProof="0" dirty="0">
                <a:latin typeface="IBM Plex Sans" panose="020B0503050203000203" pitchFamily="34" charset="0"/>
              </a:rPr>
              <a:t>Generative systems </a:t>
            </a:r>
            <a:r>
              <a:rPr lang="en-GB" sz="2000" noProof="0" dirty="0">
                <a:latin typeface="IBM Plex Sans" panose="020B0503050203000203" pitchFamily="34" charset="0"/>
              </a:rPr>
              <a:t>made up of shared notions, practices and artefacts that turn values of sustainability into novel regenerative outcomes that are economically, socially and environmentally beneficial.</a:t>
            </a:r>
          </a:p>
          <a:p>
            <a:pPr marL="457200" indent="-457200">
              <a:buClr>
                <a:srgbClr val="0517B5"/>
              </a:buClr>
              <a:buFont typeface="+mj-lt"/>
              <a:buAutoNum type="arabicPeriod"/>
              <a:defRPr/>
            </a:pPr>
            <a:r>
              <a:rPr lang="en-GB" sz="2000" noProof="0" dirty="0">
                <a:latin typeface="IBM Plex Sans" panose="020B0503050203000203" pitchFamily="34" charset="0"/>
              </a:rPr>
              <a:t>Created by establishing sustainability as a priority and then </a:t>
            </a:r>
            <a:r>
              <a:rPr lang="en-GB" sz="2000" b="1" noProof="0" dirty="0">
                <a:latin typeface="IBM Plex Sans" panose="020B0503050203000203" pitchFamily="34" charset="0"/>
              </a:rPr>
              <a:t>aligning notions, practices and artefacts </a:t>
            </a:r>
            <a:r>
              <a:rPr lang="en-GB" sz="2000" noProof="0" dirty="0">
                <a:latin typeface="IBM Plex Sans" panose="020B0503050203000203" pitchFamily="34" charset="0"/>
              </a:rPr>
              <a:t>to resolve tensions between competing values and bridge gaps between values of sustainability and current practices.</a:t>
            </a:r>
          </a:p>
          <a:p>
            <a:pPr marL="457200" indent="-457200">
              <a:buClr>
                <a:srgbClr val="0517B5"/>
              </a:buClr>
              <a:buFont typeface="+mj-lt"/>
              <a:buAutoNum type="arabicPeriod"/>
              <a:defRPr/>
            </a:pPr>
            <a:r>
              <a:rPr lang="en-GB" sz="2000" b="1" noProof="0" dirty="0">
                <a:latin typeface="IBM Plex Sans" panose="020B0503050203000203" pitchFamily="34" charset="0"/>
              </a:rPr>
              <a:t>Based on values </a:t>
            </a:r>
            <a:r>
              <a:rPr lang="en-GB" sz="2000" noProof="0" dirty="0">
                <a:latin typeface="IBM Plex Sans" panose="020B0503050203000203" pitchFamily="34" charset="0"/>
              </a:rPr>
              <a:t>that provide ethical foundation and directional certainty </a:t>
            </a:r>
            <a:r>
              <a:rPr lang="en-GB" sz="2000" b="1" noProof="0" dirty="0">
                <a:latin typeface="IBM Plex Sans" panose="020B0503050203000203" pitchFamily="34" charset="0"/>
              </a:rPr>
              <a:t>to</a:t>
            </a:r>
            <a:r>
              <a:rPr lang="en-GB" sz="2000" noProof="0" dirty="0">
                <a:latin typeface="IBM Plex Sans" panose="020B0503050203000203" pitchFamily="34" charset="0"/>
              </a:rPr>
              <a:t> </a:t>
            </a:r>
            <a:r>
              <a:rPr lang="en-GB" sz="2000" b="1" noProof="0" dirty="0">
                <a:latin typeface="IBM Plex Sans" panose="020B0503050203000203" pitchFamily="34" charset="0"/>
              </a:rPr>
              <a:t>create sustainable value repeatedly and reliably</a:t>
            </a:r>
            <a:r>
              <a:rPr lang="en-GB" sz="2000" noProof="0" dirty="0">
                <a:latin typeface="IBM Plex Sans" panose="020B0503050203000203" pitchFamily="34" charset="0"/>
              </a:rPr>
              <a:t>, against the odds of unforeseen challenges and unintended consequences.</a:t>
            </a:r>
          </a:p>
        </p:txBody>
      </p:sp>
      <p:sp>
        <p:nvSpPr>
          <p:cNvPr id="5" name="Slide Number Placeholder 4">
            <a:extLst>
              <a:ext uri="{FF2B5EF4-FFF2-40B4-BE49-F238E27FC236}">
                <a16:creationId xmlns:a16="http://schemas.microsoft.com/office/drawing/2014/main" id="{5AFD0C91-B4F4-2DD8-0053-D52491F8B5FE}"/>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6" name="Footer Placeholder 4">
            <a:extLst>
              <a:ext uri="{FF2B5EF4-FFF2-40B4-BE49-F238E27FC236}">
                <a16:creationId xmlns:a16="http://schemas.microsoft.com/office/drawing/2014/main" id="{DCF4845A-EE2A-A69D-C98B-45ED2506E598}"/>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460959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8D29C-491C-8F56-0D0F-CBFDBFD84354}"/>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272B0F7-8BEF-F472-CB46-E45D84D478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8B734479-F169-BDCE-A22B-0D98C3CFD253}"/>
              </a:ext>
            </a:extLst>
          </p:cNvPr>
          <p:cNvSpPr>
            <a:spLocks noGrp="1"/>
          </p:cNvSpPr>
          <p:nvPr>
            <p:ph type="title"/>
          </p:nvPr>
        </p:nvSpPr>
        <p:spPr/>
        <p:txBody>
          <a:bodyPr>
            <a:normAutofit/>
          </a:bodyPr>
          <a:lstStyle/>
          <a:p>
            <a:r>
              <a:rPr lang="en-GB" sz="1800" b="1" dirty="0">
                <a:solidFill>
                  <a:srgbClr val="0517B5"/>
                </a:solidFill>
              </a:rPr>
              <a:t>Chapter 3 / A Framework for Sustainable Innovation Cultures</a:t>
            </a:r>
            <a:br>
              <a:rPr lang="en-GB" sz="2000" noProof="0" dirty="0">
                <a:solidFill>
                  <a:srgbClr val="0517B5"/>
                </a:solidFill>
                <a:latin typeface="IBM Plex Sans" panose="020B0503050203000203" pitchFamily="34" charset="0"/>
              </a:rPr>
            </a:br>
            <a:r>
              <a:rPr lang="en-GB" sz="3600" noProof="0" dirty="0">
                <a:solidFill>
                  <a:srgbClr val="0517B5"/>
                </a:solidFill>
                <a:latin typeface="IBM Plex Sans" panose="020B0503050203000203" pitchFamily="34" charset="0"/>
              </a:rPr>
              <a:t>A Generative System</a:t>
            </a:r>
          </a:p>
        </p:txBody>
      </p:sp>
      <p:sp>
        <p:nvSpPr>
          <p:cNvPr id="3" name="Content Placeholder 2">
            <a:extLst>
              <a:ext uri="{FF2B5EF4-FFF2-40B4-BE49-F238E27FC236}">
                <a16:creationId xmlns:a16="http://schemas.microsoft.com/office/drawing/2014/main" id="{CBC3BAA8-0D37-9B43-70CB-18E20B124D07}"/>
              </a:ext>
            </a:extLst>
          </p:cNvPr>
          <p:cNvSpPr>
            <a:spLocks noGrp="1"/>
          </p:cNvSpPr>
          <p:nvPr>
            <p:ph idx="1"/>
          </p:nvPr>
        </p:nvSpPr>
        <p:spPr>
          <a:xfrm>
            <a:off x="838200" y="2067679"/>
            <a:ext cx="10515600" cy="4351338"/>
          </a:xfrm>
        </p:spPr>
        <p:txBody>
          <a:bodyPr>
            <a:normAutofit/>
          </a:bodyPr>
          <a:lstStyle/>
          <a:p>
            <a:pPr>
              <a:buClr>
                <a:prstClr val="black"/>
              </a:buClr>
              <a:buFont typeface="Wingdings" panose="05000000000000000000" pitchFamily="2" charset="2"/>
              <a:buChar char="§"/>
              <a:defRPr/>
            </a:pPr>
            <a:r>
              <a:rPr lang="en-GB" sz="2000" noProof="0" dirty="0"/>
              <a:t>In sustainable innovation cultures,</a:t>
            </a:r>
            <a:r>
              <a:rPr lang="en-GB" sz="2000" noProof="0" dirty="0">
                <a:cs typeface="+mn-cs"/>
              </a:rPr>
              <a:t> values emerge and evolve from stakeholder interactions and learning in dealing with – foreseeable and unexpected – challenges.</a:t>
            </a:r>
          </a:p>
          <a:p>
            <a:pPr>
              <a:buClr>
                <a:prstClr val="black"/>
              </a:buClr>
              <a:buFont typeface="Wingdings" panose="05000000000000000000" pitchFamily="2" charset="2"/>
              <a:buChar char="§"/>
              <a:defRPr/>
            </a:pPr>
            <a:r>
              <a:rPr lang="en-GB" sz="2000" noProof="0" dirty="0"/>
              <a:t>Each industry brings unique values and capabilities to contribute to sustainable development (e.g. environmental stewardship in mobility or equity, diversity and community welfare in social mission business models)</a:t>
            </a:r>
          </a:p>
          <a:p>
            <a:pPr>
              <a:buClr>
                <a:prstClr val="black"/>
              </a:buClr>
              <a:buFont typeface="Wingdings" panose="05000000000000000000" pitchFamily="2" charset="2"/>
              <a:buChar char="§"/>
              <a:defRPr/>
            </a:pPr>
            <a:r>
              <a:rPr lang="en-GB" sz="2000" noProof="0" dirty="0"/>
              <a:t>Political and management frameworks give shape and substance to sustainability values and innovation strategies (e.g. UN’s SDGs, European Green Deal, Paris Agreement) </a:t>
            </a:r>
          </a:p>
          <a:p>
            <a:pPr>
              <a:buClr>
                <a:prstClr val="black"/>
              </a:buClr>
              <a:buFont typeface="Wingdings" panose="05000000000000000000" pitchFamily="2" charset="2"/>
              <a:buChar char="§"/>
              <a:defRPr/>
            </a:pPr>
            <a:r>
              <a:rPr lang="en-GB" sz="2000" noProof="0" dirty="0"/>
              <a:t>An organization expresses its sustainability-related values through the intended outcomes and positive impact that it pursues and generates. </a:t>
            </a:r>
            <a:endParaRPr lang="en-GB" sz="2000" noProof="0" dirty="0">
              <a:latin typeface="IBM Plex Sans" panose="020B0503050203000203" pitchFamily="34" charset="0"/>
            </a:endParaRPr>
          </a:p>
        </p:txBody>
      </p:sp>
      <p:sp>
        <p:nvSpPr>
          <p:cNvPr id="5" name="Slide Number Placeholder 4">
            <a:extLst>
              <a:ext uri="{FF2B5EF4-FFF2-40B4-BE49-F238E27FC236}">
                <a16:creationId xmlns:a16="http://schemas.microsoft.com/office/drawing/2014/main" id="{2B52FC36-0B95-50D3-FEBA-39BFB81ECAE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6" name="Footer Placeholder 4">
            <a:extLst>
              <a:ext uri="{FF2B5EF4-FFF2-40B4-BE49-F238E27FC236}">
                <a16:creationId xmlns:a16="http://schemas.microsoft.com/office/drawing/2014/main" id="{3E261640-1B8A-A164-46AC-E00E609D39F7}"/>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1467783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ADE7F-5F5B-9F96-D3DB-3F9B9EAF315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73D443E-9680-83F8-F755-DC16C17AD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A84DB03A-DF71-3A19-8573-55B814FA2125}"/>
              </a:ext>
            </a:extLst>
          </p:cNvPr>
          <p:cNvSpPr>
            <a:spLocks noGrp="1"/>
          </p:cNvSpPr>
          <p:nvPr>
            <p:ph type="title"/>
          </p:nvPr>
        </p:nvSpPr>
        <p:spPr/>
        <p:txBody>
          <a:bodyPr>
            <a:normAutofit fontScale="90000"/>
          </a:bodyPr>
          <a:lstStyle/>
          <a:p>
            <a:r>
              <a:rPr lang="en-GB" sz="2000" b="1" dirty="0">
                <a:solidFill>
                  <a:srgbClr val="0517B5"/>
                </a:solidFill>
              </a:rPr>
              <a:t>Chapter 3 / A Framework for Sustainable Innovation Cultures</a:t>
            </a:r>
            <a:br>
              <a:rPr lang="en-GB" sz="2000" b="1" dirty="0">
                <a:solidFill>
                  <a:srgbClr val="0517B5"/>
                </a:solidFill>
              </a:rPr>
            </a:br>
            <a:r>
              <a:rPr lang="en-GB" sz="4000" noProof="0" dirty="0">
                <a:solidFill>
                  <a:srgbClr val="0517B5"/>
                </a:solidFill>
              </a:rPr>
              <a:t>Case 2. The Role of Healthcare Companies in the Global Sustainability Transformation</a:t>
            </a:r>
            <a:endParaRPr lang="en-GB" sz="3600"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F22E36FD-52D1-1A3D-02A2-5C47C3B7C177}"/>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5" name="TextBox 14">
            <a:extLst>
              <a:ext uri="{FF2B5EF4-FFF2-40B4-BE49-F238E27FC236}">
                <a16:creationId xmlns:a16="http://schemas.microsoft.com/office/drawing/2014/main" id="{DF97659E-44C9-EB97-31BC-D995E9D1E4FA}"/>
              </a:ext>
            </a:extLst>
          </p:cNvPr>
          <p:cNvSpPr txBox="1"/>
          <p:nvPr/>
        </p:nvSpPr>
        <p:spPr>
          <a:xfrm>
            <a:off x="838200" y="2067679"/>
            <a:ext cx="7772400" cy="3247043"/>
          </a:xfrm>
          <a:prstGeom prst="rect">
            <a:avLst/>
          </a:prstGeom>
          <a:noFill/>
        </p:spPr>
        <p:txBody>
          <a:bodyPr wrap="square">
            <a:spAutoFit/>
          </a:bodyPr>
          <a:lstStyle/>
          <a:p>
            <a:pPr marL="342900" indent="-342900">
              <a:lnSpc>
                <a:spcPct val="90000"/>
              </a:lnSpc>
              <a:spcBef>
                <a:spcPts val="1000"/>
              </a:spcBef>
              <a:buClr>
                <a:prstClr val="black"/>
              </a:buClr>
              <a:buFont typeface="Wingdings" panose="05000000000000000000" pitchFamily="2" charset="2"/>
              <a:buChar char="§"/>
              <a:defRPr/>
            </a:pPr>
            <a:r>
              <a:rPr lang="en-GB" sz="2000" noProof="0" dirty="0">
                <a:solidFill>
                  <a:prstClr val="black"/>
                </a:solidFill>
                <a:latin typeface="IBM Plex Sans" panose="020B0503050203000203" pitchFamily="34" charset="0"/>
              </a:rPr>
              <a:t>Healthcare Industry Challenges: Balancing health impact, environmental responsibility, and ethical priorities.</a:t>
            </a:r>
          </a:p>
          <a:p>
            <a:pPr marL="342900" indent="-342900">
              <a:lnSpc>
                <a:spcPct val="90000"/>
              </a:lnSpc>
              <a:spcBef>
                <a:spcPts val="1000"/>
              </a:spcBef>
              <a:buClr>
                <a:prstClr val="black"/>
              </a:buClr>
              <a:buFont typeface="Wingdings" panose="05000000000000000000" pitchFamily="2" charset="2"/>
              <a:buChar char="§"/>
              <a:defRPr/>
            </a:pPr>
            <a:r>
              <a:rPr lang="en-GB" sz="2000" noProof="0" dirty="0">
                <a:solidFill>
                  <a:prstClr val="black"/>
                </a:solidFill>
                <a:latin typeface="IBM Plex Sans" panose="020B0503050203000203" pitchFamily="34" charset="0"/>
              </a:rPr>
              <a:t>Merck (Germany): Expands access in low- and middle-income countries through equitable pricing and fast-track launches.</a:t>
            </a:r>
          </a:p>
          <a:p>
            <a:pPr marL="342900" indent="-342900">
              <a:lnSpc>
                <a:spcPct val="90000"/>
              </a:lnSpc>
              <a:spcBef>
                <a:spcPts val="1000"/>
              </a:spcBef>
              <a:buClr>
                <a:prstClr val="black"/>
              </a:buClr>
              <a:buFont typeface="Wingdings" panose="05000000000000000000" pitchFamily="2" charset="2"/>
              <a:buChar char="§"/>
              <a:defRPr/>
            </a:pPr>
            <a:r>
              <a:rPr lang="en-GB" sz="2000" noProof="0" dirty="0">
                <a:solidFill>
                  <a:prstClr val="black"/>
                </a:solidFill>
                <a:latin typeface="IBM Plex Sans" panose="020B0503050203000203" pitchFamily="34" charset="0"/>
              </a:rPr>
              <a:t>GSK (UK): Leads transparency by publishing clinical trial design, methods, and results.</a:t>
            </a:r>
          </a:p>
          <a:p>
            <a:pPr marL="342900" indent="-342900">
              <a:lnSpc>
                <a:spcPct val="90000"/>
              </a:lnSpc>
              <a:spcBef>
                <a:spcPts val="1000"/>
              </a:spcBef>
              <a:buClr>
                <a:prstClr val="black"/>
              </a:buClr>
              <a:buFont typeface="Wingdings" panose="05000000000000000000" pitchFamily="2" charset="2"/>
              <a:buChar char="§"/>
              <a:defRPr/>
            </a:pPr>
            <a:r>
              <a:rPr lang="en-GB" sz="2000" noProof="0" dirty="0">
                <a:solidFill>
                  <a:prstClr val="black"/>
                </a:solidFill>
                <a:latin typeface="IBM Plex Sans" panose="020B0503050203000203" pitchFamily="34" charset="0"/>
              </a:rPr>
              <a:t>Other large pharmaceutical companies have faced criticism for failing to balance financial and ethical priorities during the COVID-19 global health crisis by prioritising intellectual property rights over equitable healthcare</a:t>
            </a:r>
            <a:r>
              <a:rPr lang="en-GB" sz="2000" baseline="30000" noProof="0" dirty="0">
                <a:latin typeface="IBM Plex Sans" panose="020B0503050203000203" pitchFamily="34" charset="0"/>
              </a:rPr>
              <a:t>1</a:t>
            </a:r>
            <a:r>
              <a:rPr lang="en-GB" sz="2000" noProof="0" dirty="0">
                <a:solidFill>
                  <a:prstClr val="black"/>
                </a:solidFill>
                <a:latin typeface="IBM Plex Sans" panose="020B0503050203000203" pitchFamily="34" charset="0"/>
              </a:rPr>
              <a:t>.</a:t>
            </a:r>
          </a:p>
        </p:txBody>
      </p:sp>
      <p:pic>
        <p:nvPicPr>
          <p:cNvPr id="8194" name="Picture 2">
            <a:extLst>
              <a:ext uri="{FF2B5EF4-FFF2-40B4-BE49-F238E27FC236}">
                <a16:creationId xmlns:a16="http://schemas.microsoft.com/office/drawing/2014/main" id="{FFCA3BC0-D329-C020-FA03-367A60F3092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34638" y="2131667"/>
            <a:ext cx="2124013" cy="36512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GSK plc - Wikipedia">
            <a:extLst>
              <a:ext uri="{FF2B5EF4-FFF2-40B4-BE49-F238E27FC236}">
                <a16:creationId xmlns:a16="http://schemas.microsoft.com/office/drawing/2014/main" id="{AD2DBF2B-C9E0-79F4-1198-D84A7DB972B4}"/>
              </a:ext>
            </a:extLst>
          </p:cNvPr>
          <p:cNvPicPr>
            <a:picLocks noChangeAspect="1" noChangeArrowheads="1"/>
          </p:cNvPicPr>
          <p:nvPr/>
        </p:nvPicPr>
        <p:blipFill>
          <a:blip r:embed="rId5">
            <a:clrChange>
              <a:clrFrom>
                <a:srgbClr val="FBFDFA"/>
              </a:clrFrom>
              <a:clrTo>
                <a:srgbClr val="FBFDFA">
                  <a:alpha val="0"/>
                </a:srgbClr>
              </a:clrTo>
            </a:clrChange>
            <a:extLst>
              <a:ext uri="{28A0092B-C50C-407E-A947-70E740481C1C}">
                <a14:useLocalDpi xmlns:a14="http://schemas.microsoft.com/office/drawing/2010/main" val="0"/>
              </a:ext>
            </a:extLst>
          </a:blip>
          <a:srcRect/>
          <a:stretch>
            <a:fillRect/>
          </a:stretch>
        </p:blipFill>
        <p:spPr bwMode="auto">
          <a:xfrm>
            <a:off x="9227074" y="2780955"/>
            <a:ext cx="2125186" cy="1835388"/>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a:extLst>
              <a:ext uri="{FF2B5EF4-FFF2-40B4-BE49-F238E27FC236}">
                <a16:creationId xmlns:a16="http://schemas.microsoft.com/office/drawing/2014/main" id="{B591AD53-236D-648C-68EA-0B77CCFB699D}"/>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4221600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5D766-F98F-A1EB-87CD-3739DB12E66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539503B-47AE-41F0-F6D9-135B94B000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85DAF87A-AAB3-4FEB-422B-515D975E0830}"/>
              </a:ext>
            </a:extLst>
          </p:cNvPr>
          <p:cNvSpPr>
            <a:spLocks noGrp="1"/>
          </p:cNvSpPr>
          <p:nvPr>
            <p:ph type="title"/>
          </p:nvPr>
        </p:nvSpPr>
        <p:spPr/>
        <p:txBody>
          <a:bodyPr>
            <a:normAutofit fontScale="90000"/>
          </a:bodyPr>
          <a:lstStyle/>
          <a:p>
            <a:r>
              <a:rPr lang="en-GB" sz="2000" b="1" dirty="0">
                <a:solidFill>
                  <a:srgbClr val="0517B5"/>
                </a:solidFill>
              </a:rPr>
              <a:t>Chapter 3 / A Framework for Sustainable Innovation Cultures</a:t>
            </a:r>
            <a:br>
              <a:rPr lang="en-GB" sz="2200" noProof="0" dirty="0">
                <a:solidFill>
                  <a:srgbClr val="0517B5"/>
                </a:solidFill>
              </a:rPr>
            </a:br>
            <a:r>
              <a:rPr lang="en-GB" sz="4000" noProof="0" dirty="0">
                <a:solidFill>
                  <a:srgbClr val="0517B5"/>
                </a:solidFill>
              </a:rPr>
              <a:t>Case 3. How Companies Integrate the SDGs into their Impact Strategies</a:t>
            </a:r>
            <a:endParaRPr lang="en-GB" sz="3600"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A846E0C6-B297-AC4C-882D-1873CC4A201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5" name="TextBox 14">
            <a:extLst>
              <a:ext uri="{FF2B5EF4-FFF2-40B4-BE49-F238E27FC236}">
                <a16:creationId xmlns:a16="http://schemas.microsoft.com/office/drawing/2014/main" id="{456C6835-5B97-F382-23A9-1510FD6F7FEA}"/>
              </a:ext>
            </a:extLst>
          </p:cNvPr>
          <p:cNvSpPr txBox="1"/>
          <p:nvPr/>
        </p:nvSpPr>
        <p:spPr>
          <a:xfrm>
            <a:off x="838199" y="2074399"/>
            <a:ext cx="10515599" cy="3631763"/>
          </a:xfrm>
          <a:prstGeom prst="rect">
            <a:avLst/>
          </a:prstGeom>
          <a:noFill/>
        </p:spPr>
        <p:txBody>
          <a:bodyPr wrap="square">
            <a:spAutoFit/>
          </a:bodyPr>
          <a:lstStyle/>
          <a:p>
            <a:pPr marL="342900" lvl="0" indent="-342900">
              <a:lnSpc>
                <a:spcPct val="90000"/>
              </a:lnSpc>
              <a:spcBef>
                <a:spcPts val="1000"/>
              </a:spcBef>
              <a:buClr>
                <a:prstClr val="black"/>
              </a:buClr>
              <a:buFont typeface="Wingdings" panose="05000000000000000000" pitchFamily="2" charset="2"/>
              <a:buChar char="§"/>
              <a:defRPr/>
            </a:pPr>
            <a:r>
              <a:rPr lang="en-GB" sz="2000" noProof="0" dirty="0">
                <a:solidFill>
                  <a:prstClr val="black"/>
                </a:solidFill>
                <a:latin typeface="IBM Plex Sans" panose="020B0503050203000203" pitchFamily="34" charset="0"/>
              </a:rPr>
              <a:t>Many companies adopt UN’s SDGs as an ethical framework for system value creation. </a:t>
            </a:r>
          </a:p>
          <a:p>
            <a:pPr marL="342900" lvl="0" indent="-342900">
              <a:lnSpc>
                <a:spcPct val="90000"/>
              </a:lnSpc>
              <a:spcBef>
                <a:spcPts val="1000"/>
              </a:spcBef>
              <a:buClr>
                <a:prstClr val="black"/>
              </a:buClr>
              <a:buFont typeface="Wingdings" panose="05000000000000000000" pitchFamily="2" charset="2"/>
              <a:buChar char="§"/>
              <a:defRPr/>
            </a:pPr>
            <a:r>
              <a:rPr lang="en-GB" sz="2000" noProof="0" dirty="0">
                <a:latin typeface="IBM Plex Sans" panose="020B0503050203000203" pitchFamily="34" charset="0"/>
              </a:rPr>
              <a:t>Selected goals and targets are integrated into their impact strategy and monitored by appropriate indicators.</a:t>
            </a:r>
          </a:p>
          <a:p>
            <a:pPr>
              <a:lnSpc>
                <a:spcPct val="90000"/>
              </a:lnSpc>
              <a:spcBef>
                <a:spcPts val="1000"/>
              </a:spcBef>
              <a:buClr>
                <a:prstClr val="black"/>
              </a:buClr>
              <a:defRPr/>
            </a:pPr>
            <a:r>
              <a:rPr lang="en-GB" sz="1600" b="1" dirty="0">
                <a:solidFill>
                  <a:srgbClr val="0517B5"/>
                </a:solidFill>
                <a:latin typeface="IBM Plex Sans" panose="020B0503050203000203" pitchFamily="34" charset="0"/>
                <a:cs typeface="Helvetica" panose="020B0604020202020204" pitchFamily="34" charset="0"/>
              </a:rPr>
              <a:t>EXAMPLE – FASHION COMPANY</a:t>
            </a:r>
          </a:p>
          <a:p>
            <a:pPr marL="800100" lvl="1" indent="-342900">
              <a:lnSpc>
                <a:spcPct val="90000"/>
              </a:lnSpc>
              <a:spcBef>
                <a:spcPts val="1000"/>
              </a:spcBef>
              <a:buClr>
                <a:prstClr val="black"/>
              </a:buClr>
              <a:buFont typeface="Wingdings" panose="05000000000000000000" pitchFamily="2" charset="2"/>
              <a:buChar char="§"/>
              <a:defRPr/>
            </a:pPr>
            <a:r>
              <a:rPr lang="en-GB" sz="2000" noProof="0" dirty="0">
                <a:solidFill>
                  <a:prstClr val="black"/>
                </a:solidFill>
                <a:latin typeface="IBM Plex Sans" panose="020B0503050203000203" pitchFamily="34" charset="0"/>
              </a:rPr>
              <a:t>SDG 12 (Responsible Consumption &amp; Production)</a:t>
            </a:r>
          </a:p>
          <a:p>
            <a:pPr marL="1257300" lvl="2" indent="-342900">
              <a:lnSpc>
                <a:spcPct val="90000"/>
              </a:lnSpc>
              <a:spcBef>
                <a:spcPts val="1000"/>
              </a:spcBef>
              <a:buClr>
                <a:prstClr val="black"/>
              </a:buClr>
              <a:buFont typeface="Wingdings" panose="05000000000000000000" pitchFamily="2" charset="2"/>
              <a:buChar char="§"/>
              <a:defRPr/>
            </a:pPr>
            <a:r>
              <a:rPr lang="en-GB" sz="2000" noProof="0" dirty="0">
                <a:solidFill>
                  <a:prstClr val="black"/>
                </a:solidFill>
                <a:latin typeface="IBM Plex Sans" panose="020B0503050203000203" pitchFamily="34" charset="0"/>
              </a:rPr>
              <a:t>Circular business model → clothes made from recycled materials, fully recyclable or biodegradable within 5 years, KPI: % of recycled materials used</a:t>
            </a:r>
          </a:p>
          <a:p>
            <a:pPr marL="800100" lvl="1" indent="-342900">
              <a:lnSpc>
                <a:spcPct val="90000"/>
              </a:lnSpc>
              <a:spcBef>
                <a:spcPts val="1000"/>
              </a:spcBef>
              <a:buClr>
                <a:prstClr val="black"/>
              </a:buClr>
              <a:buFont typeface="Wingdings" panose="05000000000000000000" pitchFamily="2" charset="2"/>
              <a:buChar char="§"/>
              <a:defRPr/>
            </a:pPr>
            <a:r>
              <a:rPr lang="en-GB" sz="2000" noProof="0" dirty="0">
                <a:solidFill>
                  <a:prstClr val="black"/>
                </a:solidFill>
                <a:latin typeface="IBM Plex Sans" panose="020B0503050203000203" pitchFamily="34" charset="0"/>
              </a:rPr>
              <a:t>SDG 8 (Decent Work &amp; Economic Growth)</a:t>
            </a:r>
          </a:p>
          <a:p>
            <a:pPr marL="1257300" lvl="2" indent="-342900">
              <a:lnSpc>
                <a:spcPct val="90000"/>
              </a:lnSpc>
              <a:spcBef>
                <a:spcPts val="1000"/>
              </a:spcBef>
              <a:buClr>
                <a:prstClr val="black"/>
              </a:buClr>
              <a:buFont typeface="Wingdings" panose="05000000000000000000" pitchFamily="2" charset="2"/>
              <a:buChar char="§"/>
              <a:defRPr/>
            </a:pPr>
            <a:r>
              <a:rPr lang="en-GB" sz="2000" noProof="0" dirty="0">
                <a:solidFill>
                  <a:prstClr val="black"/>
                </a:solidFill>
                <a:latin typeface="IBM Plex Sans" panose="020B0503050203000203" pitchFamily="34" charset="0"/>
              </a:rPr>
              <a:t>Ensure fair wages, safe conditions, and equal opportunities across supply chain within 2 years, KPI: Number of workers in fair-wage programs</a:t>
            </a:r>
          </a:p>
        </p:txBody>
      </p:sp>
      <p:sp>
        <p:nvSpPr>
          <p:cNvPr id="6" name="Footer Placeholder 4">
            <a:extLst>
              <a:ext uri="{FF2B5EF4-FFF2-40B4-BE49-F238E27FC236}">
                <a16:creationId xmlns:a16="http://schemas.microsoft.com/office/drawing/2014/main" id="{6CF88D02-AC54-9F9A-3769-ADC6300149FE}"/>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385276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BED17-5432-14D2-5619-055DC58AA06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3A469DE-6139-9346-F2A7-28C7600180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6A9F0C83-B6E5-BC24-CBFD-4A2DE5406C5F}"/>
              </a:ext>
            </a:extLst>
          </p:cNvPr>
          <p:cNvSpPr>
            <a:spLocks noGrp="1"/>
          </p:cNvSpPr>
          <p:nvPr>
            <p:ph type="title"/>
          </p:nvPr>
        </p:nvSpPr>
        <p:spPr/>
        <p:txBody>
          <a:bodyPr>
            <a:normAutofit fontScale="90000"/>
          </a:bodyPr>
          <a:lstStyle/>
          <a:p>
            <a:r>
              <a:rPr lang="en-GB" sz="2000" b="1" dirty="0">
                <a:solidFill>
                  <a:srgbClr val="0517B5"/>
                </a:solidFill>
              </a:rPr>
              <a:t>Chapter 3 / A Framework for Sustainable Innovation Cultures</a:t>
            </a:r>
            <a:br>
              <a:rPr lang="en-GB" sz="2000" b="1" dirty="0">
                <a:solidFill>
                  <a:srgbClr val="0517B5"/>
                </a:solidFill>
              </a:rPr>
            </a:br>
            <a:r>
              <a:rPr lang="en-GB" sz="4000" noProof="0" dirty="0">
                <a:solidFill>
                  <a:srgbClr val="0517B5"/>
                </a:solidFill>
              </a:rPr>
              <a:t>Case 4. Cultural Challenges to Translating Normative Guidelines into Practices and Artefacts</a:t>
            </a:r>
            <a:endParaRPr lang="en-GB" sz="3600"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D20BFE41-0ACF-906B-B204-B8AF60CBFB29}"/>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5" name="TextBox 14">
            <a:extLst>
              <a:ext uri="{FF2B5EF4-FFF2-40B4-BE49-F238E27FC236}">
                <a16:creationId xmlns:a16="http://schemas.microsoft.com/office/drawing/2014/main" id="{4445CB9D-1F01-3539-DBDC-38AFBE8C9CB3}"/>
              </a:ext>
            </a:extLst>
          </p:cNvPr>
          <p:cNvSpPr txBox="1"/>
          <p:nvPr/>
        </p:nvSpPr>
        <p:spPr>
          <a:xfrm>
            <a:off x="838199" y="2067679"/>
            <a:ext cx="10515599" cy="3634841"/>
          </a:xfrm>
          <a:prstGeom prst="rect">
            <a:avLst/>
          </a:prstGeom>
          <a:noFill/>
        </p:spPr>
        <p:txBody>
          <a:bodyPr wrap="square">
            <a:spAutoFit/>
          </a:bodyPr>
          <a:lstStyle/>
          <a:p>
            <a:pPr lvl="0">
              <a:lnSpc>
                <a:spcPct val="90000"/>
              </a:lnSpc>
              <a:spcBef>
                <a:spcPts val="1000"/>
              </a:spcBef>
              <a:buClr>
                <a:prstClr val="black"/>
              </a:buClr>
              <a:defRPr/>
            </a:pPr>
            <a:r>
              <a:rPr lang="en-GB" sz="1600" b="1" dirty="0">
                <a:solidFill>
                  <a:srgbClr val="0517B5"/>
                </a:solidFill>
                <a:latin typeface="IBM Plex Sans" panose="020B0503050203000203" pitchFamily="34" charset="0"/>
                <a:cs typeface="Helvetica" panose="020B0604020202020204" pitchFamily="34" charset="0"/>
              </a:rPr>
              <a:t>BACKGROUND</a:t>
            </a:r>
            <a:br>
              <a:rPr kumimoji="0" lang="en-GB"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br>
            <a:r>
              <a:rPr kumimoji="0" lang="en-GB"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A large technical inspection company used U</a:t>
            </a:r>
            <a:r>
              <a:rPr lang="en-GB" sz="2000" noProof="0" dirty="0">
                <a:solidFill>
                  <a:prstClr val="black"/>
                </a:solidFill>
                <a:latin typeface="IBM Plex Sans" panose="020B0503050203000203" pitchFamily="34" charset="0"/>
              </a:rPr>
              <a:t>N’s</a:t>
            </a:r>
            <a:r>
              <a:rPr kumimoji="0" lang="en-GB"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 SDGs as a normative guideline for </a:t>
            </a:r>
            <a:r>
              <a:rPr kumimoji="0" lang="en-GB" sz="2000" b="0" i="1"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Innovation Impact Assessment</a:t>
            </a:r>
            <a:r>
              <a:rPr kumimoji="0" lang="en-GB"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a:t>
            </a:r>
          </a:p>
          <a:p>
            <a:pPr lvl="0">
              <a:lnSpc>
                <a:spcPct val="90000"/>
              </a:lnSpc>
              <a:spcBef>
                <a:spcPts val="1000"/>
              </a:spcBef>
              <a:buClr>
                <a:prstClr val="black"/>
              </a:buClr>
              <a:defRPr/>
            </a:pPr>
            <a:r>
              <a:rPr lang="en-GB" sz="1600" b="1" dirty="0">
                <a:solidFill>
                  <a:srgbClr val="0517B5"/>
                </a:solidFill>
                <a:latin typeface="IBM Plex Sans" panose="020B0503050203000203" pitchFamily="34" charset="0"/>
                <a:cs typeface="Helvetica" panose="020B0604020202020204" pitchFamily="34" charset="0"/>
              </a:rPr>
              <a:t>CHALLENGES</a:t>
            </a:r>
            <a:br>
              <a:rPr lang="en-GB" sz="2000" noProof="0" dirty="0">
                <a:solidFill>
                  <a:prstClr val="black"/>
                </a:solidFill>
                <a:latin typeface="IBM Plex Sans" panose="020B0503050203000203" pitchFamily="34" charset="0"/>
              </a:rPr>
            </a:br>
            <a:r>
              <a:rPr kumimoji="0" lang="en-GB" sz="200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Difficulty identifying relevant SDGs and indicators. Concerns that </a:t>
            </a:r>
            <a:r>
              <a:rPr lang="en-GB" sz="2000" noProof="0" dirty="0"/>
              <a:t>sustainability impact ratings would lead to irreconcilable differences at the expense of lower scoring projects.</a:t>
            </a:r>
            <a:endParaRPr kumimoji="0" lang="en-GB" sz="200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a:p>
            <a:pPr marR="0" lvl="0" algn="l" defTabSz="914400" rtl="0" eaLnBrk="1" fontAlgn="auto" latinLnBrk="0" hangingPunct="1">
              <a:lnSpc>
                <a:spcPct val="90000"/>
              </a:lnSpc>
              <a:spcBef>
                <a:spcPts val="1000"/>
              </a:spcBef>
              <a:spcAft>
                <a:spcPts val="0"/>
              </a:spcAft>
              <a:buClr>
                <a:prstClr val="black"/>
              </a:buClr>
              <a:buSzTx/>
              <a:tabLst/>
              <a:defRPr/>
            </a:pPr>
            <a:r>
              <a:rPr lang="en-GB" sz="1600" b="1" dirty="0">
                <a:solidFill>
                  <a:srgbClr val="0517B5"/>
                </a:solidFill>
                <a:latin typeface="IBM Plex Sans" panose="020B0503050203000203" pitchFamily="34" charset="0"/>
                <a:cs typeface="Helvetica" panose="020B0604020202020204" pitchFamily="34" charset="0"/>
              </a:rPr>
              <a:t>SOLUTION</a:t>
            </a:r>
            <a:br>
              <a:rPr lang="en-GB" sz="2000" noProof="0" dirty="0">
                <a:solidFill>
                  <a:prstClr val="black"/>
                </a:solidFill>
                <a:latin typeface="IBM Plex Sans" panose="020B0503050203000203" pitchFamily="34" charset="0"/>
              </a:rPr>
            </a:br>
            <a:r>
              <a:rPr kumimoji="0" lang="en-GB"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Adopted a Fibonacci sequence</a:t>
            </a:r>
            <a:r>
              <a:rPr lang="en-GB" sz="2000" noProof="0" dirty="0">
                <a:solidFill>
                  <a:prstClr val="black"/>
                </a:solidFill>
                <a:latin typeface="IBM Plex Sans" panose="020B0503050203000203" pitchFamily="34" charset="0"/>
              </a:rPr>
              <a:t> </a:t>
            </a:r>
            <a:r>
              <a:rPr kumimoji="0" lang="en-GB"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to differentiate project impact ratings. Agreed on a simplified scale (1, 2, 3, 5, 8) to avoid excessive criticism.</a:t>
            </a:r>
          </a:p>
          <a:p>
            <a:pPr lvl="0">
              <a:lnSpc>
                <a:spcPct val="90000"/>
              </a:lnSpc>
              <a:spcBef>
                <a:spcPts val="1000"/>
              </a:spcBef>
              <a:buClr>
                <a:prstClr val="black"/>
              </a:buClr>
              <a:defRPr/>
            </a:pPr>
            <a:r>
              <a:rPr lang="en-GB" sz="1600" b="1" dirty="0">
                <a:solidFill>
                  <a:srgbClr val="0517B5"/>
                </a:solidFill>
                <a:latin typeface="IBM Plex Sans" panose="020B0503050203000203" pitchFamily="34" charset="0"/>
                <a:cs typeface="Helvetica" panose="020B0604020202020204" pitchFamily="34" charset="0"/>
              </a:rPr>
              <a:t>OUTCOME</a:t>
            </a:r>
            <a:br>
              <a:rPr lang="en-GB" sz="2000" noProof="0" dirty="0">
                <a:solidFill>
                  <a:prstClr val="black"/>
                </a:solidFill>
                <a:latin typeface="IBM Plex Sans" panose="020B0503050203000203" pitchFamily="34" charset="0"/>
              </a:rPr>
            </a:br>
            <a:r>
              <a:rPr kumimoji="0" lang="en-GB"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Created a structured, transparent process to prioritize projects with higher sustainability impact</a:t>
            </a:r>
            <a:r>
              <a:rPr lang="en-GB" sz="2000" noProof="0" dirty="0">
                <a:solidFill>
                  <a:prstClr val="black"/>
                </a:solidFill>
                <a:latin typeface="IBM Plex Sans" panose="020B0503050203000203" pitchFamily="34" charset="0"/>
              </a:rPr>
              <a:t> and encourage improvement.</a:t>
            </a:r>
            <a:endParaRPr kumimoji="0" lang="en-GB" sz="2000" b="0" i="0" u="none" strike="noStrike" kern="1200" cap="none" spc="0" normalizeH="0" baseline="0" noProof="0" dirty="0">
              <a:ln>
                <a:noFill/>
              </a:ln>
              <a:solidFill>
                <a:srgbClr val="0517B5"/>
              </a:solidFill>
              <a:effectLst/>
              <a:uLnTx/>
              <a:uFillTx/>
              <a:latin typeface="IBM Plex Sans" panose="020B0503050203000203" pitchFamily="34" charset="0"/>
              <a:ea typeface="+mn-ea"/>
              <a:cs typeface="Helvetica" panose="020B0604020202020204" pitchFamily="34" charset="0"/>
            </a:endParaRPr>
          </a:p>
        </p:txBody>
      </p:sp>
      <p:sp>
        <p:nvSpPr>
          <p:cNvPr id="6" name="Footer Placeholder 4">
            <a:extLst>
              <a:ext uri="{FF2B5EF4-FFF2-40B4-BE49-F238E27FC236}">
                <a16:creationId xmlns:a16="http://schemas.microsoft.com/office/drawing/2014/main" id="{F9337FA7-6DEC-5744-ED67-B7215B2800E1}"/>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089890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9B6C1-25AE-8D06-76AC-6D60F1302773}"/>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681CE3AB-F21A-D201-3F04-39D866A1DEC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6F235C7D-255C-CC10-0ADC-5C4043270999}"/>
              </a:ext>
            </a:extLst>
          </p:cNvPr>
          <p:cNvSpPr>
            <a:spLocks noGrp="1"/>
          </p:cNvSpPr>
          <p:nvPr>
            <p:ph type="title"/>
          </p:nvPr>
        </p:nvSpPr>
        <p:spPr/>
        <p:txBody>
          <a:bodyPr>
            <a:normAutofit/>
          </a:bodyPr>
          <a:lstStyle/>
          <a:p>
            <a:r>
              <a:rPr lang="en-GB" sz="1800" b="1" dirty="0">
                <a:solidFill>
                  <a:srgbClr val="0517B5"/>
                </a:solidFill>
              </a:rPr>
              <a:t>Chapter 3 / A Framework for Sustainable Innovation Cultures</a:t>
            </a:r>
            <a:br>
              <a:rPr lang="en-GB" sz="1800" b="1" dirty="0">
                <a:solidFill>
                  <a:srgbClr val="0517B5"/>
                </a:solidFill>
              </a:rPr>
            </a:br>
            <a:r>
              <a:rPr lang="en-GB" sz="3600" noProof="0" dirty="0">
                <a:solidFill>
                  <a:srgbClr val="0517B5"/>
                </a:solidFill>
                <a:latin typeface="IBM Plex Sans" panose="020B0503050203000203" pitchFamily="34" charset="0"/>
              </a:rPr>
              <a:t>A Deliberate Approach</a:t>
            </a:r>
          </a:p>
        </p:txBody>
      </p:sp>
      <p:sp>
        <p:nvSpPr>
          <p:cNvPr id="3" name="Content Placeholder 2">
            <a:extLst>
              <a:ext uri="{FF2B5EF4-FFF2-40B4-BE49-F238E27FC236}">
                <a16:creationId xmlns:a16="http://schemas.microsoft.com/office/drawing/2014/main" id="{94320665-1D15-F480-52AC-DB336D433197}"/>
              </a:ext>
            </a:extLst>
          </p:cNvPr>
          <p:cNvSpPr>
            <a:spLocks noGrp="1"/>
          </p:cNvSpPr>
          <p:nvPr>
            <p:ph idx="1"/>
          </p:nvPr>
        </p:nvSpPr>
        <p:spPr>
          <a:xfrm>
            <a:off x="838200" y="2067677"/>
            <a:ext cx="9159688" cy="4351338"/>
          </a:xfrm>
        </p:spPr>
        <p:txBody>
          <a:bodyPr>
            <a:normAutofit/>
          </a:bodyPr>
          <a:lstStyle/>
          <a:p>
            <a:pPr>
              <a:buClr>
                <a:srgbClr val="0517B5"/>
              </a:buClr>
              <a:buFont typeface="Helvetica" panose="020B0604020202020204" pitchFamily="34" charset="0"/>
              <a:buChar char="│"/>
              <a:defRPr/>
            </a:pPr>
            <a:r>
              <a:rPr lang="en-GB" sz="2000" noProof="0" dirty="0">
                <a:solidFill>
                  <a:srgbClr val="0517B5"/>
                </a:solidFill>
              </a:rPr>
              <a:t>Sustainable innovation cultures do not come into existence by accident or chance. It takes a deliberate approach to establish organisational values, follow up with strategic choices and turn them into daily practices.</a:t>
            </a:r>
          </a:p>
          <a:p>
            <a:pPr>
              <a:buClr>
                <a:schemeClr val="tx1"/>
              </a:buClr>
              <a:buFont typeface="Wingdings" panose="05000000000000000000" pitchFamily="2" charset="2"/>
              <a:buChar char="§"/>
              <a:defRPr/>
            </a:pPr>
            <a:r>
              <a:rPr lang="en-GB" sz="2000" noProof="0" dirty="0"/>
              <a:t>Establishing Espoused Values</a:t>
            </a:r>
          </a:p>
          <a:p>
            <a:pPr>
              <a:buClr>
                <a:schemeClr val="tx1"/>
              </a:buClr>
              <a:buFont typeface="Wingdings" panose="05000000000000000000" pitchFamily="2" charset="2"/>
              <a:buChar char="§"/>
              <a:defRPr/>
            </a:pPr>
            <a:r>
              <a:rPr lang="en-GB" sz="2000" noProof="0" dirty="0"/>
              <a:t>Addressing Tensions</a:t>
            </a:r>
          </a:p>
          <a:p>
            <a:pPr>
              <a:buClr>
                <a:schemeClr val="tx1"/>
              </a:buClr>
              <a:buFont typeface="Wingdings" panose="05000000000000000000" pitchFamily="2" charset="2"/>
              <a:buChar char="§"/>
              <a:defRPr/>
            </a:pPr>
            <a:r>
              <a:rPr lang="en-GB" sz="2000" noProof="0" dirty="0"/>
              <a:t>Addressing Values-Action Gaps</a:t>
            </a:r>
            <a:endParaRPr lang="en-GB" sz="2000" noProof="0" dirty="0">
              <a:solidFill>
                <a:srgbClr val="0517B5"/>
              </a:solidFill>
            </a:endParaRPr>
          </a:p>
        </p:txBody>
      </p:sp>
      <p:sp>
        <p:nvSpPr>
          <p:cNvPr id="5" name="Slide Number Placeholder 4">
            <a:extLst>
              <a:ext uri="{FF2B5EF4-FFF2-40B4-BE49-F238E27FC236}">
                <a16:creationId xmlns:a16="http://schemas.microsoft.com/office/drawing/2014/main" id="{BA947EEE-456E-26EC-8C3A-07A0A2F74D6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6" name="Footer Placeholder 4">
            <a:extLst>
              <a:ext uri="{FF2B5EF4-FFF2-40B4-BE49-F238E27FC236}">
                <a16:creationId xmlns:a16="http://schemas.microsoft.com/office/drawing/2014/main" id="{408FA80D-6611-BC32-F962-D6DC35EE92B9}"/>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720542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2CFA2-C8AA-78BE-B56F-93E70F1AE004}"/>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BA18B3C-1C2E-469B-3CD3-D840A3BDC7E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81167B38-6A92-FAEF-A540-2513D425BE64}"/>
              </a:ext>
            </a:extLst>
          </p:cNvPr>
          <p:cNvSpPr>
            <a:spLocks noGrp="1"/>
          </p:cNvSpPr>
          <p:nvPr>
            <p:ph type="title"/>
          </p:nvPr>
        </p:nvSpPr>
        <p:spPr/>
        <p:txBody>
          <a:bodyPr>
            <a:normAutofit/>
          </a:bodyPr>
          <a:lstStyle/>
          <a:p>
            <a:r>
              <a:rPr lang="en-GB" sz="1800" b="1" dirty="0">
                <a:solidFill>
                  <a:srgbClr val="0517B5"/>
                </a:solidFill>
              </a:rPr>
              <a:t>Chapter 3 / A Framework for Sustainable Innovation Cultures</a:t>
            </a:r>
            <a:br>
              <a:rPr lang="en-GB" sz="2000" noProof="0" dirty="0">
                <a:solidFill>
                  <a:srgbClr val="0517B5"/>
                </a:solidFill>
                <a:latin typeface="IBM Plex Sans" panose="020B0503050203000203" pitchFamily="34" charset="0"/>
              </a:rPr>
            </a:br>
            <a:r>
              <a:rPr lang="en-GB" sz="3600" noProof="0" dirty="0">
                <a:solidFill>
                  <a:srgbClr val="0517B5"/>
                </a:solidFill>
                <a:latin typeface="IBM Plex Sans" panose="020B0503050203000203" pitchFamily="34" charset="0"/>
              </a:rPr>
              <a:t>Establishing Espoused Values</a:t>
            </a:r>
          </a:p>
        </p:txBody>
      </p:sp>
      <p:sp>
        <p:nvSpPr>
          <p:cNvPr id="3" name="Content Placeholder 2">
            <a:extLst>
              <a:ext uri="{FF2B5EF4-FFF2-40B4-BE49-F238E27FC236}">
                <a16:creationId xmlns:a16="http://schemas.microsoft.com/office/drawing/2014/main" id="{AE749723-40D6-61EC-D68F-8ABD2FC3A381}"/>
              </a:ext>
            </a:extLst>
          </p:cNvPr>
          <p:cNvSpPr>
            <a:spLocks noGrp="1"/>
          </p:cNvSpPr>
          <p:nvPr>
            <p:ph idx="1"/>
          </p:nvPr>
        </p:nvSpPr>
        <p:spPr>
          <a:xfrm>
            <a:off x="838200" y="2067677"/>
            <a:ext cx="10515600" cy="4351338"/>
          </a:xfrm>
        </p:spPr>
        <p:txBody>
          <a:bodyPr>
            <a:normAutofit/>
          </a:bodyPr>
          <a:lstStyle/>
          <a:p>
            <a:pPr marL="0" indent="0">
              <a:buClr>
                <a:schemeClr val="tx1"/>
              </a:buClr>
              <a:buNone/>
              <a:defRPr/>
            </a:pPr>
            <a:r>
              <a:rPr lang="en-GB" sz="2000" noProof="0" dirty="0"/>
              <a:t>Espoused values and associated guiding principles (e.g. mission, purpose, vision) are established to:</a:t>
            </a:r>
          </a:p>
          <a:p>
            <a:pPr>
              <a:buClr>
                <a:schemeClr val="tx1"/>
              </a:buClr>
              <a:buFont typeface="Wingdings" panose="05000000000000000000" pitchFamily="2" charset="2"/>
              <a:buChar char="§"/>
              <a:defRPr/>
            </a:pPr>
            <a:r>
              <a:rPr lang="en-GB" sz="2000" noProof="0" dirty="0"/>
              <a:t>integrate organisational members, subcultures and other stakeholders under an overarching frame of reference</a:t>
            </a:r>
          </a:p>
          <a:p>
            <a:pPr>
              <a:buClr>
                <a:schemeClr val="tx1"/>
              </a:buClr>
              <a:buFont typeface="Wingdings" panose="05000000000000000000" pitchFamily="2" charset="2"/>
              <a:buChar char="§"/>
              <a:defRPr/>
            </a:pPr>
            <a:r>
              <a:rPr lang="en-GB" sz="2000" noProof="0" dirty="0"/>
              <a:t>provide a reference for the design of artefacts such as assessment tools, incentive schemes or facilities for sustainable innovation</a:t>
            </a:r>
          </a:p>
          <a:p>
            <a:pPr>
              <a:buClr>
                <a:schemeClr val="tx1"/>
              </a:buClr>
              <a:buFont typeface="Wingdings" panose="05000000000000000000" pitchFamily="2" charset="2"/>
              <a:buChar char="§"/>
              <a:defRPr/>
            </a:pPr>
            <a:r>
              <a:rPr lang="en-GB" sz="2000" noProof="0" dirty="0"/>
              <a:t>provide an orientation for future ambitions and long-term positive impact</a:t>
            </a:r>
          </a:p>
          <a:p>
            <a:pPr>
              <a:buClr>
                <a:schemeClr val="tx1"/>
              </a:buClr>
              <a:buFont typeface="Wingdings" panose="05000000000000000000" pitchFamily="2" charset="2"/>
              <a:buChar char="§"/>
              <a:defRPr/>
            </a:pPr>
            <a:r>
              <a:rPr lang="en-GB" sz="2000" noProof="0" dirty="0"/>
              <a:t>go beyond profit orientation and an opportunistic search for short-term competitive advantages and market trends</a:t>
            </a:r>
          </a:p>
          <a:p>
            <a:pPr>
              <a:buClr>
                <a:schemeClr val="tx1"/>
              </a:buClr>
              <a:buFont typeface="Wingdings" panose="05000000000000000000" pitchFamily="2" charset="2"/>
              <a:buChar char="§"/>
              <a:defRPr/>
            </a:pPr>
            <a:endParaRPr lang="en-GB" sz="2000" noProof="0" dirty="0"/>
          </a:p>
          <a:p>
            <a:pPr>
              <a:buClr>
                <a:schemeClr val="tx1"/>
              </a:buClr>
              <a:buFont typeface="Wingdings" panose="05000000000000000000" pitchFamily="2" charset="2"/>
              <a:buChar char="§"/>
              <a:defRPr/>
            </a:pPr>
            <a:endParaRPr lang="en-GB" sz="2000" noProof="0" dirty="0">
              <a:solidFill>
                <a:srgbClr val="0517B5"/>
              </a:solidFill>
            </a:endParaRPr>
          </a:p>
        </p:txBody>
      </p:sp>
      <p:sp>
        <p:nvSpPr>
          <p:cNvPr id="5" name="Slide Number Placeholder 4">
            <a:extLst>
              <a:ext uri="{FF2B5EF4-FFF2-40B4-BE49-F238E27FC236}">
                <a16:creationId xmlns:a16="http://schemas.microsoft.com/office/drawing/2014/main" id="{D6535D16-857A-CCF3-DBD3-8F10CDF0FB2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6" name="Footer Placeholder 4">
            <a:extLst>
              <a:ext uri="{FF2B5EF4-FFF2-40B4-BE49-F238E27FC236}">
                <a16:creationId xmlns:a16="http://schemas.microsoft.com/office/drawing/2014/main" id="{ACDA5FCA-5044-6B18-FC83-7222077266B6}"/>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1091410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CAF62-993E-2B63-E6D7-17DCF62268FA}"/>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B91021B7-201E-5B8F-97C8-B182424B548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287A47ED-01F4-60B7-A724-A81249F2902A}"/>
              </a:ext>
            </a:extLst>
          </p:cNvPr>
          <p:cNvSpPr>
            <a:spLocks noGrp="1"/>
          </p:cNvSpPr>
          <p:nvPr>
            <p:ph type="title"/>
          </p:nvPr>
        </p:nvSpPr>
        <p:spPr/>
        <p:txBody>
          <a:bodyPr>
            <a:normAutofit/>
          </a:bodyPr>
          <a:lstStyle/>
          <a:p>
            <a:r>
              <a:rPr lang="en-US" sz="1800" b="1" dirty="0">
                <a:solidFill>
                  <a:srgbClr val="0517B5"/>
                </a:solidFill>
              </a:rPr>
              <a:t>Overview</a:t>
            </a:r>
            <a:br>
              <a:rPr lang="en-US" sz="3600" b="1" noProof="0" dirty="0">
                <a:solidFill>
                  <a:srgbClr val="0517B5"/>
                </a:solidFill>
                <a:latin typeface="IBM Plex Sans" panose="020B0503050203000203" pitchFamily="34" charset="0"/>
              </a:rPr>
            </a:br>
            <a:r>
              <a:rPr lang="en-US" sz="3600" b="1" noProof="0" dirty="0">
                <a:solidFill>
                  <a:srgbClr val="0517B5"/>
                </a:solidFill>
                <a:latin typeface="IBM Plex Sans" panose="020B0503050203000203" pitchFamily="34" charset="0"/>
              </a:rPr>
              <a:t>Cases</a:t>
            </a:r>
            <a:endParaRPr lang="en-GB" sz="3600" noProof="0" dirty="0">
              <a:solidFill>
                <a:srgbClr val="0517B5"/>
              </a:solidFill>
              <a:latin typeface="IBM Plex Sans" panose="020B0503050203000203" pitchFamily="34" charset="0"/>
            </a:endParaRPr>
          </a:p>
        </p:txBody>
      </p:sp>
      <p:sp>
        <p:nvSpPr>
          <p:cNvPr id="3" name="Content Placeholder 2">
            <a:extLst>
              <a:ext uri="{FF2B5EF4-FFF2-40B4-BE49-F238E27FC236}">
                <a16:creationId xmlns:a16="http://schemas.microsoft.com/office/drawing/2014/main" id="{B738D4F9-559D-DAF4-E147-CFE26827ED95}"/>
              </a:ext>
            </a:extLst>
          </p:cNvPr>
          <p:cNvSpPr>
            <a:spLocks noGrp="1"/>
          </p:cNvSpPr>
          <p:nvPr>
            <p:ph idx="1"/>
          </p:nvPr>
        </p:nvSpPr>
        <p:spPr/>
        <p:txBody>
          <a:bodyPr numCol="2">
            <a:normAutofit fontScale="92500" lnSpcReduction="10000"/>
          </a:bodyPr>
          <a:lstStyle/>
          <a:p>
            <a:pPr marL="0" indent="0">
              <a:buClr>
                <a:schemeClr val="tx1">
                  <a:lumMod val="95000"/>
                  <a:lumOff val="5000"/>
                </a:schemeClr>
              </a:buClr>
              <a:buNone/>
            </a:pPr>
            <a:r>
              <a:rPr lang="en-US" sz="1600" b="1" noProof="0" dirty="0">
                <a:latin typeface="IBM Plex Sans" panose="020B0503050203000203" pitchFamily="34" charset="0"/>
                <a:hlinkClick r:id="rId3" action="ppaction://hlinksldjump">
                  <a:extLst>
                    <a:ext uri="{A12FA001-AC4F-418D-AE19-62706E023703}">
                      <ahyp:hlinkClr xmlns:ahyp="http://schemas.microsoft.com/office/drawing/2018/hyperlinkcolor" val="tx"/>
                    </a:ext>
                  </a:extLst>
                </a:hlinkClick>
              </a:rPr>
              <a:t>CASE 1. </a:t>
            </a:r>
            <a:r>
              <a:rPr lang="en-US" sz="1600" noProof="0" dirty="0">
                <a:latin typeface="IBM Plex Sans" panose="020B0503050203000203" pitchFamily="34" charset="0"/>
                <a:hlinkClick r:id="rId3" action="ppaction://hlinksldjump">
                  <a:extLst>
                    <a:ext uri="{A12FA001-AC4F-418D-AE19-62706E023703}">
                      <ahyp:hlinkClr xmlns:ahyp="http://schemas.microsoft.com/office/drawing/2018/hyperlinkcolor" val="tx"/>
                    </a:ext>
                  </a:extLst>
                </a:hlinkClick>
              </a:rPr>
              <a:t>Expert Insights on Four Critical Factors to Develop Sustainable Innovation Cultures </a:t>
            </a:r>
            <a:endParaRPr lang="en-US" sz="1600" noProof="0" dirty="0">
              <a:latin typeface="IBM Plex Sans" panose="020B0503050203000203" pitchFamily="34" charset="0"/>
            </a:endParaRPr>
          </a:p>
          <a:p>
            <a:pPr marL="0" indent="0">
              <a:buClr>
                <a:schemeClr val="tx1">
                  <a:lumMod val="95000"/>
                  <a:lumOff val="5000"/>
                </a:schemeClr>
              </a:buClr>
              <a:buNone/>
            </a:pPr>
            <a:r>
              <a:rPr lang="en-US" sz="1600" b="1" noProof="0" dirty="0">
                <a:latin typeface="IBM Plex Sans" panose="020B0503050203000203" pitchFamily="34" charset="0"/>
                <a:hlinkClick r:id="rId4" action="ppaction://hlinksldjump">
                  <a:extLst>
                    <a:ext uri="{A12FA001-AC4F-418D-AE19-62706E023703}">
                      <ahyp:hlinkClr xmlns:ahyp="http://schemas.microsoft.com/office/drawing/2018/hyperlinkcolor" val="tx"/>
                    </a:ext>
                  </a:extLst>
                </a:hlinkClick>
              </a:rPr>
              <a:t>CASE 2. </a:t>
            </a:r>
            <a:r>
              <a:rPr lang="en-US" sz="1600" noProof="0" dirty="0">
                <a:latin typeface="IBM Plex Sans" panose="020B0503050203000203" pitchFamily="34" charset="0"/>
                <a:hlinkClick r:id="rId4" action="ppaction://hlinksldjump">
                  <a:extLst>
                    <a:ext uri="{A12FA001-AC4F-418D-AE19-62706E023703}">
                      <ahyp:hlinkClr xmlns:ahyp="http://schemas.microsoft.com/office/drawing/2018/hyperlinkcolor" val="tx"/>
                    </a:ext>
                  </a:extLst>
                </a:hlinkClick>
              </a:rPr>
              <a:t>The Role of Healthcare Companies in the Global Sustainability Transformation</a:t>
            </a:r>
            <a:endParaRPr lang="en-US" sz="1600" noProof="0" dirty="0">
              <a:latin typeface="IBM Plex Sans" panose="020B0503050203000203" pitchFamily="34" charset="0"/>
            </a:endParaRPr>
          </a:p>
          <a:p>
            <a:pPr marL="0" indent="0">
              <a:buClr>
                <a:schemeClr val="tx1">
                  <a:lumMod val="95000"/>
                  <a:lumOff val="5000"/>
                </a:schemeClr>
              </a:buClr>
              <a:buNone/>
            </a:pPr>
            <a:r>
              <a:rPr lang="en-US" sz="1600" b="1" noProof="0" dirty="0">
                <a:latin typeface="IBM Plex Sans" panose="020B0503050203000203" pitchFamily="34" charset="0"/>
                <a:hlinkClick r:id="rId5" action="ppaction://hlinksldjump">
                  <a:extLst>
                    <a:ext uri="{A12FA001-AC4F-418D-AE19-62706E023703}">
                      <ahyp:hlinkClr xmlns:ahyp="http://schemas.microsoft.com/office/drawing/2018/hyperlinkcolor" val="tx"/>
                    </a:ext>
                  </a:extLst>
                </a:hlinkClick>
              </a:rPr>
              <a:t>CASE 3. </a:t>
            </a:r>
            <a:r>
              <a:rPr lang="en-US" sz="1600" noProof="0" dirty="0">
                <a:latin typeface="IBM Plex Sans" panose="020B0503050203000203" pitchFamily="34" charset="0"/>
                <a:hlinkClick r:id="rId5" action="ppaction://hlinksldjump">
                  <a:extLst>
                    <a:ext uri="{A12FA001-AC4F-418D-AE19-62706E023703}">
                      <ahyp:hlinkClr xmlns:ahyp="http://schemas.microsoft.com/office/drawing/2018/hyperlinkcolor" val="tx"/>
                    </a:ext>
                  </a:extLst>
                </a:hlinkClick>
              </a:rPr>
              <a:t>How Companies Integrate the SDGs into their Impact Strategies </a:t>
            </a:r>
            <a:endParaRPr lang="en-US" sz="1600" noProof="0" dirty="0">
              <a:latin typeface="IBM Plex Sans" panose="020B0503050203000203" pitchFamily="34" charset="0"/>
            </a:endParaRPr>
          </a:p>
          <a:p>
            <a:pPr marL="0" indent="0">
              <a:buClr>
                <a:schemeClr val="tx1">
                  <a:lumMod val="95000"/>
                  <a:lumOff val="5000"/>
                </a:schemeClr>
              </a:buClr>
              <a:buNone/>
            </a:pPr>
            <a:r>
              <a:rPr lang="en-US" sz="1600" b="1" noProof="0" dirty="0">
                <a:latin typeface="IBM Plex Sans" panose="020B0503050203000203" pitchFamily="34" charset="0"/>
                <a:hlinkClick r:id="rId6" action="ppaction://hlinksldjump">
                  <a:extLst>
                    <a:ext uri="{A12FA001-AC4F-418D-AE19-62706E023703}">
                      <ahyp:hlinkClr xmlns:ahyp="http://schemas.microsoft.com/office/drawing/2018/hyperlinkcolor" val="tx"/>
                    </a:ext>
                  </a:extLst>
                </a:hlinkClick>
              </a:rPr>
              <a:t>CASE 4. </a:t>
            </a:r>
            <a:r>
              <a:rPr lang="en-US" sz="1600" noProof="0" dirty="0">
                <a:latin typeface="IBM Plex Sans" panose="020B0503050203000203" pitchFamily="34" charset="0"/>
                <a:hlinkClick r:id="rId6" action="ppaction://hlinksldjump">
                  <a:extLst>
                    <a:ext uri="{A12FA001-AC4F-418D-AE19-62706E023703}">
                      <ahyp:hlinkClr xmlns:ahyp="http://schemas.microsoft.com/office/drawing/2018/hyperlinkcolor" val="tx"/>
                    </a:ext>
                  </a:extLst>
                </a:hlinkClick>
              </a:rPr>
              <a:t>Cultural Challenges to Translating Normative Guidelines into Practices and Artefacts </a:t>
            </a:r>
            <a:endParaRPr lang="en-US" sz="1600" noProof="0" dirty="0">
              <a:latin typeface="IBM Plex Sans" panose="020B0503050203000203" pitchFamily="34" charset="0"/>
            </a:endParaRPr>
          </a:p>
          <a:p>
            <a:pPr marL="0" indent="0">
              <a:buClr>
                <a:schemeClr val="tx1">
                  <a:lumMod val="95000"/>
                  <a:lumOff val="5000"/>
                </a:schemeClr>
              </a:buClr>
              <a:buNone/>
            </a:pPr>
            <a:r>
              <a:rPr lang="en-US" sz="1600" b="1" noProof="0" dirty="0">
                <a:latin typeface="IBM Plex Sans" panose="020B0503050203000203" pitchFamily="34" charset="0"/>
                <a:hlinkClick r:id="rId7" action="ppaction://hlinksldjump">
                  <a:extLst>
                    <a:ext uri="{A12FA001-AC4F-418D-AE19-62706E023703}">
                      <ahyp:hlinkClr xmlns:ahyp="http://schemas.microsoft.com/office/drawing/2018/hyperlinkcolor" val="tx"/>
                    </a:ext>
                  </a:extLst>
                </a:hlinkClick>
              </a:rPr>
              <a:t>CASE 5. </a:t>
            </a:r>
            <a:r>
              <a:rPr lang="en-US" sz="1600" noProof="0" dirty="0">
                <a:latin typeface="IBM Plex Sans" panose="020B0503050203000203" pitchFamily="34" charset="0"/>
                <a:hlinkClick r:id="rId7" action="ppaction://hlinksldjump">
                  <a:extLst>
                    <a:ext uri="{A12FA001-AC4F-418D-AE19-62706E023703}">
                      <ahyp:hlinkClr xmlns:ahyp="http://schemas.microsoft.com/office/drawing/2018/hyperlinkcolor" val="tx"/>
                    </a:ext>
                  </a:extLst>
                </a:hlinkClick>
              </a:rPr>
              <a:t>Key Value Indicators for Gauging the Impact of Information and Communication Technology Solutions </a:t>
            </a:r>
            <a:endParaRPr lang="en-US" sz="1600" noProof="0" dirty="0">
              <a:latin typeface="IBM Plex Sans" panose="020B0503050203000203" pitchFamily="34" charset="0"/>
            </a:endParaRPr>
          </a:p>
          <a:p>
            <a:pPr marL="0" indent="0">
              <a:buClr>
                <a:schemeClr val="tx1">
                  <a:lumMod val="95000"/>
                  <a:lumOff val="5000"/>
                </a:schemeClr>
              </a:buClr>
              <a:buNone/>
            </a:pPr>
            <a:r>
              <a:rPr lang="en-US" sz="1600" b="1" noProof="0" dirty="0">
                <a:latin typeface="IBM Plex Sans" panose="020B0503050203000203" pitchFamily="34" charset="0"/>
                <a:hlinkClick r:id="rId8" action="ppaction://hlinksldjump">
                  <a:extLst>
                    <a:ext uri="{A12FA001-AC4F-418D-AE19-62706E023703}">
                      <ahyp:hlinkClr xmlns:ahyp="http://schemas.microsoft.com/office/drawing/2018/hyperlinkcolor" val="tx"/>
                    </a:ext>
                  </a:extLst>
                </a:hlinkClick>
              </a:rPr>
              <a:t>CASE 6. </a:t>
            </a:r>
            <a:r>
              <a:rPr lang="en-US" sz="1600" noProof="0" dirty="0">
                <a:latin typeface="IBM Plex Sans" panose="020B0503050203000203" pitchFamily="34" charset="0"/>
                <a:hlinkClick r:id="rId8" action="ppaction://hlinksldjump">
                  <a:extLst>
                    <a:ext uri="{A12FA001-AC4F-418D-AE19-62706E023703}">
                      <ahyp:hlinkClr xmlns:ahyp="http://schemas.microsoft.com/office/drawing/2018/hyperlinkcolor" val="tx"/>
                    </a:ext>
                  </a:extLst>
                </a:hlinkClick>
              </a:rPr>
              <a:t>Ecosia Considers Partnering with a Petrol Company </a:t>
            </a:r>
            <a:endParaRPr lang="en-US" sz="1600" noProof="0" dirty="0">
              <a:latin typeface="IBM Plex Sans" panose="020B0503050203000203" pitchFamily="34" charset="0"/>
            </a:endParaRPr>
          </a:p>
          <a:p>
            <a:pPr marL="0" indent="0">
              <a:buClr>
                <a:schemeClr val="tx1">
                  <a:lumMod val="95000"/>
                  <a:lumOff val="5000"/>
                </a:schemeClr>
              </a:buClr>
              <a:buNone/>
            </a:pPr>
            <a:r>
              <a:rPr lang="en-US" sz="1600" b="1" noProof="0" dirty="0">
                <a:latin typeface="IBM Plex Sans" panose="020B0503050203000203" pitchFamily="34" charset="0"/>
                <a:hlinkClick r:id="rId9" action="ppaction://hlinksldjump">
                  <a:extLst>
                    <a:ext uri="{A12FA001-AC4F-418D-AE19-62706E023703}">
                      <ahyp:hlinkClr xmlns:ahyp="http://schemas.microsoft.com/office/drawing/2018/hyperlinkcolor" val="tx"/>
                    </a:ext>
                  </a:extLst>
                </a:hlinkClick>
              </a:rPr>
              <a:t>CASE 7. </a:t>
            </a:r>
            <a:r>
              <a:rPr lang="en-US" sz="1600" noProof="0" dirty="0">
                <a:latin typeface="IBM Plex Sans" panose="020B0503050203000203" pitchFamily="34" charset="0"/>
                <a:hlinkClick r:id="rId9" action="ppaction://hlinksldjump">
                  <a:extLst>
                    <a:ext uri="{A12FA001-AC4F-418D-AE19-62706E023703}">
                      <ahyp:hlinkClr xmlns:ahyp="http://schemas.microsoft.com/office/drawing/2018/hyperlinkcolor" val="tx"/>
                    </a:ext>
                  </a:extLst>
                </a:hlinkClick>
              </a:rPr>
              <a:t>Interface and its Outstanding Journey Towards Sustainable Innovation Culture </a:t>
            </a:r>
            <a:endParaRPr lang="en-US" sz="1600" b="1" noProof="0" dirty="0">
              <a:latin typeface="IBM Plex Sans" panose="020B0503050203000203" pitchFamily="34" charset="0"/>
            </a:endParaRPr>
          </a:p>
          <a:p>
            <a:pPr marL="0" indent="0">
              <a:buClr>
                <a:schemeClr val="tx1">
                  <a:lumMod val="95000"/>
                  <a:lumOff val="5000"/>
                </a:schemeClr>
              </a:buClr>
              <a:buNone/>
            </a:pPr>
            <a:r>
              <a:rPr lang="en-US" sz="1600" b="1" noProof="0" dirty="0">
                <a:latin typeface="IBM Plex Sans" panose="020B0503050203000203" pitchFamily="34" charset="0"/>
                <a:hlinkClick r:id="rId10" action="ppaction://hlinksldjump">
                  <a:extLst>
                    <a:ext uri="{A12FA001-AC4F-418D-AE19-62706E023703}">
                      <ahyp:hlinkClr xmlns:ahyp="http://schemas.microsoft.com/office/drawing/2018/hyperlinkcolor" val="tx"/>
                    </a:ext>
                  </a:extLst>
                </a:hlinkClick>
              </a:rPr>
              <a:t>CASE 8. </a:t>
            </a:r>
            <a:r>
              <a:rPr lang="en-US" sz="1600" noProof="0" dirty="0">
                <a:latin typeface="IBM Plex Sans" panose="020B0503050203000203" pitchFamily="34" charset="0"/>
                <a:hlinkClick r:id="rId10" action="ppaction://hlinksldjump">
                  <a:extLst>
                    <a:ext uri="{A12FA001-AC4F-418D-AE19-62706E023703}">
                      <ahyp:hlinkClr xmlns:ahyp="http://schemas.microsoft.com/office/drawing/2018/hyperlinkcolor" val="tx"/>
                    </a:ext>
                  </a:extLst>
                </a:hlinkClick>
              </a:rPr>
              <a:t>Shortcut to Understanding and Reviving Brand Values in Mid-Sized Companies </a:t>
            </a:r>
            <a:endParaRPr lang="en-US" sz="1600" noProof="0" dirty="0">
              <a:latin typeface="IBM Plex Sans" panose="020B0503050203000203" pitchFamily="34" charset="0"/>
            </a:endParaRPr>
          </a:p>
          <a:p>
            <a:pPr marL="0" indent="0">
              <a:buClr>
                <a:schemeClr val="tx1">
                  <a:lumMod val="95000"/>
                  <a:lumOff val="5000"/>
                </a:schemeClr>
              </a:buClr>
              <a:buNone/>
            </a:pPr>
            <a:r>
              <a:rPr lang="en-US" sz="1600" b="1" noProof="0" dirty="0">
                <a:latin typeface="IBM Plex Sans" panose="020B0503050203000203" pitchFamily="34" charset="0"/>
                <a:hlinkClick r:id="rId11" action="ppaction://hlinksldjump">
                  <a:extLst>
                    <a:ext uri="{A12FA001-AC4F-418D-AE19-62706E023703}">
                      <ahyp:hlinkClr xmlns:ahyp="http://schemas.microsoft.com/office/drawing/2018/hyperlinkcolor" val="tx"/>
                    </a:ext>
                  </a:extLst>
                </a:hlinkClick>
              </a:rPr>
              <a:t>CASE 9. </a:t>
            </a:r>
            <a:r>
              <a:rPr lang="en-US" sz="1600" noProof="0" dirty="0">
                <a:latin typeface="IBM Plex Sans" panose="020B0503050203000203" pitchFamily="34" charset="0"/>
                <a:hlinkClick r:id="rId11" action="ppaction://hlinksldjump">
                  <a:extLst>
                    <a:ext uri="{A12FA001-AC4F-418D-AE19-62706E023703}">
                      <ahyp:hlinkClr xmlns:ahyp="http://schemas.microsoft.com/office/drawing/2018/hyperlinkcolor" val="tx"/>
                    </a:ext>
                  </a:extLst>
                </a:hlinkClick>
              </a:rPr>
              <a:t>Insights into Sustainable Innovation Challenges and Practices from a Comparative European Study </a:t>
            </a:r>
            <a:endParaRPr lang="en-US" sz="1600" noProof="0" dirty="0">
              <a:latin typeface="IBM Plex Sans" panose="020B0503050203000203" pitchFamily="34" charset="0"/>
            </a:endParaRPr>
          </a:p>
          <a:p>
            <a:pPr marL="0" indent="0">
              <a:buClr>
                <a:schemeClr val="tx1">
                  <a:lumMod val="95000"/>
                  <a:lumOff val="5000"/>
                </a:schemeClr>
              </a:buClr>
              <a:buNone/>
            </a:pPr>
            <a:r>
              <a:rPr lang="en-US" sz="1600" b="1" noProof="0" dirty="0">
                <a:latin typeface="IBM Plex Sans" panose="020B0503050203000203" pitchFamily="34" charset="0"/>
                <a:hlinkClick r:id="rId12" action="ppaction://hlinksldjump">
                  <a:extLst>
                    <a:ext uri="{A12FA001-AC4F-418D-AE19-62706E023703}">
                      <ahyp:hlinkClr xmlns:ahyp="http://schemas.microsoft.com/office/drawing/2018/hyperlinkcolor" val="tx"/>
                    </a:ext>
                  </a:extLst>
                </a:hlinkClick>
              </a:rPr>
              <a:t>CASE 10. </a:t>
            </a:r>
            <a:r>
              <a:rPr lang="en-US" sz="1600" noProof="0" dirty="0" err="1">
                <a:latin typeface="IBM Plex Sans" panose="020B0503050203000203" pitchFamily="34" charset="0"/>
                <a:hlinkClick r:id="rId12" action="ppaction://hlinksldjump">
                  <a:extLst>
                    <a:ext uri="{A12FA001-AC4F-418D-AE19-62706E023703}">
                      <ahyp:hlinkClr xmlns:ahyp="http://schemas.microsoft.com/office/drawing/2018/hyperlinkcolor" val="tx"/>
                    </a:ext>
                  </a:extLst>
                </a:hlinkClick>
              </a:rPr>
              <a:t>Pelliconi’s</a:t>
            </a:r>
            <a:r>
              <a:rPr lang="en-US" sz="1600" noProof="0" dirty="0">
                <a:latin typeface="IBM Plex Sans" panose="020B0503050203000203" pitchFamily="34" charset="0"/>
                <a:hlinkClick r:id="rId12" action="ppaction://hlinksldjump">
                  <a:extLst>
                    <a:ext uri="{A12FA001-AC4F-418D-AE19-62706E023703}">
                      <ahyp:hlinkClr xmlns:ahyp="http://schemas.microsoft.com/office/drawing/2018/hyperlinkcolor" val="tx"/>
                    </a:ext>
                  </a:extLst>
                </a:hlinkClick>
              </a:rPr>
              <a:t> Co-creating Approach to Sustainable Innovation </a:t>
            </a:r>
            <a:endParaRPr lang="en-US" sz="1600" noProof="0" dirty="0">
              <a:latin typeface="IBM Plex Sans" panose="020B0503050203000203" pitchFamily="34" charset="0"/>
            </a:endParaRPr>
          </a:p>
          <a:p>
            <a:pPr marL="0" indent="0">
              <a:buClr>
                <a:schemeClr val="tx1">
                  <a:lumMod val="95000"/>
                  <a:lumOff val="5000"/>
                </a:schemeClr>
              </a:buClr>
              <a:buNone/>
            </a:pPr>
            <a:r>
              <a:rPr lang="en-US" sz="1600" b="1" noProof="0" dirty="0">
                <a:latin typeface="IBM Plex Sans" panose="020B0503050203000203" pitchFamily="34" charset="0"/>
                <a:hlinkClick r:id="rId13" action="ppaction://hlinksldjump">
                  <a:extLst>
                    <a:ext uri="{A12FA001-AC4F-418D-AE19-62706E023703}">
                      <ahyp:hlinkClr xmlns:ahyp="http://schemas.microsoft.com/office/drawing/2018/hyperlinkcolor" val="tx"/>
                    </a:ext>
                  </a:extLst>
                </a:hlinkClick>
              </a:rPr>
              <a:t>CASE 11.</a:t>
            </a:r>
            <a:r>
              <a:rPr lang="en-US" sz="1600" noProof="0" dirty="0">
                <a:latin typeface="IBM Plex Sans" panose="020B0503050203000203" pitchFamily="34" charset="0"/>
                <a:hlinkClick r:id="rId13" action="ppaction://hlinksldjump">
                  <a:extLst>
                    <a:ext uri="{A12FA001-AC4F-418D-AE19-62706E023703}">
                      <ahyp:hlinkClr xmlns:ahyp="http://schemas.microsoft.com/office/drawing/2018/hyperlinkcolor" val="tx"/>
                    </a:ext>
                  </a:extLst>
                </a:hlinkClick>
              </a:rPr>
              <a:t> Envisioning New Mobility Business at Michelin </a:t>
            </a:r>
            <a:endParaRPr lang="en-US" sz="1600" noProof="0" dirty="0">
              <a:latin typeface="IBM Plex Sans" panose="020B0503050203000203" pitchFamily="34" charset="0"/>
            </a:endParaRPr>
          </a:p>
          <a:p>
            <a:pPr marL="0" indent="0">
              <a:buClr>
                <a:schemeClr val="tx1">
                  <a:lumMod val="95000"/>
                  <a:lumOff val="5000"/>
                </a:schemeClr>
              </a:buClr>
              <a:buNone/>
            </a:pPr>
            <a:r>
              <a:rPr lang="en-US" sz="1600" b="1" noProof="0" dirty="0">
                <a:latin typeface="IBM Plex Sans" panose="020B0503050203000203" pitchFamily="34" charset="0"/>
                <a:hlinkClick r:id="rId14" action="ppaction://hlinksldjump">
                  <a:extLst>
                    <a:ext uri="{A12FA001-AC4F-418D-AE19-62706E023703}">
                      <ahyp:hlinkClr xmlns:ahyp="http://schemas.microsoft.com/office/drawing/2018/hyperlinkcolor" val="tx"/>
                    </a:ext>
                  </a:extLst>
                </a:hlinkClick>
              </a:rPr>
              <a:t>CASE 12. </a:t>
            </a:r>
            <a:r>
              <a:rPr lang="en-US" sz="1600" noProof="0" dirty="0">
                <a:latin typeface="IBM Plex Sans" panose="020B0503050203000203" pitchFamily="34" charset="0"/>
                <a:hlinkClick r:id="rId14" action="ppaction://hlinksldjump">
                  <a:extLst>
                    <a:ext uri="{A12FA001-AC4F-418D-AE19-62706E023703}">
                      <ahyp:hlinkClr xmlns:ahyp="http://schemas.microsoft.com/office/drawing/2018/hyperlinkcolor" val="tx"/>
                    </a:ext>
                  </a:extLst>
                </a:hlinkClick>
              </a:rPr>
              <a:t>Employee-Driven Co-creating to Foster Sustainable Innovation at Interface and Xerox </a:t>
            </a:r>
            <a:endParaRPr lang="en-US" sz="1600" noProof="0" dirty="0">
              <a:latin typeface="IBM Plex Sans" panose="020B0503050203000203" pitchFamily="34" charset="0"/>
            </a:endParaRPr>
          </a:p>
          <a:p>
            <a:pPr marL="0" indent="0">
              <a:buClr>
                <a:schemeClr val="tx1">
                  <a:lumMod val="95000"/>
                  <a:lumOff val="5000"/>
                </a:schemeClr>
              </a:buClr>
              <a:buNone/>
            </a:pPr>
            <a:r>
              <a:rPr lang="en-US" sz="1600" b="1" noProof="0" dirty="0">
                <a:latin typeface="IBM Plex Sans" panose="020B0503050203000203" pitchFamily="34" charset="0"/>
                <a:hlinkClick r:id="rId15" action="ppaction://hlinksldjump">
                  <a:extLst>
                    <a:ext uri="{A12FA001-AC4F-418D-AE19-62706E023703}">
                      <ahyp:hlinkClr xmlns:ahyp="http://schemas.microsoft.com/office/drawing/2018/hyperlinkcolor" val="tx"/>
                    </a:ext>
                  </a:extLst>
                </a:hlinkClick>
              </a:rPr>
              <a:t>CASE 13. </a:t>
            </a:r>
            <a:r>
              <a:rPr lang="en-US" sz="1600" noProof="0" dirty="0">
                <a:latin typeface="IBM Plex Sans" panose="020B0503050203000203" pitchFamily="34" charset="0"/>
                <a:hlinkClick r:id="rId15" action="ppaction://hlinksldjump">
                  <a:extLst>
                    <a:ext uri="{A12FA001-AC4F-418D-AE19-62706E023703}">
                      <ahyp:hlinkClr xmlns:ahyp="http://schemas.microsoft.com/office/drawing/2018/hyperlinkcolor" val="tx"/>
                    </a:ext>
                  </a:extLst>
                </a:hlinkClick>
              </a:rPr>
              <a:t>German Railways’ Cultivation of Data-Driven Sustainability Management </a:t>
            </a:r>
            <a:endParaRPr lang="en-US" sz="1600" noProof="0" dirty="0">
              <a:latin typeface="IBM Plex Sans" panose="020B0503050203000203" pitchFamily="34" charset="0"/>
            </a:endParaRPr>
          </a:p>
          <a:p>
            <a:pPr marL="0" indent="0">
              <a:buClr>
                <a:schemeClr val="tx1">
                  <a:lumMod val="95000"/>
                  <a:lumOff val="5000"/>
                </a:schemeClr>
              </a:buClr>
              <a:buNone/>
            </a:pPr>
            <a:r>
              <a:rPr lang="en-US" sz="1600" b="1" noProof="0" dirty="0">
                <a:latin typeface="IBM Plex Sans" panose="020B0503050203000203" pitchFamily="34" charset="0"/>
                <a:hlinkClick r:id="rId16" action="ppaction://hlinksldjump">
                  <a:extLst>
                    <a:ext uri="{A12FA001-AC4F-418D-AE19-62706E023703}">
                      <ahyp:hlinkClr xmlns:ahyp="http://schemas.microsoft.com/office/drawing/2018/hyperlinkcolor" val="tx"/>
                    </a:ext>
                  </a:extLst>
                </a:hlinkClick>
              </a:rPr>
              <a:t>CASE 14. </a:t>
            </a:r>
            <a:r>
              <a:rPr lang="en-US" sz="1600" noProof="0" dirty="0">
                <a:latin typeface="IBM Plex Sans" panose="020B0503050203000203" pitchFamily="34" charset="0"/>
                <a:hlinkClick r:id="rId16" action="ppaction://hlinksldjump">
                  <a:extLst>
                    <a:ext uri="{A12FA001-AC4F-418D-AE19-62706E023703}">
                      <ahyp:hlinkClr xmlns:ahyp="http://schemas.microsoft.com/office/drawing/2018/hyperlinkcolor" val="tx"/>
                    </a:ext>
                  </a:extLst>
                </a:hlinkClick>
              </a:rPr>
              <a:t>How Ecosia’s Continuous Refinement of Values Informs Strategic Decisions </a:t>
            </a:r>
            <a:endParaRPr lang="en-US" sz="1600" noProof="0" dirty="0">
              <a:latin typeface="IBM Plex Sans" panose="020B0503050203000203" pitchFamily="34" charset="0"/>
            </a:endParaRPr>
          </a:p>
          <a:p>
            <a:pPr marL="0" indent="0">
              <a:buClr>
                <a:schemeClr val="tx1">
                  <a:lumMod val="95000"/>
                  <a:lumOff val="5000"/>
                </a:schemeClr>
              </a:buClr>
              <a:buNone/>
            </a:pPr>
            <a:r>
              <a:rPr lang="en-US" sz="1600" b="1" noProof="0" dirty="0">
                <a:latin typeface="IBM Plex Sans" panose="020B0503050203000203" pitchFamily="34" charset="0"/>
                <a:hlinkClick r:id="rId17" action="ppaction://hlinksldjump">
                  <a:extLst>
                    <a:ext uri="{A12FA001-AC4F-418D-AE19-62706E023703}">
                      <ahyp:hlinkClr xmlns:ahyp="http://schemas.microsoft.com/office/drawing/2018/hyperlinkcolor" val="tx"/>
                    </a:ext>
                  </a:extLst>
                </a:hlinkClick>
              </a:rPr>
              <a:t>CASE 15. </a:t>
            </a:r>
            <a:r>
              <a:rPr lang="en-US" sz="1600" noProof="0" dirty="0">
                <a:latin typeface="IBM Plex Sans" panose="020B0503050203000203" pitchFamily="34" charset="0"/>
                <a:hlinkClick r:id="rId17" action="ppaction://hlinksldjump">
                  <a:extLst>
                    <a:ext uri="{A12FA001-AC4F-418D-AE19-62706E023703}">
                      <ahyp:hlinkClr xmlns:ahyp="http://schemas.microsoft.com/office/drawing/2018/hyperlinkcolor" val="tx"/>
                    </a:ext>
                  </a:extLst>
                </a:hlinkClick>
              </a:rPr>
              <a:t>Informal Collaboration Practices to Reconcile Tensions in Alberta’s Healthcare System</a:t>
            </a:r>
            <a:endParaRPr lang="en-US" sz="1600" noProof="0" dirty="0">
              <a:latin typeface="IBM Plex Sans" panose="020B0503050203000203" pitchFamily="34" charset="0"/>
            </a:endParaRPr>
          </a:p>
          <a:p>
            <a:pPr marL="0" indent="0">
              <a:buClr>
                <a:schemeClr val="tx1">
                  <a:lumMod val="95000"/>
                  <a:lumOff val="5000"/>
                </a:schemeClr>
              </a:buClr>
              <a:buNone/>
            </a:pPr>
            <a:r>
              <a:rPr lang="en-US" sz="1600" b="1" noProof="0" dirty="0">
                <a:latin typeface="IBM Plex Sans" panose="020B0503050203000203" pitchFamily="34" charset="0"/>
                <a:hlinkClick r:id="rId18" action="ppaction://hlinksldjump">
                  <a:extLst>
                    <a:ext uri="{A12FA001-AC4F-418D-AE19-62706E023703}">
                      <ahyp:hlinkClr xmlns:ahyp="http://schemas.microsoft.com/office/drawing/2018/hyperlinkcolor" val="tx"/>
                    </a:ext>
                  </a:extLst>
                </a:hlinkClick>
              </a:rPr>
              <a:t>CASE 16. </a:t>
            </a:r>
            <a:r>
              <a:rPr lang="en-US" sz="1600" noProof="0" dirty="0">
                <a:latin typeface="IBM Plex Sans" panose="020B0503050203000203" pitchFamily="34" charset="0"/>
                <a:hlinkClick r:id="rId18" action="ppaction://hlinksldjump">
                  <a:extLst>
                    <a:ext uri="{A12FA001-AC4F-418D-AE19-62706E023703}">
                      <ahyp:hlinkClr xmlns:ahyp="http://schemas.microsoft.com/office/drawing/2018/hyperlinkcolor" val="tx"/>
                    </a:ext>
                  </a:extLst>
                </a:hlinkClick>
              </a:rPr>
              <a:t>Patagonia’s Approach to Financing Sustainable Transformation </a:t>
            </a:r>
            <a:endParaRPr lang="en-US" sz="1600" noProof="0" dirty="0">
              <a:latin typeface="IBM Plex Sans" panose="020B0503050203000203" pitchFamily="34" charset="0"/>
            </a:endParaRPr>
          </a:p>
          <a:p>
            <a:pPr marL="0" indent="0">
              <a:buClr>
                <a:schemeClr val="tx1">
                  <a:lumMod val="95000"/>
                  <a:lumOff val="5000"/>
                </a:schemeClr>
              </a:buClr>
              <a:buNone/>
            </a:pPr>
            <a:r>
              <a:rPr lang="en-US" sz="1600" b="1" noProof="0" dirty="0">
                <a:latin typeface="IBM Plex Sans" panose="020B0503050203000203" pitchFamily="34" charset="0"/>
                <a:hlinkClick r:id="rId19" action="ppaction://hlinksldjump">
                  <a:extLst>
                    <a:ext uri="{A12FA001-AC4F-418D-AE19-62706E023703}">
                      <ahyp:hlinkClr xmlns:ahyp="http://schemas.microsoft.com/office/drawing/2018/hyperlinkcolor" val="tx"/>
                    </a:ext>
                  </a:extLst>
                </a:hlinkClick>
              </a:rPr>
              <a:t>CASE 17. </a:t>
            </a:r>
            <a:r>
              <a:rPr lang="en-US" sz="1600" noProof="0" dirty="0">
                <a:latin typeface="IBM Plex Sans" panose="020B0503050203000203" pitchFamily="34" charset="0"/>
                <a:hlinkClick r:id="rId19" action="ppaction://hlinksldjump">
                  <a:extLst>
                    <a:ext uri="{A12FA001-AC4F-418D-AE19-62706E023703}">
                      <ahyp:hlinkClr xmlns:ahyp="http://schemas.microsoft.com/office/drawing/2018/hyperlinkcolor" val="tx"/>
                    </a:ext>
                  </a:extLst>
                </a:hlinkClick>
              </a:rPr>
              <a:t>Green Bonds in Unilever’s Sustainable Living Plan </a:t>
            </a:r>
            <a:endParaRPr lang="en-US" sz="1600" noProof="0" dirty="0">
              <a:latin typeface="IBM Plex Sans" panose="020B0503050203000203" pitchFamily="34" charset="0"/>
            </a:endParaRPr>
          </a:p>
          <a:p>
            <a:pPr marL="0" indent="0">
              <a:buClr>
                <a:schemeClr val="tx1">
                  <a:lumMod val="95000"/>
                  <a:lumOff val="5000"/>
                </a:schemeClr>
              </a:buClr>
              <a:buNone/>
            </a:pPr>
            <a:r>
              <a:rPr lang="en-US" sz="1600" b="1" noProof="0" dirty="0">
                <a:latin typeface="IBM Plex Sans" panose="020B0503050203000203" pitchFamily="34" charset="0"/>
                <a:hlinkClick r:id="rId20" action="ppaction://hlinksldjump">
                  <a:extLst>
                    <a:ext uri="{A12FA001-AC4F-418D-AE19-62706E023703}">
                      <ahyp:hlinkClr xmlns:ahyp="http://schemas.microsoft.com/office/drawing/2018/hyperlinkcolor" val="tx"/>
                    </a:ext>
                  </a:extLst>
                </a:hlinkClick>
              </a:rPr>
              <a:t>CASE 18. </a:t>
            </a:r>
            <a:r>
              <a:rPr lang="en-US" sz="1600" noProof="0" dirty="0">
                <a:latin typeface="IBM Plex Sans" panose="020B0503050203000203" pitchFamily="34" charset="0"/>
                <a:hlinkClick r:id="rId20" action="ppaction://hlinksldjump">
                  <a:extLst>
                    <a:ext uri="{A12FA001-AC4F-418D-AE19-62706E023703}">
                      <ahyp:hlinkClr xmlns:ahyp="http://schemas.microsoft.com/office/drawing/2018/hyperlinkcolor" val="tx"/>
                    </a:ext>
                  </a:extLst>
                </a:hlinkClick>
              </a:rPr>
              <a:t>Cultural Transformation and Financing Sustainable Transformation at GLS Investment </a:t>
            </a:r>
            <a:endParaRPr lang="en-GB" sz="1600" noProof="0" dirty="0">
              <a:latin typeface="IBM Plex Sans" panose="020B0503050203000203" pitchFamily="34" charset="0"/>
            </a:endParaRPr>
          </a:p>
        </p:txBody>
      </p:sp>
      <p:sp>
        <p:nvSpPr>
          <p:cNvPr id="5" name="Slide Number Placeholder 4">
            <a:extLst>
              <a:ext uri="{FF2B5EF4-FFF2-40B4-BE49-F238E27FC236}">
                <a16:creationId xmlns:a16="http://schemas.microsoft.com/office/drawing/2014/main" id="{54FC9F95-FEC4-C48C-9754-7324062CFE00}"/>
              </a:ext>
            </a:extLst>
          </p:cNvPr>
          <p:cNvSpPr>
            <a:spLocks noGrp="1"/>
          </p:cNvSpPr>
          <p:nvPr>
            <p:ph type="sldNum" sz="quarter" idx="12"/>
          </p:nvPr>
        </p:nvSpPr>
        <p:spPr>
          <a:xfrm>
            <a:off x="8610600" y="6356350"/>
            <a:ext cx="2743200" cy="365125"/>
          </a:xfrm>
        </p:spPr>
        <p:txBody>
          <a:bodyPr/>
          <a:lstStyle/>
          <a:p>
            <a:fld id="{3956045D-9102-456A-A452-B8024B51FE1A}" type="slidenum">
              <a:rPr lang="en-GB" noProof="0" smtClean="0">
                <a:latin typeface="IBM Plex Sans" panose="020B0503050203000203" pitchFamily="34" charset="0"/>
              </a:rPr>
              <a:t>4</a:t>
            </a:fld>
            <a:endParaRPr lang="en-GB" noProof="0" dirty="0">
              <a:latin typeface="IBM Plex Sans" panose="020B0503050203000203" pitchFamily="34" charset="0"/>
            </a:endParaRPr>
          </a:p>
        </p:txBody>
      </p:sp>
      <p:sp>
        <p:nvSpPr>
          <p:cNvPr id="6" name="Footer Placeholder 4">
            <a:extLst>
              <a:ext uri="{FF2B5EF4-FFF2-40B4-BE49-F238E27FC236}">
                <a16:creationId xmlns:a16="http://schemas.microsoft.com/office/drawing/2014/main" id="{3FDEA89F-B140-F791-332B-0001461DCC59}"/>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6647351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BEFF8C"/>
        </a:solidFill>
        <a:effectLst/>
      </p:bgPr>
    </p:bg>
    <p:spTree>
      <p:nvGrpSpPr>
        <p:cNvPr id="1" name="">
          <a:extLst>
            <a:ext uri="{FF2B5EF4-FFF2-40B4-BE49-F238E27FC236}">
              <a16:creationId xmlns:a16="http://schemas.microsoft.com/office/drawing/2014/main" id="{6147D2A2-8FF0-597C-88F7-294B849AD1F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4CAE459-33CE-D3FC-7CFB-5EAC0659C75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E16168F3-12D7-ECB5-D53B-3A5E3E0A9EDA}"/>
              </a:ext>
            </a:extLst>
          </p:cNvPr>
          <p:cNvSpPr>
            <a:spLocks noGrp="1"/>
          </p:cNvSpPr>
          <p:nvPr>
            <p:ph type="title"/>
          </p:nvPr>
        </p:nvSpPr>
        <p:spPr>
          <a:xfrm>
            <a:off x="838200" y="615384"/>
            <a:ext cx="10515600" cy="1325563"/>
          </a:xfrm>
        </p:spPr>
        <p:txBody>
          <a:bodyPr>
            <a:normAutofit fontScale="90000"/>
          </a:bodyPr>
          <a:lstStyle/>
          <a:p>
            <a:r>
              <a:rPr lang="en-GB" sz="2000" b="1" dirty="0">
                <a:solidFill>
                  <a:srgbClr val="0517B5"/>
                </a:solidFill>
              </a:rPr>
              <a:t>Chapter 3 / A Framework for Sustainable Innovation Cultures</a:t>
            </a:r>
            <a:br>
              <a:rPr lang="en-GB" sz="2000" b="1" dirty="0">
                <a:solidFill>
                  <a:srgbClr val="0517B5"/>
                </a:solidFill>
              </a:rPr>
            </a:br>
            <a:r>
              <a:rPr lang="en-GB" sz="4000" noProof="0" dirty="0">
                <a:solidFill>
                  <a:srgbClr val="0517B5"/>
                </a:solidFill>
              </a:rPr>
              <a:t>Approach 1. Guiding Questions to Formulate Guiding Principles for an Organisation </a:t>
            </a:r>
            <a:endParaRPr lang="en-GB" sz="3600"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EF2EBC04-9854-F6CD-1AE0-5CA5420FEC43}"/>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5" name="TextBox 14">
            <a:extLst>
              <a:ext uri="{FF2B5EF4-FFF2-40B4-BE49-F238E27FC236}">
                <a16:creationId xmlns:a16="http://schemas.microsoft.com/office/drawing/2014/main" id="{667D8CCF-5128-DB6C-F9F8-7DD79C91F0FF}"/>
              </a:ext>
            </a:extLst>
          </p:cNvPr>
          <p:cNvSpPr txBox="1"/>
          <p:nvPr/>
        </p:nvSpPr>
        <p:spPr>
          <a:xfrm>
            <a:off x="838199" y="2075884"/>
            <a:ext cx="10515599" cy="2970044"/>
          </a:xfrm>
          <a:prstGeom prst="rect">
            <a:avLst/>
          </a:prstGeom>
          <a:noFill/>
        </p:spPr>
        <p:txBody>
          <a:bodyPr wrap="square">
            <a:spAutoFit/>
          </a:bodyPr>
          <a:lstStyle/>
          <a:p>
            <a:pPr lvl="0">
              <a:lnSpc>
                <a:spcPct val="90000"/>
              </a:lnSpc>
              <a:spcBef>
                <a:spcPts val="1000"/>
              </a:spcBef>
              <a:buClr>
                <a:prstClr val="black"/>
              </a:buClr>
              <a:defRPr/>
            </a:pPr>
            <a:r>
              <a:rPr lang="en-GB" sz="1600" b="1" dirty="0">
                <a:solidFill>
                  <a:srgbClr val="0517B5"/>
                </a:solidFill>
                <a:latin typeface="IBM Plex Sans" panose="020B0503050203000203" pitchFamily="34" charset="0"/>
                <a:cs typeface="Helvetica" panose="020B0604020202020204" pitchFamily="34" charset="0"/>
              </a:rPr>
              <a:t>VALUES:</a:t>
            </a:r>
            <a:r>
              <a:rPr lang="en-GB" sz="2000" b="1" noProof="0" dirty="0">
                <a:solidFill>
                  <a:prstClr val="black"/>
                </a:solidFill>
                <a:latin typeface="IBM Plex Sans" panose="020B0503050203000203" pitchFamily="34" charset="0"/>
              </a:rPr>
              <a:t> </a:t>
            </a:r>
            <a:r>
              <a:rPr lang="en-GB" sz="2000" i="1" noProof="0" dirty="0">
                <a:solidFill>
                  <a:prstClr val="black"/>
                </a:solidFill>
                <a:latin typeface="IBM Plex Sans" panose="020B0503050203000203" pitchFamily="34" charset="0"/>
              </a:rPr>
              <a:t>What is most important to you? What do you care about? How would you specify values expressing equity within and across generations? How are they relevant to your organisation? </a:t>
            </a:r>
          </a:p>
          <a:p>
            <a:pPr lvl="0">
              <a:lnSpc>
                <a:spcPct val="90000"/>
              </a:lnSpc>
              <a:spcBef>
                <a:spcPts val="1000"/>
              </a:spcBef>
              <a:buClr>
                <a:prstClr val="black"/>
              </a:buClr>
              <a:defRPr/>
            </a:pPr>
            <a:r>
              <a:rPr lang="en-GB" sz="1600" b="1" dirty="0">
                <a:solidFill>
                  <a:srgbClr val="0517B5"/>
                </a:solidFill>
                <a:latin typeface="IBM Plex Sans" panose="020B0503050203000203" pitchFamily="34" charset="0"/>
                <a:cs typeface="Helvetica" panose="020B0604020202020204" pitchFamily="34" charset="0"/>
              </a:rPr>
              <a:t>PURPOSE:</a:t>
            </a:r>
            <a:r>
              <a:rPr lang="en-GB" sz="2000" b="1" noProof="0" dirty="0">
                <a:solidFill>
                  <a:prstClr val="black"/>
                </a:solidFill>
                <a:latin typeface="IBM Plex Sans" panose="020B0503050203000203" pitchFamily="34" charset="0"/>
              </a:rPr>
              <a:t> </a:t>
            </a:r>
            <a:r>
              <a:rPr lang="en-GB" sz="2000" i="1" noProof="0" dirty="0">
                <a:solidFill>
                  <a:prstClr val="black"/>
                </a:solidFill>
                <a:latin typeface="IBM Plex Sans" panose="020B0503050203000203" pitchFamily="34" charset="0"/>
              </a:rPr>
              <a:t>What is the reason for your organisation, your company, or your pro </a:t>
            </a:r>
            <a:r>
              <a:rPr lang="en-GB" sz="2000" i="1" noProof="0" dirty="0" err="1">
                <a:solidFill>
                  <a:prstClr val="black"/>
                </a:solidFill>
                <a:latin typeface="IBM Plex Sans" panose="020B0503050203000203" pitchFamily="34" charset="0"/>
              </a:rPr>
              <a:t>ject</a:t>
            </a:r>
            <a:r>
              <a:rPr lang="en-GB" sz="2000" i="1" noProof="0" dirty="0">
                <a:solidFill>
                  <a:prstClr val="black"/>
                </a:solidFill>
                <a:latin typeface="IBM Plex Sans" panose="020B0503050203000203" pitchFamily="34" charset="0"/>
              </a:rPr>
              <a:t> to exist? How does it contribute over the long term to human wellbeing and planetary stability? </a:t>
            </a:r>
          </a:p>
          <a:p>
            <a:pPr lvl="0">
              <a:lnSpc>
                <a:spcPct val="90000"/>
              </a:lnSpc>
              <a:spcBef>
                <a:spcPts val="1000"/>
              </a:spcBef>
              <a:buClr>
                <a:prstClr val="black"/>
              </a:buClr>
              <a:defRPr/>
            </a:pPr>
            <a:r>
              <a:rPr lang="en-GB" sz="1600" b="1" dirty="0">
                <a:solidFill>
                  <a:srgbClr val="0517B5"/>
                </a:solidFill>
                <a:latin typeface="IBM Plex Sans" panose="020B0503050203000203" pitchFamily="34" charset="0"/>
                <a:cs typeface="Helvetica" panose="020B0604020202020204" pitchFamily="34" charset="0"/>
              </a:rPr>
              <a:t>MISSION:</a:t>
            </a:r>
            <a:r>
              <a:rPr lang="en-GB" sz="2000" b="1" noProof="0" dirty="0">
                <a:solidFill>
                  <a:prstClr val="black"/>
                </a:solidFill>
                <a:latin typeface="IBM Plex Sans" panose="020B0503050203000203" pitchFamily="34" charset="0"/>
              </a:rPr>
              <a:t> </a:t>
            </a:r>
            <a:r>
              <a:rPr lang="en-GB" sz="2000" i="1" noProof="0" dirty="0">
                <a:solidFill>
                  <a:prstClr val="black"/>
                </a:solidFill>
                <a:latin typeface="IBM Plex Sans" panose="020B0503050203000203" pitchFamily="34" charset="0"/>
              </a:rPr>
              <a:t>What does your company or your project seek to achieve within the next five years, ten years, twenty years? </a:t>
            </a:r>
          </a:p>
          <a:p>
            <a:pPr lvl="0">
              <a:lnSpc>
                <a:spcPct val="90000"/>
              </a:lnSpc>
              <a:spcBef>
                <a:spcPts val="1000"/>
              </a:spcBef>
              <a:buClr>
                <a:prstClr val="black"/>
              </a:buClr>
              <a:defRPr/>
            </a:pPr>
            <a:r>
              <a:rPr lang="en-GB" sz="1600" b="1" dirty="0">
                <a:solidFill>
                  <a:srgbClr val="0517B5"/>
                </a:solidFill>
                <a:latin typeface="IBM Plex Sans" panose="020B0503050203000203" pitchFamily="34" charset="0"/>
                <a:cs typeface="Helvetica" panose="020B0604020202020204" pitchFamily="34" charset="0"/>
              </a:rPr>
              <a:t>VISION:</a:t>
            </a:r>
            <a:r>
              <a:rPr lang="en-GB" sz="2000" b="1" noProof="0" dirty="0">
                <a:solidFill>
                  <a:prstClr val="black"/>
                </a:solidFill>
                <a:latin typeface="IBM Plex Sans" panose="020B0503050203000203" pitchFamily="34" charset="0"/>
              </a:rPr>
              <a:t> </a:t>
            </a:r>
            <a:r>
              <a:rPr lang="en-GB" sz="2000" i="1" noProof="0" dirty="0">
                <a:solidFill>
                  <a:prstClr val="black"/>
                </a:solidFill>
                <a:latin typeface="IBM Plex Sans" panose="020B0503050203000203" pitchFamily="34" charset="0"/>
              </a:rPr>
              <a:t>How would you depict a desirable, common future for our organisation in a vivid description?</a:t>
            </a:r>
            <a:endParaRPr kumimoji="0" lang="en-GB" sz="2000" i="1" u="none" strike="noStrike" kern="1200" cap="none" spc="0" normalizeH="0" baseline="0" noProof="0" dirty="0">
              <a:ln>
                <a:noFill/>
              </a:ln>
              <a:solidFill>
                <a:srgbClr val="0517B5"/>
              </a:solidFill>
              <a:effectLst/>
              <a:uLnTx/>
              <a:uFillTx/>
              <a:latin typeface="IBM Plex Sans" panose="020B0503050203000203" pitchFamily="34" charset="0"/>
              <a:ea typeface="+mn-ea"/>
              <a:cs typeface="Helvetica" panose="020B0604020202020204" pitchFamily="34" charset="0"/>
            </a:endParaRPr>
          </a:p>
        </p:txBody>
      </p:sp>
      <p:sp>
        <p:nvSpPr>
          <p:cNvPr id="6" name="Footer Placeholder 4">
            <a:extLst>
              <a:ext uri="{FF2B5EF4-FFF2-40B4-BE49-F238E27FC236}">
                <a16:creationId xmlns:a16="http://schemas.microsoft.com/office/drawing/2014/main" id="{A93B431B-7225-B218-A2F7-8DBEC5C06E0A}"/>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11550255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171EF-1259-5142-3E8A-F3C5EBB82271}"/>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AF0E261-4CB3-1222-3E59-12625803A84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E01165F4-A69D-0091-5454-B205516A244B}"/>
              </a:ext>
            </a:extLst>
          </p:cNvPr>
          <p:cNvSpPr>
            <a:spLocks noGrp="1"/>
          </p:cNvSpPr>
          <p:nvPr>
            <p:ph type="title"/>
          </p:nvPr>
        </p:nvSpPr>
        <p:spPr/>
        <p:txBody>
          <a:bodyPr>
            <a:normAutofit/>
          </a:bodyPr>
          <a:lstStyle/>
          <a:p>
            <a:r>
              <a:rPr lang="en-GB" sz="1800" b="1" dirty="0">
                <a:solidFill>
                  <a:srgbClr val="0517B5"/>
                </a:solidFill>
              </a:rPr>
              <a:t>Chapter 3 / A Framework for Sustainable Innovation Cultures</a:t>
            </a:r>
            <a:br>
              <a:rPr lang="en-GB" sz="1800" b="1" dirty="0">
                <a:solidFill>
                  <a:srgbClr val="0517B5"/>
                </a:solidFill>
              </a:rPr>
            </a:br>
            <a:r>
              <a:rPr lang="en-GB" sz="3600" noProof="0" dirty="0">
                <a:solidFill>
                  <a:srgbClr val="0517B5"/>
                </a:solidFill>
                <a:latin typeface="IBM Plex Sans" panose="020B0503050203000203" pitchFamily="34" charset="0"/>
              </a:rPr>
              <a:t>Addressing Tensions</a:t>
            </a:r>
          </a:p>
        </p:txBody>
      </p:sp>
      <p:sp>
        <p:nvSpPr>
          <p:cNvPr id="3" name="Content Placeholder 2">
            <a:extLst>
              <a:ext uri="{FF2B5EF4-FFF2-40B4-BE49-F238E27FC236}">
                <a16:creationId xmlns:a16="http://schemas.microsoft.com/office/drawing/2014/main" id="{09D76F77-E5C4-71F6-C389-A34BB32F3A7D}"/>
              </a:ext>
            </a:extLst>
          </p:cNvPr>
          <p:cNvSpPr>
            <a:spLocks noGrp="1"/>
          </p:cNvSpPr>
          <p:nvPr>
            <p:ph idx="1"/>
          </p:nvPr>
        </p:nvSpPr>
        <p:spPr>
          <a:xfrm>
            <a:off x="838200" y="2067677"/>
            <a:ext cx="10515600" cy="4351338"/>
          </a:xfrm>
        </p:spPr>
        <p:txBody>
          <a:bodyPr>
            <a:normAutofit/>
          </a:bodyPr>
          <a:lstStyle/>
          <a:p>
            <a:pPr>
              <a:buClr>
                <a:srgbClr val="0517B5"/>
              </a:buClr>
              <a:buFont typeface="Helvetica" panose="020B0604020202020204" pitchFamily="34" charset="0"/>
              <a:buChar char="│"/>
              <a:defRPr/>
            </a:pPr>
            <a:r>
              <a:rPr lang="en-GB" sz="2000" noProof="0" dirty="0">
                <a:solidFill>
                  <a:srgbClr val="0517B5"/>
                </a:solidFill>
              </a:rPr>
              <a:t>Tensions between different ideas about how to deal with challenges, about which values and goals to pursue and about how to drive innovation are ubiquitous in organisations. </a:t>
            </a:r>
          </a:p>
          <a:p>
            <a:pPr>
              <a:buClr>
                <a:schemeClr val="tx1"/>
              </a:buClr>
              <a:buFont typeface="Wingdings" panose="05000000000000000000" pitchFamily="2" charset="2"/>
              <a:buChar char="§"/>
              <a:defRPr/>
            </a:pPr>
            <a:r>
              <a:rPr lang="en-GB" sz="2000" noProof="0" dirty="0"/>
              <a:t>Tensions indicate the presence of two phenomena (e.g. divergent values) in a dynamic relationship that involve both competition and </a:t>
            </a:r>
            <a:r>
              <a:rPr lang="en-GB" sz="2000" noProof="0" dirty="0" err="1"/>
              <a:t>complementarit</a:t>
            </a:r>
            <a:r>
              <a:rPr lang="en-GB" sz="2000" dirty="0"/>
              <a:t>y.</a:t>
            </a:r>
            <a:r>
              <a:rPr lang="en-GB" sz="2000" baseline="30000" noProof="0" dirty="0">
                <a:cs typeface="+mn-cs"/>
              </a:rPr>
              <a:t>2</a:t>
            </a:r>
            <a:endParaRPr lang="en-GB" sz="2000" noProof="0" dirty="0"/>
          </a:p>
          <a:p>
            <a:pPr>
              <a:buClr>
                <a:schemeClr val="tx1"/>
              </a:buClr>
              <a:buFont typeface="Wingdings" panose="05000000000000000000" pitchFamily="2" charset="2"/>
              <a:buChar char="§"/>
              <a:defRPr/>
            </a:pPr>
            <a:r>
              <a:rPr lang="en-GB" sz="2000" noProof="0" dirty="0"/>
              <a:t>Understanding and leveraging tensions can help organisations to rise above trade-offs and identify synergies that contribute to sustainable innovation.</a:t>
            </a:r>
          </a:p>
          <a:p>
            <a:pPr>
              <a:buClr>
                <a:schemeClr val="tx1"/>
              </a:buClr>
              <a:buFont typeface="Wingdings" panose="05000000000000000000" pitchFamily="2" charset="2"/>
              <a:buChar char="§"/>
              <a:defRPr/>
            </a:pPr>
            <a:r>
              <a:rPr lang="en-GB" sz="2000" i="1" noProof="0" dirty="0"/>
              <a:t>Aspirational Narratives </a:t>
            </a:r>
            <a:r>
              <a:rPr lang="en-GB" sz="2000" noProof="0" dirty="0"/>
              <a:t>that use ‘and’</a:t>
            </a:r>
            <a:r>
              <a:rPr lang="en-GB" sz="2000" i="1" noProof="0" dirty="0"/>
              <a:t> </a:t>
            </a:r>
            <a:r>
              <a:rPr lang="en-GB" sz="2000" noProof="0" dirty="0"/>
              <a:t>help to reconcile tensions between profit and purpose, shareholders and stakeholders, markets and society, business and ethics.</a:t>
            </a:r>
            <a:r>
              <a:rPr lang="en-GB" sz="2000" baseline="30000" noProof="0" dirty="0">
                <a:cs typeface="+mn-cs"/>
              </a:rPr>
              <a:t>3</a:t>
            </a:r>
          </a:p>
          <a:p>
            <a:pPr>
              <a:buClr>
                <a:schemeClr val="tx1"/>
              </a:buClr>
              <a:buFont typeface="Wingdings" panose="05000000000000000000" pitchFamily="2" charset="2"/>
              <a:buChar char="§"/>
              <a:defRPr/>
            </a:pPr>
            <a:r>
              <a:rPr lang="en-GB" sz="2000" i="1" noProof="0" dirty="0"/>
              <a:t>Empathising</a:t>
            </a:r>
            <a:r>
              <a:rPr lang="en-GB" sz="2000" baseline="30000" noProof="0" dirty="0">
                <a:cs typeface="+mn-cs"/>
              </a:rPr>
              <a:t>4</a:t>
            </a:r>
            <a:r>
              <a:rPr lang="en-GB" sz="2000" noProof="0" dirty="0"/>
              <a:t> helps stakeholders not only to reconcile their differences but to harness them for finding innovative solutions from a more holistic perspective.</a:t>
            </a:r>
            <a:endParaRPr lang="en-GB" sz="2000" noProof="0" dirty="0">
              <a:solidFill>
                <a:srgbClr val="0517B5"/>
              </a:solidFill>
            </a:endParaRPr>
          </a:p>
        </p:txBody>
      </p:sp>
      <p:sp>
        <p:nvSpPr>
          <p:cNvPr id="5" name="Slide Number Placeholder 4">
            <a:extLst>
              <a:ext uri="{FF2B5EF4-FFF2-40B4-BE49-F238E27FC236}">
                <a16:creationId xmlns:a16="http://schemas.microsoft.com/office/drawing/2014/main" id="{AE316BB8-3CC2-E004-94E5-54C840D57AC8}"/>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6" name="Footer Placeholder 4">
            <a:extLst>
              <a:ext uri="{FF2B5EF4-FFF2-40B4-BE49-F238E27FC236}">
                <a16:creationId xmlns:a16="http://schemas.microsoft.com/office/drawing/2014/main" id="{4A5530C8-D7D6-E973-B391-B8509B4A6C86}"/>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1915021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BB9CA-F3F1-1A66-93DA-C52FAB36C37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56B0124-82E2-3C75-7F0C-16191DD3785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4C76B063-CB57-DA48-02A5-DC02AC8115D8}"/>
              </a:ext>
            </a:extLst>
          </p:cNvPr>
          <p:cNvSpPr>
            <a:spLocks noGrp="1"/>
          </p:cNvSpPr>
          <p:nvPr>
            <p:ph type="title"/>
          </p:nvPr>
        </p:nvSpPr>
        <p:spPr/>
        <p:txBody>
          <a:bodyPr>
            <a:normAutofit/>
          </a:bodyPr>
          <a:lstStyle/>
          <a:p>
            <a:r>
              <a:rPr lang="en-GB" sz="1800" b="1" dirty="0">
                <a:solidFill>
                  <a:srgbClr val="0517B5"/>
                </a:solidFill>
              </a:rPr>
              <a:t>Chapter 3 / A Framework for Sustainable Innovation Cultures</a:t>
            </a:r>
            <a:br>
              <a:rPr lang="en-GB" sz="2000" noProof="0" dirty="0">
                <a:solidFill>
                  <a:srgbClr val="0517B5"/>
                </a:solidFill>
                <a:latin typeface="IBM Plex Sans" panose="020B0503050203000203" pitchFamily="34" charset="0"/>
              </a:rPr>
            </a:br>
            <a:r>
              <a:rPr lang="en-GB" sz="3600" noProof="0" dirty="0">
                <a:solidFill>
                  <a:srgbClr val="0517B5"/>
                </a:solidFill>
                <a:latin typeface="IBM Plex Sans" panose="020B0503050203000203" pitchFamily="34" charset="0"/>
              </a:rPr>
              <a:t>Addressing Values-Action Gaps</a:t>
            </a:r>
          </a:p>
        </p:txBody>
      </p:sp>
      <p:sp>
        <p:nvSpPr>
          <p:cNvPr id="3" name="Content Placeholder 2">
            <a:extLst>
              <a:ext uri="{FF2B5EF4-FFF2-40B4-BE49-F238E27FC236}">
                <a16:creationId xmlns:a16="http://schemas.microsoft.com/office/drawing/2014/main" id="{93503E16-4B34-F9C3-0EF4-B6592C393CF6}"/>
              </a:ext>
            </a:extLst>
          </p:cNvPr>
          <p:cNvSpPr>
            <a:spLocks noGrp="1"/>
          </p:cNvSpPr>
          <p:nvPr>
            <p:ph idx="1"/>
          </p:nvPr>
        </p:nvSpPr>
        <p:spPr>
          <a:xfrm>
            <a:off x="838200" y="2067677"/>
            <a:ext cx="10515600" cy="4351338"/>
          </a:xfrm>
        </p:spPr>
        <p:txBody>
          <a:bodyPr>
            <a:normAutofit/>
          </a:bodyPr>
          <a:lstStyle/>
          <a:p>
            <a:pPr>
              <a:buClr>
                <a:srgbClr val="0517B5"/>
              </a:buClr>
              <a:buFont typeface="Helvetica" panose="020B0604020202020204" pitchFamily="34" charset="0"/>
              <a:buChar char="│"/>
              <a:defRPr/>
            </a:pPr>
            <a:r>
              <a:rPr lang="en-GB" sz="2000" noProof="0" dirty="0">
                <a:solidFill>
                  <a:srgbClr val="0517B5"/>
                </a:solidFill>
              </a:rPr>
              <a:t>Values-action gaps are the discrepancies between the espoused values of an individual or an organisation and their actions. </a:t>
            </a:r>
          </a:p>
          <a:p>
            <a:pPr>
              <a:buClr>
                <a:schemeClr val="tx1"/>
              </a:buClr>
              <a:buFont typeface="Wingdings" panose="05000000000000000000" pitchFamily="2" charset="2"/>
              <a:buChar char="§"/>
              <a:defRPr/>
            </a:pPr>
            <a:r>
              <a:rPr lang="en-GB" sz="2000" noProof="0" dirty="0"/>
              <a:t>Values-action gaps often originate in unconscious misinterpretations, e.g. conflicting stakeholder interpretations of values (see also resistance to change; Concept 4) </a:t>
            </a:r>
          </a:p>
          <a:p>
            <a:pPr>
              <a:buClr>
                <a:schemeClr val="tx1"/>
              </a:buClr>
              <a:buFont typeface="Wingdings" panose="05000000000000000000" pitchFamily="2" charset="2"/>
              <a:buChar char="§"/>
              <a:defRPr/>
            </a:pPr>
            <a:r>
              <a:rPr lang="en-GB" sz="2000" noProof="0" dirty="0"/>
              <a:t>They perpetuate existing practices and artefacts that block transformation</a:t>
            </a:r>
          </a:p>
          <a:p>
            <a:pPr>
              <a:buClr>
                <a:schemeClr val="tx1"/>
              </a:buClr>
              <a:buFont typeface="Wingdings" panose="05000000000000000000" pitchFamily="2" charset="2"/>
              <a:buChar char="§"/>
              <a:defRPr/>
            </a:pPr>
            <a:r>
              <a:rPr lang="en-GB" sz="2000" noProof="0" dirty="0"/>
              <a:t>Example: An organisation </a:t>
            </a:r>
            <a:r>
              <a:rPr lang="en-GB" sz="2000" b="1" noProof="0" dirty="0"/>
              <a:t>espouses values</a:t>
            </a:r>
            <a:r>
              <a:rPr lang="en-GB" sz="2000" noProof="0" dirty="0"/>
              <a:t> of collaboration. </a:t>
            </a:r>
            <a:r>
              <a:rPr lang="en-GB" sz="2000" b="1" noProof="0" dirty="0">
                <a:solidFill>
                  <a:srgbClr val="0517B5"/>
                </a:solidFill>
              </a:rPr>
              <a:t>→</a:t>
            </a:r>
            <a:r>
              <a:rPr lang="en-GB" sz="2000" noProof="0" dirty="0"/>
              <a:t> It </a:t>
            </a:r>
            <a:r>
              <a:rPr lang="en-GB" sz="2000" b="1" noProof="0" dirty="0"/>
              <a:t>sporadically engages in supportive practices</a:t>
            </a:r>
            <a:r>
              <a:rPr lang="en-GB" sz="2000" noProof="0" dirty="0"/>
              <a:t> (e.g. </a:t>
            </a:r>
            <a:r>
              <a:rPr lang="en-GB" sz="2000" i="1" noProof="0" dirty="0"/>
              <a:t>Knowledge Sharing). </a:t>
            </a:r>
            <a:r>
              <a:rPr lang="en-GB" sz="2000" b="1" noProof="0" dirty="0">
                <a:solidFill>
                  <a:srgbClr val="0517B5"/>
                </a:solidFill>
              </a:rPr>
              <a:t>→ </a:t>
            </a:r>
            <a:r>
              <a:rPr lang="en-GB" sz="2000" noProof="0" dirty="0"/>
              <a:t>But </a:t>
            </a:r>
            <a:r>
              <a:rPr lang="en-GB" sz="2000" b="1" noProof="0" dirty="0"/>
              <a:t>legacy practices and artefacts discourage collaboration </a:t>
            </a:r>
            <a:r>
              <a:rPr lang="en-GB" sz="2000" noProof="0" dirty="0"/>
              <a:t>(e.g. individual performance incentives, cubicle offices).</a:t>
            </a:r>
          </a:p>
          <a:p>
            <a:pPr>
              <a:buClr>
                <a:schemeClr val="tx1"/>
              </a:buClr>
              <a:buFont typeface="Wingdings" panose="05000000000000000000" pitchFamily="2" charset="2"/>
              <a:buChar char="§"/>
              <a:defRPr/>
            </a:pPr>
            <a:r>
              <a:rPr lang="en-GB" sz="2000" noProof="0" dirty="0"/>
              <a:t>Historical examples: The Volkswagen Dieselgate</a:t>
            </a:r>
            <a:r>
              <a:rPr lang="en-GB" sz="2000" baseline="30000" noProof="0" dirty="0">
                <a:cs typeface="+mn-cs"/>
              </a:rPr>
              <a:t>5</a:t>
            </a:r>
            <a:r>
              <a:rPr lang="en-GB" sz="2000" noProof="0" dirty="0"/>
              <a:t> and Apple </a:t>
            </a:r>
            <a:r>
              <a:rPr lang="en-GB" sz="2000" noProof="0" dirty="0" err="1"/>
              <a:t>Batterygate</a:t>
            </a:r>
            <a:r>
              <a:rPr lang="en-GB" sz="2000" baseline="30000" dirty="0">
                <a:cs typeface="+mn-cs"/>
              </a:rPr>
              <a:t>6</a:t>
            </a:r>
            <a:r>
              <a:rPr lang="en-GB" sz="2000" noProof="0" dirty="0"/>
              <a:t> scandals</a:t>
            </a:r>
          </a:p>
        </p:txBody>
      </p:sp>
      <p:sp>
        <p:nvSpPr>
          <p:cNvPr id="5" name="Slide Number Placeholder 4">
            <a:extLst>
              <a:ext uri="{FF2B5EF4-FFF2-40B4-BE49-F238E27FC236}">
                <a16:creationId xmlns:a16="http://schemas.microsoft.com/office/drawing/2014/main" id="{77A6E7E2-D3FD-F54E-F3C0-EBE9726B27B4}"/>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6" name="Footer Placeholder 4">
            <a:extLst>
              <a:ext uri="{FF2B5EF4-FFF2-40B4-BE49-F238E27FC236}">
                <a16:creationId xmlns:a16="http://schemas.microsoft.com/office/drawing/2014/main" id="{7ADDEA06-C7E8-53DA-221C-C292C395BC83}"/>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31251160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2E3C7-1E47-9670-1824-2D086C5C011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9343E134-9C89-C216-EF14-37D585A48C4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A6EC3D7D-F1C4-E9ED-EF47-94AA5A40CBC2}"/>
              </a:ext>
            </a:extLst>
          </p:cNvPr>
          <p:cNvSpPr>
            <a:spLocks noGrp="1"/>
          </p:cNvSpPr>
          <p:nvPr>
            <p:ph type="title"/>
          </p:nvPr>
        </p:nvSpPr>
        <p:spPr>
          <a:xfrm>
            <a:off x="838200" y="620195"/>
            <a:ext cx="10515600" cy="1325563"/>
          </a:xfrm>
        </p:spPr>
        <p:txBody>
          <a:bodyPr>
            <a:normAutofit fontScale="90000"/>
          </a:bodyPr>
          <a:lstStyle/>
          <a:p>
            <a:r>
              <a:rPr lang="en-GB" sz="2000" b="1" dirty="0">
                <a:solidFill>
                  <a:srgbClr val="0517B5"/>
                </a:solidFill>
              </a:rPr>
              <a:t>Chapter 3 / A Framework for Sustainable Innovation Cultures</a:t>
            </a:r>
            <a:br>
              <a:rPr lang="en-GB" sz="2200" noProof="0" dirty="0">
                <a:solidFill>
                  <a:srgbClr val="0517B5"/>
                </a:solidFill>
                <a:latin typeface="IBM Plex Sans" panose="020B0503050203000203" pitchFamily="34" charset="0"/>
              </a:rPr>
            </a:br>
            <a:r>
              <a:rPr lang="en-GB" sz="4000" noProof="0" dirty="0">
                <a:solidFill>
                  <a:srgbClr val="0517B5"/>
                </a:solidFill>
                <a:latin typeface="IBM Plex Sans" panose="020B0503050203000203" pitchFamily="34" charset="0"/>
              </a:rPr>
              <a:t>Creating Sustainable Value Repeatedly and Reliably</a:t>
            </a:r>
            <a:endParaRPr lang="en-GB" sz="3600" noProof="0" dirty="0">
              <a:solidFill>
                <a:srgbClr val="0517B5"/>
              </a:solidFill>
              <a:latin typeface="IBM Plex Sans" panose="020B0503050203000203" pitchFamily="34" charset="0"/>
            </a:endParaRPr>
          </a:p>
        </p:txBody>
      </p:sp>
      <p:sp>
        <p:nvSpPr>
          <p:cNvPr id="3" name="Content Placeholder 2">
            <a:extLst>
              <a:ext uri="{FF2B5EF4-FFF2-40B4-BE49-F238E27FC236}">
                <a16:creationId xmlns:a16="http://schemas.microsoft.com/office/drawing/2014/main" id="{1A291FA5-7AE5-0AD2-3692-6E3C7B7FC46B}"/>
              </a:ext>
            </a:extLst>
          </p:cNvPr>
          <p:cNvSpPr>
            <a:spLocks noGrp="1"/>
          </p:cNvSpPr>
          <p:nvPr>
            <p:ph idx="1"/>
          </p:nvPr>
        </p:nvSpPr>
        <p:spPr>
          <a:xfrm>
            <a:off x="838200" y="2073971"/>
            <a:ext cx="10515600" cy="4351338"/>
          </a:xfrm>
        </p:spPr>
        <p:txBody>
          <a:bodyPr>
            <a:normAutofit/>
          </a:bodyPr>
          <a:lstStyle/>
          <a:p>
            <a:pPr>
              <a:buClr>
                <a:schemeClr val="tx1"/>
              </a:buClr>
              <a:buFont typeface="Wingdings" panose="05000000000000000000" pitchFamily="2" charset="2"/>
              <a:buChar char="§"/>
              <a:defRPr/>
            </a:pPr>
            <a:r>
              <a:rPr lang="en-GB" sz="2000" noProof="0" dirty="0"/>
              <a:t>Values provide the ethical foundation, orientation and directional certainty (see section 2.1.3) for creating sustainable value in a repeatable and reliable manner. </a:t>
            </a:r>
          </a:p>
          <a:p>
            <a:pPr>
              <a:buClr>
                <a:schemeClr val="tx1"/>
              </a:buClr>
              <a:buFont typeface="Wingdings" panose="05000000000000000000" pitchFamily="2" charset="2"/>
              <a:buChar char="§"/>
              <a:defRPr/>
            </a:pPr>
            <a:r>
              <a:rPr lang="en-GB" sz="2000" noProof="0" dirty="0"/>
              <a:t>As opposed to easily negotiable interests, short-lived attitudes or restrictive norms, values serve as enduring sources of orientation and intrinsic motivation through out the innovation process.</a:t>
            </a:r>
            <a:r>
              <a:rPr lang="en-GB" sz="2000" baseline="30000" dirty="0"/>
              <a:t>7</a:t>
            </a:r>
            <a:endParaRPr lang="en-GB" sz="2000" noProof="0" dirty="0"/>
          </a:p>
          <a:p>
            <a:pPr>
              <a:buClr>
                <a:schemeClr val="tx1"/>
              </a:buClr>
              <a:buFont typeface="Wingdings" panose="05000000000000000000" pitchFamily="2" charset="2"/>
              <a:buChar char="§"/>
              <a:defRPr/>
            </a:pPr>
            <a:r>
              <a:rPr lang="en-GB" sz="2000" noProof="0" dirty="0"/>
              <a:t>They also provide criteria to validate the intermediary results of innovation efforts, ensuring the reliability and repeatability of sustainable innovation outcomes. </a:t>
            </a:r>
          </a:p>
        </p:txBody>
      </p:sp>
      <p:sp>
        <p:nvSpPr>
          <p:cNvPr id="5" name="Slide Number Placeholder 4">
            <a:extLst>
              <a:ext uri="{FF2B5EF4-FFF2-40B4-BE49-F238E27FC236}">
                <a16:creationId xmlns:a16="http://schemas.microsoft.com/office/drawing/2014/main" id="{2E43E848-0938-D5EF-4070-55C6951E08D8}"/>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6" name="Footer Placeholder 4">
            <a:extLst>
              <a:ext uri="{FF2B5EF4-FFF2-40B4-BE49-F238E27FC236}">
                <a16:creationId xmlns:a16="http://schemas.microsoft.com/office/drawing/2014/main" id="{8FAB0248-17D7-1DDD-36C4-16ED9A19F077}"/>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3770479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BEFF8C"/>
        </a:solidFill>
        <a:effectLst/>
      </p:bgPr>
    </p:bg>
    <p:spTree>
      <p:nvGrpSpPr>
        <p:cNvPr id="1" name="">
          <a:extLst>
            <a:ext uri="{FF2B5EF4-FFF2-40B4-BE49-F238E27FC236}">
              <a16:creationId xmlns:a16="http://schemas.microsoft.com/office/drawing/2014/main" id="{362231FB-CFE4-355F-022D-DFD1B128A88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04AD67C-699D-3B3A-EFB6-92245B49DF1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E821C4E1-BE87-2ECE-FE32-60F3C966228D}"/>
              </a:ext>
            </a:extLst>
          </p:cNvPr>
          <p:cNvSpPr>
            <a:spLocks noGrp="1"/>
          </p:cNvSpPr>
          <p:nvPr>
            <p:ph type="title"/>
          </p:nvPr>
        </p:nvSpPr>
        <p:spPr>
          <a:xfrm>
            <a:off x="838200" y="615382"/>
            <a:ext cx="10515600" cy="1325563"/>
          </a:xfrm>
        </p:spPr>
        <p:txBody>
          <a:bodyPr>
            <a:normAutofit fontScale="90000"/>
          </a:bodyPr>
          <a:lstStyle/>
          <a:p>
            <a:r>
              <a:rPr lang="en-GB" sz="2000" b="1" dirty="0">
                <a:solidFill>
                  <a:srgbClr val="0517B5"/>
                </a:solidFill>
              </a:rPr>
              <a:t>Chapter 3 / A Framework for Sustainable Innovation Cultures</a:t>
            </a:r>
            <a:br>
              <a:rPr lang="en-GB" sz="2000" b="1" dirty="0">
                <a:solidFill>
                  <a:srgbClr val="0517B5"/>
                </a:solidFill>
              </a:rPr>
            </a:br>
            <a:r>
              <a:rPr lang="en-GB" sz="4000" noProof="0" dirty="0">
                <a:solidFill>
                  <a:srgbClr val="0517B5"/>
                </a:solidFill>
              </a:rPr>
              <a:t>Case 5. Key Value Indicators for Gauging the Impact of ICT Solutions</a:t>
            </a:r>
            <a:endParaRPr lang="en-GB" sz="3600"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E6E45B99-D165-4DC7-8A73-5717B7CE32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5" name="TextBox 14">
            <a:extLst>
              <a:ext uri="{FF2B5EF4-FFF2-40B4-BE49-F238E27FC236}">
                <a16:creationId xmlns:a16="http://schemas.microsoft.com/office/drawing/2014/main" id="{91236E9E-2C05-07F9-8A2A-5821876D3C47}"/>
              </a:ext>
            </a:extLst>
          </p:cNvPr>
          <p:cNvSpPr txBox="1"/>
          <p:nvPr/>
        </p:nvSpPr>
        <p:spPr>
          <a:xfrm>
            <a:off x="838199" y="2075882"/>
            <a:ext cx="10515599" cy="3077766"/>
          </a:xfrm>
          <a:prstGeom prst="rect">
            <a:avLst/>
          </a:prstGeom>
          <a:noFill/>
        </p:spPr>
        <p:txBody>
          <a:bodyPr wrap="square">
            <a:spAutoFit/>
          </a:bodyPr>
          <a:lstStyle/>
          <a:p>
            <a:pPr marL="342900" lvl="0" indent="-342900">
              <a:lnSpc>
                <a:spcPct val="90000"/>
              </a:lnSpc>
              <a:spcBef>
                <a:spcPts val="1000"/>
              </a:spcBef>
              <a:buClr>
                <a:prstClr val="black"/>
              </a:buClr>
              <a:buFont typeface="Wingdings" panose="05000000000000000000" pitchFamily="2" charset="2"/>
              <a:buChar char="§"/>
              <a:defRPr/>
            </a:pPr>
            <a:r>
              <a:rPr lang="en-GB" sz="2000" noProof="0" dirty="0">
                <a:solidFill>
                  <a:prstClr val="black"/>
                </a:solidFill>
                <a:latin typeface="IBM Plex Sans" panose="020B0503050203000203" pitchFamily="34" charset="0"/>
              </a:rPr>
              <a:t>In a use case scenario</a:t>
            </a:r>
            <a:r>
              <a:rPr lang="en-GB" sz="2000" baseline="30000" dirty="0">
                <a:latin typeface="IBM Plex Sans" panose="020B0503050203000203" pitchFamily="34" charset="0"/>
              </a:rPr>
              <a:t>8</a:t>
            </a:r>
            <a:r>
              <a:rPr lang="en-GB" sz="2000" noProof="0" dirty="0">
                <a:solidFill>
                  <a:prstClr val="black"/>
                </a:solidFill>
                <a:latin typeface="IBM Plex Sans" panose="020B0503050203000203" pitchFamily="34" charset="0"/>
              </a:rPr>
              <a:t> that conceived the design, development and implementation of 6G technologies in smart cities, key value indicators helped to identify and estimate how future ICT technologies can lead to positive outcomes.</a:t>
            </a:r>
          </a:p>
          <a:p>
            <a:pPr marL="342900" lvl="0" indent="-342900">
              <a:lnSpc>
                <a:spcPct val="90000"/>
              </a:lnSpc>
              <a:spcBef>
                <a:spcPts val="1000"/>
              </a:spcBef>
              <a:buClr>
                <a:prstClr val="black"/>
              </a:buClr>
              <a:buFont typeface="Wingdings" panose="05000000000000000000" pitchFamily="2" charset="2"/>
              <a:buChar char="§"/>
              <a:defRPr/>
            </a:pPr>
            <a:r>
              <a:rPr lang="en-GB" sz="2000" noProof="0" dirty="0">
                <a:solidFill>
                  <a:prstClr val="black"/>
                </a:solidFill>
                <a:latin typeface="IBM Plex Sans" panose="020B0503050203000203" pitchFamily="34" charset="0"/>
              </a:rPr>
              <a:t>The implementation of key value indicators proceeded in five steps:</a:t>
            </a:r>
          </a:p>
          <a:p>
            <a:pPr marL="1371600" lvl="2" indent="-457200">
              <a:lnSpc>
                <a:spcPct val="90000"/>
              </a:lnSpc>
              <a:spcBef>
                <a:spcPts val="1000"/>
              </a:spcBef>
              <a:buClr>
                <a:prstClr val="black"/>
              </a:buClr>
              <a:buFont typeface="+mj-lt"/>
              <a:buAutoNum type="arabicPeriod"/>
              <a:defRPr/>
            </a:pPr>
            <a:r>
              <a:rPr lang="en-GB" sz="1600" noProof="0" dirty="0">
                <a:solidFill>
                  <a:prstClr val="black"/>
                </a:solidFill>
                <a:latin typeface="IBM Plex Sans" panose="020B0503050203000203" pitchFamily="34" charset="0"/>
              </a:rPr>
              <a:t>Describe the Scenario</a:t>
            </a:r>
          </a:p>
          <a:p>
            <a:pPr marL="1371600" lvl="2" indent="-457200">
              <a:lnSpc>
                <a:spcPct val="90000"/>
              </a:lnSpc>
              <a:spcBef>
                <a:spcPts val="1000"/>
              </a:spcBef>
              <a:buClr>
                <a:prstClr val="black"/>
              </a:buClr>
              <a:buFont typeface="+mj-lt"/>
              <a:buAutoNum type="arabicPeriod"/>
              <a:defRPr/>
            </a:pPr>
            <a:r>
              <a:rPr lang="en-GB" sz="1600" noProof="0" dirty="0">
                <a:solidFill>
                  <a:prstClr val="black"/>
                </a:solidFill>
                <a:latin typeface="IBM Plex Sans" panose="020B0503050203000203" pitchFamily="34" charset="0"/>
              </a:rPr>
              <a:t>Identify Key Values</a:t>
            </a:r>
          </a:p>
          <a:p>
            <a:pPr marL="1371600" lvl="2" indent="-457200">
              <a:lnSpc>
                <a:spcPct val="90000"/>
              </a:lnSpc>
              <a:spcBef>
                <a:spcPts val="1000"/>
              </a:spcBef>
              <a:buClr>
                <a:prstClr val="black"/>
              </a:buClr>
              <a:buFont typeface="+mj-lt"/>
              <a:buAutoNum type="arabicPeriod"/>
              <a:defRPr/>
            </a:pPr>
            <a:r>
              <a:rPr lang="en-GB" sz="1600" noProof="0" dirty="0">
                <a:solidFill>
                  <a:prstClr val="black"/>
                </a:solidFill>
                <a:latin typeface="IBM Plex Sans" panose="020B0503050203000203" pitchFamily="34" charset="0"/>
              </a:rPr>
              <a:t>Translate Each Key Value</a:t>
            </a:r>
          </a:p>
          <a:p>
            <a:pPr marL="1371600" lvl="2" indent="-457200">
              <a:lnSpc>
                <a:spcPct val="90000"/>
              </a:lnSpc>
              <a:spcBef>
                <a:spcPts val="1000"/>
              </a:spcBef>
              <a:buClr>
                <a:prstClr val="black"/>
              </a:buClr>
              <a:buFont typeface="+mj-lt"/>
              <a:buAutoNum type="arabicPeriod"/>
              <a:defRPr/>
            </a:pPr>
            <a:r>
              <a:rPr lang="en-GB" sz="1600" noProof="0" dirty="0">
                <a:solidFill>
                  <a:prstClr val="black"/>
                </a:solidFill>
                <a:latin typeface="IBM Plex Sans" panose="020B0503050203000203" pitchFamily="34" charset="0"/>
              </a:rPr>
              <a:t>Analyse the Outcome</a:t>
            </a:r>
          </a:p>
          <a:p>
            <a:pPr marL="1371600" lvl="2" indent="-457200">
              <a:lnSpc>
                <a:spcPct val="90000"/>
              </a:lnSpc>
              <a:spcBef>
                <a:spcPts val="1000"/>
              </a:spcBef>
              <a:buClr>
                <a:prstClr val="black"/>
              </a:buClr>
              <a:buFont typeface="+mj-lt"/>
              <a:buAutoNum type="arabicPeriod"/>
              <a:defRPr/>
            </a:pPr>
            <a:r>
              <a:rPr lang="en-GB" sz="1600" noProof="0" dirty="0">
                <a:solidFill>
                  <a:prstClr val="black"/>
                </a:solidFill>
                <a:latin typeface="IBM Plex Sans" panose="020B0503050203000203" pitchFamily="34" charset="0"/>
              </a:rPr>
              <a:t>Assess the Key Value Indicators</a:t>
            </a:r>
            <a:endParaRPr lang="en-GB" sz="2000" noProof="0" dirty="0">
              <a:solidFill>
                <a:prstClr val="black"/>
              </a:solidFill>
              <a:latin typeface="IBM Plex Sans" panose="020B0503050203000203" pitchFamily="34" charset="0"/>
            </a:endParaRPr>
          </a:p>
        </p:txBody>
      </p:sp>
      <p:sp>
        <p:nvSpPr>
          <p:cNvPr id="6" name="Footer Placeholder 4">
            <a:extLst>
              <a:ext uri="{FF2B5EF4-FFF2-40B4-BE49-F238E27FC236}">
                <a16:creationId xmlns:a16="http://schemas.microsoft.com/office/drawing/2014/main" id="{D1E2D1A0-CEEF-F30F-5C52-E20F635FE25D}"/>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7562159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31E9C-8DEE-814D-58A6-2253E256060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C595FD6-EF2A-8BFE-272F-7741F8B20AF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DB5C8797-DB75-BFEE-8E29-4DFD1076A535}"/>
              </a:ext>
            </a:extLst>
          </p:cNvPr>
          <p:cNvSpPr>
            <a:spLocks noGrp="1"/>
          </p:cNvSpPr>
          <p:nvPr>
            <p:ph type="title"/>
          </p:nvPr>
        </p:nvSpPr>
        <p:spPr>
          <a:xfrm>
            <a:off x="838200" y="615386"/>
            <a:ext cx="10515600" cy="1325563"/>
          </a:xfrm>
        </p:spPr>
        <p:txBody>
          <a:bodyPr>
            <a:normAutofit fontScale="90000"/>
          </a:bodyPr>
          <a:lstStyle/>
          <a:p>
            <a:r>
              <a:rPr lang="en-GB" sz="2000" b="1" dirty="0">
                <a:solidFill>
                  <a:srgbClr val="0517B5"/>
                </a:solidFill>
              </a:rPr>
              <a:t>Chapter 3 / A Framework for Sustainable Innovation Cultures</a:t>
            </a:r>
            <a:br>
              <a:rPr lang="en-GB" sz="2200" noProof="0" dirty="0">
                <a:solidFill>
                  <a:srgbClr val="0517B5"/>
                </a:solidFill>
                <a:latin typeface="IBM Plex Sans" panose="020B0503050203000203" pitchFamily="34" charset="0"/>
              </a:rPr>
            </a:br>
            <a:r>
              <a:rPr lang="en-GB" sz="4000" noProof="0" dirty="0">
                <a:solidFill>
                  <a:srgbClr val="0517B5"/>
                </a:solidFill>
                <a:latin typeface="IBM Plex Sans" panose="020B0503050203000203" pitchFamily="34" charset="0"/>
              </a:rPr>
              <a:t>Maturity Levels of Values-Based Innovation Cultures</a:t>
            </a:r>
          </a:p>
        </p:txBody>
      </p:sp>
      <p:sp>
        <p:nvSpPr>
          <p:cNvPr id="5" name="Slide Number Placeholder 4">
            <a:extLst>
              <a:ext uri="{FF2B5EF4-FFF2-40B4-BE49-F238E27FC236}">
                <a16:creationId xmlns:a16="http://schemas.microsoft.com/office/drawing/2014/main" id="{363C5910-81E4-145D-43E6-0A81F33C0619}"/>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grpSp>
        <p:nvGrpSpPr>
          <p:cNvPr id="32" name="Group 31">
            <a:extLst>
              <a:ext uri="{FF2B5EF4-FFF2-40B4-BE49-F238E27FC236}">
                <a16:creationId xmlns:a16="http://schemas.microsoft.com/office/drawing/2014/main" id="{9EC85CC4-8246-5053-93A6-FD892A196780}"/>
              </a:ext>
            </a:extLst>
          </p:cNvPr>
          <p:cNvGrpSpPr/>
          <p:nvPr/>
        </p:nvGrpSpPr>
        <p:grpSpPr>
          <a:xfrm>
            <a:off x="3037646" y="3257299"/>
            <a:ext cx="2028468" cy="1375393"/>
            <a:chOff x="2963685" y="3014762"/>
            <a:chExt cx="2028468" cy="1375393"/>
          </a:xfrm>
        </p:grpSpPr>
        <p:sp>
          <p:nvSpPr>
            <p:cNvPr id="14" name="L-Form 32">
              <a:extLst>
                <a:ext uri="{FF2B5EF4-FFF2-40B4-BE49-F238E27FC236}">
                  <a16:creationId xmlns:a16="http://schemas.microsoft.com/office/drawing/2014/main" id="{4CF6AA00-3260-0872-170B-2C9492CAA436}"/>
                </a:ext>
              </a:extLst>
            </p:cNvPr>
            <p:cNvSpPr/>
            <p:nvPr/>
          </p:nvSpPr>
          <p:spPr>
            <a:xfrm rot="5400000">
              <a:off x="3290222" y="2688225"/>
              <a:ext cx="1375393" cy="2028468"/>
            </a:xfrm>
            <a:prstGeom prst="corner">
              <a:avLst>
                <a:gd name="adj1" fmla="val 16120"/>
                <a:gd name="adj2" fmla="val 16110"/>
              </a:avLst>
            </a:prstGeom>
            <a:solidFill>
              <a:srgbClr val="BEFF8C"/>
            </a:solidFill>
            <a:ln w="12700" cap="flat" cmpd="sng" algn="ctr">
              <a:solidFill>
                <a:srgbClr val="0517B5"/>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pPr>
                <a:spcBef>
                  <a:spcPts val="200"/>
                </a:spcBef>
              </a:pPr>
              <a:endParaRPr lang="en-GB" noProof="0" dirty="0">
                <a:solidFill>
                  <a:srgbClr val="0517B5"/>
                </a:solidFill>
                <a:latin typeface="IBM Plex Sans" panose="020B0503050203000203" pitchFamily="34" charset="0"/>
              </a:endParaRPr>
            </a:p>
          </p:txBody>
        </p:sp>
        <p:sp>
          <p:nvSpPr>
            <p:cNvPr id="19" name="Rechteck 67">
              <a:extLst>
                <a:ext uri="{FF2B5EF4-FFF2-40B4-BE49-F238E27FC236}">
                  <a16:creationId xmlns:a16="http://schemas.microsoft.com/office/drawing/2014/main" id="{ADEB74FE-EE69-8C3C-1CFE-2A31380BC130}"/>
                </a:ext>
              </a:extLst>
            </p:cNvPr>
            <p:cNvSpPr/>
            <p:nvPr/>
          </p:nvSpPr>
          <p:spPr>
            <a:xfrm>
              <a:off x="3186812" y="3249494"/>
              <a:ext cx="1297150" cy="369332"/>
            </a:xfrm>
            <a:prstGeom prst="rect">
              <a:avLst/>
            </a:prstGeom>
          </p:spPr>
          <p:txBody>
            <a:bodyPr wrap="none">
              <a:spAutoFit/>
            </a:bodyPr>
            <a:lstStyle/>
            <a:p>
              <a:pPr lvl="0">
                <a:buNone/>
              </a:pPr>
              <a:r>
                <a:rPr lang="en-GB" b="1" noProof="0" dirty="0">
                  <a:solidFill>
                    <a:srgbClr val="0517B5"/>
                  </a:solidFill>
                  <a:latin typeface="IBM Plex Sans" panose="020B0503050203000203" pitchFamily="34" charset="0"/>
                  <a:ea typeface="Verdana" panose="020B0604030504040204" pitchFamily="34" charset="0"/>
                  <a:cs typeface="Helvetica" panose="020B0604020202020204" pitchFamily="34" charset="0"/>
                </a:rPr>
                <a:t>2. Defined</a:t>
              </a:r>
            </a:p>
          </p:txBody>
        </p:sp>
      </p:grpSp>
      <p:grpSp>
        <p:nvGrpSpPr>
          <p:cNvPr id="31" name="Group 30">
            <a:extLst>
              <a:ext uri="{FF2B5EF4-FFF2-40B4-BE49-F238E27FC236}">
                <a16:creationId xmlns:a16="http://schemas.microsoft.com/office/drawing/2014/main" id="{E9CDF486-DDA7-34BE-BD64-71C5B8F4380D}"/>
              </a:ext>
            </a:extLst>
          </p:cNvPr>
          <p:cNvGrpSpPr/>
          <p:nvPr/>
        </p:nvGrpSpPr>
        <p:grpSpPr>
          <a:xfrm>
            <a:off x="5220129" y="3019025"/>
            <a:ext cx="2562419" cy="1375393"/>
            <a:chOff x="5146168" y="2857334"/>
            <a:chExt cx="2562419" cy="1375393"/>
          </a:xfrm>
        </p:grpSpPr>
        <p:sp>
          <p:nvSpPr>
            <p:cNvPr id="15" name="L-Form 63">
              <a:extLst>
                <a:ext uri="{FF2B5EF4-FFF2-40B4-BE49-F238E27FC236}">
                  <a16:creationId xmlns:a16="http://schemas.microsoft.com/office/drawing/2014/main" id="{DF2A802A-7231-9A4F-7147-7EC0ECDD646A}"/>
                </a:ext>
              </a:extLst>
            </p:cNvPr>
            <p:cNvSpPr/>
            <p:nvPr/>
          </p:nvSpPr>
          <p:spPr>
            <a:xfrm rot="5400000">
              <a:off x="5472705" y="2530797"/>
              <a:ext cx="1375393" cy="2028468"/>
            </a:xfrm>
            <a:prstGeom prst="corner">
              <a:avLst>
                <a:gd name="adj1" fmla="val 16120"/>
                <a:gd name="adj2" fmla="val 16110"/>
              </a:avLst>
            </a:prstGeom>
            <a:solidFill>
              <a:srgbClr val="BEFF8C"/>
            </a:solidFill>
            <a:ln w="12700" cap="flat" cmpd="sng" algn="ctr">
              <a:solidFill>
                <a:srgbClr val="0517B5"/>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GB" noProof="0" dirty="0">
                <a:solidFill>
                  <a:srgbClr val="0517B5"/>
                </a:solidFill>
                <a:latin typeface="IBM Plex Sans" panose="020B0503050203000203" pitchFamily="34" charset="0"/>
              </a:endParaRPr>
            </a:p>
          </p:txBody>
        </p:sp>
        <p:sp>
          <p:nvSpPr>
            <p:cNvPr id="20" name="Rechteck 68">
              <a:extLst>
                <a:ext uri="{FF2B5EF4-FFF2-40B4-BE49-F238E27FC236}">
                  <a16:creationId xmlns:a16="http://schemas.microsoft.com/office/drawing/2014/main" id="{6C630868-B29D-D98E-E957-E03C3BE5F44C}"/>
                </a:ext>
              </a:extLst>
            </p:cNvPr>
            <p:cNvSpPr/>
            <p:nvPr/>
          </p:nvSpPr>
          <p:spPr>
            <a:xfrm>
              <a:off x="5303304" y="3108561"/>
              <a:ext cx="2405283" cy="369332"/>
            </a:xfrm>
            <a:prstGeom prst="rect">
              <a:avLst/>
            </a:prstGeom>
          </p:spPr>
          <p:txBody>
            <a:bodyPr wrap="square">
              <a:spAutoFit/>
            </a:bodyPr>
            <a:lstStyle/>
            <a:p>
              <a:pPr lvl="0">
                <a:buNone/>
              </a:pPr>
              <a:r>
                <a:rPr lang="en-GB" b="1" noProof="0" dirty="0">
                  <a:solidFill>
                    <a:srgbClr val="0517B5"/>
                  </a:solidFill>
                  <a:latin typeface="IBM Plex Sans" panose="020B0503050203000203" pitchFamily="34" charset="0"/>
                  <a:ea typeface="Verdana" panose="020B0604030504040204" pitchFamily="34" charset="0"/>
                  <a:cs typeface="Helvetica" panose="020B0604020202020204" pitchFamily="34" charset="0"/>
                </a:rPr>
                <a:t>3. Differentiated</a:t>
              </a:r>
            </a:p>
          </p:txBody>
        </p:sp>
      </p:grpSp>
      <p:grpSp>
        <p:nvGrpSpPr>
          <p:cNvPr id="30" name="Group 29">
            <a:extLst>
              <a:ext uri="{FF2B5EF4-FFF2-40B4-BE49-F238E27FC236}">
                <a16:creationId xmlns:a16="http://schemas.microsoft.com/office/drawing/2014/main" id="{F8B7CAE7-2B92-4B3E-892B-65272862E26F}"/>
              </a:ext>
            </a:extLst>
          </p:cNvPr>
          <p:cNvGrpSpPr/>
          <p:nvPr/>
        </p:nvGrpSpPr>
        <p:grpSpPr>
          <a:xfrm>
            <a:off x="7361581" y="2780751"/>
            <a:ext cx="2028468" cy="1375393"/>
            <a:chOff x="7287620" y="2699906"/>
            <a:chExt cx="2028468" cy="1375393"/>
          </a:xfrm>
        </p:grpSpPr>
        <p:sp>
          <p:nvSpPr>
            <p:cNvPr id="16" name="L-Form 64">
              <a:extLst>
                <a:ext uri="{FF2B5EF4-FFF2-40B4-BE49-F238E27FC236}">
                  <a16:creationId xmlns:a16="http://schemas.microsoft.com/office/drawing/2014/main" id="{E8A078C8-15CE-5086-BF2D-90FCF1FEDFAA}"/>
                </a:ext>
              </a:extLst>
            </p:cNvPr>
            <p:cNvSpPr/>
            <p:nvPr/>
          </p:nvSpPr>
          <p:spPr>
            <a:xfrm rot="5400000">
              <a:off x="7614157" y="2373369"/>
              <a:ext cx="1375393" cy="2028468"/>
            </a:xfrm>
            <a:prstGeom prst="corner">
              <a:avLst>
                <a:gd name="adj1" fmla="val 16120"/>
                <a:gd name="adj2" fmla="val 16110"/>
              </a:avLst>
            </a:prstGeom>
            <a:solidFill>
              <a:srgbClr val="BEFF8C"/>
            </a:solidFill>
            <a:ln w="12700" cap="flat" cmpd="sng" algn="ctr">
              <a:solidFill>
                <a:srgbClr val="0517B5"/>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GB" noProof="0" dirty="0">
                <a:solidFill>
                  <a:srgbClr val="0517B5"/>
                </a:solidFill>
                <a:latin typeface="IBM Plex Sans" panose="020B0503050203000203" pitchFamily="34" charset="0"/>
              </a:endParaRPr>
            </a:p>
          </p:txBody>
        </p:sp>
        <p:sp>
          <p:nvSpPr>
            <p:cNvPr id="21" name="Rechteck 69">
              <a:extLst>
                <a:ext uri="{FF2B5EF4-FFF2-40B4-BE49-F238E27FC236}">
                  <a16:creationId xmlns:a16="http://schemas.microsoft.com/office/drawing/2014/main" id="{08E79A75-1CB0-336F-F7B5-6243D2DBD02B}"/>
                </a:ext>
              </a:extLst>
            </p:cNvPr>
            <p:cNvSpPr/>
            <p:nvPr/>
          </p:nvSpPr>
          <p:spPr>
            <a:xfrm>
              <a:off x="7497337" y="2962474"/>
              <a:ext cx="1436612" cy="369332"/>
            </a:xfrm>
            <a:prstGeom prst="rect">
              <a:avLst/>
            </a:prstGeom>
          </p:spPr>
          <p:txBody>
            <a:bodyPr wrap="none">
              <a:spAutoFit/>
            </a:bodyPr>
            <a:lstStyle/>
            <a:p>
              <a:pPr lvl="0">
                <a:buNone/>
              </a:pPr>
              <a:r>
                <a:rPr lang="en-GB" b="1" noProof="0" dirty="0">
                  <a:solidFill>
                    <a:srgbClr val="0517B5"/>
                  </a:solidFill>
                  <a:latin typeface="IBM Plex Sans" panose="020B0503050203000203" pitchFamily="34" charset="0"/>
                  <a:ea typeface="Verdana" panose="020B0604030504040204" pitchFamily="34" charset="0"/>
                  <a:cs typeface="Helvetica" panose="020B0604020202020204" pitchFamily="34" charset="0"/>
                </a:rPr>
                <a:t>4. Managed</a:t>
              </a:r>
            </a:p>
          </p:txBody>
        </p:sp>
      </p:grpSp>
      <p:grpSp>
        <p:nvGrpSpPr>
          <p:cNvPr id="29" name="Group 28">
            <a:extLst>
              <a:ext uri="{FF2B5EF4-FFF2-40B4-BE49-F238E27FC236}">
                <a16:creationId xmlns:a16="http://schemas.microsoft.com/office/drawing/2014/main" id="{73E9E6FD-830A-EFFD-50C2-AAB23BD4AA3C}"/>
              </a:ext>
            </a:extLst>
          </p:cNvPr>
          <p:cNvGrpSpPr/>
          <p:nvPr/>
        </p:nvGrpSpPr>
        <p:grpSpPr>
          <a:xfrm>
            <a:off x="9477739" y="2542477"/>
            <a:ext cx="2028468" cy="1375393"/>
            <a:chOff x="9403778" y="2542477"/>
            <a:chExt cx="2028468" cy="1375393"/>
          </a:xfrm>
        </p:grpSpPr>
        <p:sp>
          <p:nvSpPr>
            <p:cNvPr id="17" name="L-Form 65">
              <a:extLst>
                <a:ext uri="{FF2B5EF4-FFF2-40B4-BE49-F238E27FC236}">
                  <a16:creationId xmlns:a16="http://schemas.microsoft.com/office/drawing/2014/main" id="{9003D1F2-225C-8668-B2BE-6FCF6FDB1EA9}"/>
                </a:ext>
              </a:extLst>
            </p:cNvPr>
            <p:cNvSpPr/>
            <p:nvPr/>
          </p:nvSpPr>
          <p:spPr>
            <a:xfrm rot="5400000">
              <a:off x="9730315" y="2215940"/>
              <a:ext cx="1375393" cy="2028468"/>
            </a:xfrm>
            <a:prstGeom prst="corner">
              <a:avLst>
                <a:gd name="adj1" fmla="val 16120"/>
                <a:gd name="adj2" fmla="val 16110"/>
              </a:avLst>
            </a:prstGeom>
            <a:solidFill>
              <a:srgbClr val="BEFF8C"/>
            </a:solidFill>
            <a:ln w="12700" cap="flat" cmpd="sng" algn="ctr">
              <a:solidFill>
                <a:srgbClr val="0517B5"/>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GB" noProof="0" dirty="0">
                <a:solidFill>
                  <a:srgbClr val="0517B5"/>
                </a:solidFill>
                <a:latin typeface="IBM Plex Sans" panose="020B0503050203000203" pitchFamily="34" charset="0"/>
              </a:endParaRPr>
            </a:p>
          </p:txBody>
        </p:sp>
        <p:sp>
          <p:nvSpPr>
            <p:cNvPr id="22" name="Rechteck 70">
              <a:extLst>
                <a:ext uri="{FF2B5EF4-FFF2-40B4-BE49-F238E27FC236}">
                  <a16:creationId xmlns:a16="http://schemas.microsoft.com/office/drawing/2014/main" id="{E090FB10-C2A0-9E0E-8ECC-41CF998C6ADC}"/>
                </a:ext>
              </a:extLst>
            </p:cNvPr>
            <p:cNvSpPr/>
            <p:nvPr/>
          </p:nvSpPr>
          <p:spPr>
            <a:xfrm>
              <a:off x="9624816" y="2780283"/>
              <a:ext cx="1479892" cy="369332"/>
            </a:xfrm>
            <a:prstGeom prst="rect">
              <a:avLst/>
            </a:prstGeom>
          </p:spPr>
          <p:txBody>
            <a:bodyPr wrap="none">
              <a:spAutoFit/>
            </a:bodyPr>
            <a:lstStyle/>
            <a:p>
              <a:pPr lvl="0">
                <a:buNone/>
              </a:pPr>
              <a:r>
                <a:rPr lang="en-GB" b="1" noProof="0" dirty="0">
                  <a:solidFill>
                    <a:srgbClr val="0517B5"/>
                  </a:solidFill>
                  <a:latin typeface="IBM Plex Sans" panose="020B0503050203000203" pitchFamily="34" charset="0"/>
                  <a:ea typeface="Verdana" panose="020B0604030504040204" pitchFamily="34" charset="0"/>
                  <a:cs typeface="Helvetica" panose="020B0604020202020204" pitchFamily="34" charset="0"/>
                </a:rPr>
                <a:t>5. Proactive</a:t>
              </a:r>
            </a:p>
          </p:txBody>
        </p:sp>
      </p:grpSp>
      <p:grpSp>
        <p:nvGrpSpPr>
          <p:cNvPr id="39" name="Group 38">
            <a:extLst>
              <a:ext uri="{FF2B5EF4-FFF2-40B4-BE49-F238E27FC236}">
                <a16:creationId xmlns:a16="http://schemas.microsoft.com/office/drawing/2014/main" id="{7ADF1AB3-FA91-D1E9-3597-FAF4DA9B0DD7}"/>
              </a:ext>
            </a:extLst>
          </p:cNvPr>
          <p:cNvGrpSpPr/>
          <p:nvPr/>
        </p:nvGrpSpPr>
        <p:grpSpPr>
          <a:xfrm>
            <a:off x="912162" y="3495573"/>
            <a:ext cx="2028468" cy="1375393"/>
            <a:chOff x="838201" y="3495573"/>
            <a:chExt cx="2028468" cy="1375393"/>
          </a:xfrm>
        </p:grpSpPr>
        <p:sp>
          <p:nvSpPr>
            <p:cNvPr id="37" name="L-Form 31">
              <a:extLst>
                <a:ext uri="{FF2B5EF4-FFF2-40B4-BE49-F238E27FC236}">
                  <a16:creationId xmlns:a16="http://schemas.microsoft.com/office/drawing/2014/main" id="{57AEF142-A7C6-0AB3-F321-A68FDF9E82A5}"/>
                </a:ext>
              </a:extLst>
            </p:cNvPr>
            <p:cNvSpPr/>
            <p:nvPr/>
          </p:nvSpPr>
          <p:spPr>
            <a:xfrm rot="5400000">
              <a:off x="1164738" y="3169036"/>
              <a:ext cx="1375393" cy="2028468"/>
            </a:xfrm>
            <a:prstGeom prst="corner">
              <a:avLst>
                <a:gd name="adj1" fmla="val 16120"/>
                <a:gd name="adj2" fmla="val 16110"/>
              </a:avLst>
            </a:prstGeom>
            <a:solidFill>
              <a:srgbClr val="BEFF8C"/>
            </a:solidFill>
            <a:ln w="12700" cap="flat" cmpd="sng" algn="ctr">
              <a:solidFill>
                <a:srgbClr val="0517B5"/>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GB" noProof="0" dirty="0">
                <a:solidFill>
                  <a:srgbClr val="0517B5"/>
                </a:solidFill>
                <a:latin typeface="IBM Plex Sans" panose="020B0503050203000203" pitchFamily="34" charset="0"/>
              </a:endParaRPr>
            </a:p>
          </p:txBody>
        </p:sp>
        <p:sp>
          <p:nvSpPr>
            <p:cNvPr id="38" name="Rechteck 4">
              <a:extLst>
                <a:ext uri="{FF2B5EF4-FFF2-40B4-BE49-F238E27FC236}">
                  <a16:creationId xmlns:a16="http://schemas.microsoft.com/office/drawing/2014/main" id="{D9E9DC04-26CB-B15E-5845-DD6B493BDE41}"/>
                </a:ext>
              </a:extLst>
            </p:cNvPr>
            <p:cNvSpPr/>
            <p:nvPr/>
          </p:nvSpPr>
          <p:spPr>
            <a:xfrm>
              <a:off x="1038753" y="3767847"/>
              <a:ext cx="1305165" cy="369332"/>
            </a:xfrm>
            <a:prstGeom prst="rect">
              <a:avLst/>
            </a:prstGeom>
          </p:spPr>
          <p:txBody>
            <a:bodyPr wrap="none">
              <a:spAutoFit/>
            </a:bodyPr>
            <a:lstStyle/>
            <a:p>
              <a:pPr lvl="0">
                <a:buNone/>
              </a:pPr>
              <a:r>
                <a:rPr lang="en-GB" b="1" noProof="0" dirty="0">
                  <a:solidFill>
                    <a:srgbClr val="0517B5"/>
                  </a:solidFill>
                  <a:latin typeface="IBM Plex Sans" panose="020B0503050203000203" pitchFamily="34" charset="0"/>
                  <a:ea typeface="Verdana" panose="020B0604030504040204" pitchFamily="34" charset="0"/>
                  <a:cs typeface="Helvetica" panose="020B0604020202020204" pitchFamily="34" charset="0"/>
                </a:rPr>
                <a:t>1. Implicit</a:t>
              </a:r>
              <a:endParaRPr lang="en-GB" noProof="0" dirty="0">
                <a:solidFill>
                  <a:srgbClr val="0517B5"/>
                </a:solidFill>
                <a:latin typeface="IBM Plex Sans" panose="020B0503050203000203" pitchFamily="34" charset="0"/>
                <a:ea typeface="Verdana" panose="020B0604030504040204" pitchFamily="34" charset="0"/>
                <a:cs typeface="Helvetica" panose="020B0604020202020204" pitchFamily="34" charset="0"/>
              </a:endParaRPr>
            </a:p>
          </p:txBody>
        </p:sp>
      </p:grpSp>
      <p:sp>
        <p:nvSpPr>
          <p:cNvPr id="3" name="Footer Placeholder 4">
            <a:extLst>
              <a:ext uri="{FF2B5EF4-FFF2-40B4-BE49-F238E27FC236}">
                <a16:creationId xmlns:a16="http://schemas.microsoft.com/office/drawing/2014/main" id="{D2D2CD06-2F09-5DB1-75CA-89936F0C4EEE}"/>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1866170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51AFB-9A53-93D4-78A6-A7071D840551}"/>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7FEAB4E-2169-76BD-54BE-F7DBCD2C9B4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421360EA-EFA0-5766-6F4C-D7B6C70E6C1B}"/>
              </a:ext>
            </a:extLst>
          </p:cNvPr>
          <p:cNvSpPr>
            <a:spLocks noGrp="1"/>
          </p:cNvSpPr>
          <p:nvPr>
            <p:ph type="title"/>
          </p:nvPr>
        </p:nvSpPr>
        <p:spPr>
          <a:xfrm>
            <a:off x="838200" y="615383"/>
            <a:ext cx="10515600" cy="1325563"/>
          </a:xfrm>
        </p:spPr>
        <p:txBody>
          <a:bodyPr>
            <a:normAutofit fontScale="90000"/>
          </a:bodyPr>
          <a:lstStyle/>
          <a:p>
            <a:r>
              <a:rPr lang="en-GB" sz="2000" b="1" dirty="0">
                <a:solidFill>
                  <a:srgbClr val="0517B5"/>
                </a:solidFill>
              </a:rPr>
              <a:t>Chapter 3 / A Framework for Sustainable Innovation Cultures</a:t>
            </a:r>
            <a:br>
              <a:rPr lang="en-GB" sz="2200" noProof="0" dirty="0">
                <a:solidFill>
                  <a:srgbClr val="0517B5"/>
                </a:solidFill>
              </a:rPr>
            </a:br>
            <a:r>
              <a:rPr lang="en-GB" sz="4000" noProof="0" dirty="0">
                <a:solidFill>
                  <a:srgbClr val="0517B5"/>
                </a:solidFill>
              </a:rPr>
              <a:t>Maturity Levels of Values-Based Innovation Cultures</a:t>
            </a:r>
            <a:endParaRPr lang="en-GB" sz="3600" noProof="0" dirty="0">
              <a:solidFill>
                <a:srgbClr val="0517B5"/>
              </a:solidFill>
            </a:endParaRPr>
          </a:p>
        </p:txBody>
      </p:sp>
      <p:sp>
        <p:nvSpPr>
          <p:cNvPr id="3" name="Content Placeholder 2">
            <a:extLst>
              <a:ext uri="{FF2B5EF4-FFF2-40B4-BE49-F238E27FC236}">
                <a16:creationId xmlns:a16="http://schemas.microsoft.com/office/drawing/2014/main" id="{294A541D-ABE9-F5A8-71DD-449DF8A16C43}"/>
              </a:ext>
            </a:extLst>
          </p:cNvPr>
          <p:cNvSpPr>
            <a:spLocks noGrp="1"/>
          </p:cNvSpPr>
          <p:nvPr>
            <p:ph idx="1"/>
          </p:nvPr>
        </p:nvSpPr>
        <p:spPr>
          <a:xfrm>
            <a:off x="838200" y="1897816"/>
            <a:ext cx="10515600" cy="996563"/>
          </a:xfrm>
        </p:spPr>
        <p:txBody>
          <a:bodyPr>
            <a:noAutofit/>
          </a:bodyPr>
          <a:lstStyle/>
          <a:p>
            <a:pPr>
              <a:buClr>
                <a:srgbClr val="0517B5"/>
              </a:buClr>
              <a:buFont typeface="Helvetica" panose="020B0604020202020204" pitchFamily="34" charset="0"/>
              <a:buChar char="│"/>
              <a:defRPr/>
            </a:pPr>
            <a:r>
              <a:rPr lang="en-GB" sz="2000" noProof="0" dirty="0">
                <a:solidFill>
                  <a:srgbClr val="0517B5"/>
                </a:solidFill>
              </a:rPr>
              <a:t>Maturity levels progress from minimal integration of espoused values into innovation practices to higher levels of integration and continuous revision of the </a:t>
            </a:r>
            <a:br>
              <a:rPr lang="en-GB" sz="2000" noProof="0" dirty="0">
                <a:solidFill>
                  <a:srgbClr val="0517B5"/>
                </a:solidFill>
              </a:rPr>
            </a:br>
            <a:r>
              <a:rPr lang="en-GB" sz="2000" noProof="0" dirty="0">
                <a:solidFill>
                  <a:srgbClr val="0517B5"/>
                </a:solidFill>
              </a:rPr>
              <a:t>espoused values in response to evolving </a:t>
            </a:r>
            <a:br>
              <a:rPr lang="en-GB" sz="2000" noProof="0" dirty="0">
                <a:solidFill>
                  <a:srgbClr val="0517B5"/>
                </a:solidFill>
              </a:rPr>
            </a:br>
            <a:r>
              <a:rPr lang="en-GB" sz="2000" noProof="0" dirty="0">
                <a:solidFill>
                  <a:srgbClr val="0517B5"/>
                </a:solidFill>
              </a:rPr>
              <a:t>stakeholder values.</a:t>
            </a:r>
          </a:p>
          <a:p>
            <a:pPr marL="0" indent="0">
              <a:buClr>
                <a:srgbClr val="0517B5"/>
              </a:buClr>
              <a:buNone/>
              <a:defRPr/>
            </a:pPr>
            <a:endParaRPr lang="en-GB" sz="2000" noProof="0" dirty="0">
              <a:solidFill>
                <a:srgbClr val="0517B5"/>
              </a:solidFill>
            </a:endParaRPr>
          </a:p>
        </p:txBody>
      </p:sp>
      <p:sp>
        <p:nvSpPr>
          <p:cNvPr id="5" name="Slide Number Placeholder 4">
            <a:extLst>
              <a:ext uri="{FF2B5EF4-FFF2-40B4-BE49-F238E27FC236}">
                <a16:creationId xmlns:a16="http://schemas.microsoft.com/office/drawing/2014/main" id="{AE899BBE-73F9-CA6E-45F4-B0348DB58DC6}"/>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dirty="0">
              <a:ln>
                <a:noFill/>
              </a:ln>
              <a:solidFill>
                <a:prstClr val="black">
                  <a:tint val="82000"/>
                </a:prstClr>
              </a:solidFill>
              <a:effectLst/>
              <a:uLnTx/>
              <a:uFillTx/>
            </a:endParaRPr>
          </a:p>
        </p:txBody>
      </p:sp>
      <p:sp>
        <p:nvSpPr>
          <p:cNvPr id="21" name="TextBox 20">
            <a:extLst>
              <a:ext uri="{FF2B5EF4-FFF2-40B4-BE49-F238E27FC236}">
                <a16:creationId xmlns:a16="http://schemas.microsoft.com/office/drawing/2014/main" id="{52801633-4D32-6C31-9D88-1EC0934076AC}"/>
              </a:ext>
            </a:extLst>
          </p:cNvPr>
          <p:cNvSpPr txBox="1"/>
          <p:nvPr/>
        </p:nvSpPr>
        <p:spPr>
          <a:xfrm>
            <a:off x="1152890" y="4088911"/>
            <a:ext cx="1837159" cy="2031325"/>
          </a:xfrm>
          <a:prstGeom prst="rect">
            <a:avLst/>
          </a:prstGeom>
          <a:noFill/>
        </p:spPr>
        <p:txBody>
          <a:bodyPr wrap="square">
            <a:spAutoFit/>
          </a:bodyPr>
          <a:lstStyle/>
          <a:p>
            <a:pPr>
              <a:buClr>
                <a:schemeClr val="tx1"/>
              </a:buClr>
              <a:defRPr/>
            </a:pPr>
            <a:r>
              <a:rPr lang="en-GB" sz="1400" noProof="0" dirty="0">
                <a:latin typeface="IBM Plex Sans" panose="020B0503050203000203" pitchFamily="34" charset="0"/>
              </a:rPr>
              <a:t>Organisational values and values towards sustainable innovation initiatives are implicit (e.g. adopting new processes to meet environmental regulations)</a:t>
            </a:r>
          </a:p>
        </p:txBody>
      </p:sp>
      <p:sp>
        <p:nvSpPr>
          <p:cNvPr id="22" name="TextBox 21">
            <a:extLst>
              <a:ext uri="{FF2B5EF4-FFF2-40B4-BE49-F238E27FC236}">
                <a16:creationId xmlns:a16="http://schemas.microsoft.com/office/drawing/2014/main" id="{4532B4CC-CBDB-8409-BA28-3D188C408D03}"/>
              </a:ext>
            </a:extLst>
          </p:cNvPr>
          <p:cNvSpPr txBox="1"/>
          <p:nvPr/>
        </p:nvSpPr>
        <p:spPr>
          <a:xfrm>
            <a:off x="3279232" y="3817789"/>
            <a:ext cx="1837159" cy="2246769"/>
          </a:xfrm>
          <a:prstGeom prst="rect">
            <a:avLst/>
          </a:prstGeom>
          <a:noFill/>
        </p:spPr>
        <p:txBody>
          <a:bodyPr wrap="square">
            <a:spAutoFit/>
          </a:bodyPr>
          <a:lstStyle/>
          <a:p>
            <a:pPr>
              <a:buClr>
                <a:schemeClr val="tx1"/>
              </a:buClr>
              <a:defRPr/>
            </a:pPr>
            <a:r>
              <a:rPr lang="en-GB" sz="1400" noProof="0" dirty="0">
                <a:latin typeface="IBM Plex Sans" panose="020B0503050203000203" pitchFamily="34" charset="0"/>
              </a:rPr>
              <a:t>Organisational values are defined on a global level. (e.g. a corporate-wide sustainability strategy does not translate to sustainability practices in all departments)</a:t>
            </a:r>
          </a:p>
        </p:txBody>
      </p:sp>
      <p:sp>
        <p:nvSpPr>
          <p:cNvPr id="23" name="TextBox 22">
            <a:extLst>
              <a:ext uri="{FF2B5EF4-FFF2-40B4-BE49-F238E27FC236}">
                <a16:creationId xmlns:a16="http://schemas.microsoft.com/office/drawing/2014/main" id="{42DC42FD-63DC-A9C3-6880-16FAC08B5FCB}"/>
              </a:ext>
            </a:extLst>
          </p:cNvPr>
          <p:cNvSpPr txBox="1"/>
          <p:nvPr/>
        </p:nvSpPr>
        <p:spPr>
          <a:xfrm>
            <a:off x="5450178" y="3580118"/>
            <a:ext cx="1837159" cy="2462213"/>
          </a:xfrm>
          <a:prstGeom prst="rect">
            <a:avLst/>
          </a:prstGeom>
          <a:noFill/>
        </p:spPr>
        <p:txBody>
          <a:bodyPr wrap="square">
            <a:spAutoFit/>
          </a:bodyPr>
          <a:lstStyle/>
          <a:p>
            <a:pPr>
              <a:buClr>
                <a:schemeClr val="tx1"/>
              </a:buClr>
              <a:defRPr/>
            </a:pPr>
            <a:r>
              <a:rPr lang="en-GB" sz="1400" noProof="0" dirty="0">
                <a:latin typeface="IBM Plex Sans" panose="020B0503050203000203" pitchFamily="34" charset="0"/>
              </a:rPr>
              <a:t>Values are defined globally, involving diverse stakeholders, but also with respect to organisational subcultures or innovation projects (e.g. prioritising </a:t>
            </a:r>
            <a:r>
              <a:rPr lang="en-GB" sz="1400" i="1" noProof="0" dirty="0">
                <a:latin typeface="IBM Plex Sans" panose="020B0503050203000203" pitchFamily="34" charset="0"/>
              </a:rPr>
              <a:t>Experimentation </a:t>
            </a:r>
            <a:r>
              <a:rPr lang="en-GB" sz="1400" noProof="0" dirty="0">
                <a:latin typeface="IBM Plex Sans" panose="020B0503050203000203" pitchFamily="34" charset="0"/>
              </a:rPr>
              <a:t>in innovation teams) </a:t>
            </a:r>
          </a:p>
        </p:txBody>
      </p:sp>
      <p:sp>
        <p:nvSpPr>
          <p:cNvPr id="24" name="TextBox 23">
            <a:extLst>
              <a:ext uri="{FF2B5EF4-FFF2-40B4-BE49-F238E27FC236}">
                <a16:creationId xmlns:a16="http://schemas.microsoft.com/office/drawing/2014/main" id="{4471E869-EF7A-87A5-C579-1D5A3266A44B}"/>
              </a:ext>
            </a:extLst>
          </p:cNvPr>
          <p:cNvSpPr txBox="1"/>
          <p:nvPr/>
        </p:nvSpPr>
        <p:spPr>
          <a:xfrm>
            <a:off x="7609973" y="3334871"/>
            <a:ext cx="1837159" cy="2031325"/>
          </a:xfrm>
          <a:prstGeom prst="rect">
            <a:avLst/>
          </a:prstGeom>
          <a:noFill/>
        </p:spPr>
        <p:txBody>
          <a:bodyPr wrap="square">
            <a:spAutoFit/>
          </a:bodyPr>
          <a:lstStyle/>
          <a:p>
            <a:pPr>
              <a:buClr>
                <a:schemeClr val="tx1"/>
              </a:buClr>
              <a:defRPr/>
            </a:pPr>
            <a:r>
              <a:rPr lang="en-US" sz="1400" noProof="0" dirty="0">
                <a:latin typeface="IBM Plex Sans" panose="020B0503050203000203" pitchFamily="34" charset="0"/>
              </a:rPr>
              <a:t>Values are managed with indicators and stakeholder feedback and used as a shortcut (e.g. for ideation) and evaluation criteria (e.g. Key Value Indicators)</a:t>
            </a:r>
          </a:p>
        </p:txBody>
      </p:sp>
      <p:sp>
        <p:nvSpPr>
          <p:cNvPr id="25" name="TextBox 24">
            <a:extLst>
              <a:ext uri="{FF2B5EF4-FFF2-40B4-BE49-F238E27FC236}">
                <a16:creationId xmlns:a16="http://schemas.microsoft.com/office/drawing/2014/main" id="{DE0E38A9-F5F5-1310-6E9A-7CB7EE2CDC0B}"/>
              </a:ext>
            </a:extLst>
          </p:cNvPr>
          <p:cNvSpPr txBox="1"/>
          <p:nvPr/>
        </p:nvSpPr>
        <p:spPr>
          <a:xfrm>
            <a:off x="9710337" y="3093195"/>
            <a:ext cx="1837159" cy="2031325"/>
          </a:xfrm>
          <a:prstGeom prst="rect">
            <a:avLst/>
          </a:prstGeom>
          <a:noFill/>
        </p:spPr>
        <p:txBody>
          <a:bodyPr wrap="square">
            <a:spAutoFit/>
          </a:bodyPr>
          <a:lstStyle/>
          <a:p>
            <a:pPr>
              <a:buClr>
                <a:schemeClr val="tx1"/>
              </a:buClr>
              <a:defRPr/>
            </a:pPr>
            <a:r>
              <a:rPr lang="en-US" sz="1400" noProof="0" dirty="0">
                <a:latin typeface="IBM Plex Sans" panose="020B0503050203000203" pitchFamily="34" charset="0"/>
              </a:rPr>
              <a:t>Prospective management of stakeholder values becomes an integral part of innovation management and </a:t>
            </a:r>
            <a:r>
              <a:rPr lang="en-US" sz="1400" noProof="0" dirty="0" err="1">
                <a:latin typeface="IBM Plex Sans" panose="020B0503050203000203" pitchFamily="34" charset="0"/>
              </a:rPr>
              <a:t>organisational</a:t>
            </a:r>
            <a:r>
              <a:rPr lang="en-US" sz="1400" noProof="0" dirty="0">
                <a:latin typeface="IBM Plex Sans" panose="020B0503050203000203" pitchFamily="34" charset="0"/>
              </a:rPr>
              <a:t> learning (e.g. Ecosia; Case 6)</a:t>
            </a:r>
            <a:endParaRPr lang="en-GB" sz="1400" noProof="0" dirty="0">
              <a:latin typeface="IBM Plex Sans" panose="020B0503050203000203" pitchFamily="34" charset="0"/>
            </a:endParaRPr>
          </a:p>
        </p:txBody>
      </p:sp>
      <p:grpSp>
        <p:nvGrpSpPr>
          <p:cNvPr id="41" name="Group 40">
            <a:extLst>
              <a:ext uri="{FF2B5EF4-FFF2-40B4-BE49-F238E27FC236}">
                <a16:creationId xmlns:a16="http://schemas.microsoft.com/office/drawing/2014/main" id="{25E2F731-DC7D-CAE2-EEA9-FD9CDA61A656}"/>
              </a:ext>
            </a:extLst>
          </p:cNvPr>
          <p:cNvGrpSpPr/>
          <p:nvPr/>
        </p:nvGrpSpPr>
        <p:grpSpPr>
          <a:xfrm>
            <a:off x="3044369" y="3257299"/>
            <a:ext cx="2028468" cy="1375393"/>
            <a:chOff x="2963685" y="3014762"/>
            <a:chExt cx="2028468" cy="1375393"/>
          </a:xfrm>
        </p:grpSpPr>
        <p:sp>
          <p:nvSpPr>
            <p:cNvPr id="42" name="L-Form 32">
              <a:extLst>
                <a:ext uri="{FF2B5EF4-FFF2-40B4-BE49-F238E27FC236}">
                  <a16:creationId xmlns:a16="http://schemas.microsoft.com/office/drawing/2014/main" id="{205B8ADB-4B75-2013-23F5-5997E6016505}"/>
                </a:ext>
              </a:extLst>
            </p:cNvPr>
            <p:cNvSpPr/>
            <p:nvPr/>
          </p:nvSpPr>
          <p:spPr>
            <a:xfrm rot="5400000">
              <a:off x="3290222" y="2688225"/>
              <a:ext cx="1375393" cy="2028468"/>
            </a:xfrm>
            <a:prstGeom prst="corner">
              <a:avLst>
                <a:gd name="adj1" fmla="val 16120"/>
                <a:gd name="adj2" fmla="val 16110"/>
              </a:avLst>
            </a:prstGeom>
            <a:solidFill>
              <a:srgbClr val="BEFF8C"/>
            </a:solidFill>
            <a:ln w="12700" cap="flat" cmpd="sng" algn="ctr">
              <a:solidFill>
                <a:srgbClr val="0517B5"/>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pPr>
                <a:spcBef>
                  <a:spcPts val="200"/>
                </a:spcBef>
              </a:pPr>
              <a:endParaRPr lang="en-GB" noProof="0" dirty="0">
                <a:solidFill>
                  <a:srgbClr val="0517B5"/>
                </a:solidFill>
                <a:latin typeface="IBM Plex Sans" panose="020B0503050203000203" pitchFamily="34" charset="0"/>
              </a:endParaRPr>
            </a:p>
          </p:txBody>
        </p:sp>
        <p:sp>
          <p:nvSpPr>
            <p:cNvPr id="43" name="Rechteck 67">
              <a:extLst>
                <a:ext uri="{FF2B5EF4-FFF2-40B4-BE49-F238E27FC236}">
                  <a16:creationId xmlns:a16="http://schemas.microsoft.com/office/drawing/2014/main" id="{BFE59F07-728D-9D1A-AD5B-B6CFF6EE9CE7}"/>
                </a:ext>
              </a:extLst>
            </p:cNvPr>
            <p:cNvSpPr/>
            <p:nvPr/>
          </p:nvSpPr>
          <p:spPr>
            <a:xfrm>
              <a:off x="3186812" y="3249494"/>
              <a:ext cx="1297150" cy="369332"/>
            </a:xfrm>
            <a:prstGeom prst="rect">
              <a:avLst/>
            </a:prstGeom>
          </p:spPr>
          <p:txBody>
            <a:bodyPr wrap="none">
              <a:spAutoFit/>
            </a:bodyPr>
            <a:lstStyle/>
            <a:p>
              <a:pPr lvl="0">
                <a:buNone/>
              </a:pPr>
              <a:r>
                <a:rPr lang="en-GB" b="1" noProof="0" dirty="0">
                  <a:solidFill>
                    <a:srgbClr val="0517B5"/>
                  </a:solidFill>
                  <a:latin typeface="IBM Plex Sans" panose="020B0503050203000203" pitchFamily="34" charset="0"/>
                  <a:ea typeface="Verdana" panose="020B0604030504040204" pitchFamily="34" charset="0"/>
                  <a:cs typeface="Helvetica" panose="020B0604020202020204" pitchFamily="34" charset="0"/>
                </a:rPr>
                <a:t>2. Defined</a:t>
              </a:r>
            </a:p>
          </p:txBody>
        </p:sp>
      </p:grpSp>
      <p:grpSp>
        <p:nvGrpSpPr>
          <p:cNvPr id="44" name="Group 43">
            <a:extLst>
              <a:ext uri="{FF2B5EF4-FFF2-40B4-BE49-F238E27FC236}">
                <a16:creationId xmlns:a16="http://schemas.microsoft.com/office/drawing/2014/main" id="{AD0218E8-5C1A-1E65-3D11-5ABAE4D2D621}"/>
              </a:ext>
            </a:extLst>
          </p:cNvPr>
          <p:cNvGrpSpPr/>
          <p:nvPr/>
        </p:nvGrpSpPr>
        <p:grpSpPr>
          <a:xfrm>
            <a:off x="5226852" y="3019025"/>
            <a:ext cx="2562419" cy="1375393"/>
            <a:chOff x="5146168" y="2857334"/>
            <a:chExt cx="2562419" cy="1375393"/>
          </a:xfrm>
        </p:grpSpPr>
        <p:sp>
          <p:nvSpPr>
            <p:cNvPr id="45" name="L-Form 63">
              <a:extLst>
                <a:ext uri="{FF2B5EF4-FFF2-40B4-BE49-F238E27FC236}">
                  <a16:creationId xmlns:a16="http://schemas.microsoft.com/office/drawing/2014/main" id="{19CEBC96-2ED9-6A25-71C4-D177798D19B5}"/>
                </a:ext>
              </a:extLst>
            </p:cNvPr>
            <p:cNvSpPr/>
            <p:nvPr/>
          </p:nvSpPr>
          <p:spPr>
            <a:xfrm rot="5400000">
              <a:off x="5472705" y="2530797"/>
              <a:ext cx="1375393" cy="2028468"/>
            </a:xfrm>
            <a:prstGeom prst="corner">
              <a:avLst>
                <a:gd name="adj1" fmla="val 16120"/>
                <a:gd name="adj2" fmla="val 16110"/>
              </a:avLst>
            </a:prstGeom>
            <a:solidFill>
              <a:srgbClr val="BEFF8C"/>
            </a:solidFill>
            <a:ln w="12700" cap="flat" cmpd="sng" algn="ctr">
              <a:solidFill>
                <a:srgbClr val="0517B5"/>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GB" noProof="0" dirty="0">
                <a:solidFill>
                  <a:srgbClr val="0517B5"/>
                </a:solidFill>
                <a:latin typeface="IBM Plex Sans" panose="020B0503050203000203" pitchFamily="34" charset="0"/>
              </a:endParaRPr>
            </a:p>
          </p:txBody>
        </p:sp>
        <p:sp>
          <p:nvSpPr>
            <p:cNvPr id="46" name="Rechteck 68">
              <a:extLst>
                <a:ext uri="{FF2B5EF4-FFF2-40B4-BE49-F238E27FC236}">
                  <a16:creationId xmlns:a16="http://schemas.microsoft.com/office/drawing/2014/main" id="{AC886B40-A98A-1436-6283-F1C3194887E4}"/>
                </a:ext>
              </a:extLst>
            </p:cNvPr>
            <p:cNvSpPr/>
            <p:nvPr/>
          </p:nvSpPr>
          <p:spPr>
            <a:xfrm>
              <a:off x="5303304" y="3108561"/>
              <a:ext cx="2405283" cy="369332"/>
            </a:xfrm>
            <a:prstGeom prst="rect">
              <a:avLst/>
            </a:prstGeom>
          </p:spPr>
          <p:txBody>
            <a:bodyPr wrap="square">
              <a:spAutoFit/>
            </a:bodyPr>
            <a:lstStyle/>
            <a:p>
              <a:pPr lvl="0">
                <a:buNone/>
              </a:pPr>
              <a:r>
                <a:rPr lang="en-GB" b="1" noProof="0" dirty="0">
                  <a:solidFill>
                    <a:srgbClr val="0517B5"/>
                  </a:solidFill>
                  <a:latin typeface="IBM Plex Sans" panose="020B0503050203000203" pitchFamily="34" charset="0"/>
                  <a:ea typeface="Verdana" panose="020B0604030504040204" pitchFamily="34" charset="0"/>
                  <a:cs typeface="Helvetica" panose="020B0604020202020204" pitchFamily="34" charset="0"/>
                </a:rPr>
                <a:t>3. Differentiated</a:t>
              </a:r>
            </a:p>
          </p:txBody>
        </p:sp>
      </p:grpSp>
      <p:grpSp>
        <p:nvGrpSpPr>
          <p:cNvPr id="47" name="Group 46">
            <a:extLst>
              <a:ext uri="{FF2B5EF4-FFF2-40B4-BE49-F238E27FC236}">
                <a16:creationId xmlns:a16="http://schemas.microsoft.com/office/drawing/2014/main" id="{7E857332-6163-8973-E01D-DED0B6736385}"/>
              </a:ext>
            </a:extLst>
          </p:cNvPr>
          <p:cNvGrpSpPr/>
          <p:nvPr/>
        </p:nvGrpSpPr>
        <p:grpSpPr>
          <a:xfrm>
            <a:off x="7368304" y="2780751"/>
            <a:ext cx="2028468" cy="1375393"/>
            <a:chOff x="7287620" y="2699906"/>
            <a:chExt cx="2028468" cy="1375393"/>
          </a:xfrm>
        </p:grpSpPr>
        <p:sp>
          <p:nvSpPr>
            <p:cNvPr id="48" name="L-Form 64">
              <a:extLst>
                <a:ext uri="{FF2B5EF4-FFF2-40B4-BE49-F238E27FC236}">
                  <a16:creationId xmlns:a16="http://schemas.microsoft.com/office/drawing/2014/main" id="{03FA214D-3441-5681-988B-58AE19BFF948}"/>
                </a:ext>
              </a:extLst>
            </p:cNvPr>
            <p:cNvSpPr/>
            <p:nvPr/>
          </p:nvSpPr>
          <p:spPr>
            <a:xfrm rot="5400000">
              <a:off x="7614157" y="2373369"/>
              <a:ext cx="1375393" cy="2028468"/>
            </a:xfrm>
            <a:prstGeom prst="corner">
              <a:avLst>
                <a:gd name="adj1" fmla="val 16120"/>
                <a:gd name="adj2" fmla="val 16110"/>
              </a:avLst>
            </a:prstGeom>
            <a:solidFill>
              <a:srgbClr val="BEFF8C"/>
            </a:solidFill>
            <a:ln w="12700" cap="flat" cmpd="sng" algn="ctr">
              <a:solidFill>
                <a:srgbClr val="0517B5"/>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GB" noProof="0" dirty="0">
                <a:solidFill>
                  <a:srgbClr val="0517B5"/>
                </a:solidFill>
                <a:latin typeface="IBM Plex Sans" panose="020B0503050203000203" pitchFamily="34" charset="0"/>
              </a:endParaRPr>
            </a:p>
          </p:txBody>
        </p:sp>
        <p:sp>
          <p:nvSpPr>
            <p:cNvPr id="49" name="Rechteck 69">
              <a:extLst>
                <a:ext uri="{FF2B5EF4-FFF2-40B4-BE49-F238E27FC236}">
                  <a16:creationId xmlns:a16="http://schemas.microsoft.com/office/drawing/2014/main" id="{0DAE14D6-78C4-693B-710A-74F48656B8E6}"/>
                </a:ext>
              </a:extLst>
            </p:cNvPr>
            <p:cNvSpPr/>
            <p:nvPr/>
          </p:nvSpPr>
          <p:spPr>
            <a:xfrm>
              <a:off x="7497337" y="2962474"/>
              <a:ext cx="1436612" cy="369332"/>
            </a:xfrm>
            <a:prstGeom prst="rect">
              <a:avLst/>
            </a:prstGeom>
          </p:spPr>
          <p:txBody>
            <a:bodyPr wrap="none">
              <a:spAutoFit/>
            </a:bodyPr>
            <a:lstStyle/>
            <a:p>
              <a:pPr lvl="0">
                <a:buNone/>
              </a:pPr>
              <a:r>
                <a:rPr lang="en-GB" b="1" noProof="0" dirty="0">
                  <a:solidFill>
                    <a:srgbClr val="0517B5"/>
                  </a:solidFill>
                  <a:latin typeface="IBM Plex Sans" panose="020B0503050203000203" pitchFamily="34" charset="0"/>
                  <a:ea typeface="Verdana" panose="020B0604030504040204" pitchFamily="34" charset="0"/>
                  <a:cs typeface="Helvetica" panose="020B0604020202020204" pitchFamily="34" charset="0"/>
                </a:rPr>
                <a:t>4. Managed</a:t>
              </a:r>
            </a:p>
          </p:txBody>
        </p:sp>
      </p:grpSp>
      <p:grpSp>
        <p:nvGrpSpPr>
          <p:cNvPr id="50" name="Group 49">
            <a:extLst>
              <a:ext uri="{FF2B5EF4-FFF2-40B4-BE49-F238E27FC236}">
                <a16:creationId xmlns:a16="http://schemas.microsoft.com/office/drawing/2014/main" id="{68396A21-EB35-4153-7B27-6702D4787A49}"/>
              </a:ext>
            </a:extLst>
          </p:cNvPr>
          <p:cNvGrpSpPr/>
          <p:nvPr/>
        </p:nvGrpSpPr>
        <p:grpSpPr>
          <a:xfrm>
            <a:off x="9484462" y="2542477"/>
            <a:ext cx="2028468" cy="1375393"/>
            <a:chOff x="9403778" y="2542477"/>
            <a:chExt cx="2028468" cy="1375393"/>
          </a:xfrm>
        </p:grpSpPr>
        <p:sp>
          <p:nvSpPr>
            <p:cNvPr id="51" name="L-Form 65">
              <a:extLst>
                <a:ext uri="{FF2B5EF4-FFF2-40B4-BE49-F238E27FC236}">
                  <a16:creationId xmlns:a16="http://schemas.microsoft.com/office/drawing/2014/main" id="{B39FC5CE-E7BE-88B1-A598-C5429F4FC29C}"/>
                </a:ext>
              </a:extLst>
            </p:cNvPr>
            <p:cNvSpPr/>
            <p:nvPr/>
          </p:nvSpPr>
          <p:spPr>
            <a:xfrm rot="5400000">
              <a:off x="9730315" y="2215940"/>
              <a:ext cx="1375393" cy="2028468"/>
            </a:xfrm>
            <a:prstGeom prst="corner">
              <a:avLst>
                <a:gd name="adj1" fmla="val 16120"/>
                <a:gd name="adj2" fmla="val 16110"/>
              </a:avLst>
            </a:prstGeom>
            <a:solidFill>
              <a:srgbClr val="BEFF8C"/>
            </a:solidFill>
            <a:ln w="12700" cap="flat" cmpd="sng" algn="ctr">
              <a:solidFill>
                <a:srgbClr val="0517B5"/>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GB" noProof="0" dirty="0">
                <a:solidFill>
                  <a:srgbClr val="0517B5"/>
                </a:solidFill>
                <a:latin typeface="IBM Plex Sans" panose="020B0503050203000203" pitchFamily="34" charset="0"/>
              </a:endParaRPr>
            </a:p>
          </p:txBody>
        </p:sp>
        <p:sp>
          <p:nvSpPr>
            <p:cNvPr id="52" name="Rechteck 70">
              <a:extLst>
                <a:ext uri="{FF2B5EF4-FFF2-40B4-BE49-F238E27FC236}">
                  <a16:creationId xmlns:a16="http://schemas.microsoft.com/office/drawing/2014/main" id="{DEE4E52E-9F76-7521-C9F4-013B4A8399F5}"/>
                </a:ext>
              </a:extLst>
            </p:cNvPr>
            <p:cNvSpPr/>
            <p:nvPr/>
          </p:nvSpPr>
          <p:spPr>
            <a:xfrm>
              <a:off x="9624816" y="2780283"/>
              <a:ext cx="1479892" cy="369332"/>
            </a:xfrm>
            <a:prstGeom prst="rect">
              <a:avLst/>
            </a:prstGeom>
          </p:spPr>
          <p:txBody>
            <a:bodyPr wrap="none">
              <a:spAutoFit/>
            </a:bodyPr>
            <a:lstStyle/>
            <a:p>
              <a:pPr lvl="0">
                <a:buNone/>
              </a:pPr>
              <a:r>
                <a:rPr lang="en-GB" b="1" noProof="0" dirty="0">
                  <a:solidFill>
                    <a:srgbClr val="0517B5"/>
                  </a:solidFill>
                  <a:latin typeface="IBM Plex Sans" panose="020B0503050203000203" pitchFamily="34" charset="0"/>
                  <a:ea typeface="Verdana" panose="020B0604030504040204" pitchFamily="34" charset="0"/>
                  <a:cs typeface="Helvetica" panose="020B0604020202020204" pitchFamily="34" charset="0"/>
                </a:rPr>
                <a:t>5. </a:t>
              </a:r>
              <a:r>
                <a:rPr lang="en-GB" b="1" dirty="0">
                  <a:solidFill>
                    <a:srgbClr val="0517B5"/>
                  </a:solidFill>
                  <a:latin typeface="IBM Plex Sans" panose="020B0503050203000203" pitchFamily="34" charset="0"/>
                  <a:ea typeface="Verdana" panose="020B0604030504040204" pitchFamily="34" charset="0"/>
                  <a:cs typeface="Helvetica" panose="020B0604020202020204" pitchFamily="34" charset="0"/>
                </a:rPr>
                <a:t>Proactive</a:t>
              </a:r>
              <a:endParaRPr lang="en-GB" b="1" noProof="0" dirty="0">
                <a:solidFill>
                  <a:srgbClr val="0517B5"/>
                </a:solidFill>
                <a:latin typeface="IBM Plex Sans" panose="020B0503050203000203" pitchFamily="34" charset="0"/>
                <a:ea typeface="Verdana" panose="020B0604030504040204" pitchFamily="34" charset="0"/>
                <a:cs typeface="Helvetica" panose="020B0604020202020204" pitchFamily="34" charset="0"/>
              </a:endParaRPr>
            </a:p>
          </p:txBody>
        </p:sp>
      </p:grpSp>
      <p:grpSp>
        <p:nvGrpSpPr>
          <p:cNvPr id="53" name="Group 52">
            <a:extLst>
              <a:ext uri="{FF2B5EF4-FFF2-40B4-BE49-F238E27FC236}">
                <a16:creationId xmlns:a16="http://schemas.microsoft.com/office/drawing/2014/main" id="{F62FF6C3-67A8-1BD7-E789-6F7C44A24CCD}"/>
              </a:ext>
            </a:extLst>
          </p:cNvPr>
          <p:cNvGrpSpPr/>
          <p:nvPr/>
        </p:nvGrpSpPr>
        <p:grpSpPr>
          <a:xfrm>
            <a:off x="918885" y="3495573"/>
            <a:ext cx="2028468" cy="1375393"/>
            <a:chOff x="838201" y="3495573"/>
            <a:chExt cx="2028468" cy="1375393"/>
          </a:xfrm>
        </p:grpSpPr>
        <p:sp>
          <p:nvSpPr>
            <p:cNvPr id="54" name="L-Form 31">
              <a:extLst>
                <a:ext uri="{FF2B5EF4-FFF2-40B4-BE49-F238E27FC236}">
                  <a16:creationId xmlns:a16="http://schemas.microsoft.com/office/drawing/2014/main" id="{6ABEB517-BEF5-AC62-B99A-7F3B35FCFE25}"/>
                </a:ext>
              </a:extLst>
            </p:cNvPr>
            <p:cNvSpPr/>
            <p:nvPr/>
          </p:nvSpPr>
          <p:spPr>
            <a:xfrm rot="5400000">
              <a:off x="1164738" y="3169036"/>
              <a:ext cx="1375393" cy="2028468"/>
            </a:xfrm>
            <a:prstGeom prst="corner">
              <a:avLst>
                <a:gd name="adj1" fmla="val 16120"/>
                <a:gd name="adj2" fmla="val 16110"/>
              </a:avLst>
            </a:prstGeom>
            <a:solidFill>
              <a:srgbClr val="BEFF8C"/>
            </a:solidFill>
            <a:ln w="12700" cap="flat" cmpd="sng" algn="ctr">
              <a:solidFill>
                <a:srgbClr val="0517B5"/>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GB" noProof="0" dirty="0">
                <a:solidFill>
                  <a:srgbClr val="0517B5"/>
                </a:solidFill>
                <a:latin typeface="IBM Plex Sans" panose="020B0503050203000203" pitchFamily="34" charset="0"/>
              </a:endParaRPr>
            </a:p>
          </p:txBody>
        </p:sp>
        <p:sp>
          <p:nvSpPr>
            <p:cNvPr id="55" name="Rechteck 4">
              <a:extLst>
                <a:ext uri="{FF2B5EF4-FFF2-40B4-BE49-F238E27FC236}">
                  <a16:creationId xmlns:a16="http://schemas.microsoft.com/office/drawing/2014/main" id="{78985F94-1F5B-C403-6DE2-359FEABA676F}"/>
                </a:ext>
              </a:extLst>
            </p:cNvPr>
            <p:cNvSpPr/>
            <p:nvPr/>
          </p:nvSpPr>
          <p:spPr>
            <a:xfrm>
              <a:off x="1038753" y="3767847"/>
              <a:ext cx="1305165" cy="369332"/>
            </a:xfrm>
            <a:prstGeom prst="rect">
              <a:avLst/>
            </a:prstGeom>
          </p:spPr>
          <p:txBody>
            <a:bodyPr wrap="none">
              <a:spAutoFit/>
            </a:bodyPr>
            <a:lstStyle/>
            <a:p>
              <a:pPr lvl="0">
                <a:buNone/>
              </a:pPr>
              <a:r>
                <a:rPr lang="en-GB" b="1" noProof="0" dirty="0">
                  <a:solidFill>
                    <a:srgbClr val="0517B5"/>
                  </a:solidFill>
                  <a:latin typeface="IBM Plex Sans" panose="020B0503050203000203" pitchFamily="34" charset="0"/>
                  <a:ea typeface="Verdana" panose="020B0604030504040204" pitchFamily="34" charset="0"/>
                  <a:cs typeface="Helvetica" panose="020B0604020202020204" pitchFamily="34" charset="0"/>
                </a:rPr>
                <a:t>1. Implicit</a:t>
              </a:r>
              <a:endParaRPr lang="en-GB" noProof="0" dirty="0">
                <a:solidFill>
                  <a:srgbClr val="0517B5"/>
                </a:solidFill>
                <a:latin typeface="IBM Plex Sans" panose="020B0503050203000203" pitchFamily="34" charset="0"/>
                <a:ea typeface="Verdana" panose="020B0604030504040204" pitchFamily="34" charset="0"/>
                <a:cs typeface="Helvetica" panose="020B0604020202020204" pitchFamily="34" charset="0"/>
              </a:endParaRPr>
            </a:p>
          </p:txBody>
        </p:sp>
      </p:grpSp>
      <p:sp>
        <p:nvSpPr>
          <p:cNvPr id="6" name="Footer Placeholder 4">
            <a:extLst>
              <a:ext uri="{FF2B5EF4-FFF2-40B4-BE49-F238E27FC236}">
                <a16:creationId xmlns:a16="http://schemas.microsoft.com/office/drawing/2014/main" id="{AD3B6C26-D287-0C92-D69F-ACB21E66749E}"/>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11358654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BEFF8C"/>
        </a:solidFill>
        <a:effectLst/>
      </p:bgPr>
    </p:bg>
    <p:spTree>
      <p:nvGrpSpPr>
        <p:cNvPr id="1" name="">
          <a:extLst>
            <a:ext uri="{FF2B5EF4-FFF2-40B4-BE49-F238E27FC236}">
              <a16:creationId xmlns:a16="http://schemas.microsoft.com/office/drawing/2014/main" id="{EB1A2DE8-2553-2912-7EF4-5B59556AA40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375CC55-00FA-B106-28BB-C913271ABE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1DABCBF2-E56E-F7B9-56F0-785938127083}"/>
              </a:ext>
            </a:extLst>
          </p:cNvPr>
          <p:cNvSpPr>
            <a:spLocks noGrp="1"/>
          </p:cNvSpPr>
          <p:nvPr>
            <p:ph type="title"/>
          </p:nvPr>
        </p:nvSpPr>
        <p:spPr>
          <a:xfrm>
            <a:off x="838200" y="620201"/>
            <a:ext cx="10515600" cy="1325563"/>
          </a:xfrm>
        </p:spPr>
        <p:txBody>
          <a:bodyPr>
            <a:normAutofit fontScale="90000"/>
          </a:bodyPr>
          <a:lstStyle/>
          <a:p>
            <a:r>
              <a:rPr lang="en-GB" sz="2000" b="1" dirty="0">
                <a:solidFill>
                  <a:srgbClr val="0517B5"/>
                </a:solidFill>
              </a:rPr>
              <a:t>Chapter 3 / A Framework for Sustainable Innovation Cultures</a:t>
            </a:r>
            <a:br>
              <a:rPr lang="en-GB" sz="2000" b="1" dirty="0">
                <a:solidFill>
                  <a:srgbClr val="0517B5"/>
                </a:solidFill>
              </a:rPr>
            </a:br>
            <a:r>
              <a:rPr lang="en-GB" sz="4000" noProof="0" dirty="0">
                <a:solidFill>
                  <a:srgbClr val="0517B5"/>
                </a:solidFill>
              </a:rPr>
              <a:t>Case </a:t>
            </a:r>
            <a:r>
              <a:rPr lang="en-GB" sz="4000" dirty="0">
                <a:solidFill>
                  <a:srgbClr val="0517B5"/>
                </a:solidFill>
              </a:rPr>
              <a:t>6</a:t>
            </a:r>
            <a:r>
              <a:rPr lang="en-GB" sz="4000" noProof="0" dirty="0">
                <a:solidFill>
                  <a:srgbClr val="0517B5"/>
                </a:solidFill>
              </a:rPr>
              <a:t>. </a:t>
            </a:r>
            <a:r>
              <a:rPr lang="en-US" sz="4000" noProof="0" dirty="0">
                <a:solidFill>
                  <a:srgbClr val="0517B5"/>
                </a:solidFill>
              </a:rPr>
              <a:t>Ecosia Considers Partnering with a Petrol Company</a:t>
            </a:r>
            <a:endParaRPr lang="en-GB" sz="3600"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EF9F60D6-4429-6E78-A242-B4CF4140BB85}"/>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5" name="TextBox 14">
            <a:extLst>
              <a:ext uri="{FF2B5EF4-FFF2-40B4-BE49-F238E27FC236}">
                <a16:creationId xmlns:a16="http://schemas.microsoft.com/office/drawing/2014/main" id="{8CF71E0D-F4B9-4496-3A89-F6146ACF45A3}"/>
              </a:ext>
            </a:extLst>
          </p:cNvPr>
          <p:cNvSpPr txBox="1"/>
          <p:nvPr/>
        </p:nvSpPr>
        <p:spPr>
          <a:xfrm>
            <a:off x="838200" y="2080701"/>
            <a:ext cx="8395736" cy="4795159"/>
          </a:xfrm>
          <a:prstGeom prst="rect">
            <a:avLst/>
          </a:prstGeom>
          <a:noFill/>
        </p:spPr>
        <p:txBody>
          <a:bodyPr wrap="square">
            <a:spAutoFit/>
          </a:bodyPr>
          <a:lstStyle/>
          <a:p>
            <a:pPr marL="342900" lvl="0" indent="-342900">
              <a:lnSpc>
                <a:spcPct val="90000"/>
              </a:lnSpc>
              <a:spcBef>
                <a:spcPts val="1000"/>
              </a:spcBef>
              <a:buClr>
                <a:prstClr val="black"/>
              </a:buClr>
              <a:buFont typeface="Wingdings" panose="05000000000000000000" pitchFamily="2" charset="2"/>
              <a:buChar char="§"/>
              <a:defRPr/>
            </a:pPr>
            <a:r>
              <a:rPr lang="en-US" sz="2000" dirty="0">
                <a:latin typeface="IBM Plex Sans" panose="020B0503050203000203" pitchFamily="34" charset="0"/>
              </a:rPr>
              <a:t>Ecosia reinvests ad revenues into tree-planting projects, </a:t>
            </a:r>
            <a:r>
              <a:rPr lang="en-US" sz="2000" noProof="0" dirty="0">
                <a:solidFill>
                  <a:prstClr val="black"/>
                </a:solidFill>
                <a:latin typeface="IBM Plex Sans" panose="020B0503050203000203" pitchFamily="34" charset="0"/>
              </a:rPr>
              <a:t>250M+ trees planted by 2026</a:t>
            </a:r>
          </a:p>
          <a:p>
            <a:pPr marL="342900" lvl="0" indent="-342900">
              <a:lnSpc>
                <a:spcPct val="90000"/>
              </a:lnSpc>
              <a:spcBef>
                <a:spcPts val="1000"/>
              </a:spcBef>
              <a:buClr>
                <a:prstClr val="black"/>
              </a:buClr>
              <a:buFont typeface="Wingdings" panose="05000000000000000000" pitchFamily="2" charset="2"/>
              <a:buChar char="§"/>
              <a:defRPr/>
            </a:pPr>
            <a:r>
              <a:rPr lang="en-US" sz="2000" dirty="0">
                <a:solidFill>
                  <a:prstClr val="black"/>
                </a:solidFill>
                <a:latin typeface="IBM Plex Sans" panose="020B0503050203000203" pitchFamily="34" charset="0"/>
              </a:rPr>
              <a:t>6 Core Values: </a:t>
            </a:r>
            <a:br>
              <a:rPr lang="en-US" sz="2000" dirty="0">
                <a:solidFill>
                  <a:prstClr val="black"/>
                </a:solidFill>
                <a:latin typeface="IBM Plex Sans" panose="020B0503050203000203" pitchFamily="34" charset="0"/>
              </a:rPr>
            </a:br>
            <a:r>
              <a:rPr lang="en-US" sz="1600" dirty="0">
                <a:solidFill>
                  <a:prstClr val="black"/>
                </a:solidFill>
                <a:latin typeface="IBM Plex Sans" panose="020B0503050203000203" pitchFamily="34" charset="0"/>
              </a:rPr>
              <a:t>Impact, Integrity, Sustainability, Leadership, User Focus, Happiness</a:t>
            </a:r>
            <a:endParaRPr lang="en-US" sz="2000" dirty="0">
              <a:solidFill>
                <a:prstClr val="black"/>
              </a:solidFill>
              <a:latin typeface="IBM Plex Sans" panose="020B0503050203000203" pitchFamily="34" charset="0"/>
            </a:endParaRPr>
          </a:p>
          <a:p>
            <a:pPr marL="342900" lvl="0" indent="-342900">
              <a:lnSpc>
                <a:spcPct val="90000"/>
              </a:lnSpc>
              <a:spcBef>
                <a:spcPts val="1000"/>
              </a:spcBef>
              <a:buClr>
                <a:prstClr val="black"/>
              </a:buClr>
              <a:buFont typeface="Wingdings" panose="05000000000000000000" pitchFamily="2" charset="2"/>
              <a:buChar char="§"/>
              <a:defRPr/>
            </a:pPr>
            <a:r>
              <a:rPr lang="en-US" sz="2000" dirty="0">
                <a:latin typeface="IBM Plex Sans" panose="020B0503050203000203" pitchFamily="34" charset="0"/>
              </a:rPr>
              <a:t>A ‘big petrol corporation’ approached the search engine with an offer.</a:t>
            </a:r>
            <a:r>
              <a:rPr lang="en-GB" sz="2000" baseline="30000" dirty="0"/>
              <a:t>9</a:t>
            </a:r>
            <a:r>
              <a:rPr lang="en-US" sz="2000" dirty="0">
                <a:latin typeface="IBM Plex Sans" panose="020B0503050203000203" pitchFamily="34" charset="0"/>
              </a:rPr>
              <a:t> Ecosia’s product manager at the time recalls the case: </a:t>
            </a:r>
          </a:p>
          <a:p>
            <a:pPr lvl="0" defTabSz="360363">
              <a:lnSpc>
                <a:spcPct val="90000"/>
              </a:lnSpc>
              <a:spcBef>
                <a:spcPts val="1000"/>
              </a:spcBef>
              <a:buClr>
                <a:prstClr val="black"/>
              </a:buClr>
              <a:defRPr/>
            </a:pPr>
            <a:r>
              <a:rPr lang="en-US" sz="2000" i="1" dirty="0">
                <a:latin typeface="IBM Plex Sans" panose="020B0503050203000203" pitchFamily="34" charset="0"/>
              </a:rPr>
              <a:t>	‘</a:t>
            </a:r>
            <a:r>
              <a:rPr lang="en-US" sz="1600" i="1" dirty="0">
                <a:latin typeface="IBM Plex Sans" panose="020B0503050203000203" pitchFamily="34" charset="0"/>
              </a:rPr>
              <a:t>One of our core values is “integrity”… maybe if you have a partner and that 	allows you 	to reach five million people that would be a lot of trees … but if you 	compromise too 	much then you start losing integrity… in that 	case, we were also 	like: No, the cost 	for our integrity would be too high.’</a:t>
            </a:r>
          </a:p>
          <a:p>
            <a:pPr marL="342900" lvl="0" indent="-342900">
              <a:lnSpc>
                <a:spcPct val="90000"/>
              </a:lnSpc>
              <a:spcBef>
                <a:spcPts val="1000"/>
              </a:spcBef>
              <a:buClr>
                <a:prstClr val="black"/>
              </a:buClr>
              <a:buFont typeface="Wingdings" panose="05000000000000000000" pitchFamily="2" charset="2"/>
              <a:buChar char="§"/>
              <a:defRPr/>
            </a:pPr>
            <a:r>
              <a:rPr lang="en-US" sz="2000" dirty="0">
                <a:latin typeface="IBM Plex Sans" panose="020B0503050203000203" pitchFamily="34" charset="0"/>
              </a:rPr>
              <a:t>Ecosia’s values provided a shared reference for the evaluation of strategic choices, without closing off options. This approach reflects a conscious value </a:t>
            </a:r>
            <a:r>
              <a:rPr lang="en-US" sz="2000" dirty="0" err="1">
                <a:latin typeface="IBM Plex Sans" panose="020B0503050203000203" pitchFamily="34" charset="0"/>
              </a:rPr>
              <a:t>prioritisation</a:t>
            </a:r>
            <a:r>
              <a:rPr lang="en-US" sz="2000" dirty="0">
                <a:latin typeface="IBM Plex Sans" panose="020B0503050203000203" pitchFamily="34" charset="0"/>
              </a:rPr>
              <a:t> (integrity vs impact) rather than following a strict ethical code to prevent mission drifts.</a:t>
            </a:r>
            <a:endParaRPr lang="en-US" sz="2000" i="1" noProof="0" dirty="0">
              <a:solidFill>
                <a:prstClr val="black"/>
              </a:solidFill>
              <a:latin typeface="IBM Plex Sans" panose="020B0503050203000203" pitchFamily="34" charset="0"/>
            </a:endParaRPr>
          </a:p>
          <a:p>
            <a:pPr marL="342900" lvl="0" indent="-342900">
              <a:lnSpc>
                <a:spcPct val="90000"/>
              </a:lnSpc>
              <a:spcBef>
                <a:spcPts val="1000"/>
              </a:spcBef>
              <a:buClr>
                <a:prstClr val="black"/>
              </a:buClr>
              <a:buFont typeface="Wingdings" panose="05000000000000000000" pitchFamily="2" charset="2"/>
              <a:buChar char="§"/>
              <a:defRPr/>
            </a:pPr>
            <a:endParaRPr lang="en-US" sz="2000" noProof="0" dirty="0">
              <a:solidFill>
                <a:prstClr val="black"/>
              </a:solidFill>
              <a:latin typeface="IBM Plex Sans" panose="020B0503050203000203" pitchFamily="34" charset="0"/>
            </a:endParaRPr>
          </a:p>
        </p:txBody>
      </p:sp>
      <p:grpSp>
        <p:nvGrpSpPr>
          <p:cNvPr id="6" name="Group 5">
            <a:extLst>
              <a:ext uri="{FF2B5EF4-FFF2-40B4-BE49-F238E27FC236}">
                <a16:creationId xmlns:a16="http://schemas.microsoft.com/office/drawing/2014/main" id="{134F2E87-89A8-0EEA-4600-A670968A0F03}"/>
              </a:ext>
            </a:extLst>
          </p:cNvPr>
          <p:cNvGrpSpPr/>
          <p:nvPr/>
        </p:nvGrpSpPr>
        <p:grpSpPr>
          <a:xfrm>
            <a:off x="9366460" y="1825625"/>
            <a:ext cx="1854814" cy="2255718"/>
            <a:chOff x="9366460" y="1825625"/>
            <a:chExt cx="1854814" cy="2255718"/>
          </a:xfrm>
        </p:grpSpPr>
        <p:pic>
          <p:nvPicPr>
            <p:cNvPr id="9218" name="Picture 2" descr="May be an image of text that says &quot;ECOSIA&quot;">
              <a:extLst>
                <a:ext uri="{FF2B5EF4-FFF2-40B4-BE49-F238E27FC236}">
                  <a16:creationId xmlns:a16="http://schemas.microsoft.com/office/drawing/2014/main" id="{0BE7A8AA-5C74-E734-49A4-0890A35EEAFF}"/>
                </a:ext>
              </a:extLst>
            </p:cNvPr>
            <p:cNvPicPr>
              <a:picLocks noChangeAspect="1" noChangeArrowheads="1"/>
            </p:cNvPicPr>
            <p:nvPr/>
          </p:nvPicPr>
          <p:blipFill rotWithShape="1">
            <a:blip r:embed="rId4" cstate="print">
              <a:clrChange>
                <a:clrFrom>
                  <a:srgbClr val="D8EB80"/>
                </a:clrFrom>
                <a:clrTo>
                  <a:srgbClr val="D8EB80">
                    <a:alpha val="0"/>
                  </a:srgbClr>
                </a:clrTo>
              </a:clrChange>
              <a:extLst>
                <a:ext uri="{28A0092B-C50C-407E-A947-70E740481C1C}">
                  <a14:useLocalDpi xmlns:a14="http://schemas.microsoft.com/office/drawing/2010/main"/>
                </a:ext>
              </a:extLst>
            </a:blip>
            <a:srcRect/>
            <a:stretch>
              <a:fillRect/>
            </a:stretch>
          </p:blipFill>
          <p:spPr bwMode="auto">
            <a:xfrm>
              <a:off x="9366460" y="1825625"/>
              <a:ext cx="1854814" cy="57680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Ecosia: Search to plant trees - Apps on Google Play">
              <a:extLst>
                <a:ext uri="{FF2B5EF4-FFF2-40B4-BE49-F238E27FC236}">
                  <a16:creationId xmlns:a16="http://schemas.microsoft.com/office/drawing/2014/main" id="{034D6384-34EC-6F47-10FE-F2EF6DF23A9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9456070" y="2405749"/>
              <a:ext cx="1675594" cy="1675594"/>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Footer Placeholder 4">
            <a:extLst>
              <a:ext uri="{FF2B5EF4-FFF2-40B4-BE49-F238E27FC236}">
                <a16:creationId xmlns:a16="http://schemas.microsoft.com/office/drawing/2014/main" id="{5AAAF932-90D3-2F55-C286-4249BBC777E1}"/>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32186787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6B4B8-C434-46B8-E5C0-8E2435E88674}"/>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3556D9BF-462C-CE83-87D0-F9B12CD7C70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6F8F161C-D6F1-8206-3531-B9AF0860BBCB}"/>
              </a:ext>
            </a:extLst>
          </p:cNvPr>
          <p:cNvSpPr>
            <a:spLocks noGrp="1"/>
          </p:cNvSpPr>
          <p:nvPr>
            <p:ph type="title"/>
          </p:nvPr>
        </p:nvSpPr>
        <p:spPr>
          <a:xfrm>
            <a:off x="838200" y="620199"/>
            <a:ext cx="10515600" cy="1325563"/>
          </a:xfrm>
        </p:spPr>
        <p:txBody>
          <a:bodyPr>
            <a:normAutofit fontScale="90000"/>
          </a:bodyPr>
          <a:lstStyle/>
          <a:p>
            <a:r>
              <a:rPr lang="en-GB" sz="2000" b="1" dirty="0">
                <a:solidFill>
                  <a:srgbClr val="0517B5"/>
                </a:solidFill>
              </a:rPr>
              <a:t>Chapter 3 / A Framework for Sustainable Innovation Cultures</a:t>
            </a:r>
            <a:br>
              <a:rPr lang="en-GB" sz="2200" noProof="0" dirty="0">
                <a:solidFill>
                  <a:srgbClr val="0517B5"/>
                </a:solidFill>
                <a:latin typeface="IBM Plex Sans" panose="020B0503050203000203" pitchFamily="34" charset="0"/>
              </a:rPr>
            </a:br>
            <a:r>
              <a:rPr lang="en-US" sz="4000" noProof="0" dirty="0">
                <a:solidFill>
                  <a:srgbClr val="0517B5"/>
                </a:solidFill>
                <a:latin typeface="IBM Plex Sans" panose="020B0503050203000203" pitchFamily="34" charset="0"/>
              </a:rPr>
              <a:t>Working Against Unintended Consequences and Potential Rebound Effects </a:t>
            </a:r>
            <a:endParaRPr lang="en-GB" sz="3600" noProof="0" dirty="0">
              <a:solidFill>
                <a:srgbClr val="0517B5"/>
              </a:solidFill>
              <a:latin typeface="IBM Plex Sans" panose="020B0503050203000203" pitchFamily="34" charset="0"/>
            </a:endParaRPr>
          </a:p>
        </p:txBody>
      </p:sp>
      <p:sp>
        <p:nvSpPr>
          <p:cNvPr id="3" name="Content Placeholder 2">
            <a:extLst>
              <a:ext uri="{FF2B5EF4-FFF2-40B4-BE49-F238E27FC236}">
                <a16:creationId xmlns:a16="http://schemas.microsoft.com/office/drawing/2014/main" id="{E680C8DA-3E7E-783E-B27C-D96318968A3B}"/>
              </a:ext>
            </a:extLst>
          </p:cNvPr>
          <p:cNvSpPr>
            <a:spLocks noGrp="1"/>
          </p:cNvSpPr>
          <p:nvPr>
            <p:ph idx="1"/>
          </p:nvPr>
        </p:nvSpPr>
        <p:spPr>
          <a:xfrm>
            <a:off x="838200" y="2080699"/>
            <a:ext cx="10515600" cy="4351338"/>
          </a:xfrm>
        </p:spPr>
        <p:txBody>
          <a:bodyPr>
            <a:normAutofit/>
          </a:bodyPr>
          <a:lstStyle/>
          <a:p>
            <a:pPr>
              <a:buClr>
                <a:schemeClr val="tx1"/>
              </a:buClr>
              <a:buFont typeface="Wingdings" panose="05000000000000000000" pitchFamily="2" charset="2"/>
              <a:buChar char="§"/>
              <a:defRPr/>
            </a:pPr>
            <a:r>
              <a:rPr lang="en-US" sz="2000" dirty="0"/>
              <a:t>Companies are facing ever increasing challenges to innovate while avoiding unintended, negative consequences (e.g. the alignment problem of AI applications</a:t>
            </a:r>
            <a:r>
              <a:rPr lang="en-US" sz="2000" baseline="30000" dirty="0">
                <a:cs typeface="+mn-cs"/>
              </a:rPr>
              <a:t>10</a:t>
            </a:r>
            <a:r>
              <a:rPr lang="en-US" sz="2000" dirty="0"/>
              <a:t>).</a:t>
            </a:r>
          </a:p>
          <a:p>
            <a:pPr>
              <a:buClr>
                <a:schemeClr val="tx1"/>
              </a:buClr>
              <a:buFont typeface="Wingdings" panose="05000000000000000000" pitchFamily="2" charset="2"/>
              <a:buChar char="§"/>
              <a:defRPr/>
            </a:pPr>
            <a:r>
              <a:rPr lang="en-US" sz="2000" dirty="0"/>
              <a:t>Cultural factors can cause innovation activities to have unintended consequences. For instance, there are five factors that limit the competence of social groups to anticipate the consequences of their actions (lack of foreknowledge, assessment errors, impervious immediacy of interest, basic values and self-defeating prophecies).</a:t>
            </a:r>
            <a:r>
              <a:rPr lang="en-US" sz="2000" baseline="30000" dirty="0"/>
              <a:t>11</a:t>
            </a:r>
            <a:endParaRPr lang="en-US" sz="2000" dirty="0"/>
          </a:p>
          <a:p>
            <a:pPr>
              <a:buClr>
                <a:schemeClr val="tx1"/>
              </a:buClr>
              <a:buFont typeface="Wingdings" panose="05000000000000000000" pitchFamily="2" charset="2"/>
              <a:buChar char="§"/>
              <a:defRPr/>
            </a:pPr>
            <a:r>
              <a:rPr lang="en-US" sz="2000" dirty="0"/>
              <a:t>But culture also holds the potential to steer developments into more desirable directions. For instance, through practices of </a:t>
            </a:r>
            <a:r>
              <a:rPr lang="de-DE" sz="2000" i="1" dirty="0" err="1"/>
              <a:t>Sustainability</a:t>
            </a:r>
            <a:r>
              <a:rPr lang="de-DE" sz="2000" i="1" dirty="0"/>
              <a:t> </a:t>
            </a:r>
            <a:r>
              <a:rPr lang="de-DE" sz="2000" i="1" dirty="0" err="1"/>
              <a:t>Foresight</a:t>
            </a:r>
            <a:r>
              <a:rPr lang="de-DE" sz="2000" dirty="0"/>
              <a:t>, </a:t>
            </a:r>
            <a:r>
              <a:rPr lang="de-DE" sz="2000" i="1" dirty="0" err="1"/>
              <a:t>Anticipation</a:t>
            </a:r>
            <a:r>
              <a:rPr lang="de-DE" sz="2000" dirty="0"/>
              <a:t> and </a:t>
            </a:r>
            <a:r>
              <a:rPr lang="de-DE" sz="2000" i="1" dirty="0" err="1"/>
              <a:t>Responsiveness</a:t>
            </a:r>
            <a:r>
              <a:rPr lang="de-DE" sz="2000" dirty="0"/>
              <a:t>.</a:t>
            </a:r>
          </a:p>
          <a:p>
            <a:pPr>
              <a:buClr>
                <a:schemeClr val="tx1"/>
              </a:buClr>
              <a:buFont typeface="Wingdings" panose="05000000000000000000" pitchFamily="2" charset="2"/>
              <a:buChar char="§"/>
              <a:defRPr/>
            </a:pPr>
            <a:endParaRPr lang="en-GB" sz="2000" noProof="0" dirty="0"/>
          </a:p>
        </p:txBody>
      </p:sp>
      <p:sp>
        <p:nvSpPr>
          <p:cNvPr id="5" name="Slide Number Placeholder 4">
            <a:extLst>
              <a:ext uri="{FF2B5EF4-FFF2-40B4-BE49-F238E27FC236}">
                <a16:creationId xmlns:a16="http://schemas.microsoft.com/office/drawing/2014/main" id="{5B54E9AF-132C-9D5E-83EF-1F2EB9EFA79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6" name="Footer Placeholder 4">
            <a:extLst>
              <a:ext uri="{FF2B5EF4-FFF2-40B4-BE49-F238E27FC236}">
                <a16:creationId xmlns:a16="http://schemas.microsoft.com/office/drawing/2014/main" id="{B6A8CD95-1709-351B-AB1D-BF15E16E5D04}"/>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13902865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B6327-DD22-5B0F-4A43-D523F42CD58E}"/>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B91D2311-B1AF-4AAF-6A15-6DA69EFE6DB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9D27A2DE-A85C-F8FE-EE3C-85DE92723DCC}"/>
              </a:ext>
            </a:extLst>
          </p:cNvPr>
          <p:cNvSpPr>
            <a:spLocks noGrp="1"/>
          </p:cNvSpPr>
          <p:nvPr>
            <p:ph type="title"/>
          </p:nvPr>
        </p:nvSpPr>
        <p:spPr/>
        <p:txBody>
          <a:bodyPr>
            <a:normAutofit/>
          </a:bodyPr>
          <a:lstStyle/>
          <a:p>
            <a:r>
              <a:rPr lang="en-GB" sz="1800" b="1" dirty="0">
                <a:solidFill>
                  <a:srgbClr val="0517B5"/>
                </a:solidFill>
              </a:rPr>
              <a:t>Chapter 3 / A Framework for Sustainable Innovation Cultures</a:t>
            </a:r>
            <a:br>
              <a:rPr lang="en-GB" sz="1800" b="1" dirty="0">
                <a:solidFill>
                  <a:srgbClr val="0517B5"/>
                </a:solidFill>
              </a:rPr>
            </a:br>
            <a:r>
              <a:rPr lang="en-GB" sz="3600" noProof="0" dirty="0">
                <a:solidFill>
                  <a:srgbClr val="0517B5"/>
                </a:solidFill>
                <a:latin typeface="IBM Plex Sans" panose="020B0503050203000203" pitchFamily="34" charset="0"/>
              </a:rPr>
              <a:t>Establishing Sustainable Innovation Cultures </a:t>
            </a:r>
          </a:p>
        </p:txBody>
      </p:sp>
      <p:sp>
        <p:nvSpPr>
          <p:cNvPr id="3" name="Content Placeholder 2">
            <a:extLst>
              <a:ext uri="{FF2B5EF4-FFF2-40B4-BE49-F238E27FC236}">
                <a16:creationId xmlns:a16="http://schemas.microsoft.com/office/drawing/2014/main" id="{3004E2FF-96A1-AC1B-5BD1-46B1E6989634}"/>
              </a:ext>
            </a:extLst>
          </p:cNvPr>
          <p:cNvSpPr>
            <a:spLocks noGrp="1"/>
          </p:cNvSpPr>
          <p:nvPr>
            <p:ph idx="1"/>
          </p:nvPr>
        </p:nvSpPr>
        <p:spPr/>
        <p:txBody>
          <a:bodyPr>
            <a:normAutofit/>
          </a:bodyPr>
          <a:lstStyle/>
          <a:p>
            <a:pPr>
              <a:buClr>
                <a:srgbClr val="0517B5"/>
              </a:buClr>
              <a:buFont typeface="Helvetica" panose="020B0604020202020204" pitchFamily="34" charset="0"/>
              <a:buChar char="│"/>
              <a:defRPr/>
            </a:pPr>
            <a:r>
              <a:rPr lang="en-GB" sz="2000" b="1" noProof="0" dirty="0">
                <a:solidFill>
                  <a:srgbClr val="0517B5"/>
                </a:solidFill>
                <a:latin typeface="IBM Plex Sans" panose="020B0503050203000203" pitchFamily="34" charset="0"/>
              </a:rPr>
              <a:t>Recap:</a:t>
            </a:r>
            <a:r>
              <a:rPr lang="en-GB" sz="2000" noProof="0" dirty="0">
                <a:solidFill>
                  <a:srgbClr val="0517B5"/>
                </a:solidFill>
                <a:latin typeface="IBM Plex Sans" panose="020B0503050203000203" pitchFamily="34" charset="0"/>
              </a:rPr>
              <a:t> Sustainable innovation cultures are made up of three components: </a:t>
            </a:r>
          </a:p>
          <a:p>
            <a:pPr marL="0" indent="0">
              <a:buClr>
                <a:srgbClr val="0517B5"/>
              </a:buClr>
              <a:buNone/>
              <a:defRPr/>
            </a:pPr>
            <a:r>
              <a:rPr lang="en-GB" sz="1600" b="1" dirty="0">
                <a:solidFill>
                  <a:srgbClr val="0517B5"/>
                </a:solidFill>
                <a:cs typeface="+mn-cs"/>
              </a:rPr>
              <a:t>GENERATIVE SYSTEMS: </a:t>
            </a:r>
            <a:r>
              <a:rPr lang="en-GB" sz="2000" noProof="0" dirty="0">
                <a:latin typeface="IBM Plex Sans" panose="020B0503050203000203" pitchFamily="34" charset="0"/>
              </a:rPr>
              <a:t>made up of shared notions, practices and artefacts that turn values of sustainability into novel regenerative outcomes that are economically, socially and environmentally beneficial.</a:t>
            </a:r>
          </a:p>
          <a:p>
            <a:pPr marL="0" indent="0">
              <a:buClr>
                <a:srgbClr val="0517B5"/>
              </a:buClr>
              <a:buNone/>
              <a:defRPr/>
            </a:pPr>
            <a:r>
              <a:rPr lang="en-GB" sz="1600" b="1" dirty="0">
                <a:solidFill>
                  <a:srgbClr val="0517B5"/>
                </a:solidFill>
                <a:cs typeface="+mn-cs"/>
              </a:rPr>
              <a:t>DELIBERATE ALIGNMENT: </a:t>
            </a:r>
            <a:r>
              <a:rPr lang="en-GB" sz="2000" noProof="0" dirty="0">
                <a:latin typeface="IBM Plex Sans" panose="020B0503050203000203" pitchFamily="34" charset="0"/>
              </a:rPr>
              <a:t>Created by establishing sustainability as a priority and then aligning notions, practices and artefacts to resolve tensions between competing values and bridge gaps between values of sustainability and current practices.</a:t>
            </a:r>
          </a:p>
          <a:p>
            <a:pPr marL="0" indent="0">
              <a:buClr>
                <a:srgbClr val="0517B5"/>
              </a:buClr>
              <a:buNone/>
              <a:defRPr/>
            </a:pPr>
            <a:r>
              <a:rPr lang="en-GB" sz="1600" b="1" dirty="0">
                <a:solidFill>
                  <a:srgbClr val="0517B5"/>
                </a:solidFill>
                <a:cs typeface="+mn-cs"/>
              </a:rPr>
              <a:t>DIRECTIONAL CERTAINTY: </a:t>
            </a:r>
            <a:r>
              <a:rPr lang="en-GB" sz="2000" dirty="0"/>
              <a:t>V</a:t>
            </a:r>
            <a:r>
              <a:rPr lang="en-GB" sz="2000" noProof="0" dirty="0" err="1">
                <a:latin typeface="IBM Plex Sans" panose="020B0503050203000203" pitchFamily="34" charset="0"/>
              </a:rPr>
              <a:t>alues</a:t>
            </a:r>
            <a:r>
              <a:rPr lang="en-GB" sz="2000" noProof="0" dirty="0">
                <a:latin typeface="IBM Plex Sans" panose="020B0503050203000203" pitchFamily="34" charset="0"/>
              </a:rPr>
              <a:t> provide the ethical foundation and directional certainty to create sustainable value repeatedly and reliably, against the odds of unforeseen challenges and unintended consequences.</a:t>
            </a:r>
          </a:p>
        </p:txBody>
      </p:sp>
      <p:sp>
        <p:nvSpPr>
          <p:cNvPr id="5" name="Slide Number Placeholder 4">
            <a:extLst>
              <a:ext uri="{FF2B5EF4-FFF2-40B4-BE49-F238E27FC236}">
                <a16:creationId xmlns:a16="http://schemas.microsoft.com/office/drawing/2014/main" id="{C2307647-A3CD-105D-43AD-2B2632A4BEC0}"/>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6" name="Footer Placeholder 4">
            <a:extLst>
              <a:ext uri="{FF2B5EF4-FFF2-40B4-BE49-F238E27FC236}">
                <a16:creationId xmlns:a16="http://schemas.microsoft.com/office/drawing/2014/main" id="{D234DD9B-EEDB-EBB5-9E50-4237399DFA3E}"/>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1233367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62780-79D7-21D0-CED3-8922E61A1573}"/>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76267338-B76E-F8B0-6559-1DA272E1EE0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02A50223-C80F-B66E-E12A-5516DD971F78}"/>
              </a:ext>
            </a:extLst>
          </p:cNvPr>
          <p:cNvSpPr>
            <a:spLocks noGrp="1"/>
          </p:cNvSpPr>
          <p:nvPr>
            <p:ph type="title"/>
          </p:nvPr>
        </p:nvSpPr>
        <p:spPr/>
        <p:txBody>
          <a:bodyPr>
            <a:normAutofit/>
          </a:bodyPr>
          <a:lstStyle/>
          <a:p>
            <a:r>
              <a:rPr lang="en-US" sz="1800" b="1" noProof="0" dirty="0">
                <a:solidFill>
                  <a:srgbClr val="0517B5"/>
                </a:solidFill>
                <a:latin typeface="IBM Plex Sans" panose="020B0503050203000203" pitchFamily="34" charset="0"/>
              </a:rPr>
              <a:t>Overview</a:t>
            </a:r>
            <a:br>
              <a:rPr lang="en-US" sz="3600" b="1" noProof="0" dirty="0">
                <a:solidFill>
                  <a:srgbClr val="0517B5"/>
                </a:solidFill>
                <a:latin typeface="IBM Plex Sans" panose="020B0503050203000203" pitchFamily="34" charset="0"/>
              </a:rPr>
            </a:br>
            <a:r>
              <a:rPr lang="en-US" sz="3600" b="1" noProof="0" dirty="0">
                <a:solidFill>
                  <a:srgbClr val="0517B5"/>
                </a:solidFill>
                <a:latin typeface="IBM Plex Sans" panose="020B0503050203000203" pitchFamily="34" charset="0"/>
              </a:rPr>
              <a:t>Approaches</a:t>
            </a:r>
            <a:endParaRPr lang="en-GB" sz="3600" noProof="0" dirty="0">
              <a:solidFill>
                <a:srgbClr val="0517B5"/>
              </a:solidFill>
              <a:latin typeface="IBM Plex Sans" panose="020B0503050203000203" pitchFamily="34" charset="0"/>
            </a:endParaRPr>
          </a:p>
        </p:txBody>
      </p:sp>
      <p:sp>
        <p:nvSpPr>
          <p:cNvPr id="3" name="Content Placeholder 2">
            <a:extLst>
              <a:ext uri="{FF2B5EF4-FFF2-40B4-BE49-F238E27FC236}">
                <a16:creationId xmlns:a16="http://schemas.microsoft.com/office/drawing/2014/main" id="{44F44F3D-62B1-7B2A-45B2-3C2C0D3636CE}"/>
              </a:ext>
            </a:extLst>
          </p:cNvPr>
          <p:cNvSpPr>
            <a:spLocks noGrp="1"/>
          </p:cNvSpPr>
          <p:nvPr>
            <p:ph idx="1"/>
          </p:nvPr>
        </p:nvSpPr>
        <p:spPr/>
        <p:txBody>
          <a:bodyPr>
            <a:normAutofit/>
          </a:bodyPr>
          <a:lstStyle/>
          <a:p>
            <a:pPr marL="0" indent="0">
              <a:buClr>
                <a:schemeClr val="tx1">
                  <a:lumMod val="95000"/>
                  <a:lumOff val="5000"/>
                </a:schemeClr>
              </a:buClr>
              <a:buNone/>
            </a:pPr>
            <a:r>
              <a:rPr lang="en-US" sz="1600" b="1" noProof="0" dirty="0">
                <a:latin typeface="IBM Plex Sans" panose="020B0503050203000203" pitchFamily="34" charset="0"/>
                <a:hlinkClick r:id="rId3" action="ppaction://hlinksldjump">
                  <a:extLst>
                    <a:ext uri="{A12FA001-AC4F-418D-AE19-62706E023703}">
                      <ahyp:hlinkClr xmlns:ahyp="http://schemas.microsoft.com/office/drawing/2018/hyperlinkcolor" val="tx"/>
                    </a:ext>
                  </a:extLst>
                </a:hlinkClick>
              </a:rPr>
              <a:t>APPROACH 1. </a:t>
            </a:r>
            <a:r>
              <a:rPr lang="en-US" sz="1600" noProof="0" dirty="0">
                <a:latin typeface="IBM Plex Sans" panose="020B0503050203000203" pitchFamily="34" charset="0"/>
                <a:hlinkClick r:id="rId3" action="ppaction://hlinksldjump">
                  <a:extLst>
                    <a:ext uri="{A12FA001-AC4F-418D-AE19-62706E023703}">
                      <ahyp:hlinkClr xmlns:ahyp="http://schemas.microsoft.com/office/drawing/2018/hyperlinkcolor" val="tx"/>
                    </a:ext>
                  </a:extLst>
                </a:hlinkClick>
              </a:rPr>
              <a:t>Guiding Questions to Formulate Guiding Principles for an </a:t>
            </a:r>
            <a:r>
              <a:rPr lang="en-US" sz="1600" noProof="0" dirty="0" err="1">
                <a:latin typeface="IBM Plex Sans" panose="020B0503050203000203" pitchFamily="34" charset="0"/>
                <a:hlinkClick r:id="rId3" action="ppaction://hlinksldjump">
                  <a:extLst>
                    <a:ext uri="{A12FA001-AC4F-418D-AE19-62706E023703}">
                      <ahyp:hlinkClr xmlns:ahyp="http://schemas.microsoft.com/office/drawing/2018/hyperlinkcolor" val="tx"/>
                    </a:ext>
                  </a:extLst>
                </a:hlinkClick>
              </a:rPr>
              <a:t>Organisation</a:t>
            </a:r>
            <a:r>
              <a:rPr lang="en-US" sz="1600" noProof="0" dirty="0">
                <a:latin typeface="IBM Plex Sans" panose="020B0503050203000203" pitchFamily="34" charset="0"/>
                <a:hlinkClick r:id="rId3" action="ppaction://hlinksldjump">
                  <a:extLst>
                    <a:ext uri="{A12FA001-AC4F-418D-AE19-62706E023703}">
                      <ahyp:hlinkClr xmlns:ahyp="http://schemas.microsoft.com/office/drawing/2018/hyperlinkcolor" val="tx"/>
                    </a:ext>
                  </a:extLst>
                </a:hlinkClick>
              </a:rPr>
              <a:t> </a:t>
            </a:r>
            <a:endParaRPr lang="en-US" sz="1600" noProof="0" dirty="0">
              <a:latin typeface="IBM Plex Sans" panose="020B0503050203000203" pitchFamily="34" charset="0"/>
            </a:endParaRPr>
          </a:p>
          <a:p>
            <a:pPr marL="0" indent="0">
              <a:buClr>
                <a:schemeClr val="tx1">
                  <a:lumMod val="95000"/>
                  <a:lumOff val="5000"/>
                </a:schemeClr>
              </a:buClr>
              <a:buNone/>
            </a:pPr>
            <a:r>
              <a:rPr lang="en-US" sz="1600" b="1" noProof="0" dirty="0">
                <a:hlinkClick r:id="rId4" action="ppaction://hlinksldjump">
                  <a:extLst>
                    <a:ext uri="{A12FA001-AC4F-418D-AE19-62706E023703}">
                      <ahyp:hlinkClr xmlns:ahyp="http://schemas.microsoft.com/office/drawing/2018/hyperlinkcolor" val="tx"/>
                    </a:ext>
                  </a:extLst>
                </a:hlinkClick>
              </a:rPr>
              <a:t>APPROACH 2.</a:t>
            </a:r>
            <a:r>
              <a:rPr lang="en-US" sz="1600" noProof="0" dirty="0">
                <a:hlinkClick r:id="rId4" action="ppaction://hlinksldjump">
                  <a:extLst>
                    <a:ext uri="{A12FA001-AC4F-418D-AE19-62706E023703}">
                      <ahyp:hlinkClr xmlns:ahyp="http://schemas.microsoft.com/office/drawing/2018/hyperlinkcolor" val="tx"/>
                    </a:ext>
                  </a:extLst>
                </a:hlinkClick>
              </a:rPr>
              <a:t> Substantive, Procedural and Practice-Based Approaches to </a:t>
            </a:r>
            <a:r>
              <a:rPr lang="en-US" sz="1600" noProof="0" dirty="0" err="1">
                <a:hlinkClick r:id="rId4" action="ppaction://hlinksldjump">
                  <a:extLst>
                    <a:ext uri="{A12FA001-AC4F-418D-AE19-62706E023703}">
                      <ahyp:hlinkClr xmlns:ahyp="http://schemas.microsoft.com/office/drawing/2018/hyperlinkcolor" val="tx"/>
                    </a:ext>
                  </a:extLst>
                </a:hlinkClick>
              </a:rPr>
              <a:t>Analysing</a:t>
            </a:r>
            <a:r>
              <a:rPr lang="en-US" sz="1600" dirty="0">
                <a:hlinkClick r:id="rId4" action="ppaction://hlinksldjump">
                  <a:extLst>
                    <a:ext uri="{A12FA001-AC4F-418D-AE19-62706E023703}">
                      <ahyp:hlinkClr xmlns:ahyp="http://schemas.microsoft.com/office/drawing/2018/hyperlinkcolor" val="tx"/>
                    </a:ext>
                  </a:extLst>
                </a:hlinkClick>
              </a:rPr>
              <a:t> </a:t>
            </a:r>
            <a:r>
              <a:rPr lang="en-US" sz="1600" noProof="0" dirty="0">
                <a:hlinkClick r:id="rId4" action="ppaction://hlinksldjump">
                  <a:extLst>
                    <a:ext uri="{A12FA001-AC4F-418D-AE19-62706E023703}">
                      <ahyp:hlinkClr xmlns:ahyp="http://schemas.microsoft.com/office/drawing/2018/hyperlinkcolor" val="tx"/>
                    </a:ext>
                  </a:extLst>
                </a:hlinkClick>
              </a:rPr>
              <a:t>Sustainability Values </a:t>
            </a:r>
            <a:endParaRPr lang="en-US" sz="1600" noProof="0" dirty="0">
              <a:latin typeface="IBM Plex Sans" panose="020B0503050203000203" pitchFamily="34" charset="0"/>
            </a:endParaRPr>
          </a:p>
          <a:p>
            <a:pPr marL="0" indent="0">
              <a:buClr>
                <a:schemeClr val="tx1">
                  <a:lumMod val="95000"/>
                  <a:lumOff val="5000"/>
                </a:schemeClr>
              </a:buClr>
              <a:buNone/>
            </a:pPr>
            <a:r>
              <a:rPr lang="en-US" sz="1600" b="1" noProof="0" dirty="0">
                <a:latin typeface="IBM Plex Sans" panose="020B0503050203000203" pitchFamily="34" charset="0"/>
                <a:hlinkClick r:id="rId5" action="ppaction://hlinksldjump">
                  <a:extLst>
                    <a:ext uri="{A12FA001-AC4F-418D-AE19-62706E023703}">
                      <ahyp:hlinkClr xmlns:ahyp="http://schemas.microsoft.com/office/drawing/2018/hyperlinkcolor" val="tx"/>
                    </a:ext>
                  </a:extLst>
                </a:hlinkClick>
              </a:rPr>
              <a:t>APPROACH 3. </a:t>
            </a:r>
            <a:r>
              <a:rPr lang="en-US" sz="1600" noProof="0" dirty="0">
                <a:latin typeface="IBM Plex Sans" panose="020B0503050203000203" pitchFamily="34" charset="0"/>
                <a:hlinkClick r:id="rId5" action="ppaction://hlinksldjump">
                  <a:extLst>
                    <a:ext uri="{A12FA001-AC4F-418D-AE19-62706E023703}">
                      <ahyp:hlinkClr xmlns:ahyp="http://schemas.microsoft.com/office/drawing/2018/hyperlinkcolor" val="tx"/>
                    </a:ext>
                  </a:extLst>
                </a:hlinkClick>
              </a:rPr>
              <a:t>Key Features of the Ethnographic Approach</a:t>
            </a:r>
            <a:endParaRPr lang="en-US" sz="1600" noProof="0" dirty="0">
              <a:latin typeface="IBM Plex Sans" panose="020B0503050203000203" pitchFamily="34" charset="0"/>
            </a:endParaRPr>
          </a:p>
          <a:p>
            <a:pPr marL="0" indent="0">
              <a:buClr>
                <a:schemeClr val="tx1">
                  <a:lumMod val="95000"/>
                  <a:lumOff val="5000"/>
                </a:schemeClr>
              </a:buClr>
              <a:buNone/>
            </a:pPr>
            <a:r>
              <a:rPr lang="en-US" sz="1600" b="1" noProof="0" dirty="0">
                <a:latin typeface="IBM Plex Sans" panose="020B0503050203000203" pitchFamily="34" charset="0"/>
                <a:hlinkClick r:id="rId6" action="ppaction://hlinksldjump">
                  <a:extLst>
                    <a:ext uri="{A12FA001-AC4F-418D-AE19-62706E023703}">
                      <ahyp:hlinkClr xmlns:ahyp="http://schemas.microsoft.com/office/drawing/2018/hyperlinkcolor" val="tx"/>
                    </a:ext>
                  </a:extLst>
                </a:hlinkClick>
              </a:rPr>
              <a:t>APPROACH 4. </a:t>
            </a:r>
            <a:r>
              <a:rPr lang="en-US" sz="1600" noProof="0" dirty="0">
                <a:latin typeface="IBM Plex Sans" panose="020B0503050203000203" pitchFamily="34" charset="0"/>
                <a:hlinkClick r:id="rId6" action="ppaction://hlinksldjump">
                  <a:extLst>
                    <a:ext uri="{A12FA001-AC4F-418D-AE19-62706E023703}">
                      <ahyp:hlinkClr xmlns:ahyp="http://schemas.microsoft.com/office/drawing/2018/hyperlinkcolor" val="tx"/>
                    </a:ext>
                  </a:extLst>
                </a:hlinkClick>
              </a:rPr>
              <a:t>Guidelines and Techniques for Ethnographic Observers </a:t>
            </a:r>
            <a:endParaRPr lang="en-US" sz="1600" noProof="0" dirty="0">
              <a:latin typeface="IBM Plex Sans" panose="020B0503050203000203" pitchFamily="34" charset="0"/>
            </a:endParaRPr>
          </a:p>
          <a:p>
            <a:pPr marL="0" indent="0">
              <a:buClr>
                <a:schemeClr val="tx1">
                  <a:lumMod val="95000"/>
                  <a:lumOff val="5000"/>
                </a:schemeClr>
              </a:buClr>
              <a:buNone/>
            </a:pPr>
            <a:r>
              <a:rPr lang="en-US" sz="1600" b="1" noProof="0" dirty="0">
                <a:latin typeface="IBM Plex Sans" panose="020B0503050203000203" pitchFamily="34" charset="0"/>
                <a:hlinkClick r:id="rId7" action="ppaction://hlinksldjump">
                  <a:extLst>
                    <a:ext uri="{A12FA001-AC4F-418D-AE19-62706E023703}">
                      <ahyp:hlinkClr xmlns:ahyp="http://schemas.microsoft.com/office/drawing/2018/hyperlinkcolor" val="tx"/>
                    </a:ext>
                  </a:extLst>
                </a:hlinkClick>
              </a:rPr>
              <a:t>APPROACH 5. </a:t>
            </a:r>
            <a:r>
              <a:rPr lang="en-US" sz="1600" noProof="0" dirty="0">
                <a:latin typeface="IBM Plex Sans" panose="020B0503050203000203" pitchFamily="34" charset="0"/>
                <a:hlinkClick r:id="rId7" action="ppaction://hlinksldjump">
                  <a:extLst>
                    <a:ext uri="{A12FA001-AC4F-418D-AE19-62706E023703}">
                      <ahyp:hlinkClr xmlns:ahyp="http://schemas.microsoft.com/office/drawing/2018/hyperlinkcolor" val="tx"/>
                    </a:ext>
                  </a:extLst>
                </a:hlinkClick>
              </a:rPr>
              <a:t>Techniques to Streamline Field Interviews and Observations </a:t>
            </a:r>
            <a:endParaRPr lang="en-US" sz="1600" noProof="0" dirty="0">
              <a:latin typeface="IBM Plex Sans" panose="020B0503050203000203" pitchFamily="34" charset="0"/>
            </a:endParaRPr>
          </a:p>
          <a:p>
            <a:pPr marL="0" indent="0">
              <a:buClr>
                <a:schemeClr val="tx1">
                  <a:lumMod val="95000"/>
                  <a:lumOff val="5000"/>
                </a:schemeClr>
              </a:buClr>
              <a:buNone/>
            </a:pPr>
            <a:r>
              <a:rPr lang="en-US" sz="1600" b="1" noProof="0" dirty="0">
                <a:latin typeface="IBM Plex Sans" panose="020B0503050203000203" pitchFamily="34" charset="0"/>
                <a:hlinkClick r:id="rId8" action="ppaction://hlinksldjump">
                  <a:extLst>
                    <a:ext uri="{A12FA001-AC4F-418D-AE19-62706E023703}">
                      <ahyp:hlinkClr xmlns:ahyp="http://schemas.microsoft.com/office/drawing/2018/hyperlinkcolor" val="tx"/>
                    </a:ext>
                  </a:extLst>
                </a:hlinkClick>
              </a:rPr>
              <a:t>APPROACH 6. </a:t>
            </a:r>
            <a:r>
              <a:rPr lang="en-US" sz="1600" noProof="0" dirty="0">
                <a:latin typeface="IBM Plex Sans" panose="020B0503050203000203" pitchFamily="34" charset="0"/>
                <a:hlinkClick r:id="rId8" action="ppaction://hlinksldjump">
                  <a:extLst>
                    <a:ext uri="{A12FA001-AC4F-418D-AE19-62706E023703}">
                      <ahyp:hlinkClr xmlns:ahyp="http://schemas.microsoft.com/office/drawing/2018/hyperlinkcolor" val="tx"/>
                    </a:ext>
                  </a:extLst>
                </a:hlinkClick>
              </a:rPr>
              <a:t>Key Elements of a Storyboard for Co-creation Workshops</a:t>
            </a:r>
            <a:endParaRPr lang="en-US" sz="1600" noProof="0" dirty="0">
              <a:latin typeface="IBM Plex Sans" panose="020B0503050203000203" pitchFamily="34" charset="0"/>
            </a:endParaRPr>
          </a:p>
          <a:p>
            <a:pPr marL="0" indent="0">
              <a:buClr>
                <a:schemeClr val="tx1">
                  <a:lumMod val="95000"/>
                  <a:lumOff val="5000"/>
                </a:schemeClr>
              </a:buClr>
              <a:buNone/>
            </a:pPr>
            <a:r>
              <a:rPr lang="en-US" sz="1600" b="1" noProof="0" dirty="0">
                <a:latin typeface="IBM Plex Sans" panose="020B0503050203000203" pitchFamily="34" charset="0"/>
                <a:hlinkClick r:id="rId9" action="ppaction://hlinksldjump">
                  <a:extLst>
                    <a:ext uri="{A12FA001-AC4F-418D-AE19-62706E023703}">
                      <ahyp:hlinkClr xmlns:ahyp="http://schemas.microsoft.com/office/drawing/2018/hyperlinkcolor" val="tx"/>
                    </a:ext>
                  </a:extLst>
                </a:hlinkClick>
              </a:rPr>
              <a:t>APPROACH 7. </a:t>
            </a:r>
            <a:r>
              <a:rPr lang="en-US" sz="1600" noProof="0" dirty="0">
                <a:latin typeface="IBM Plex Sans" panose="020B0503050203000203" pitchFamily="34" charset="0"/>
                <a:hlinkClick r:id="rId9" action="ppaction://hlinksldjump">
                  <a:extLst>
                    <a:ext uri="{A12FA001-AC4F-418D-AE19-62706E023703}">
                      <ahyp:hlinkClr xmlns:ahyp="http://schemas.microsoft.com/office/drawing/2018/hyperlinkcolor" val="tx"/>
                    </a:ext>
                  </a:extLst>
                </a:hlinkClick>
              </a:rPr>
              <a:t>Co-creative Exploration of Sustainable Ecosystem Innovation </a:t>
            </a:r>
            <a:endParaRPr lang="en-US" sz="1600" noProof="0" dirty="0">
              <a:latin typeface="IBM Plex Sans" panose="020B0503050203000203" pitchFamily="34" charset="0"/>
            </a:endParaRPr>
          </a:p>
          <a:p>
            <a:pPr marL="0" indent="0">
              <a:buClr>
                <a:schemeClr val="tx1">
                  <a:lumMod val="95000"/>
                  <a:lumOff val="5000"/>
                </a:schemeClr>
              </a:buClr>
              <a:buNone/>
            </a:pPr>
            <a:r>
              <a:rPr lang="en-US" sz="1600" b="1" noProof="0" dirty="0">
                <a:latin typeface="IBM Plex Sans" panose="020B0503050203000203" pitchFamily="34" charset="0"/>
                <a:hlinkClick r:id="rId10" action="ppaction://hlinksldjump">
                  <a:extLst>
                    <a:ext uri="{A12FA001-AC4F-418D-AE19-62706E023703}">
                      <ahyp:hlinkClr xmlns:ahyp="http://schemas.microsoft.com/office/drawing/2018/hyperlinkcolor" val="tx"/>
                    </a:ext>
                  </a:extLst>
                </a:hlinkClick>
              </a:rPr>
              <a:t>APPROACH 8. </a:t>
            </a:r>
            <a:r>
              <a:rPr lang="en-US" sz="1600" noProof="0" dirty="0">
                <a:latin typeface="IBM Plex Sans" panose="020B0503050203000203" pitchFamily="34" charset="0"/>
                <a:hlinkClick r:id="rId10" action="ppaction://hlinksldjump">
                  <a:extLst>
                    <a:ext uri="{A12FA001-AC4F-418D-AE19-62706E023703}">
                      <ahyp:hlinkClr xmlns:ahyp="http://schemas.microsoft.com/office/drawing/2018/hyperlinkcolor" val="tx"/>
                    </a:ext>
                  </a:extLst>
                </a:hlinkClick>
              </a:rPr>
              <a:t>Metrics for Financial Planning </a:t>
            </a:r>
            <a:endParaRPr lang="en-US" sz="1600" noProof="0" dirty="0">
              <a:latin typeface="IBM Plex Sans" panose="020B0503050203000203" pitchFamily="34" charset="0"/>
            </a:endParaRPr>
          </a:p>
          <a:p>
            <a:pPr marL="0" indent="0">
              <a:buClr>
                <a:schemeClr val="tx1">
                  <a:lumMod val="95000"/>
                  <a:lumOff val="5000"/>
                </a:schemeClr>
              </a:buClr>
              <a:buNone/>
            </a:pPr>
            <a:r>
              <a:rPr lang="en-US" sz="1600" b="1" noProof="0" dirty="0">
                <a:latin typeface="IBM Plex Sans" panose="020B0503050203000203" pitchFamily="34" charset="0"/>
                <a:hlinkClick r:id="rId11" action="ppaction://hlinksldjump">
                  <a:extLst>
                    <a:ext uri="{A12FA001-AC4F-418D-AE19-62706E023703}">
                      <ahyp:hlinkClr xmlns:ahyp="http://schemas.microsoft.com/office/drawing/2018/hyperlinkcolor" val="tx"/>
                    </a:ext>
                  </a:extLst>
                </a:hlinkClick>
              </a:rPr>
              <a:t>APPROACH 9. </a:t>
            </a:r>
            <a:r>
              <a:rPr lang="en-US" sz="1600" noProof="0" dirty="0">
                <a:latin typeface="IBM Plex Sans" panose="020B0503050203000203" pitchFamily="34" charset="0"/>
                <a:hlinkClick r:id="rId11" action="ppaction://hlinksldjump">
                  <a:extLst>
                    <a:ext uri="{A12FA001-AC4F-418D-AE19-62706E023703}">
                      <ahyp:hlinkClr xmlns:ahyp="http://schemas.microsoft.com/office/drawing/2018/hyperlinkcolor" val="tx"/>
                    </a:ext>
                  </a:extLst>
                </a:hlinkClick>
              </a:rPr>
              <a:t>Calculating Overall Return on Investments </a:t>
            </a:r>
            <a:endParaRPr lang="en-US" sz="1600" noProof="0" dirty="0">
              <a:latin typeface="IBM Plex Sans" panose="020B0503050203000203" pitchFamily="34" charset="0"/>
            </a:endParaRPr>
          </a:p>
        </p:txBody>
      </p:sp>
      <p:sp>
        <p:nvSpPr>
          <p:cNvPr id="5" name="Slide Number Placeholder 4">
            <a:extLst>
              <a:ext uri="{FF2B5EF4-FFF2-40B4-BE49-F238E27FC236}">
                <a16:creationId xmlns:a16="http://schemas.microsoft.com/office/drawing/2014/main" id="{C3527829-FA64-82E3-6996-4A00B41ACFC4}"/>
              </a:ext>
            </a:extLst>
          </p:cNvPr>
          <p:cNvSpPr>
            <a:spLocks noGrp="1"/>
          </p:cNvSpPr>
          <p:nvPr>
            <p:ph type="sldNum" sz="quarter" idx="12"/>
          </p:nvPr>
        </p:nvSpPr>
        <p:spPr>
          <a:xfrm>
            <a:off x="8610600" y="6356350"/>
            <a:ext cx="2743200" cy="365125"/>
          </a:xfrm>
        </p:spPr>
        <p:txBody>
          <a:bodyPr/>
          <a:lstStyle/>
          <a:p>
            <a:fld id="{3956045D-9102-456A-A452-B8024B51FE1A}" type="slidenum">
              <a:rPr lang="en-GB" noProof="0" smtClean="0">
                <a:latin typeface="IBM Plex Sans" panose="020B0503050203000203" pitchFamily="34" charset="0"/>
              </a:rPr>
              <a:t>5</a:t>
            </a:fld>
            <a:endParaRPr lang="en-GB" noProof="0" dirty="0">
              <a:latin typeface="IBM Plex Sans" panose="020B0503050203000203" pitchFamily="34" charset="0"/>
            </a:endParaRPr>
          </a:p>
        </p:txBody>
      </p:sp>
      <p:sp>
        <p:nvSpPr>
          <p:cNvPr id="6" name="Footer Placeholder 4">
            <a:extLst>
              <a:ext uri="{FF2B5EF4-FFF2-40B4-BE49-F238E27FC236}">
                <a16:creationId xmlns:a16="http://schemas.microsoft.com/office/drawing/2014/main" id="{E344D112-445C-D10F-0F73-8B55F82F41AE}"/>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3384553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BEFF8C"/>
        </a:solidFill>
        <a:effectLst/>
      </p:bgPr>
    </p:bg>
    <p:spTree>
      <p:nvGrpSpPr>
        <p:cNvPr id="1" name="">
          <a:extLst>
            <a:ext uri="{FF2B5EF4-FFF2-40B4-BE49-F238E27FC236}">
              <a16:creationId xmlns:a16="http://schemas.microsoft.com/office/drawing/2014/main" id="{274E647B-F637-F5E2-332E-BE7B0168BB2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0F1D00A-A7E4-03DC-454C-DEB93A4FC8C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B8C91918-7B0D-F4EC-6B95-BF854CA46443}"/>
              </a:ext>
            </a:extLst>
          </p:cNvPr>
          <p:cNvSpPr>
            <a:spLocks noGrp="1"/>
          </p:cNvSpPr>
          <p:nvPr>
            <p:ph type="title"/>
          </p:nvPr>
        </p:nvSpPr>
        <p:spPr>
          <a:xfrm>
            <a:off x="838200" y="615386"/>
            <a:ext cx="10515600" cy="1325563"/>
          </a:xfrm>
        </p:spPr>
        <p:txBody>
          <a:bodyPr>
            <a:normAutofit fontScale="90000"/>
          </a:bodyPr>
          <a:lstStyle/>
          <a:p>
            <a:r>
              <a:rPr lang="en-GB" sz="2000" b="1" dirty="0">
                <a:solidFill>
                  <a:srgbClr val="0517B5"/>
                </a:solidFill>
              </a:rPr>
              <a:t>Chapter 3 / A Framework for Sustainable Innovation Cultures</a:t>
            </a:r>
            <a:br>
              <a:rPr lang="en-GB" sz="2000" b="1" dirty="0">
                <a:solidFill>
                  <a:srgbClr val="0517B5"/>
                </a:solidFill>
              </a:rPr>
            </a:br>
            <a:r>
              <a:rPr lang="en-GB" sz="4000" noProof="0" dirty="0">
                <a:solidFill>
                  <a:srgbClr val="0517B5"/>
                </a:solidFill>
              </a:rPr>
              <a:t>Case 7. </a:t>
            </a:r>
            <a:r>
              <a:rPr lang="en-US" sz="4000" noProof="0" dirty="0">
                <a:solidFill>
                  <a:srgbClr val="0517B5"/>
                </a:solidFill>
              </a:rPr>
              <a:t>Interface and its Outstanding Journey Towards Sustainable Innovation Culture </a:t>
            </a:r>
            <a:endParaRPr lang="en-GB" sz="3600"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2BB33DB3-38C4-8808-DCBE-8CD0604D2D86}"/>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5" name="TextBox 14">
            <a:extLst>
              <a:ext uri="{FF2B5EF4-FFF2-40B4-BE49-F238E27FC236}">
                <a16:creationId xmlns:a16="http://schemas.microsoft.com/office/drawing/2014/main" id="{E03FD52C-C148-F711-9477-09036892FD14}"/>
              </a:ext>
            </a:extLst>
          </p:cNvPr>
          <p:cNvSpPr txBox="1"/>
          <p:nvPr/>
        </p:nvSpPr>
        <p:spPr>
          <a:xfrm>
            <a:off x="838200" y="2075886"/>
            <a:ext cx="8395736" cy="4351961"/>
          </a:xfrm>
          <a:prstGeom prst="rect">
            <a:avLst/>
          </a:prstGeom>
          <a:noFill/>
        </p:spPr>
        <p:txBody>
          <a:bodyPr wrap="square">
            <a:spAutoFit/>
          </a:bodyPr>
          <a:lstStyle/>
          <a:p>
            <a:pPr lvl="0">
              <a:lnSpc>
                <a:spcPct val="90000"/>
              </a:lnSpc>
              <a:spcBef>
                <a:spcPts val="1000"/>
              </a:spcBef>
              <a:buClr>
                <a:prstClr val="black"/>
              </a:buClr>
              <a:defRPr/>
            </a:pPr>
            <a:r>
              <a:rPr lang="en-US" sz="1600" b="1" dirty="0">
                <a:solidFill>
                  <a:srgbClr val="0517B5"/>
                </a:solidFill>
                <a:latin typeface="IBM Plex Sans" panose="020B0503050203000203" pitchFamily="34" charset="0"/>
              </a:rPr>
              <a:t>GENERATIVE SYSTEM: </a:t>
            </a:r>
            <a:r>
              <a:rPr lang="en-GB" sz="2000" dirty="0">
                <a:latin typeface="IBM Plex Sans" panose="020B0503050203000203" pitchFamily="34" charset="0"/>
              </a:rPr>
              <a:t>shared notions, practices and artefacts </a:t>
            </a:r>
            <a:endParaRPr lang="en-US" sz="2000" dirty="0">
              <a:latin typeface="IBM Plex Sans" panose="020B0503050203000203" pitchFamily="34" charset="0"/>
            </a:endParaRPr>
          </a:p>
          <a:p>
            <a:pPr marL="800100" lvl="1" indent="-342900">
              <a:lnSpc>
                <a:spcPct val="90000"/>
              </a:lnSpc>
              <a:spcBef>
                <a:spcPts val="1000"/>
              </a:spcBef>
              <a:buClr>
                <a:prstClr val="black"/>
              </a:buClr>
              <a:buFont typeface="Wingdings" panose="05000000000000000000" pitchFamily="2" charset="2"/>
              <a:buChar char="§"/>
              <a:defRPr/>
            </a:pPr>
            <a:r>
              <a:rPr lang="en-US" sz="1600" dirty="0">
                <a:latin typeface="IBM Plex Sans" panose="020B0503050203000203" pitchFamily="34" charset="0"/>
              </a:rPr>
              <a:t>Values: Mission Zero to eliminate all negative environmental impacts by 2020. </a:t>
            </a:r>
            <a:r>
              <a:rPr lang="de-DE" sz="1600" dirty="0">
                <a:latin typeface="IBM Plex Sans" panose="020B0503050203000203" pitchFamily="34" charset="0"/>
              </a:rPr>
              <a:t>Climate Take Back </a:t>
            </a:r>
            <a:r>
              <a:rPr lang="de-DE" sz="1600" dirty="0" err="1">
                <a:latin typeface="IBM Plex Sans" panose="020B0503050203000203" pitchFamily="34" charset="0"/>
              </a:rPr>
              <a:t>vision</a:t>
            </a:r>
            <a:r>
              <a:rPr lang="de-DE" sz="1600" dirty="0">
                <a:latin typeface="IBM Plex Sans" panose="020B0503050203000203" pitchFamily="34" charset="0"/>
              </a:rPr>
              <a:t> </a:t>
            </a:r>
            <a:r>
              <a:rPr lang="de-DE" sz="1600" dirty="0" err="1">
                <a:latin typeface="IBM Plex Sans" panose="020B0503050203000203" pitchFamily="34" charset="0"/>
              </a:rPr>
              <a:t>to</a:t>
            </a:r>
            <a:r>
              <a:rPr lang="de-DE" sz="1600" dirty="0">
                <a:latin typeface="IBM Plex Sans" panose="020B0503050203000203" pitchFamily="34" charset="0"/>
              </a:rPr>
              <a:t> </a:t>
            </a:r>
            <a:r>
              <a:rPr lang="en-US" sz="1600" dirty="0">
                <a:latin typeface="IBM Plex Sans" panose="020B0503050203000203" pitchFamily="34" charset="0"/>
              </a:rPr>
              <a:t>become carbon-negative by 2040</a:t>
            </a:r>
          </a:p>
          <a:p>
            <a:pPr marL="800100" lvl="1" indent="-342900">
              <a:lnSpc>
                <a:spcPct val="90000"/>
              </a:lnSpc>
              <a:spcBef>
                <a:spcPts val="1000"/>
              </a:spcBef>
              <a:buClr>
                <a:prstClr val="black"/>
              </a:buClr>
              <a:buFont typeface="Wingdings" panose="05000000000000000000" pitchFamily="2" charset="2"/>
              <a:buChar char="§"/>
              <a:defRPr/>
            </a:pPr>
            <a:r>
              <a:rPr lang="en-US" sz="1600" dirty="0" err="1">
                <a:latin typeface="IBM Plex Sans" panose="020B0503050203000203" pitchFamily="34" charset="0"/>
              </a:rPr>
              <a:t>Practies</a:t>
            </a:r>
            <a:r>
              <a:rPr lang="en-US" sz="1600" dirty="0">
                <a:latin typeface="IBM Plex Sans" panose="020B0503050203000203" pitchFamily="34" charset="0"/>
              </a:rPr>
              <a:t>: </a:t>
            </a:r>
            <a:r>
              <a:rPr lang="en-US" sz="1600" dirty="0" err="1">
                <a:solidFill>
                  <a:prstClr val="black"/>
                </a:solidFill>
                <a:latin typeface="IBM Plex Sans" panose="020B0503050203000203" pitchFamily="34" charset="0"/>
              </a:rPr>
              <a:t>ReEntry</a:t>
            </a:r>
            <a:r>
              <a:rPr lang="en-US" sz="1600" dirty="0">
                <a:solidFill>
                  <a:prstClr val="black"/>
                </a:solidFill>
                <a:latin typeface="IBM Plex Sans" panose="020B0503050203000203" pitchFamily="34" charset="0"/>
              </a:rPr>
              <a:t> recycling, </a:t>
            </a:r>
            <a:r>
              <a:rPr lang="de-DE" sz="1600" dirty="0">
                <a:latin typeface="IBM Plex Sans" panose="020B0503050203000203" pitchFamily="34" charset="0"/>
              </a:rPr>
              <a:t>Evergreen Service Agreement, Net-Works </a:t>
            </a:r>
            <a:r>
              <a:rPr lang="de-DE" sz="1600" dirty="0" err="1">
                <a:latin typeface="IBM Plex Sans" panose="020B0503050203000203" pitchFamily="34" charset="0"/>
              </a:rPr>
              <a:t>programme</a:t>
            </a:r>
            <a:r>
              <a:rPr lang="de-DE" sz="1600" dirty="0">
                <a:latin typeface="IBM Plex Sans" panose="020B0503050203000203" pitchFamily="34" charset="0"/>
              </a:rPr>
              <a:t>, Carbon Neutral Floors initiative, </a:t>
            </a:r>
            <a:r>
              <a:rPr lang="de-DE" sz="1600" dirty="0" err="1">
                <a:latin typeface="IBM Plex Sans" panose="020B0503050203000203" pitchFamily="34" charset="0"/>
              </a:rPr>
              <a:t>biomimicry</a:t>
            </a:r>
            <a:r>
              <a:rPr lang="de-DE" sz="1600" dirty="0">
                <a:latin typeface="IBM Plex Sans" panose="020B0503050203000203" pitchFamily="34" charset="0"/>
              </a:rPr>
              <a:t> </a:t>
            </a:r>
            <a:r>
              <a:rPr lang="de-DE" sz="1600" dirty="0" err="1">
                <a:latin typeface="IBM Plex Sans" panose="020B0503050203000203" pitchFamily="34" charset="0"/>
              </a:rPr>
              <a:t>workshops</a:t>
            </a:r>
            <a:r>
              <a:rPr lang="de-DE" sz="1600" dirty="0">
                <a:latin typeface="IBM Plex Sans" panose="020B0503050203000203" pitchFamily="34" charset="0"/>
              </a:rPr>
              <a:t>, </a:t>
            </a:r>
            <a:r>
              <a:rPr lang="de-DE" sz="1600" i="1" dirty="0" err="1">
                <a:latin typeface="IBM Plex Sans" panose="020B0503050203000203" pitchFamily="34" charset="0"/>
              </a:rPr>
              <a:t>Mandatory</a:t>
            </a:r>
            <a:r>
              <a:rPr lang="de-DE" sz="1600" i="1" dirty="0">
                <a:latin typeface="IBM Plex Sans" panose="020B0503050203000203" pitchFamily="34" charset="0"/>
              </a:rPr>
              <a:t> Training </a:t>
            </a:r>
            <a:r>
              <a:rPr lang="de-DE" sz="1600" dirty="0">
                <a:latin typeface="IBM Plex Sans" panose="020B0503050203000203" pitchFamily="34" charset="0"/>
              </a:rPr>
              <a:t>on </a:t>
            </a:r>
            <a:r>
              <a:rPr lang="de-DE" sz="1600" dirty="0" err="1">
                <a:latin typeface="IBM Plex Sans" panose="020B0503050203000203" pitchFamily="34" charset="0"/>
              </a:rPr>
              <a:t>sustainability</a:t>
            </a:r>
            <a:endParaRPr lang="de-DE" sz="1600" dirty="0">
              <a:latin typeface="IBM Plex Sans" panose="020B0503050203000203" pitchFamily="34" charset="0"/>
            </a:endParaRPr>
          </a:p>
          <a:p>
            <a:pPr marL="800100" lvl="1" indent="-342900">
              <a:lnSpc>
                <a:spcPct val="90000"/>
              </a:lnSpc>
              <a:spcBef>
                <a:spcPts val="1000"/>
              </a:spcBef>
              <a:buClr>
                <a:prstClr val="black"/>
              </a:buClr>
              <a:buFont typeface="Wingdings" panose="05000000000000000000" pitchFamily="2" charset="2"/>
              <a:buChar char="§"/>
              <a:defRPr/>
            </a:pPr>
            <a:r>
              <a:rPr lang="de-DE" sz="1600" dirty="0" err="1">
                <a:latin typeface="IBM Plex Sans" panose="020B0503050203000203" pitchFamily="34" charset="0"/>
              </a:rPr>
              <a:t>Artefacts</a:t>
            </a:r>
            <a:r>
              <a:rPr lang="de-DE" sz="1600" dirty="0">
                <a:latin typeface="IBM Plex Sans" panose="020B0503050203000203" pitchFamily="34" charset="0"/>
              </a:rPr>
              <a:t>: Energy-</a:t>
            </a:r>
            <a:r>
              <a:rPr lang="de-DE" sz="1600" dirty="0" err="1">
                <a:latin typeface="IBM Plex Sans" panose="020B0503050203000203" pitchFamily="34" charset="0"/>
              </a:rPr>
              <a:t>efficient</a:t>
            </a:r>
            <a:r>
              <a:rPr lang="de-DE" sz="1600" dirty="0">
                <a:latin typeface="IBM Plex Sans" panose="020B0503050203000203" pitchFamily="34" charset="0"/>
              </a:rPr>
              <a:t> </a:t>
            </a:r>
            <a:r>
              <a:rPr lang="en-US" sz="1600" dirty="0">
                <a:latin typeface="IBM Plex Sans" panose="020B0503050203000203" pitchFamily="34" charset="0"/>
              </a:rPr>
              <a:t>pipes, </a:t>
            </a:r>
            <a:r>
              <a:rPr lang="de-DE" sz="1600" dirty="0" err="1">
                <a:latin typeface="IBM Plex Sans" panose="020B0503050203000203" pitchFamily="34" charset="0"/>
              </a:rPr>
              <a:t>recycled</a:t>
            </a:r>
            <a:r>
              <a:rPr lang="de-DE" sz="1600" dirty="0">
                <a:latin typeface="IBM Plex Sans" panose="020B0503050203000203" pitchFamily="34" charset="0"/>
              </a:rPr>
              <a:t> </a:t>
            </a:r>
            <a:r>
              <a:rPr lang="de-DE" sz="1600" dirty="0" err="1">
                <a:latin typeface="IBM Plex Sans" panose="020B0503050203000203" pitchFamily="34" charset="0"/>
              </a:rPr>
              <a:t>fibres</a:t>
            </a:r>
            <a:r>
              <a:rPr lang="de-DE" sz="1600" dirty="0">
                <a:latin typeface="IBM Plex Sans" panose="020B0503050203000203" pitchFamily="34" charset="0"/>
              </a:rPr>
              <a:t>, </a:t>
            </a:r>
            <a:r>
              <a:rPr lang="de-DE" sz="1600" dirty="0" err="1">
                <a:latin typeface="IBM Plex Sans" panose="020B0503050203000203" pitchFamily="34" charset="0"/>
              </a:rPr>
              <a:t>biomimetic</a:t>
            </a:r>
            <a:r>
              <a:rPr lang="de-DE" sz="1600" dirty="0">
                <a:latin typeface="IBM Plex Sans" panose="020B0503050203000203" pitchFamily="34" charset="0"/>
              </a:rPr>
              <a:t> and </a:t>
            </a:r>
            <a:r>
              <a:rPr lang="de-DE" sz="1600" dirty="0" err="1">
                <a:latin typeface="IBM Plex Sans" panose="020B0503050203000203" pitchFamily="34" charset="0"/>
              </a:rPr>
              <a:t>carbon</a:t>
            </a:r>
            <a:r>
              <a:rPr lang="de-DE" sz="1600" dirty="0">
                <a:latin typeface="IBM Plex Sans" panose="020B0503050203000203" pitchFamily="34" charset="0"/>
              </a:rPr>
              <a:t>-negative </a:t>
            </a:r>
            <a:r>
              <a:rPr lang="de-DE" sz="1600" dirty="0" err="1">
                <a:latin typeface="IBM Plex Sans" panose="020B0503050203000203" pitchFamily="34" charset="0"/>
              </a:rPr>
              <a:t>carpet</a:t>
            </a:r>
            <a:r>
              <a:rPr lang="de-DE" sz="1600" dirty="0">
                <a:latin typeface="IBM Plex Sans" panose="020B0503050203000203" pitchFamily="34" charset="0"/>
              </a:rPr>
              <a:t> </a:t>
            </a:r>
            <a:r>
              <a:rPr lang="de-DE" sz="1600" dirty="0" err="1">
                <a:latin typeface="IBM Plex Sans" panose="020B0503050203000203" pitchFamily="34" charset="0"/>
              </a:rPr>
              <a:t>tiles</a:t>
            </a:r>
            <a:r>
              <a:rPr lang="de-DE" sz="1600" dirty="0">
                <a:latin typeface="IBM Plex Sans" panose="020B0503050203000203" pitchFamily="34" charset="0"/>
              </a:rPr>
              <a:t>, </a:t>
            </a:r>
            <a:r>
              <a:rPr lang="en-US" sz="1600" dirty="0">
                <a:latin typeface="IBM Plex Sans" panose="020B0503050203000203" pitchFamily="34" charset="0"/>
              </a:rPr>
              <a:t>bio-composite carpet backings</a:t>
            </a:r>
          </a:p>
          <a:p>
            <a:pPr lvl="0">
              <a:lnSpc>
                <a:spcPct val="90000"/>
              </a:lnSpc>
              <a:spcBef>
                <a:spcPts val="1000"/>
              </a:spcBef>
              <a:buClr>
                <a:prstClr val="black"/>
              </a:buClr>
              <a:defRPr/>
            </a:pPr>
            <a:r>
              <a:rPr lang="en-GB" sz="1600" b="1" dirty="0">
                <a:solidFill>
                  <a:srgbClr val="0517B5"/>
                </a:solidFill>
                <a:latin typeface="IBM Plex Sans" panose="020B0503050203000203" pitchFamily="34" charset="0"/>
              </a:rPr>
              <a:t>DELIBERATE </a:t>
            </a:r>
            <a:r>
              <a:rPr lang="en-US" sz="1600" b="1" dirty="0">
                <a:solidFill>
                  <a:srgbClr val="0517B5"/>
                </a:solidFill>
                <a:latin typeface="IBM Plex Sans" panose="020B0503050203000203" pitchFamily="34" charset="0"/>
              </a:rPr>
              <a:t>ALIGNMENT: </a:t>
            </a:r>
            <a:r>
              <a:rPr lang="en-US" sz="2000" dirty="0">
                <a:solidFill>
                  <a:prstClr val="black"/>
                </a:solidFill>
                <a:latin typeface="IBM Plex Sans" panose="020B0503050203000203" pitchFamily="34" charset="0"/>
              </a:rPr>
              <a:t>Continuous values-based innovation despite tensions and challenges (investor and customer setbacks, cost pressures, failed product lines)</a:t>
            </a:r>
          </a:p>
          <a:p>
            <a:pPr lvl="0">
              <a:lnSpc>
                <a:spcPct val="90000"/>
              </a:lnSpc>
              <a:spcBef>
                <a:spcPts val="1000"/>
              </a:spcBef>
              <a:buClr>
                <a:prstClr val="black"/>
              </a:buClr>
              <a:defRPr/>
            </a:pPr>
            <a:r>
              <a:rPr lang="en-US" sz="1600" b="1" dirty="0">
                <a:solidFill>
                  <a:srgbClr val="0517B5"/>
                </a:solidFill>
                <a:latin typeface="IBM Plex Sans" panose="020B0503050203000203" pitchFamily="34" charset="0"/>
              </a:rPr>
              <a:t>DIRECTIONAL CERTAINTY: </a:t>
            </a:r>
            <a:r>
              <a:rPr lang="en-US" sz="2000" dirty="0">
                <a:latin typeface="IBM Plex Sans" panose="020B0503050203000203" pitchFamily="34" charset="0"/>
              </a:rPr>
              <a:t>Shared values provide a clear sense to deal with unintended consequences (e.g. grass woven tiles, </a:t>
            </a:r>
            <a:r>
              <a:rPr lang="de-DE" sz="2000" dirty="0" err="1">
                <a:latin typeface="IBM Plex Sans" panose="020B0503050203000203" pitchFamily="34" charset="0"/>
              </a:rPr>
              <a:t>carbon</a:t>
            </a:r>
            <a:r>
              <a:rPr lang="de-DE" sz="2000" dirty="0">
                <a:latin typeface="IBM Plex Sans" panose="020B0503050203000203" pitchFamily="34" charset="0"/>
              </a:rPr>
              <a:t> </a:t>
            </a:r>
            <a:r>
              <a:rPr lang="de-DE" sz="2000" dirty="0" err="1">
                <a:latin typeface="IBM Plex Sans" panose="020B0503050203000203" pitchFamily="34" charset="0"/>
              </a:rPr>
              <a:t>offsetting</a:t>
            </a:r>
            <a:r>
              <a:rPr lang="en-US" sz="2000" dirty="0">
                <a:latin typeface="IBM Plex Sans" panose="020B0503050203000203" pitchFamily="34" charset="0"/>
              </a:rPr>
              <a:t>)</a:t>
            </a:r>
            <a:endParaRPr lang="en-US" sz="2000" dirty="0">
              <a:solidFill>
                <a:prstClr val="black"/>
              </a:solidFill>
              <a:latin typeface="IBM Plex Sans" panose="020B0503050203000203" pitchFamily="34" charset="0"/>
            </a:endParaRPr>
          </a:p>
          <a:p>
            <a:pPr marL="342900" lvl="0" indent="-342900">
              <a:lnSpc>
                <a:spcPct val="90000"/>
              </a:lnSpc>
              <a:spcBef>
                <a:spcPts val="1000"/>
              </a:spcBef>
              <a:buClr>
                <a:prstClr val="black"/>
              </a:buClr>
              <a:buFont typeface="Wingdings" panose="05000000000000000000" pitchFamily="2" charset="2"/>
              <a:buChar char="§"/>
              <a:defRPr/>
            </a:pPr>
            <a:endParaRPr lang="en-US" sz="2000" noProof="0" dirty="0">
              <a:solidFill>
                <a:prstClr val="black"/>
              </a:solidFill>
              <a:latin typeface="IBM Plex Sans" panose="020B0503050203000203" pitchFamily="34" charset="0"/>
            </a:endParaRPr>
          </a:p>
        </p:txBody>
      </p:sp>
      <p:pic>
        <p:nvPicPr>
          <p:cNvPr id="10244" name="Picture 4">
            <a:extLst>
              <a:ext uri="{FF2B5EF4-FFF2-40B4-BE49-F238E27FC236}">
                <a16:creationId xmlns:a16="http://schemas.microsoft.com/office/drawing/2014/main" id="{221210AF-A56D-DAB6-31F1-6BDC3339741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409946" y="2074397"/>
            <a:ext cx="1955481" cy="365125"/>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a:extLst>
              <a:ext uri="{FF2B5EF4-FFF2-40B4-BE49-F238E27FC236}">
                <a16:creationId xmlns:a16="http://schemas.microsoft.com/office/drawing/2014/main" id="{F76EB61F-9510-F423-FDC0-088FB45E76B6}"/>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
        <p:nvSpPr>
          <p:cNvPr id="4" name="Textfeld 3">
            <a:extLst>
              <a:ext uri="{FF2B5EF4-FFF2-40B4-BE49-F238E27FC236}">
                <a16:creationId xmlns:a16="http://schemas.microsoft.com/office/drawing/2014/main" id="{FD129934-0313-7520-0DC3-E72E57C07D2F}"/>
              </a:ext>
            </a:extLst>
          </p:cNvPr>
          <p:cNvSpPr txBox="1"/>
          <p:nvPr/>
        </p:nvSpPr>
        <p:spPr>
          <a:xfrm>
            <a:off x="9409946" y="2535952"/>
            <a:ext cx="1907241" cy="646331"/>
          </a:xfrm>
          <a:prstGeom prst="rect">
            <a:avLst/>
          </a:prstGeom>
          <a:noFill/>
        </p:spPr>
        <p:txBody>
          <a:bodyPr wrap="square" rtlCol="0">
            <a:spAutoFit/>
          </a:bodyPr>
          <a:lstStyle/>
          <a:p>
            <a:r>
              <a:rPr lang="de-DE" dirty="0"/>
              <a:t>(</a:t>
            </a:r>
            <a:r>
              <a:rPr lang="de-DE" dirty="0" err="1"/>
              <a:t>download</a:t>
            </a:r>
            <a:r>
              <a:rPr lang="de-DE" dirty="0"/>
              <a:t> </a:t>
            </a:r>
            <a:r>
              <a:rPr lang="de-DE" dirty="0" err="1">
                <a:hlinkClick r:id="rId5"/>
              </a:rPr>
              <a:t>case</a:t>
            </a:r>
            <a:r>
              <a:rPr lang="de-DE" dirty="0">
                <a:hlinkClick r:id="rId5"/>
              </a:rPr>
              <a:t> </a:t>
            </a:r>
            <a:r>
              <a:rPr lang="de-DE" dirty="0" err="1">
                <a:hlinkClick r:id="rId5"/>
              </a:rPr>
              <a:t>as</a:t>
            </a:r>
            <a:r>
              <a:rPr lang="de-DE" dirty="0">
                <a:hlinkClick r:id="rId5"/>
              </a:rPr>
              <a:t> PDF </a:t>
            </a:r>
            <a:r>
              <a:rPr lang="de-DE" dirty="0" err="1">
                <a:hlinkClick r:id="rId5"/>
              </a:rPr>
              <a:t>handout</a:t>
            </a:r>
            <a:r>
              <a:rPr lang="de-DE" dirty="0"/>
              <a:t>) </a:t>
            </a:r>
          </a:p>
        </p:txBody>
      </p:sp>
    </p:spTree>
    <p:extLst>
      <p:ext uri="{BB962C8B-B14F-4D97-AF65-F5344CB8AC3E}">
        <p14:creationId xmlns:p14="http://schemas.microsoft.com/office/powerpoint/2010/main" val="3579847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03D47-5AFC-F862-BB5A-B3ED51159694}"/>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7CD9EF08-3BE3-A3F4-4500-0A251EFD389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EB116443-6D11-D155-01FB-29E622F9FF2A}"/>
              </a:ext>
            </a:extLst>
          </p:cNvPr>
          <p:cNvSpPr>
            <a:spLocks noGrp="1"/>
          </p:cNvSpPr>
          <p:nvPr>
            <p:ph type="title"/>
          </p:nvPr>
        </p:nvSpPr>
        <p:spPr>
          <a:xfrm>
            <a:off x="838200" y="615387"/>
            <a:ext cx="10515600" cy="1325563"/>
          </a:xfrm>
        </p:spPr>
        <p:txBody>
          <a:bodyPr>
            <a:normAutofit fontScale="90000"/>
          </a:bodyPr>
          <a:lstStyle/>
          <a:p>
            <a:r>
              <a:rPr lang="en-GB" sz="2000" b="1" dirty="0">
                <a:solidFill>
                  <a:srgbClr val="0517B5"/>
                </a:solidFill>
              </a:rPr>
              <a:t>Chapter 3 / A Framework for Sustainable Innovation Cultures</a:t>
            </a:r>
            <a:br>
              <a:rPr lang="en-GB" sz="2000" b="1" dirty="0">
                <a:solidFill>
                  <a:srgbClr val="0517B5"/>
                </a:solidFill>
              </a:rPr>
            </a:br>
            <a:r>
              <a:rPr lang="en-US" sz="4000" dirty="0">
                <a:solidFill>
                  <a:srgbClr val="0517B5"/>
                </a:solidFill>
              </a:rPr>
              <a:t>The 3C Framework for Establishing Sustainable Innovation Cultures</a:t>
            </a:r>
            <a:endParaRPr lang="en-GB" sz="3600"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F1EBAAE8-FF3C-F117-DC88-D120CDC81C77}"/>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pic>
        <p:nvPicPr>
          <p:cNvPr id="7" name="Picture 6">
            <a:extLst>
              <a:ext uri="{FF2B5EF4-FFF2-40B4-BE49-F238E27FC236}">
                <a16:creationId xmlns:a16="http://schemas.microsoft.com/office/drawing/2014/main" id="{8129173F-C038-ABE0-768F-F0DEAA9AA2B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46561" y="2081450"/>
            <a:ext cx="4298878" cy="3903380"/>
          </a:xfrm>
          <a:prstGeom prst="rect">
            <a:avLst/>
          </a:prstGeom>
        </p:spPr>
      </p:pic>
      <p:sp>
        <p:nvSpPr>
          <p:cNvPr id="3" name="Footer Placeholder 4">
            <a:extLst>
              <a:ext uri="{FF2B5EF4-FFF2-40B4-BE49-F238E27FC236}">
                <a16:creationId xmlns:a16="http://schemas.microsoft.com/office/drawing/2014/main" id="{AF46B2DF-D014-A589-0112-2F25114DF187}"/>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35208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FCC29-98D3-E4A8-731F-73C80E13E47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8502304-F064-8BA3-6F16-2A22768EAC3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823C30AC-DEBB-1692-DF6C-620439190F9D}"/>
              </a:ext>
            </a:extLst>
          </p:cNvPr>
          <p:cNvSpPr>
            <a:spLocks noGrp="1"/>
          </p:cNvSpPr>
          <p:nvPr>
            <p:ph type="title"/>
          </p:nvPr>
        </p:nvSpPr>
        <p:spPr>
          <a:xfrm>
            <a:off x="838200" y="620195"/>
            <a:ext cx="10515600" cy="1325563"/>
          </a:xfrm>
        </p:spPr>
        <p:txBody>
          <a:bodyPr>
            <a:normAutofit fontScale="90000"/>
          </a:bodyPr>
          <a:lstStyle/>
          <a:p>
            <a:r>
              <a:rPr lang="en-GB" sz="2000" b="1" dirty="0">
                <a:solidFill>
                  <a:srgbClr val="0517B5"/>
                </a:solidFill>
              </a:rPr>
              <a:t>Chapter 3 / A Framework for Sustainable Innovation Cultures</a:t>
            </a:r>
            <a:br>
              <a:rPr lang="en-GB" sz="2000" b="1" dirty="0">
                <a:solidFill>
                  <a:srgbClr val="0517B5"/>
                </a:solidFill>
              </a:rPr>
            </a:br>
            <a:r>
              <a:rPr lang="en-US" sz="4000" dirty="0">
                <a:solidFill>
                  <a:srgbClr val="0517B5"/>
                </a:solidFill>
              </a:rPr>
              <a:t>The 3C Framework for Establishing Sustainable Innovation Cultures</a:t>
            </a:r>
            <a:endParaRPr lang="en-GB" sz="3600" noProof="0" dirty="0">
              <a:solidFill>
                <a:srgbClr val="0517B5"/>
              </a:solidFill>
              <a:latin typeface="IBM Plex Sans" panose="020B0503050203000203" pitchFamily="34" charset="0"/>
            </a:endParaRPr>
          </a:p>
        </p:txBody>
      </p:sp>
      <p:sp>
        <p:nvSpPr>
          <p:cNvPr id="3" name="Content Placeholder 2">
            <a:extLst>
              <a:ext uri="{FF2B5EF4-FFF2-40B4-BE49-F238E27FC236}">
                <a16:creationId xmlns:a16="http://schemas.microsoft.com/office/drawing/2014/main" id="{2727DC73-7C1E-950A-D905-EC6BD8355DD8}"/>
              </a:ext>
            </a:extLst>
          </p:cNvPr>
          <p:cNvSpPr>
            <a:spLocks noGrp="1"/>
          </p:cNvSpPr>
          <p:nvPr>
            <p:ph idx="1"/>
          </p:nvPr>
        </p:nvSpPr>
        <p:spPr>
          <a:xfrm>
            <a:off x="838201" y="2080695"/>
            <a:ext cx="7694596" cy="4351338"/>
          </a:xfrm>
        </p:spPr>
        <p:txBody>
          <a:bodyPr>
            <a:normAutofit/>
          </a:bodyPr>
          <a:lstStyle/>
          <a:p>
            <a:pPr>
              <a:buClr>
                <a:srgbClr val="0517B5"/>
              </a:buClr>
              <a:buFont typeface="Helvetica" panose="020B0604020202020204" pitchFamily="34" charset="0"/>
              <a:buChar char="│"/>
              <a:defRPr/>
            </a:pPr>
            <a:r>
              <a:rPr lang="en-US" sz="2000" noProof="0" dirty="0">
                <a:solidFill>
                  <a:srgbClr val="0517B5"/>
                </a:solidFill>
                <a:latin typeface="IBM Plex Sans" panose="020B0503050203000203" pitchFamily="34" charset="0"/>
              </a:rPr>
              <a:t>Sustainable innovation cultures can be developed </a:t>
            </a:r>
            <a:br>
              <a:rPr lang="en-US" sz="2000" noProof="0" dirty="0">
                <a:solidFill>
                  <a:srgbClr val="0517B5"/>
                </a:solidFill>
                <a:latin typeface="IBM Plex Sans" panose="020B0503050203000203" pitchFamily="34" charset="0"/>
              </a:rPr>
            </a:br>
            <a:r>
              <a:rPr lang="en-US" sz="2000" noProof="0" dirty="0">
                <a:solidFill>
                  <a:srgbClr val="0517B5"/>
                </a:solidFill>
                <a:latin typeface="IBM Plex Sans" panose="020B0503050203000203" pitchFamily="34" charset="0"/>
              </a:rPr>
              <a:t>through virtuous cycles of conceiving culture, co-creating interventions and cultivating new practices. </a:t>
            </a:r>
          </a:p>
          <a:p>
            <a:pPr marL="0" indent="0">
              <a:buClr>
                <a:schemeClr val="tx1"/>
              </a:buClr>
              <a:buNone/>
              <a:defRPr/>
            </a:pPr>
            <a:r>
              <a:rPr lang="en-US" sz="1600" b="1" dirty="0">
                <a:solidFill>
                  <a:srgbClr val="0517B5"/>
                </a:solidFill>
              </a:rPr>
              <a:t>CONCEIVING</a:t>
            </a:r>
            <a:r>
              <a:rPr lang="en-US" sz="2000" dirty="0"/>
              <a:t> notions, practices and artefacts, as well as the tensions and values-action gaps that hinder sustainable innovation.</a:t>
            </a:r>
          </a:p>
          <a:p>
            <a:pPr marL="0" indent="0">
              <a:buClr>
                <a:schemeClr val="tx1"/>
              </a:buClr>
              <a:buNone/>
              <a:defRPr/>
            </a:pPr>
            <a:r>
              <a:rPr lang="de-DE" sz="1600" b="1" dirty="0">
                <a:solidFill>
                  <a:srgbClr val="0517B5"/>
                </a:solidFill>
              </a:rPr>
              <a:t>CO-CREATING</a:t>
            </a:r>
            <a:r>
              <a:rPr lang="de-DE" sz="2000" dirty="0"/>
              <a:t> </a:t>
            </a:r>
            <a:r>
              <a:rPr lang="en-US" sz="2000" dirty="0"/>
              <a:t>empowers diverse stakeholders to design and validate interventions that address tensions and values-action gaps.</a:t>
            </a:r>
          </a:p>
          <a:p>
            <a:pPr marL="0" indent="0">
              <a:buClr>
                <a:schemeClr val="tx1"/>
              </a:buClr>
              <a:buNone/>
              <a:defRPr/>
            </a:pPr>
            <a:r>
              <a:rPr kumimoji="0" lang="en-US" sz="1600" b="1" i="0" u="none" strike="noStrike" kern="1200" cap="none" spc="0" normalizeH="0" baseline="0" noProof="0" dirty="0">
                <a:ln>
                  <a:noFill/>
                </a:ln>
                <a:solidFill>
                  <a:srgbClr val="0517B5"/>
                </a:solidFill>
                <a:effectLst/>
                <a:uLnTx/>
                <a:uFillTx/>
                <a:latin typeface="IBM Plex Sans" panose="020B0503050203000203" pitchFamily="34" charset="0"/>
                <a:ea typeface="+mn-ea"/>
                <a:cs typeface="Helvetica" panose="020B0604020202020204" pitchFamily="34" charset="0"/>
              </a:rPr>
              <a:t>CULTIVATING</a:t>
            </a:r>
            <a:r>
              <a:rPr lang="en-US" sz="2000" dirty="0"/>
              <a:t> leverages the potential of individuals to work towards shared goals and values, to generate sustainable innovation as an outcome and ultimately achieve the desired impact.</a:t>
            </a:r>
            <a:endParaRPr lang="en-GB" sz="2000" b="1" noProof="0" dirty="0">
              <a:latin typeface="IBM Plex Sans" panose="020B0503050203000203" pitchFamily="34" charset="0"/>
            </a:endParaRPr>
          </a:p>
        </p:txBody>
      </p:sp>
      <p:sp>
        <p:nvSpPr>
          <p:cNvPr id="5" name="Slide Number Placeholder 4">
            <a:extLst>
              <a:ext uri="{FF2B5EF4-FFF2-40B4-BE49-F238E27FC236}">
                <a16:creationId xmlns:a16="http://schemas.microsoft.com/office/drawing/2014/main" id="{D070D16D-845E-1604-21C6-8ABE097137E0}"/>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pic>
        <p:nvPicPr>
          <p:cNvPr id="7" name="Picture 6">
            <a:extLst>
              <a:ext uri="{FF2B5EF4-FFF2-40B4-BE49-F238E27FC236}">
                <a16:creationId xmlns:a16="http://schemas.microsoft.com/office/drawing/2014/main" id="{EA9FD857-CB3B-7935-321A-7ACF0C48664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72914" y="2131278"/>
            <a:ext cx="3079299" cy="2796004"/>
          </a:xfrm>
          <a:prstGeom prst="rect">
            <a:avLst/>
          </a:prstGeom>
        </p:spPr>
      </p:pic>
      <p:sp>
        <p:nvSpPr>
          <p:cNvPr id="6" name="Footer Placeholder 4">
            <a:extLst>
              <a:ext uri="{FF2B5EF4-FFF2-40B4-BE49-F238E27FC236}">
                <a16:creationId xmlns:a16="http://schemas.microsoft.com/office/drawing/2014/main" id="{418A4A44-8E71-D5C9-A4E6-8AE3B503544E}"/>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5324594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E2960-9F04-9440-E085-340A2BAC2B74}"/>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C7CA8D39-66EA-A94A-FBF4-3F5205BE955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09B84F75-1B73-12D1-86A9-7C035D108A55}"/>
              </a:ext>
            </a:extLst>
          </p:cNvPr>
          <p:cNvSpPr>
            <a:spLocks noGrp="1"/>
          </p:cNvSpPr>
          <p:nvPr>
            <p:ph type="title"/>
          </p:nvPr>
        </p:nvSpPr>
        <p:spPr>
          <a:xfrm>
            <a:off x="838200" y="620195"/>
            <a:ext cx="10515600" cy="1325563"/>
          </a:xfrm>
        </p:spPr>
        <p:txBody>
          <a:bodyPr>
            <a:normAutofit fontScale="90000"/>
          </a:bodyPr>
          <a:lstStyle/>
          <a:p>
            <a:r>
              <a:rPr lang="en-GB" sz="2000" b="1" dirty="0">
                <a:solidFill>
                  <a:srgbClr val="0517B5"/>
                </a:solidFill>
              </a:rPr>
              <a:t>Chapter 3 / A Framework for Sustainable Innovation Cultures</a:t>
            </a:r>
            <a:br>
              <a:rPr lang="en-GB" sz="1800" b="1" dirty="0">
                <a:solidFill>
                  <a:srgbClr val="0517B5"/>
                </a:solidFill>
              </a:rPr>
            </a:br>
            <a:r>
              <a:rPr lang="en-US" sz="4000" dirty="0">
                <a:solidFill>
                  <a:srgbClr val="0517B5"/>
                </a:solidFill>
              </a:rPr>
              <a:t>Overarching Practices for Conceiving, Co-creating and Cultivating in Sustainable Innovation </a:t>
            </a:r>
            <a:endParaRPr lang="en-GB" sz="3600" noProof="0" dirty="0">
              <a:solidFill>
                <a:srgbClr val="0517B5"/>
              </a:solidFill>
              <a:latin typeface="IBM Plex Sans" panose="020B0503050203000203" pitchFamily="34" charset="0"/>
            </a:endParaRPr>
          </a:p>
        </p:txBody>
      </p:sp>
      <p:sp>
        <p:nvSpPr>
          <p:cNvPr id="3" name="Content Placeholder 2">
            <a:extLst>
              <a:ext uri="{FF2B5EF4-FFF2-40B4-BE49-F238E27FC236}">
                <a16:creationId xmlns:a16="http://schemas.microsoft.com/office/drawing/2014/main" id="{C7A48B08-857D-A7FF-50D9-9738B9AA6AE1}"/>
              </a:ext>
            </a:extLst>
          </p:cNvPr>
          <p:cNvSpPr>
            <a:spLocks noGrp="1"/>
          </p:cNvSpPr>
          <p:nvPr>
            <p:ph idx="1"/>
          </p:nvPr>
        </p:nvSpPr>
        <p:spPr>
          <a:xfrm>
            <a:off x="838200" y="2080695"/>
            <a:ext cx="10515600" cy="850668"/>
          </a:xfrm>
        </p:spPr>
        <p:txBody>
          <a:bodyPr>
            <a:normAutofit/>
          </a:bodyPr>
          <a:lstStyle/>
          <a:p>
            <a:pPr>
              <a:buClr>
                <a:srgbClr val="0517B5"/>
              </a:buClr>
              <a:buFont typeface="Helvetica" panose="020B0604020202020204" pitchFamily="34" charset="0"/>
              <a:buChar char="│"/>
              <a:defRPr/>
            </a:pPr>
            <a:r>
              <a:rPr lang="en-US" sz="2000" dirty="0">
                <a:solidFill>
                  <a:srgbClr val="0517B5"/>
                </a:solidFill>
              </a:rPr>
              <a:t>Overarching practices facilitate the transformation towards a sustainable innovation culture, paving the grounds for activity-specific practices and methods to unfold.</a:t>
            </a:r>
          </a:p>
          <a:p>
            <a:pPr marL="0" indent="0">
              <a:buClr>
                <a:srgbClr val="0517B5"/>
              </a:buClr>
              <a:buNone/>
              <a:defRPr/>
            </a:pPr>
            <a:endParaRPr lang="en-US" sz="2000"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19DAF68A-824E-4DCB-0133-5F4A394EC2D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6" name="Content Placeholder 2">
            <a:extLst>
              <a:ext uri="{FF2B5EF4-FFF2-40B4-BE49-F238E27FC236}">
                <a16:creationId xmlns:a16="http://schemas.microsoft.com/office/drawing/2014/main" id="{9C643977-1E5D-303D-DAA8-72DD72CA3A2A}"/>
              </a:ext>
            </a:extLst>
          </p:cNvPr>
          <p:cNvSpPr txBox="1">
            <a:spLocks/>
          </p:cNvSpPr>
          <p:nvPr/>
        </p:nvSpPr>
        <p:spPr>
          <a:xfrm>
            <a:off x="838200" y="2833400"/>
            <a:ext cx="10515600" cy="2874615"/>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BM Plex Sans" panose="020B0503050203000203"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BM Plex Sans" panose="020B0503050203000203"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BM Plex Sans" panose="020B0503050203000203"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ans" panose="020B0503050203000203"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ans" panose="020B0503050203000203"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517B5"/>
              </a:buClr>
              <a:buNone/>
              <a:defRPr/>
            </a:pPr>
            <a:r>
              <a:rPr lang="en-US" sz="2000" i="1" dirty="0"/>
              <a:t>1. Resilience Development </a:t>
            </a:r>
          </a:p>
          <a:p>
            <a:pPr marL="0" indent="0">
              <a:buClr>
                <a:srgbClr val="0517B5"/>
              </a:buClr>
              <a:buNone/>
              <a:defRPr/>
            </a:pPr>
            <a:r>
              <a:rPr lang="en-US" sz="2000" i="1" dirty="0"/>
              <a:t>2. Moderation </a:t>
            </a:r>
          </a:p>
          <a:p>
            <a:pPr marL="0" indent="0">
              <a:buClr>
                <a:srgbClr val="0517B5"/>
              </a:buClr>
              <a:buNone/>
              <a:defRPr/>
            </a:pPr>
            <a:r>
              <a:rPr lang="en-US" sz="2000" i="1" dirty="0"/>
              <a:t>3. Knowledge Sharing </a:t>
            </a:r>
          </a:p>
          <a:p>
            <a:pPr marL="0" indent="0">
              <a:buClr>
                <a:srgbClr val="0517B5"/>
              </a:buClr>
              <a:buNone/>
              <a:defRPr/>
            </a:pPr>
            <a:r>
              <a:rPr lang="en-US" sz="2000" i="1" dirty="0"/>
              <a:t>4. Knowledge Management </a:t>
            </a:r>
          </a:p>
          <a:p>
            <a:pPr marL="0" indent="0">
              <a:buClr>
                <a:srgbClr val="0517B5"/>
              </a:buClr>
              <a:buNone/>
              <a:defRPr/>
            </a:pPr>
            <a:r>
              <a:rPr lang="en-US" sz="2000" i="1" dirty="0"/>
              <a:t>5. Inclusive Deliberation </a:t>
            </a:r>
          </a:p>
          <a:p>
            <a:pPr marL="0" indent="0">
              <a:buClr>
                <a:srgbClr val="0517B5"/>
              </a:buClr>
              <a:buNone/>
              <a:defRPr/>
            </a:pPr>
            <a:r>
              <a:rPr lang="en-US" sz="2000" i="1" dirty="0"/>
              <a:t>6. Reflexivity </a:t>
            </a:r>
          </a:p>
          <a:p>
            <a:pPr marL="0" indent="0">
              <a:buClr>
                <a:srgbClr val="0517B5"/>
              </a:buClr>
              <a:buNone/>
              <a:defRPr/>
            </a:pPr>
            <a:r>
              <a:rPr lang="en-US" sz="2000" i="1" dirty="0"/>
              <a:t>7. Anticipation </a:t>
            </a:r>
          </a:p>
          <a:p>
            <a:pPr marL="0" indent="0">
              <a:buClr>
                <a:srgbClr val="0517B5"/>
              </a:buClr>
              <a:buNone/>
              <a:defRPr/>
            </a:pPr>
            <a:r>
              <a:rPr lang="en-US" sz="2000" i="1" dirty="0"/>
              <a:t>8. Responsiveness </a:t>
            </a:r>
          </a:p>
          <a:p>
            <a:pPr marL="0" indent="0">
              <a:buClr>
                <a:srgbClr val="0517B5"/>
              </a:buClr>
              <a:buNone/>
              <a:defRPr/>
            </a:pPr>
            <a:r>
              <a:rPr lang="en-US" sz="2000" i="1" dirty="0"/>
              <a:t>9. Empowerment </a:t>
            </a:r>
          </a:p>
          <a:p>
            <a:pPr marL="0" indent="0">
              <a:buClr>
                <a:srgbClr val="0517B5"/>
              </a:buClr>
              <a:buNone/>
              <a:defRPr/>
            </a:pPr>
            <a:r>
              <a:rPr lang="en-US" sz="2000" i="1" dirty="0"/>
              <a:t>10. </a:t>
            </a:r>
            <a:r>
              <a:rPr lang="en-US" sz="2000" i="1" dirty="0" err="1"/>
              <a:t>Decentralisation</a:t>
            </a:r>
            <a:r>
              <a:rPr lang="en-US" sz="2000" i="1" dirty="0"/>
              <a:t> </a:t>
            </a:r>
          </a:p>
          <a:p>
            <a:pPr marL="0" indent="0">
              <a:buClr>
                <a:srgbClr val="0517B5"/>
              </a:buClr>
              <a:buNone/>
              <a:defRPr/>
            </a:pPr>
            <a:r>
              <a:rPr lang="en-US" sz="2000" i="1" dirty="0"/>
              <a:t>11. Symbolic Ethical Leadership </a:t>
            </a:r>
          </a:p>
          <a:p>
            <a:pPr marL="0" indent="0">
              <a:buClr>
                <a:srgbClr val="0517B5"/>
              </a:buClr>
              <a:buNone/>
              <a:defRPr/>
            </a:pPr>
            <a:r>
              <a:rPr lang="en-US" sz="2000" i="1" dirty="0"/>
              <a:t>12. Experimentation </a:t>
            </a:r>
          </a:p>
          <a:p>
            <a:pPr marL="0" indent="0">
              <a:buClr>
                <a:srgbClr val="0517B5"/>
              </a:buClr>
              <a:buNone/>
              <a:defRPr/>
            </a:pPr>
            <a:r>
              <a:rPr lang="en-US" sz="2000" i="1" dirty="0"/>
              <a:t>13. Gamification </a:t>
            </a:r>
          </a:p>
          <a:p>
            <a:pPr marL="0" indent="0">
              <a:buClr>
                <a:srgbClr val="0517B5"/>
              </a:buClr>
              <a:buNone/>
              <a:defRPr/>
            </a:pPr>
            <a:r>
              <a:rPr lang="en-US" sz="2000" i="1" dirty="0"/>
              <a:t>14. Human-Systems Collaboration</a:t>
            </a:r>
            <a:endParaRPr lang="en-US" sz="2000" i="1" dirty="0">
              <a:solidFill>
                <a:srgbClr val="0517B5"/>
              </a:solidFill>
            </a:endParaRPr>
          </a:p>
        </p:txBody>
      </p:sp>
      <p:sp>
        <p:nvSpPr>
          <p:cNvPr id="7" name="Footer Placeholder 4">
            <a:extLst>
              <a:ext uri="{FF2B5EF4-FFF2-40B4-BE49-F238E27FC236}">
                <a16:creationId xmlns:a16="http://schemas.microsoft.com/office/drawing/2014/main" id="{13771F01-A77D-F48D-16C9-8866BD0EE8B4}"/>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42589434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ECE8F8">
            <a:alpha val="0"/>
          </a:srgbClr>
        </a:solidFill>
        <a:effectLst/>
      </p:bgPr>
    </p:bg>
    <p:spTree>
      <p:nvGrpSpPr>
        <p:cNvPr id="1" name="">
          <a:extLst>
            <a:ext uri="{FF2B5EF4-FFF2-40B4-BE49-F238E27FC236}">
              <a16:creationId xmlns:a16="http://schemas.microsoft.com/office/drawing/2014/main" id="{EB92668D-68DA-C74A-A1F5-B52A524237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725B7F-7181-8EA0-DD03-593A38FEDC52}"/>
              </a:ext>
            </a:extLst>
          </p:cNvPr>
          <p:cNvSpPr>
            <a:spLocks noGrp="1"/>
          </p:cNvSpPr>
          <p:nvPr>
            <p:ph type="title"/>
          </p:nvPr>
        </p:nvSpPr>
        <p:spPr>
          <a:xfrm>
            <a:off x="838200" y="618717"/>
            <a:ext cx="10515600" cy="1325563"/>
          </a:xfrm>
        </p:spPr>
        <p:txBody>
          <a:bodyPr>
            <a:normAutofit fontScale="90000"/>
          </a:bodyPr>
          <a:lstStyle/>
          <a:p>
            <a:r>
              <a:rPr lang="en-GB" sz="2000" b="1" dirty="0">
                <a:solidFill>
                  <a:srgbClr val="0517B5"/>
                </a:solidFill>
              </a:rPr>
              <a:t>Chapter 3 / A Framework for Sustainable Innovation Cultures</a:t>
            </a:r>
            <a:br>
              <a:rPr lang="en-GB" sz="2000" b="1" dirty="0">
                <a:solidFill>
                  <a:srgbClr val="0517B5"/>
                </a:solidFill>
              </a:rPr>
            </a:br>
            <a:r>
              <a:rPr lang="en-US" sz="4000" dirty="0">
                <a:solidFill>
                  <a:srgbClr val="0517B5"/>
                </a:solidFill>
              </a:rPr>
              <a:t>Overarching Practices / </a:t>
            </a:r>
            <a:br>
              <a:rPr lang="en-US" sz="4000" dirty="0">
                <a:solidFill>
                  <a:srgbClr val="0517B5"/>
                </a:solidFill>
              </a:rPr>
            </a:br>
            <a:r>
              <a:rPr lang="en-US" sz="4000" i="1" dirty="0">
                <a:solidFill>
                  <a:srgbClr val="0517B5"/>
                </a:solidFill>
              </a:rPr>
              <a:t>1. Resilience Development </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7E99666D-2E72-3627-12FC-87D346A5ED58}"/>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46433AE9-C06E-9269-3FD4-493224C2EC53}"/>
              </a:ext>
            </a:extLst>
          </p:cNvPr>
          <p:cNvSpPr>
            <a:spLocks noGrp="1"/>
          </p:cNvSpPr>
          <p:nvPr>
            <p:ph idx="1"/>
          </p:nvPr>
        </p:nvSpPr>
        <p:spPr>
          <a:xfrm>
            <a:off x="838200" y="2074404"/>
            <a:ext cx="10515600" cy="4351338"/>
          </a:xfrm>
        </p:spPr>
        <p:txBody>
          <a:bodyPr>
            <a:normAutofit/>
          </a:bodyPr>
          <a:lstStyle/>
          <a:p>
            <a:pPr>
              <a:buClr>
                <a:srgbClr val="0517B5"/>
              </a:buClr>
              <a:buFont typeface="Helvetica" panose="020B0604020202020204" pitchFamily="34" charset="0"/>
              <a:buChar char="│"/>
              <a:defRPr/>
            </a:pPr>
            <a:r>
              <a:rPr lang="en-US" sz="2000" dirty="0">
                <a:solidFill>
                  <a:srgbClr val="0517B5"/>
                </a:solidFill>
              </a:rPr>
              <a:t>Continuously monitor and invest to prepare for dealing with new sustainability challenges and master cultural change.</a:t>
            </a:r>
            <a:r>
              <a:rPr lang="en-US" sz="2000" baseline="30000" dirty="0">
                <a:cs typeface="+mn-cs"/>
              </a:rPr>
              <a:t>12</a:t>
            </a:r>
          </a:p>
          <a:p>
            <a:pPr marL="0" indent="0">
              <a:buClr>
                <a:schemeClr val="tx1"/>
              </a:buClr>
              <a:buNone/>
              <a:defRPr/>
            </a:pPr>
            <a:r>
              <a:rPr lang="en-US" sz="1600" b="1" dirty="0">
                <a:solidFill>
                  <a:srgbClr val="0517B5"/>
                </a:solidFill>
              </a:rPr>
              <a:t>CONCEIVING: </a:t>
            </a:r>
            <a:r>
              <a:rPr lang="en-US" sz="2000" dirty="0"/>
              <a:t>Engage in direct investment towards triggering cultural change and </a:t>
            </a:r>
            <a:r>
              <a:rPr lang="en-US" sz="2000" i="1" dirty="0"/>
              <a:t>Stakeholder Values Integration</a:t>
            </a:r>
            <a:r>
              <a:rPr lang="en-US" sz="2000" dirty="0"/>
              <a:t>.</a:t>
            </a:r>
          </a:p>
          <a:p>
            <a:pPr marL="0" indent="0">
              <a:buClr>
                <a:schemeClr val="tx1"/>
              </a:buClr>
              <a:buNone/>
              <a:defRPr/>
            </a:pPr>
            <a:r>
              <a:rPr lang="en-US" sz="1600" b="1" dirty="0">
                <a:solidFill>
                  <a:srgbClr val="0517B5"/>
                </a:solidFill>
              </a:rPr>
              <a:t>CO-CREATING: </a:t>
            </a:r>
            <a:r>
              <a:rPr lang="en-US" sz="2000" dirty="0"/>
              <a:t>Introduce policies, guidelines and sustainability-oriented </a:t>
            </a:r>
            <a:r>
              <a:rPr lang="en-US" sz="2000" i="1" dirty="0"/>
              <a:t>Management Systems</a:t>
            </a:r>
            <a:r>
              <a:rPr lang="en-US" sz="2000" dirty="0"/>
              <a:t>.</a:t>
            </a:r>
          </a:p>
          <a:p>
            <a:pPr marL="0" indent="0">
              <a:buClr>
                <a:schemeClr val="tx1"/>
              </a:buClr>
              <a:buNone/>
              <a:defRPr/>
            </a:pPr>
            <a:r>
              <a:rPr lang="en-US" sz="1600" b="1" dirty="0">
                <a:solidFill>
                  <a:srgbClr val="0517B5"/>
                </a:solidFill>
              </a:rPr>
              <a:t>CULTIVATING: </a:t>
            </a:r>
            <a:r>
              <a:rPr lang="en-US" sz="2000" dirty="0"/>
              <a:t>Anticipate future sustainability challenges and address them through innovation in products, services or business models (see </a:t>
            </a:r>
            <a:r>
              <a:rPr lang="en-US" sz="2000" i="1" dirty="0"/>
              <a:t>Sustainable Market Creation</a:t>
            </a:r>
            <a:r>
              <a:rPr lang="en-US" sz="2000" dirty="0"/>
              <a:t>).</a:t>
            </a:r>
            <a:endParaRPr lang="en-GB" sz="2000" dirty="0"/>
          </a:p>
          <a:p>
            <a:pPr marL="0" indent="0">
              <a:buClr>
                <a:schemeClr val="tx1"/>
              </a:buClr>
              <a:buNone/>
              <a:defRPr/>
            </a:pPr>
            <a:endParaRPr lang="en-GB" sz="2000" dirty="0"/>
          </a:p>
        </p:txBody>
      </p:sp>
      <p:sp>
        <p:nvSpPr>
          <p:cNvPr id="3" name="Footer Placeholder 4">
            <a:extLst>
              <a:ext uri="{FF2B5EF4-FFF2-40B4-BE49-F238E27FC236}">
                <a16:creationId xmlns:a16="http://schemas.microsoft.com/office/drawing/2014/main" id="{91A1EB50-24F8-731B-9AD4-FDB1B26C860F}"/>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7">
            <a:extLst>
              <a:ext uri="{FF2B5EF4-FFF2-40B4-BE49-F238E27FC236}">
                <a16:creationId xmlns:a16="http://schemas.microsoft.com/office/drawing/2014/main" id="{F3C8825C-774F-394E-26B7-539E63404DB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29801636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73DBE-F949-7E05-98CB-0C438661DE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B4E815-B67D-E718-2A98-E360F7E60C36}"/>
              </a:ext>
            </a:extLst>
          </p:cNvPr>
          <p:cNvSpPr>
            <a:spLocks noGrp="1"/>
          </p:cNvSpPr>
          <p:nvPr>
            <p:ph type="title"/>
          </p:nvPr>
        </p:nvSpPr>
        <p:spPr>
          <a:xfrm>
            <a:off x="838200" y="519769"/>
            <a:ext cx="10515600" cy="1517463"/>
          </a:xfrm>
        </p:spPr>
        <p:txBody>
          <a:bodyPr>
            <a:normAutofit/>
          </a:bodyPr>
          <a:lstStyle/>
          <a:p>
            <a:r>
              <a:rPr lang="en-GB" sz="1800" b="1" dirty="0">
                <a:solidFill>
                  <a:srgbClr val="0517B5"/>
                </a:solidFill>
              </a:rPr>
              <a:t>Chapter 3 / A Framework for Sustainable Innovation Cultures</a:t>
            </a:r>
            <a:br>
              <a:rPr lang="en-GB" sz="1800" b="1" dirty="0">
                <a:solidFill>
                  <a:srgbClr val="0517B5"/>
                </a:solidFill>
              </a:rPr>
            </a:br>
            <a:r>
              <a:rPr lang="en-US" sz="3600" dirty="0">
                <a:solidFill>
                  <a:srgbClr val="0517B5"/>
                </a:solidFill>
              </a:rPr>
              <a:t>Overarching Practices / </a:t>
            </a:r>
            <a:br>
              <a:rPr lang="en-US" sz="3600" dirty="0">
                <a:solidFill>
                  <a:srgbClr val="0517B5"/>
                </a:solidFill>
              </a:rPr>
            </a:br>
            <a:r>
              <a:rPr lang="en-US" sz="3600" i="1" dirty="0">
                <a:solidFill>
                  <a:srgbClr val="0517B5"/>
                </a:solidFill>
              </a:rPr>
              <a:t>2. Moderation</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A8BD8758-E6DD-DF0B-D69B-47DD8A82A43D}"/>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4E916023-3793-AEE4-D901-0FFCB28F6E61}"/>
              </a:ext>
            </a:extLst>
          </p:cNvPr>
          <p:cNvSpPr>
            <a:spLocks noGrp="1"/>
          </p:cNvSpPr>
          <p:nvPr>
            <p:ph idx="1"/>
          </p:nvPr>
        </p:nvSpPr>
        <p:spPr>
          <a:xfrm>
            <a:off x="838200" y="2074403"/>
            <a:ext cx="10515600" cy="4351338"/>
          </a:xfrm>
        </p:spPr>
        <p:txBody>
          <a:bodyPr>
            <a:normAutofit/>
          </a:bodyPr>
          <a:lstStyle/>
          <a:p>
            <a:pPr>
              <a:buClr>
                <a:srgbClr val="0517B5"/>
              </a:buClr>
              <a:buFont typeface="Helvetica" panose="020B0604020202020204" pitchFamily="34" charset="0"/>
              <a:buChar char="│"/>
              <a:defRPr/>
            </a:pPr>
            <a:r>
              <a:rPr lang="en-US" sz="2000" dirty="0">
                <a:solidFill>
                  <a:srgbClr val="0517B5"/>
                </a:solidFill>
              </a:rPr>
              <a:t>Balance the inherent tension between short-term and long-term performance objectives.</a:t>
            </a:r>
            <a:r>
              <a:rPr lang="en-US" sz="2000" baseline="30000" dirty="0">
                <a:solidFill>
                  <a:srgbClr val="0517B5"/>
                </a:solidFill>
              </a:rPr>
              <a:t>12</a:t>
            </a:r>
            <a:endParaRPr lang="en-US" sz="2000" dirty="0">
              <a:solidFill>
                <a:srgbClr val="0517B5"/>
              </a:solidFill>
            </a:endParaRPr>
          </a:p>
          <a:p>
            <a:pPr marL="0" indent="0">
              <a:buClr>
                <a:schemeClr val="tx1"/>
              </a:buClr>
              <a:buNone/>
              <a:defRPr/>
            </a:pPr>
            <a:r>
              <a:rPr lang="en-US" sz="1600" b="1" dirty="0">
                <a:solidFill>
                  <a:srgbClr val="0517B5"/>
                </a:solidFill>
              </a:rPr>
              <a:t>CONCEIVING: </a:t>
            </a:r>
            <a:r>
              <a:rPr lang="en-US" sz="2000" dirty="0"/>
              <a:t>Balance cultural tensions between short and long-term performance as well as the stakeholder needs and values that give rise to them.</a:t>
            </a:r>
          </a:p>
          <a:p>
            <a:pPr marL="0" indent="0">
              <a:buClr>
                <a:schemeClr val="tx1"/>
              </a:buClr>
              <a:buNone/>
              <a:defRPr/>
            </a:pPr>
            <a:r>
              <a:rPr lang="en-US" sz="1600" b="1" dirty="0">
                <a:solidFill>
                  <a:srgbClr val="0517B5"/>
                </a:solidFill>
              </a:rPr>
              <a:t>CO-CREATING: </a:t>
            </a:r>
            <a:r>
              <a:rPr lang="en-US" sz="2000" dirty="0"/>
              <a:t>Assess and anticipate the benefits and risks of short versus long-term performance and explore approaches to reconcile or </a:t>
            </a:r>
            <a:r>
              <a:rPr lang="en-US" sz="2000" dirty="0" err="1"/>
              <a:t>synergise</a:t>
            </a:r>
            <a:r>
              <a:rPr lang="en-US" sz="2000" dirty="0"/>
              <a:t> these competing demands.</a:t>
            </a:r>
          </a:p>
          <a:p>
            <a:pPr marL="0" indent="0">
              <a:buClr>
                <a:schemeClr val="tx1"/>
              </a:buClr>
              <a:buNone/>
              <a:defRPr/>
            </a:pPr>
            <a:r>
              <a:rPr lang="en-US" sz="1600" b="1" dirty="0">
                <a:solidFill>
                  <a:srgbClr val="0517B5"/>
                </a:solidFill>
              </a:rPr>
              <a:t>CULTIVATING: </a:t>
            </a:r>
            <a:r>
              <a:rPr lang="en-US" sz="2000" dirty="0"/>
              <a:t>Establish a reference point for the criteria used by methods and artefacts to evaluate the impact of innovation efforts. For instance, integrate both short-term and long-term indicators in </a:t>
            </a:r>
            <a:r>
              <a:rPr lang="en-US" sz="2000" i="1" dirty="0"/>
              <a:t>Innovation Impact Assessments.</a:t>
            </a:r>
            <a:endParaRPr lang="en-GB" sz="2000" i="1" dirty="0"/>
          </a:p>
        </p:txBody>
      </p:sp>
      <p:sp>
        <p:nvSpPr>
          <p:cNvPr id="3" name="Footer Placeholder 4">
            <a:extLst>
              <a:ext uri="{FF2B5EF4-FFF2-40B4-BE49-F238E27FC236}">
                <a16:creationId xmlns:a16="http://schemas.microsoft.com/office/drawing/2014/main" id="{443A47B4-DD06-2F40-41A7-F3E75396AB44}"/>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4" name="Picture 7">
            <a:extLst>
              <a:ext uri="{FF2B5EF4-FFF2-40B4-BE49-F238E27FC236}">
                <a16:creationId xmlns:a16="http://schemas.microsoft.com/office/drawing/2014/main" id="{CAC05CF9-B7AE-6454-B1CB-005CF4A9DC4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2660575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DE7B1-8F25-B5CB-D6FB-AF35AAD796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947102-4193-4A35-1150-A1A70924C20A}"/>
              </a:ext>
            </a:extLst>
          </p:cNvPr>
          <p:cNvSpPr>
            <a:spLocks noGrp="1"/>
          </p:cNvSpPr>
          <p:nvPr>
            <p:ph type="title"/>
          </p:nvPr>
        </p:nvSpPr>
        <p:spPr>
          <a:xfrm>
            <a:off x="838200" y="553385"/>
            <a:ext cx="10515600" cy="1453398"/>
          </a:xfrm>
        </p:spPr>
        <p:txBody>
          <a:bodyPr>
            <a:normAutofit/>
          </a:bodyPr>
          <a:lstStyle/>
          <a:p>
            <a:r>
              <a:rPr lang="en-GB" sz="1800" b="1" dirty="0">
                <a:solidFill>
                  <a:srgbClr val="0517B5"/>
                </a:solidFill>
              </a:rPr>
              <a:t>Chapter 3 / A Framework for Sustainable Innovation Cultures</a:t>
            </a:r>
            <a:br>
              <a:rPr lang="en-GB" sz="1800" b="1" dirty="0">
                <a:solidFill>
                  <a:srgbClr val="0517B5"/>
                </a:solidFill>
              </a:rPr>
            </a:br>
            <a:r>
              <a:rPr lang="en-US" sz="3600" dirty="0">
                <a:solidFill>
                  <a:srgbClr val="0517B5"/>
                </a:solidFill>
              </a:rPr>
              <a:t>Overarching Practices / </a:t>
            </a:r>
            <a:br>
              <a:rPr lang="en-US" sz="3600" dirty="0">
                <a:solidFill>
                  <a:srgbClr val="0517B5"/>
                </a:solidFill>
              </a:rPr>
            </a:br>
            <a:r>
              <a:rPr lang="en-US" sz="3600" i="1" dirty="0">
                <a:solidFill>
                  <a:srgbClr val="0517B5"/>
                </a:solidFill>
              </a:rPr>
              <a:t>3. Knowledge Sharing</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E0786940-B446-990E-B011-24A8377702CD}"/>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D9074C40-13CD-CB0B-865E-6B0534065508}"/>
              </a:ext>
            </a:extLst>
          </p:cNvPr>
          <p:cNvSpPr>
            <a:spLocks noGrp="1"/>
          </p:cNvSpPr>
          <p:nvPr>
            <p:ph idx="1"/>
          </p:nvPr>
        </p:nvSpPr>
        <p:spPr>
          <a:xfrm>
            <a:off x="838200" y="2067677"/>
            <a:ext cx="10515600" cy="4351338"/>
          </a:xfrm>
        </p:spPr>
        <p:txBody>
          <a:bodyPr>
            <a:normAutofit/>
          </a:bodyPr>
          <a:lstStyle/>
          <a:p>
            <a:pPr>
              <a:buClr>
                <a:srgbClr val="0517B5"/>
              </a:buClr>
              <a:buFont typeface="Helvetica" panose="020B0604020202020204" pitchFamily="34" charset="0"/>
              <a:buChar char="│"/>
              <a:defRPr/>
            </a:pPr>
            <a:r>
              <a:rPr lang="en-US" sz="2000" dirty="0">
                <a:solidFill>
                  <a:srgbClr val="0517B5"/>
                </a:solidFill>
              </a:rPr>
              <a:t>Foster the exchange of insights and expertise with both internal and external stakeholders.</a:t>
            </a:r>
            <a:r>
              <a:rPr lang="en-US" sz="2000" baseline="30000" dirty="0">
                <a:solidFill>
                  <a:srgbClr val="0517B5"/>
                </a:solidFill>
                <a:cs typeface="+mn-cs"/>
              </a:rPr>
              <a:t>12</a:t>
            </a:r>
          </a:p>
          <a:p>
            <a:pPr marL="0" indent="0">
              <a:buClr>
                <a:schemeClr val="tx1"/>
              </a:buClr>
              <a:buNone/>
              <a:defRPr/>
            </a:pPr>
            <a:r>
              <a:rPr lang="en-US" sz="1600" b="1" dirty="0">
                <a:solidFill>
                  <a:srgbClr val="0517B5"/>
                </a:solidFill>
              </a:rPr>
              <a:t>CONCEIVING: </a:t>
            </a:r>
            <a:r>
              <a:rPr lang="en-US" sz="2000" dirty="0"/>
              <a:t>Engage cultural members in sharing their understandings of values, practices, tensions and values-action gaps.</a:t>
            </a:r>
          </a:p>
          <a:p>
            <a:pPr marL="0" indent="0">
              <a:buClr>
                <a:schemeClr val="tx1"/>
              </a:buClr>
              <a:buNone/>
              <a:defRPr/>
            </a:pPr>
            <a:r>
              <a:rPr lang="en-US" sz="1600" b="1" dirty="0">
                <a:solidFill>
                  <a:srgbClr val="0517B5"/>
                </a:solidFill>
              </a:rPr>
              <a:t>CO-CREATING: </a:t>
            </a:r>
            <a:r>
              <a:rPr lang="en-US" sz="2000" dirty="0"/>
              <a:t>Promote </a:t>
            </a:r>
            <a:r>
              <a:rPr lang="en-US" sz="2000" i="1" dirty="0"/>
              <a:t>Knowledge Sharing </a:t>
            </a:r>
            <a:r>
              <a:rPr lang="en-US" sz="2000" dirty="0"/>
              <a:t>among a wide range of stakeholders.</a:t>
            </a:r>
          </a:p>
          <a:p>
            <a:pPr marL="0" indent="0">
              <a:buClr>
                <a:schemeClr val="tx1"/>
              </a:buClr>
              <a:buNone/>
              <a:defRPr/>
            </a:pPr>
            <a:r>
              <a:rPr lang="en-US" sz="1600" b="1" dirty="0">
                <a:solidFill>
                  <a:srgbClr val="0517B5"/>
                </a:solidFill>
              </a:rPr>
              <a:t>CULTIVATING: </a:t>
            </a:r>
            <a:r>
              <a:rPr lang="en-US" sz="2000" dirty="0"/>
              <a:t>Promote formal Knowledge Sharing practices, artefacts and methods, such as a </a:t>
            </a:r>
            <a:r>
              <a:rPr lang="en-US" sz="2000" i="1" dirty="0"/>
              <a:t>Cultural Dictionary</a:t>
            </a:r>
            <a:r>
              <a:rPr lang="en-US" sz="2000" dirty="0"/>
              <a:t>.</a:t>
            </a:r>
            <a:endParaRPr lang="en-GB" sz="2000" i="1" dirty="0"/>
          </a:p>
        </p:txBody>
      </p:sp>
      <p:sp>
        <p:nvSpPr>
          <p:cNvPr id="6" name="Footer Placeholder 4">
            <a:extLst>
              <a:ext uri="{FF2B5EF4-FFF2-40B4-BE49-F238E27FC236}">
                <a16:creationId xmlns:a16="http://schemas.microsoft.com/office/drawing/2014/main" id="{803CF0EB-2A25-1966-FEF0-A88DDDECC9E8}"/>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3" name="Picture 7">
            <a:extLst>
              <a:ext uri="{FF2B5EF4-FFF2-40B4-BE49-F238E27FC236}">
                <a16:creationId xmlns:a16="http://schemas.microsoft.com/office/drawing/2014/main" id="{DFDBE7A6-5BAD-D97D-52F1-EF623621794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28751706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FB8CD-20C9-9D74-C2D7-DDDEE45B32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6B9DD1-0CAB-1646-B0A5-892A6FEF7AD7}"/>
              </a:ext>
            </a:extLst>
          </p:cNvPr>
          <p:cNvSpPr>
            <a:spLocks noGrp="1"/>
          </p:cNvSpPr>
          <p:nvPr>
            <p:ph type="title"/>
          </p:nvPr>
        </p:nvSpPr>
        <p:spPr>
          <a:xfrm>
            <a:off x="838200" y="620196"/>
            <a:ext cx="10515600" cy="1325563"/>
          </a:xfrm>
        </p:spPr>
        <p:txBody>
          <a:bodyPr>
            <a:normAutofit fontScale="90000"/>
          </a:bodyPr>
          <a:lstStyle/>
          <a:p>
            <a:r>
              <a:rPr lang="en-GB" sz="2000" b="1" dirty="0">
                <a:solidFill>
                  <a:srgbClr val="0517B5"/>
                </a:solidFill>
              </a:rPr>
              <a:t>Chapter 3 / A Framework for Sustainable Innovation Cultures</a:t>
            </a:r>
            <a:br>
              <a:rPr lang="en-GB" sz="1800" b="1" dirty="0">
                <a:solidFill>
                  <a:srgbClr val="0517B5"/>
                </a:solidFill>
              </a:rPr>
            </a:br>
            <a:r>
              <a:rPr lang="en-US" sz="4000" dirty="0">
                <a:solidFill>
                  <a:srgbClr val="0517B5"/>
                </a:solidFill>
              </a:rPr>
              <a:t>Overarching Practices / </a:t>
            </a:r>
            <a:br>
              <a:rPr lang="en-US" sz="4000" dirty="0">
                <a:solidFill>
                  <a:srgbClr val="0517B5"/>
                </a:solidFill>
              </a:rPr>
            </a:br>
            <a:r>
              <a:rPr lang="en-US" sz="4000" i="1" dirty="0">
                <a:solidFill>
                  <a:srgbClr val="0517B5"/>
                </a:solidFill>
              </a:rPr>
              <a:t>4. Knowledge Management</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8035A8A2-6FCE-1C0C-2337-57276CFE2D91}"/>
              </a:ext>
            </a:extLst>
          </p:cNvPr>
          <p:cNvSpPr>
            <a:spLocks noGrp="1"/>
          </p:cNvSpPr>
          <p:nvPr>
            <p:ph type="sldNum" sz="quarter" idx="12"/>
          </p:nvPr>
        </p:nvSpPr>
        <p:spPr>
          <a:xfrm>
            <a:off x="9930652" y="6356350"/>
            <a:ext cx="142314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F6D5EBB8-3721-46E5-4659-5F5654EE0F39}"/>
              </a:ext>
            </a:extLst>
          </p:cNvPr>
          <p:cNvSpPr>
            <a:spLocks noGrp="1"/>
          </p:cNvSpPr>
          <p:nvPr>
            <p:ph idx="1"/>
          </p:nvPr>
        </p:nvSpPr>
        <p:spPr>
          <a:xfrm>
            <a:off x="838200" y="2080696"/>
            <a:ext cx="10515600" cy="4351338"/>
          </a:xfrm>
        </p:spPr>
        <p:txBody>
          <a:bodyPr>
            <a:normAutofit/>
          </a:bodyPr>
          <a:lstStyle/>
          <a:p>
            <a:pPr>
              <a:buClr>
                <a:srgbClr val="0517B5"/>
              </a:buClr>
              <a:buFont typeface="Helvetica" panose="020B0604020202020204" pitchFamily="34" charset="0"/>
              <a:buChar char="│"/>
              <a:defRPr/>
            </a:pPr>
            <a:r>
              <a:rPr lang="en-US" sz="2000" dirty="0">
                <a:solidFill>
                  <a:srgbClr val="0517B5"/>
                </a:solidFill>
              </a:rPr>
              <a:t>Create, develop, assimilate and </a:t>
            </a:r>
            <a:r>
              <a:rPr lang="en-US" sz="2000" dirty="0" err="1">
                <a:solidFill>
                  <a:srgbClr val="0517B5"/>
                </a:solidFill>
              </a:rPr>
              <a:t>synthesise</a:t>
            </a:r>
            <a:r>
              <a:rPr lang="en-US" sz="2000" dirty="0">
                <a:solidFill>
                  <a:srgbClr val="0517B5"/>
                </a:solidFill>
              </a:rPr>
              <a:t> knowledge regarding new sustainable technologies, processes and innovation practices.</a:t>
            </a:r>
            <a:r>
              <a:rPr lang="en-US" sz="2000" baseline="30000" dirty="0">
                <a:solidFill>
                  <a:srgbClr val="0517B5"/>
                </a:solidFill>
                <a:cs typeface="+mn-cs"/>
              </a:rPr>
              <a:t>13</a:t>
            </a:r>
          </a:p>
          <a:p>
            <a:pPr marL="0" indent="0">
              <a:buClr>
                <a:schemeClr val="tx1"/>
              </a:buClr>
              <a:buNone/>
              <a:defRPr/>
            </a:pPr>
            <a:r>
              <a:rPr lang="en-US" sz="1600" b="1" dirty="0">
                <a:solidFill>
                  <a:srgbClr val="0517B5"/>
                </a:solidFill>
              </a:rPr>
              <a:t>CONCEIVING: </a:t>
            </a:r>
            <a:r>
              <a:rPr lang="en-US" sz="2000" dirty="0"/>
              <a:t>Coordinate practices of </a:t>
            </a:r>
            <a:r>
              <a:rPr lang="en-US" sz="2000" i="1" dirty="0"/>
              <a:t>Knowledge Management </a:t>
            </a:r>
            <a:r>
              <a:rPr lang="en-US" sz="2000" dirty="0"/>
              <a:t>to understand cultural weaknesses due to knowledge gaps and uncertainty.</a:t>
            </a:r>
          </a:p>
          <a:p>
            <a:pPr marL="0" indent="0">
              <a:buClr>
                <a:schemeClr val="tx1"/>
              </a:buClr>
              <a:buNone/>
              <a:defRPr/>
            </a:pPr>
            <a:r>
              <a:rPr lang="en-US" sz="1600" b="1" dirty="0">
                <a:solidFill>
                  <a:srgbClr val="0517B5"/>
                </a:solidFill>
              </a:rPr>
              <a:t>CO-CREATING: </a:t>
            </a:r>
            <a:r>
              <a:rPr lang="en-US" sz="2000" dirty="0"/>
              <a:t>Take proactive steps to address these challenges, for example, by </a:t>
            </a:r>
            <a:r>
              <a:rPr lang="en-US" sz="2000" i="1" dirty="0"/>
              <a:t>Engaging in Open Innovation </a:t>
            </a:r>
            <a:r>
              <a:rPr lang="en-US" sz="2000" dirty="0"/>
              <a:t>or in </a:t>
            </a:r>
            <a:r>
              <a:rPr lang="en-US" sz="2000" i="1" dirty="0"/>
              <a:t>Innovation Ecosystems</a:t>
            </a:r>
            <a:r>
              <a:rPr lang="en-US" sz="2000" dirty="0"/>
              <a:t>.</a:t>
            </a:r>
          </a:p>
          <a:p>
            <a:pPr marL="0" indent="0">
              <a:buClr>
                <a:schemeClr val="tx1"/>
              </a:buClr>
              <a:buNone/>
              <a:defRPr/>
            </a:pPr>
            <a:r>
              <a:rPr lang="en-US" sz="1600" b="1" dirty="0">
                <a:solidFill>
                  <a:srgbClr val="0517B5"/>
                </a:solidFill>
              </a:rPr>
              <a:t>CULTIVATING: </a:t>
            </a:r>
            <a:r>
              <a:rPr lang="en-US" sz="2000" dirty="0"/>
              <a:t>Introduce artefacts (e.g. frameworks, scorecards, tools or software) to incorporate sustainability concerns across all </a:t>
            </a:r>
            <a:r>
              <a:rPr lang="en-US" sz="2000" dirty="0" err="1"/>
              <a:t>organisational</a:t>
            </a:r>
            <a:r>
              <a:rPr lang="en-US" sz="2000" dirty="0"/>
              <a:t> operations and strategic decisions.</a:t>
            </a:r>
            <a:endParaRPr lang="en-GB" sz="2000" i="1" dirty="0"/>
          </a:p>
        </p:txBody>
      </p:sp>
      <p:sp>
        <p:nvSpPr>
          <p:cNvPr id="3" name="Footer Placeholder 4">
            <a:extLst>
              <a:ext uri="{FF2B5EF4-FFF2-40B4-BE49-F238E27FC236}">
                <a16:creationId xmlns:a16="http://schemas.microsoft.com/office/drawing/2014/main" id="{E1EABE89-D61D-C014-D391-D3E4BCBC0B94}"/>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4" name="Picture 7">
            <a:extLst>
              <a:ext uri="{FF2B5EF4-FFF2-40B4-BE49-F238E27FC236}">
                <a16:creationId xmlns:a16="http://schemas.microsoft.com/office/drawing/2014/main" id="{7C3376EA-C3C4-699F-21E5-CC1FCD074E9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19193501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6E083-78E3-FE12-0FB9-B19CF0D3A2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F83C7A-72B1-AEED-C113-6CB1C6A5A158}"/>
              </a:ext>
            </a:extLst>
          </p:cNvPr>
          <p:cNvSpPr>
            <a:spLocks noGrp="1"/>
          </p:cNvSpPr>
          <p:nvPr>
            <p:ph type="title"/>
          </p:nvPr>
        </p:nvSpPr>
        <p:spPr>
          <a:xfrm>
            <a:off x="838200" y="620625"/>
            <a:ext cx="10515600" cy="1325563"/>
          </a:xfrm>
        </p:spPr>
        <p:txBody>
          <a:bodyPr>
            <a:normAutofit fontScale="90000"/>
          </a:bodyPr>
          <a:lstStyle/>
          <a:p>
            <a:r>
              <a:rPr lang="en-GB" sz="2000" b="1" dirty="0">
                <a:solidFill>
                  <a:srgbClr val="0517B5"/>
                </a:solidFill>
              </a:rPr>
              <a:t>Chapter 3 / A Framework for Sustainable Innovation Cultures</a:t>
            </a:r>
            <a:br>
              <a:rPr lang="en-GB" sz="2000" b="1" dirty="0">
                <a:solidFill>
                  <a:srgbClr val="0517B5"/>
                </a:solidFill>
              </a:rPr>
            </a:br>
            <a:r>
              <a:rPr lang="en-US" sz="4000" dirty="0">
                <a:solidFill>
                  <a:srgbClr val="0517B5"/>
                </a:solidFill>
              </a:rPr>
              <a:t>Overarching Practices / </a:t>
            </a:r>
            <a:br>
              <a:rPr lang="en-US" sz="4000" dirty="0">
                <a:solidFill>
                  <a:srgbClr val="0517B5"/>
                </a:solidFill>
              </a:rPr>
            </a:br>
            <a:r>
              <a:rPr lang="en-US" sz="4000" i="1" dirty="0">
                <a:solidFill>
                  <a:srgbClr val="0517B5"/>
                </a:solidFill>
              </a:rPr>
              <a:t>5. Inclusive Deliberation</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AD639D52-FC06-93DD-F230-ACC2CE32A0E6}"/>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55DF8A1D-CAAC-7E30-F2EE-E8A4CD53868C}"/>
              </a:ext>
            </a:extLst>
          </p:cNvPr>
          <p:cNvSpPr>
            <a:spLocks noGrp="1"/>
          </p:cNvSpPr>
          <p:nvPr>
            <p:ph idx="1"/>
          </p:nvPr>
        </p:nvSpPr>
        <p:spPr>
          <a:xfrm>
            <a:off x="838200" y="2074401"/>
            <a:ext cx="10515600" cy="4351338"/>
          </a:xfrm>
        </p:spPr>
        <p:txBody>
          <a:bodyPr>
            <a:normAutofit/>
          </a:bodyPr>
          <a:lstStyle/>
          <a:p>
            <a:pPr>
              <a:buClr>
                <a:srgbClr val="0517B5"/>
              </a:buClr>
              <a:buFont typeface="Helvetica" panose="020B0604020202020204" pitchFamily="34" charset="0"/>
              <a:buChar char="│"/>
              <a:defRPr/>
            </a:pPr>
            <a:r>
              <a:rPr lang="en-US" sz="2000" dirty="0">
                <a:solidFill>
                  <a:srgbClr val="0517B5"/>
                </a:solidFill>
              </a:rPr>
              <a:t>Engage stakeholders, such as employees, customers, communities and partners to inform innovation-related decision-making.</a:t>
            </a:r>
            <a:r>
              <a:rPr lang="en-US" sz="2000" baseline="30000" dirty="0">
                <a:solidFill>
                  <a:srgbClr val="0517B5"/>
                </a:solidFill>
                <a:cs typeface="+mn-cs"/>
              </a:rPr>
              <a:t>14</a:t>
            </a:r>
          </a:p>
          <a:p>
            <a:pPr marL="0" indent="0">
              <a:buClr>
                <a:schemeClr val="tx1"/>
              </a:buClr>
              <a:buNone/>
              <a:defRPr/>
            </a:pPr>
            <a:r>
              <a:rPr lang="en-US" sz="1600" b="1" dirty="0">
                <a:solidFill>
                  <a:srgbClr val="0517B5"/>
                </a:solidFill>
              </a:rPr>
              <a:t>CONCEIVING: </a:t>
            </a:r>
            <a:r>
              <a:rPr lang="en-US" sz="2000" dirty="0"/>
              <a:t>Leverage methods such as </a:t>
            </a:r>
            <a:r>
              <a:rPr lang="en-US" sz="2000" i="1" dirty="0"/>
              <a:t>Focus Groups </a:t>
            </a:r>
            <a:r>
              <a:rPr lang="en-US" sz="2000" dirty="0"/>
              <a:t>and </a:t>
            </a:r>
            <a:r>
              <a:rPr lang="en-US" sz="2000" i="1" dirty="0"/>
              <a:t>Values Jams </a:t>
            </a:r>
            <a:r>
              <a:rPr lang="en-US" sz="2000" dirty="0"/>
              <a:t>to integrate internal stakeholders and elicit employee values, needs and tensions.</a:t>
            </a:r>
          </a:p>
          <a:p>
            <a:pPr marL="0" indent="0">
              <a:buClr>
                <a:schemeClr val="tx1"/>
              </a:buClr>
              <a:buNone/>
              <a:defRPr/>
            </a:pPr>
            <a:r>
              <a:rPr lang="en-US" sz="1600" b="1" dirty="0">
                <a:solidFill>
                  <a:srgbClr val="0517B5"/>
                </a:solidFill>
              </a:rPr>
              <a:t>CO-CREATING: </a:t>
            </a:r>
            <a:r>
              <a:rPr lang="en-US" sz="2000" dirty="0"/>
              <a:t>Discuss sustainability values with internal and external stakeholders and translate them into new innovation practices and projects.</a:t>
            </a:r>
          </a:p>
          <a:p>
            <a:pPr marL="0" indent="0">
              <a:buClr>
                <a:schemeClr val="tx1"/>
              </a:buClr>
              <a:buNone/>
              <a:defRPr/>
            </a:pPr>
            <a:r>
              <a:rPr lang="en-US" sz="1600" b="1" dirty="0">
                <a:solidFill>
                  <a:srgbClr val="0517B5"/>
                </a:solidFill>
              </a:rPr>
              <a:t>CULTIVATING: </a:t>
            </a:r>
            <a:r>
              <a:rPr lang="en-US" sz="2000" dirty="0"/>
              <a:t>Introduce </a:t>
            </a:r>
            <a:r>
              <a:rPr lang="en-US" sz="2000" i="1" dirty="0"/>
              <a:t>Participatory Decision Making </a:t>
            </a:r>
            <a:r>
              <a:rPr lang="en-US" sz="2000" dirty="0"/>
              <a:t>or </a:t>
            </a:r>
            <a:r>
              <a:rPr lang="en-US" sz="2000" i="1" dirty="0"/>
              <a:t>Stakeholder Advisory Boards </a:t>
            </a:r>
            <a:r>
              <a:rPr lang="en-US" sz="2000" dirty="0"/>
              <a:t>to ensure that </a:t>
            </a:r>
            <a:r>
              <a:rPr lang="en-US" sz="2000" dirty="0" err="1"/>
              <a:t>organisational</a:t>
            </a:r>
            <a:r>
              <a:rPr lang="en-US" sz="2000" dirty="0"/>
              <a:t> and stakeholder values are embedded across all operations and strategic decisions.</a:t>
            </a:r>
            <a:endParaRPr lang="en-GB" sz="2000" i="1" dirty="0"/>
          </a:p>
        </p:txBody>
      </p:sp>
      <p:sp>
        <p:nvSpPr>
          <p:cNvPr id="3" name="Footer Placeholder 4">
            <a:extLst>
              <a:ext uri="{FF2B5EF4-FFF2-40B4-BE49-F238E27FC236}">
                <a16:creationId xmlns:a16="http://schemas.microsoft.com/office/drawing/2014/main" id="{F41D140F-630E-701B-AA71-46227DA9D498}"/>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4" name="Picture 7">
            <a:extLst>
              <a:ext uri="{FF2B5EF4-FFF2-40B4-BE49-F238E27FC236}">
                <a16:creationId xmlns:a16="http://schemas.microsoft.com/office/drawing/2014/main" id="{8AD2ADC9-A552-62DC-5996-F04A8A50B1F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12920371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594FA-D836-73F6-7DF9-552E8D12AD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2EC8F0-833F-7700-739C-19803822D813}"/>
              </a:ext>
            </a:extLst>
          </p:cNvPr>
          <p:cNvSpPr>
            <a:spLocks noGrp="1"/>
          </p:cNvSpPr>
          <p:nvPr>
            <p:ph type="title"/>
          </p:nvPr>
        </p:nvSpPr>
        <p:spPr>
          <a:xfrm>
            <a:off x="838200" y="432365"/>
            <a:ext cx="10515600" cy="1695450"/>
          </a:xfrm>
        </p:spPr>
        <p:txBody>
          <a:bodyPr>
            <a:normAutofit/>
          </a:bodyPr>
          <a:lstStyle/>
          <a:p>
            <a:r>
              <a:rPr lang="en-GB" sz="1800" b="1" dirty="0">
                <a:solidFill>
                  <a:srgbClr val="0517B5"/>
                </a:solidFill>
              </a:rPr>
              <a:t>Chapter 3 / A Framework for Sustainable Innovation Cultures</a:t>
            </a:r>
            <a:br>
              <a:rPr lang="en-GB" sz="1800" b="1" dirty="0">
                <a:solidFill>
                  <a:srgbClr val="0517B5"/>
                </a:solidFill>
              </a:rPr>
            </a:br>
            <a:r>
              <a:rPr lang="en-US" sz="3600" dirty="0">
                <a:solidFill>
                  <a:srgbClr val="0517B5"/>
                </a:solidFill>
              </a:rPr>
              <a:t>Overarching Practices / </a:t>
            </a:r>
            <a:br>
              <a:rPr lang="en-US" sz="3600" dirty="0">
                <a:solidFill>
                  <a:srgbClr val="0517B5"/>
                </a:solidFill>
              </a:rPr>
            </a:br>
            <a:r>
              <a:rPr lang="en-US" sz="3600" i="1" dirty="0">
                <a:solidFill>
                  <a:srgbClr val="0517B5"/>
                </a:solidFill>
              </a:rPr>
              <a:t>6. Reflexivity</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3BA23F4C-0CBB-CC2D-BDE6-BAA800A728A2}"/>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D24012BF-44AF-95E8-F0F3-E30BF4AA8E37}"/>
              </a:ext>
            </a:extLst>
          </p:cNvPr>
          <p:cNvSpPr>
            <a:spLocks noGrp="1"/>
          </p:cNvSpPr>
          <p:nvPr>
            <p:ph idx="1"/>
          </p:nvPr>
        </p:nvSpPr>
        <p:spPr>
          <a:xfrm>
            <a:off x="838200" y="2081127"/>
            <a:ext cx="10515600" cy="4351338"/>
          </a:xfrm>
        </p:spPr>
        <p:txBody>
          <a:bodyPr>
            <a:normAutofit/>
          </a:bodyPr>
          <a:lstStyle/>
          <a:p>
            <a:pPr>
              <a:buClr>
                <a:srgbClr val="0517B5"/>
              </a:buClr>
              <a:buFont typeface="Helvetica" panose="020B0604020202020204" pitchFamily="34" charset="0"/>
              <a:buChar char="│"/>
              <a:defRPr/>
            </a:pPr>
            <a:r>
              <a:rPr lang="en-US" sz="2000" dirty="0">
                <a:solidFill>
                  <a:srgbClr val="0517B5"/>
                </a:solidFill>
              </a:rPr>
              <a:t>Think critically about actions and responsibilities, values and motivations, knowledge and perceived realities, and how each of these affect innovation management.</a:t>
            </a:r>
            <a:r>
              <a:rPr lang="en-US" sz="2000" baseline="30000" dirty="0">
                <a:solidFill>
                  <a:srgbClr val="0517B5"/>
                </a:solidFill>
              </a:rPr>
              <a:t>14</a:t>
            </a:r>
            <a:endParaRPr lang="en-US" sz="2000" dirty="0">
              <a:solidFill>
                <a:srgbClr val="0517B5"/>
              </a:solidFill>
            </a:endParaRPr>
          </a:p>
          <a:p>
            <a:pPr marL="0" indent="0">
              <a:buClr>
                <a:schemeClr val="tx1"/>
              </a:buClr>
              <a:buNone/>
              <a:defRPr/>
            </a:pPr>
            <a:r>
              <a:rPr lang="en-US" sz="1600" b="1" dirty="0">
                <a:solidFill>
                  <a:srgbClr val="0517B5"/>
                </a:solidFill>
              </a:rPr>
              <a:t>CONCEIVING: </a:t>
            </a:r>
            <a:r>
              <a:rPr lang="en-US" sz="2000" dirty="0"/>
              <a:t>Engage employees in critical reflection, </a:t>
            </a:r>
            <a:r>
              <a:rPr lang="en-US" sz="2000" i="1" dirty="0"/>
              <a:t>Sensemaking</a:t>
            </a:r>
            <a:r>
              <a:rPr lang="en-US" sz="2000" dirty="0"/>
              <a:t> and retrospective thinking on what worked well and what are persisting challenges, tensions and values-action gaps.</a:t>
            </a:r>
          </a:p>
          <a:p>
            <a:pPr marL="0" indent="0">
              <a:buClr>
                <a:schemeClr val="tx1"/>
              </a:buClr>
              <a:buNone/>
              <a:defRPr/>
            </a:pPr>
            <a:r>
              <a:rPr lang="en-US" sz="1600" b="1" dirty="0">
                <a:solidFill>
                  <a:srgbClr val="0517B5"/>
                </a:solidFill>
              </a:rPr>
              <a:t>CO-CREATING: </a:t>
            </a:r>
            <a:r>
              <a:rPr lang="en-US" sz="2000" dirty="0"/>
              <a:t>Involve participants in critically assessing contributions and results, ensuring new initiatives are well-informed.</a:t>
            </a:r>
          </a:p>
          <a:p>
            <a:pPr marL="0" indent="0">
              <a:buClr>
                <a:schemeClr val="tx1"/>
              </a:buClr>
              <a:buNone/>
              <a:defRPr/>
            </a:pPr>
            <a:r>
              <a:rPr lang="en-US" sz="1600" b="1" dirty="0">
                <a:solidFill>
                  <a:srgbClr val="0517B5"/>
                </a:solidFill>
              </a:rPr>
              <a:t>CULTIVATING: </a:t>
            </a:r>
            <a:r>
              <a:rPr lang="en-US" sz="2000" dirty="0"/>
              <a:t>Ensure that efforts remain aligned with the espoused values and no mission drift occurs. </a:t>
            </a:r>
            <a:endParaRPr lang="en-GB" sz="2000" i="1" dirty="0"/>
          </a:p>
        </p:txBody>
      </p:sp>
      <p:sp>
        <p:nvSpPr>
          <p:cNvPr id="3" name="Footer Placeholder 4">
            <a:extLst>
              <a:ext uri="{FF2B5EF4-FFF2-40B4-BE49-F238E27FC236}">
                <a16:creationId xmlns:a16="http://schemas.microsoft.com/office/drawing/2014/main" id="{9956042E-D06A-0957-8704-9B1B76B0909C}"/>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4" name="Picture 7">
            <a:extLst>
              <a:ext uri="{FF2B5EF4-FFF2-40B4-BE49-F238E27FC236}">
                <a16:creationId xmlns:a16="http://schemas.microsoft.com/office/drawing/2014/main" id="{3028C728-0922-E628-8198-2193B783890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526729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EFF8C"/>
        </a:solidFill>
        <a:effectLst/>
      </p:bgPr>
    </p:bg>
    <p:spTree>
      <p:nvGrpSpPr>
        <p:cNvPr id="1" name="">
          <a:extLst>
            <a:ext uri="{FF2B5EF4-FFF2-40B4-BE49-F238E27FC236}">
              <a16:creationId xmlns:a16="http://schemas.microsoft.com/office/drawing/2014/main" id="{536F3035-8828-E41C-DE8C-EB4C4B257664}"/>
            </a:ext>
          </a:extLst>
        </p:cNvPr>
        <p:cNvGrpSpPr/>
        <p:nvPr/>
      </p:nvGrpSpPr>
      <p:grpSpPr>
        <a:xfrm>
          <a:off x="0" y="0"/>
          <a:ext cx="0" cy="0"/>
          <a:chOff x="0" y="0"/>
          <a:chExt cx="0" cy="0"/>
        </a:xfrm>
      </p:grpSpPr>
      <p:pic>
        <p:nvPicPr>
          <p:cNvPr id="1744" name="Picture 1743">
            <a:extLst>
              <a:ext uri="{FF2B5EF4-FFF2-40B4-BE49-F238E27FC236}">
                <a16:creationId xmlns:a16="http://schemas.microsoft.com/office/drawing/2014/main" id="{4A9D1247-BDED-E01C-54F1-173B2658251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906" y="139649"/>
            <a:ext cx="1725839" cy="605842"/>
          </a:xfrm>
          <a:prstGeom prst="rect">
            <a:avLst/>
          </a:prstGeom>
        </p:spPr>
      </p:pic>
      <p:sp>
        <p:nvSpPr>
          <p:cNvPr id="1745" name="Textfeld 46">
            <a:extLst>
              <a:ext uri="{FF2B5EF4-FFF2-40B4-BE49-F238E27FC236}">
                <a16:creationId xmlns:a16="http://schemas.microsoft.com/office/drawing/2014/main" id="{B5E330AB-494F-9004-891F-4C714149B22B}"/>
              </a:ext>
            </a:extLst>
          </p:cNvPr>
          <p:cNvSpPr txBox="1"/>
          <p:nvPr/>
        </p:nvSpPr>
        <p:spPr>
          <a:xfrm>
            <a:off x="459059" y="229152"/>
            <a:ext cx="1127388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517B5"/>
                </a:solidFill>
                <a:effectLst/>
                <a:uLnTx/>
                <a:uFillTx/>
                <a:latin typeface="IBM Plex Sans" panose="020B0503050203000203" pitchFamily="34" charset="0"/>
                <a:ea typeface="+mn-ea"/>
                <a:cs typeface="+mn-cs"/>
              </a:rPr>
              <a:t>PRACTICES AND METHODS OVERVIEW</a:t>
            </a:r>
            <a:endParaRPr kumimoji="0" lang="de-DE" sz="200" b="1" i="0" u="none" strike="noStrike" kern="1200" cap="none" spc="0" normalizeH="0" baseline="0" noProof="0" dirty="0">
              <a:ln>
                <a:noFill/>
              </a:ln>
              <a:solidFill>
                <a:srgbClr val="4320BE"/>
              </a:solidFill>
              <a:effectLst/>
              <a:uLnTx/>
              <a:uFillTx/>
              <a:latin typeface="IBM Plex Sans" panose="020B0503050203000203" pitchFamily="34" charset="0"/>
              <a:ea typeface="+mn-ea"/>
              <a:cs typeface="+mn-cs"/>
            </a:endParaRPr>
          </a:p>
        </p:txBody>
      </p:sp>
      <p:sp>
        <p:nvSpPr>
          <p:cNvPr id="1592" name="Rechteck: abgerundete Ecken 157">
            <a:extLst>
              <a:ext uri="{FF2B5EF4-FFF2-40B4-BE49-F238E27FC236}">
                <a16:creationId xmlns:a16="http://schemas.microsoft.com/office/drawing/2014/main" id="{1FEFC9D2-B64C-8C15-EDF9-55E30DD0FF34}"/>
              </a:ext>
            </a:extLst>
          </p:cNvPr>
          <p:cNvSpPr/>
          <p:nvPr/>
        </p:nvSpPr>
        <p:spPr>
          <a:xfrm>
            <a:off x="4939141" y="686563"/>
            <a:ext cx="2317581" cy="892302"/>
          </a:xfrm>
          <a:prstGeom prst="roundRect">
            <a:avLst/>
          </a:prstGeom>
          <a:solidFill>
            <a:srgbClr val="0517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500" b="0" i="0" u="none" strike="noStrike" kern="1200" cap="none" spc="0" normalizeH="0" baseline="0" noProof="0" dirty="0">
              <a:ln>
                <a:noFill/>
              </a:ln>
              <a:solidFill>
                <a:prstClr val="white"/>
              </a:solidFill>
              <a:effectLst/>
              <a:uLnTx/>
              <a:uFillTx/>
              <a:latin typeface="IBM Plex Sans" panose="020B0503050203000203" pitchFamily="34" charset="0"/>
              <a:ea typeface="+mn-ea"/>
              <a:cs typeface="+mn-cs"/>
            </a:endParaRPr>
          </a:p>
        </p:txBody>
      </p:sp>
      <p:sp>
        <p:nvSpPr>
          <p:cNvPr id="1593" name="Rechteck: abgerundete Ecken 1">
            <a:extLst>
              <a:ext uri="{FF2B5EF4-FFF2-40B4-BE49-F238E27FC236}">
                <a16:creationId xmlns:a16="http://schemas.microsoft.com/office/drawing/2014/main" id="{C3DF69D2-A99B-B252-D8D8-681F53B1FDCB}"/>
              </a:ext>
            </a:extLst>
          </p:cNvPr>
          <p:cNvSpPr/>
          <p:nvPr/>
        </p:nvSpPr>
        <p:spPr>
          <a:xfrm>
            <a:off x="925398" y="662042"/>
            <a:ext cx="3843158" cy="4312789"/>
          </a:xfrm>
          <a:prstGeom prst="roundRect">
            <a:avLst/>
          </a:prstGeom>
          <a:solidFill>
            <a:srgbClr val="DDDDDD"/>
          </a:solidFill>
          <a:ln w="12700">
            <a:solidFill>
              <a:srgbClr val="432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500" b="0" i="0" u="none" strike="noStrike" kern="1200" cap="none" spc="0" normalizeH="0" baseline="0" noProof="0" dirty="0">
              <a:ln>
                <a:noFill/>
              </a:ln>
              <a:solidFill>
                <a:prstClr val="white"/>
              </a:solidFill>
              <a:effectLst/>
              <a:uLnTx/>
              <a:uFillTx/>
              <a:latin typeface="IBM Plex Sans" panose="020B0503050203000203" pitchFamily="34" charset="0"/>
              <a:ea typeface="+mn-ea"/>
              <a:cs typeface="+mn-cs"/>
            </a:endParaRPr>
          </a:p>
        </p:txBody>
      </p:sp>
      <p:sp>
        <p:nvSpPr>
          <p:cNvPr id="1594" name="Rechteck: abgerundete Ecken 239">
            <a:extLst>
              <a:ext uri="{FF2B5EF4-FFF2-40B4-BE49-F238E27FC236}">
                <a16:creationId xmlns:a16="http://schemas.microsoft.com/office/drawing/2014/main" id="{F3A9E502-F9DE-8F78-6E06-72753A4EFB55}"/>
              </a:ext>
            </a:extLst>
          </p:cNvPr>
          <p:cNvSpPr/>
          <p:nvPr/>
        </p:nvSpPr>
        <p:spPr>
          <a:xfrm>
            <a:off x="925398" y="5054896"/>
            <a:ext cx="10339196" cy="1618864"/>
          </a:xfrm>
          <a:prstGeom prst="roundRect">
            <a:avLst/>
          </a:prstGeom>
          <a:solidFill>
            <a:schemeClr val="bg1">
              <a:lumMod val="95000"/>
            </a:schemeClr>
          </a:solidFill>
          <a:ln w="12700">
            <a:solidFill>
              <a:srgbClr val="432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500" b="0" i="0" u="none" strike="noStrike" kern="1200" cap="none" spc="0" normalizeH="0" baseline="0" noProof="0" dirty="0">
              <a:ln>
                <a:noFill/>
              </a:ln>
              <a:solidFill>
                <a:prstClr val="white"/>
              </a:solidFill>
              <a:effectLst/>
              <a:uLnTx/>
              <a:uFillTx/>
              <a:latin typeface="IBM Plex Sans" panose="020B0503050203000203" pitchFamily="34" charset="0"/>
              <a:ea typeface="+mn-ea"/>
              <a:cs typeface="+mn-cs"/>
            </a:endParaRPr>
          </a:p>
        </p:txBody>
      </p:sp>
      <p:sp>
        <p:nvSpPr>
          <p:cNvPr id="1595" name="Rechteck: abgerundete Ecken 238">
            <a:extLst>
              <a:ext uri="{FF2B5EF4-FFF2-40B4-BE49-F238E27FC236}">
                <a16:creationId xmlns:a16="http://schemas.microsoft.com/office/drawing/2014/main" id="{1EBF7DC5-485F-EB29-14B1-7B64CB3423B8}"/>
              </a:ext>
            </a:extLst>
          </p:cNvPr>
          <p:cNvSpPr/>
          <p:nvPr/>
        </p:nvSpPr>
        <p:spPr>
          <a:xfrm>
            <a:off x="7421436" y="661760"/>
            <a:ext cx="3843158" cy="4313071"/>
          </a:xfrm>
          <a:prstGeom prst="roundRect">
            <a:avLst/>
          </a:prstGeom>
          <a:solidFill>
            <a:srgbClr val="F8F8F8"/>
          </a:solidFill>
          <a:ln w="12700">
            <a:solidFill>
              <a:srgbClr val="432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500" b="0" i="0" u="none" strike="noStrike" kern="1200" cap="none" spc="0" normalizeH="0" baseline="0" noProof="0" dirty="0">
              <a:ln>
                <a:noFill/>
              </a:ln>
              <a:solidFill>
                <a:prstClr val="white"/>
              </a:solidFill>
              <a:effectLst/>
              <a:uLnTx/>
              <a:uFillTx/>
              <a:latin typeface="IBM Plex Sans" panose="020B0503050203000203" pitchFamily="34" charset="0"/>
              <a:ea typeface="+mn-ea"/>
              <a:cs typeface="+mn-cs"/>
            </a:endParaRPr>
          </a:p>
        </p:txBody>
      </p:sp>
      <p:sp>
        <p:nvSpPr>
          <p:cNvPr id="1596" name="Oval 1595">
            <a:extLst>
              <a:ext uri="{FF2B5EF4-FFF2-40B4-BE49-F238E27FC236}">
                <a16:creationId xmlns:a16="http://schemas.microsoft.com/office/drawing/2014/main" id="{4B27025D-060D-8A4D-A562-002E41D98705}"/>
              </a:ext>
            </a:extLst>
          </p:cNvPr>
          <p:cNvSpPr/>
          <p:nvPr/>
        </p:nvSpPr>
        <p:spPr>
          <a:xfrm>
            <a:off x="8220439" y="1524875"/>
            <a:ext cx="126411" cy="11117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597" name="TextBox 1596">
            <a:extLst>
              <a:ext uri="{FF2B5EF4-FFF2-40B4-BE49-F238E27FC236}">
                <a16:creationId xmlns:a16="http://schemas.microsoft.com/office/drawing/2014/main" id="{B552E796-3970-8678-53A8-7066B1DE4B71}"/>
              </a:ext>
            </a:extLst>
          </p:cNvPr>
          <p:cNvSpPr txBox="1"/>
          <p:nvPr/>
        </p:nvSpPr>
        <p:spPr>
          <a:xfrm>
            <a:off x="7634955" y="1432243"/>
            <a:ext cx="595263"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16. Cultural </a:t>
            </a:r>
            <a:b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b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Surveys</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598" name="TextBox 1597">
            <a:extLst>
              <a:ext uri="{FF2B5EF4-FFF2-40B4-BE49-F238E27FC236}">
                <a16:creationId xmlns:a16="http://schemas.microsoft.com/office/drawing/2014/main" id="{B439C9C7-6DDA-6211-4587-E4DFA12DE67B}"/>
              </a:ext>
            </a:extLst>
          </p:cNvPr>
          <p:cNvSpPr txBox="1"/>
          <p:nvPr/>
        </p:nvSpPr>
        <p:spPr>
          <a:xfrm>
            <a:off x="8076710" y="1432243"/>
            <a:ext cx="829182"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17. Mapping </a:t>
            </a:r>
            <a:b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b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Competing Values</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599" name="TextBox 1598">
            <a:extLst>
              <a:ext uri="{FF2B5EF4-FFF2-40B4-BE49-F238E27FC236}">
                <a16:creationId xmlns:a16="http://schemas.microsoft.com/office/drawing/2014/main" id="{6B6E2F0F-D8D2-E789-F211-40AD088B95B4}"/>
              </a:ext>
            </a:extLst>
          </p:cNvPr>
          <p:cNvSpPr txBox="1"/>
          <p:nvPr/>
        </p:nvSpPr>
        <p:spPr>
          <a:xfrm>
            <a:off x="8723984" y="1432243"/>
            <a:ext cx="62404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18. Rapid </a:t>
            </a:r>
            <a:b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b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Ethnography</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00" name="TextBox 1599">
            <a:extLst>
              <a:ext uri="{FF2B5EF4-FFF2-40B4-BE49-F238E27FC236}">
                <a16:creationId xmlns:a16="http://schemas.microsoft.com/office/drawing/2014/main" id="{91B1BFE0-39C7-53E4-BBA9-CD8BF062FE03}"/>
              </a:ext>
            </a:extLst>
          </p:cNvPr>
          <p:cNvSpPr txBox="1"/>
          <p:nvPr/>
        </p:nvSpPr>
        <p:spPr>
          <a:xfrm>
            <a:off x="9900025" y="1432243"/>
            <a:ext cx="5244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20. Focus </a:t>
            </a:r>
            <a:b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b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Groups</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01" name="TextBox 1600">
            <a:extLst>
              <a:ext uri="{FF2B5EF4-FFF2-40B4-BE49-F238E27FC236}">
                <a16:creationId xmlns:a16="http://schemas.microsoft.com/office/drawing/2014/main" id="{4128D8F5-F2F3-3BBE-837D-0D39633C9296}"/>
              </a:ext>
            </a:extLst>
          </p:cNvPr>
          <p:cNvSpPr txBox="1"/>
          <p:nvPr/>
        </p:nvSpPr>
        <p:spPr>
          <a:xfrm>
            <a:off x="10379920" y="1352177"/>
            <a:ext cx="646480" cy="32316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21. Sense-</a:t>
            </a:r>
            <a:b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b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making</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02" name="TextBox 1601">
            <a:extLst>
              <a:ext uri="{FF2B5EF4-FFF2-40B4-BE49-F238E27FC236}">
                <a16:creationId xmlns:a16="http://schemas.microsoft.com/office/drawing/2014/main" id="{26DD2D5C-ACF5-486A-623A-64F7FA75B644}"/>
              </a:ext>
            </a:extLst>
          </p:cNvPr>
          <p:cNvSpPr txBox="1"/>
          <p:nvPr/>
        </p:nvSpPr>
        <p:spPr>
          <a:xfrm>
            <a:off x="8154764" y="2807715"/>
            <a:ext cx="662789"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23. Awareness </a:t>
            </a:r>
            <a:b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b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Raising</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03" name="TextBox 1602">
            <a:extLst>
              <a:ext uri="{FF2B5EF4-FFF2-40B4-BE49-F238E27FC236}">
                <a16:creationId xmlns:a16="http://schemas.microsoft.com/office/drawing/2014/main" id="{03A7CEF2-5787-93C4-81CE-45CA4D39D0D5}"/>
              </a:ext>
            </a:extLst>
          </p:cNvPr>
          <p:cNvSpPr txBox="1"/>
          <p:nvPr/>
        </p:nvSpPr>
        <p:spPr>
          <a:xfrm>
            <a:off x="8682130" y="2807715"/>
            <a:ext cx="721026"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24. Appreciative </a:t>
            </a:r>
            <a:b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b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Inquiry</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04" name="TextBox 1603">
            <a:extLst>
              <a:ext uri="{FF2B5EF4-FFF2-40B4-BE49-F238E27FC236}">
                <a16:creationId xmlns:a16="http://schemas.microsoft.com/office/drawing/2014/main" id="{F7D6CEC9-2DFC-B06A-258B-56CC4DFA4C96}"/>
              </a:ext>
            </a:extLst>
          </p:cNvPr>
          <p:cNvSpPr txBox="1"/>
          <p:nvPr/>
        </p:nvSpPr>
        <p:spPr>
          <a:xfrm>
            <a:off x="9306193" y="2807715"/>
            <a:ext cx="589171"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25. Dilemma </a:t>
            </a:r>
            <a:b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b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Games</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05" name="TextBox 1604">
            <a:extLst>
              <a:ext uri="{FF2B5EF4-FFF2-40B4-BE49-F238E27FC236}">
                <a16:creationId xmlns:a16="http://schemas.microsoft.com/office/drawing/2014/main" id="{F911DA24-F379-31E9-8FAD-80220423C0DD}"/>
              </a:ext>
            </a:extLst>
          </p:cNvPr>
          <p:cNvSpPr txBox="1"/>
          <p:nvPr/>
        </p:nvSpPr>
        <p:spPr>
          <a:xfrm>
            <a:off x="9803358" y="2807715"/>
            <a:ext cx="693557"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26. </a:t>
            </a:r>
            <a:b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b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Empathising</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06" name="TextBox 1605">
            <a:extLst>
              <a:ext uri="{FF2B5EF4-FFF2-40B4-BE49-F238E27FC236}">
                <a16:creationId xmlns:a16="http://schemas.microsoft.com/office/drawing/2014/main" id="{EC911024-E733-A08A-D670-EF83BD959451}"/>
              </a:ext>
            </a:extLst>
          </p:cNvPr>
          <p:cNvSpPr txBox="1"/>
          <p:nvPr/>
        </p:nvSpPr>
        <p:spPr>
          <a:xfrm>
            <a:off x="8173838" y="4273178"/>
            <a:ext cx="587962"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28. Co-</a:t>
            </a:r>
            <a:b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b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construction</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grpSp>
        <p:nvGrpSpPr>
          <p:cNvPr id="1607" name="Group 1606">
            <a:extLst>
              <a:ext uri="{FF2B5EF4-FFF2-40B4-BE49-F238E27FC236}">
                <a16:creationId xmlns:a16="http://schemas.microsoft.com/office/drawing/2014/main" id="{B15598DB-012F-1DA3-F5D8-279D1E3DB40C}"/>
              </a:ext>
            </a:extLst>
          </p:cNvPr>
          <p:cNvGrpSpPr/>
          <p:nvPr/>
        </p:nvGrpSpPr>
        <p:grpSpPr>
          <a:xfrm>
            <a:off x="9602146" y="4273178"/>
            <a:ext cx="856325" cy="246221"/>
            <a:chOff x="18375189" y="1747520"/>
            <a:chExt cx="2402663" cy="797320"/>
          </a:xfrm>
          <a:noFill/>
        </p:grpSpPr>
        <p:sp>
          <p:nvSpPr>
            <p:cNvPr id="1608" name="Oval 1607">
              <a:extLst>
                <a:ext uri="{FF2B5EF4-FFF2-40B4-BE49-F238E27FC236}">
                  <a16:creationId xmlns:a16="http://schemas.microsoft.com/office/drawing/2014/main" id="{2C84BBD3-E089-633D-E3F5-65C18DB1527D}"/>
                </a:ext>
              </a:extLst>
            </p:cNvPr>
            <p:cNvSpPr/>
            <p:nvPr/>
          </p:nvSpPr>
          <p:spPr>
            <a:xfrm>
              <a:off x="18709640" y="1747520"/>
              <a:ext cx="360680" cy="3600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09" name="TextBox 1608">
              <a:extLst>
                <a:ext uri="{FF2B5EF4-FFF2-40B4-BE49-F238E27FC236}">
                  <a16:creationId xmlns:a16="http://schemas.microsoft.com/office/drawing/2014/main" id="{353A3EBC-D2DB-96CE-FAC7-A2C45581A1E6}"/>
                </a:ext>
              </a:extLst>
            </p:cNvPr>
            <p:cNvSpPr txBox="1"/>
            <p:nvPr/>
          </p:nvSpPr>
          <p:spPr>
            <a:xfrm>
              <a:off x="18375189" y="1747520"/>
              <a:ext cx="2402663" cy="797320"/>
            </a:xfrm>
            <a:prstGeom prst="rect">
              <a:avLst/>
            </a:prstGeom>
            <a:grp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31. Guiding Principles </a:t>
              </a:r>
              <a:b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b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Review</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grpSp>
      <p:sp>
        <p:nvSpPr>
          <p:cNvPr id="1610" name="TextBox 1609">
            <a:extLst>
              <a:ext uri="{FF2B5EF4-FFF2-40B4-BE49-F238E27FC236}">
                <a16:creationId xmlns:a16="http://schemas.microsoft.com/office/drawing/2014/main" id="{FC019510-D080-4ACD-8386-718B8734A099}"/>
              </a:ext>
            </a:extLst>
          </p:cNvPr>
          <p:cNvSpPr txBox="1"/>
          <p:nvPr/>
        </p:nvSpPr>
        <p:spPr>
          <a:xfrm>
            <a:off x="1235983" y="4259227"/>
            <a:ext cx="592497"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48. Cultural Dictionary</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11" name="TextBox 1610">
            <a:extLst>
              <a:ext uri="{FF2B5EF4-FFF2-40B4-BE49-F238E27FC236}">
                <a16:creationId xmlns:a16="http://schemas.microsoft.com/office/drawing/2014/main" id="{9C52CC9B-7326-F30E-E6D6-ACA5A6D8669C}"/>
              </a:ext>
            </a:extLst>
          </p:cNvPr>
          <p:cNvSpPr txBox="1"/>
          <p:nvPr/>
        </p:nvSpPr>
        <p:spPr>
          <a:xfrm>
            <a:off x="1762564" y="4259227"/>
            <a:ext cx="608516" cy="3231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49. Tailored Communication</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12" name="TextBox 1611">
            <a:extLst>
              <a:ext uri="{FF2B5EF4-FFF2-40B4-BE49-F238E27FC236}">
                <a16:creationId xmlns:a16="http://schemas.microsoft.com/office/drawing/2014/main" id="{EBED208F-25C8-A8BC-5C44-25E525B1916C}"/>
              </a:ext>
            </a:extLst>
          </p:cNvPr>
          <p:cNvSpPr txBox="1"/>
          <p:nvPr/>
        </p:nvSpPr>
        <p:spPr>
          <a:xfrm>
            <a:off x="2385542" y="4259227"/>
            <a:ext cx="777892"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51. Incentivisation Schemes</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13" name="TextBox 1612">
            <a:extLst>
              <a:ext uri="{FF2B5EF4-FFF2-40B4-BE49-F238E27FC236}">
                <a16:creationId xmlns:a16="http://schemas.microsoft.com/office/drawing/2014/main" id="{83783C1D-BC17-AD43-3241-B25940F12F34}"/>
              </a:ext>
            </a:extLst>
          </p:cNvPr>
          <p:cNvSpPr txBox="1"/>
          <p:nvPr/>
        </p:nvSpPr>
        <p:spPr>
          <a:xfrm>
            <a:off x="3103497" y="4259227"/>
            <a:ext cx="722905"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53. Aspirational Narratives</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14" name="TextBox 1613">
            <a:extLst>
              <a:ext uri="{FF2B5EF4-FFF2-40B4-BE49-F238E27FC236}">
                <a16:creationId xmlns:a16="http://schemas.microsoft.com/office/drawing/2014/main" id="{A42DC78A-5853-B1F6-78E5-70C138701C36}"/>
              </a:ext>
            </a:extLst>
          </p:cNvPr>
          <p:cNvSpPr txBox="1"/>
          <p:nvPr/>
        </p:nvSpPr>
        <p:spPr>
          <a:xfrm>
            <a:off x="3815033" y="4259227"/>
            <a:ext cx="631694"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55. Mandatory Training</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15" name="TextBox 1614">
            <a:extLst>
              <a:ext uri="{FF2B5EF4-FFF2-40B4-BE49-F238E27FC236}">
                <a16:creationId xmlns:a16="http://schemas.microsoft.com/office/drawing/2014/main" id="{BBEAF637-CAD4-D768-B86C-74E1057BA6F0}"/>
              </a:ext>
            </a:extLst>
          </p:cNvPr>
          <p:cNvSpPr txBox="1"/>
          <p:nvPr/>
        </p:nvSpPr>
        <p:spPr>
          <a:xfrm>
            <a:off x="1152920" y="1438740"/>
            <a:ext cx="631170"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62. Materiality Assessment</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16" name="TextBox 1615">
            <a:extLst>
              <a:ext uri="{FF2B5EF4-FFF2-40B4-BE49-F238E27FC236}">
                <a16:creationId xmlns:a16="http://schemas.microsoft.com/office/drawing/2014/main" id="{4E4E473A-B474-FE9B-D1B6-23AC25FBCA47}"/>
              </a:ext>
            </a:extLst>
          </p:cNvPr>
          <p:cNvSpPr txBox="1"/>
          <p:nvPr/>
        </p:nvSpPr>
        <p:spPr>
          <a:xfrm>
            <a:off x="1420730" y="860581"/>
            <a:ext cx="1737982" cy="1692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61. Sustainability-Oriented Management Systems</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17" name="TextBox 1616">
            <a:extLst>
              <a:ext uri="{FF2B5EF4-FFF2-40B4-BE49-F238E27FC236}">
                <a16:creationId xmlns:a16="http://schemas.microsoft.com/office/drawing/2014/main" id="{0B897911-DC03-3E7D-BA48-0C34C9C65831}"/>
              </a:ext>
            </a:extLst>
          </p:cNvPr>
          <p:cNvSpPr txBox="1"/>
          <p:nvPr/>
        </p:nvSpPr>
        <p:spPr>
          <a:xfrm>
            <a:off x="1393476" y="2284305"/>
            <a:ext cx="1297594" cy="1692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56. Inviting for Informal Exchange</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18" name="TextBox 1617">
            <a:extLst>
              <a:ext uri="{FF2B5EF4-FFF2-40B4-BE49-F238E27FC236}">
                <a16:creationId xmlns:a16="http://schemas.microsoft.com/office/drawing/2014/main" id="{4252223A-9AA6-0B67-F25F-4B2A37622D2C}"/>
              </a:ext>
            </a:extLst>
          </p:cNvPr>
          <p:cNvSpPr txBox="1"/>
          <p:nvPr/>
        </p:nvSpPr>
        <p:spPr>
          <a:xfrm>
            <a:off x="3106418" y="2277685"/>
            <a:ext cx="1276237" cy="1692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59. Participative Decision Making</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19" name="TextBox 1618">
            <a:extLst>
              <a:ext uri="{FF2B5EF4-FFF2-40B4-BE49-F238E27FC236}">
                <a16:creationId xmlns:a16="http://schemas.microsoft.com/office/drawing/2014/main" id="{CF860962-928A-C92B-3A4C-D11CDCA58A7E}"/>
              </a:ext>
            </a:extLst>
          </p:cNvPr>
          <p:cNvSpPr txBox="1"/>
          <p:nvPr/>
        </p:nvSpPr>
        <p:spPr>
          <a:xfrm>
            <a:off x="1400922" y="2807715"/>
            <a:ext cx="552516"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57. Offsite Events</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20" name="TextBox 1619">
            <a:extLst>
              <a:ext uri="{FF2B5EF4-FFF2-40B4-BE49-F238E27FC236}">
                <a16:creationId xmlns:a16="http://schemas.microsoft.com/office/drawing/2014/main" id="{48D6F13B-1DE4-4088-824C-622AD9619147}"/>
              </a:ext>
            </a:extLst>
          </p:cNvPr>
          <p:cNvSpPr txBox="1"/>
          <p:nvPr/>
        </p:nvSpPr>
        <p:spPr>
          <a:xfrm>
            <a:off x="2002473" y="2807715"/>
            <a:ext cx="727635"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58. Employee </a:t>
            </a:r>
            <a:b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b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Resource Groups</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21" name="TextBox 1620">
            <a:extLst>
              <a:ext uri="{FF2B5EF4-FFF2-40B4-BE49-F238E27FC236}">
                <a16:creationId xmlns:a16="http://schemas.microsoft.com/office/drawing/2014/main" id="{2F314823-4A44-6779-0D5D-C8BE4FC06BBF}"/>
              </a:ext>
            </a:extLst>
          </p:cNvPr>
          <p:cNvSpPr txBox="1"/>
          <p:nvPr/>
        </p:nvSpPr>
        <p:spPr>
          <a:xfrm>
            <a:off x="3378328" y="2807715"/>
            <a:ext cx="732417"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60. Stakeholder Advisory Board</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grpSp>
        <p:nvGrpSpPr>
          <p:cNvPr id="1622" name="Group 1621">
            <a:extLst>
              <a:ext uri="{FF2B5EF4-FFF2-40B4-BE49-F238E27FC236}">
                <a16:creationId xmlns:a16="http://schemas.microsoft.com/office/drawing/2014/main" id="{788E4BDF-580F-3F11-3B38-83D3F46DAF70}"/>
              </a:ext>
            </a:extLst>
          </p:cNvPr>
          <p:cNvGrpSpPr/>
          <p:nvPr/>
        </p:nvGrpSpPr>
        <p:grpSpPr>
          <a:xfrm>
            <a:off x="4797854" y="1555588"/>
            <a:ext cx="2596291" cy="3385296"/>
            <a:chOff x="6880794" y="2229071"/>
            <a:chExt cx="6674196" cy="7677393"/>
          </a:xfrm>
        </p:grpSpPr>
        <p:sp>
          <p:nvSpPr>
            <p:cNvPr id="1623" name="TextBox 1622">
              <a:extLst>
                <a:ext uri="{FF2B5EF4-FFF2-40B4-BE49-F238E27FC236}">
                  <a16:creationId xmlns:a16="http://schemas.microsoft.com/office/drawing/2014/main" id="{A2FD3E8B-C0F9-03DA-6845-DC96FEBAAAB1}"/>
                </a:ext>
              </a:extLst>
            </p:cNvPr>
            <p:cNvSpPr txBox="1"/>
            <p:nvPr/>
          </p:nvSpPr>
          <p:spPr>
            <a:xfrm>
              <a:off x="10443161" y="2612420"/>
              <a:ext cx="2855778" cy="1600884"/>
            </a:xfrm>
            <a:prstGeom prst="rect">
              <a:avLst/>
            </a:prstGeom>
            <a:noFill/>
          </p:spPr>
          <p:txBody>
            <a:bodyPr wrap="square">
              <a:spAutoFit/>
            </a:bodyPr>
            <a:lstStyle/>
            <a:p>
              <a:pPr marL="0" marR="0" lvl="0" indent="0" algn="r" defTabSz="323290" rtl="0" eaLnBrk="1" fontAlgn="auto" latinLnBrk="0" hangingPunct="1">
                <a:lnSpc>
                  <a:spcPct val="115000"/>
                </a:lnSpc>
                <a:spcBef>
                  <a:spcPts val="0"/>
                </a:spcBef>
                <a:spcAft>
                  <a:spcPts val="566"/>
                </a:spcAft>
                <a:buClrTx/>
                <a:buSzTx/>
                <a:buFontTx/>
                <a:buNone/>
                <a:tabLst/>
                <a:defRPr/>
              </a:pPr>
              <a:r>
                <a:rPr kumimoji="0" lang="en-US" sz="500" b="1" i="1" u="sng" strike="noStrike" kern="1200" cap="none" spc="0" normalizeH="0" baseline="0" noProof="0" dirty="0">
                  <a:ln>
                    <a:noFill/>
                  </a:ln>
                  <a:solidFill>
                    <a:srgbClr val="3333BC"/>
                  </a:solidFill>
                  <a:effectLst/>
                  <a:uLnTx/>
                  <a:uFillTx/>
                  <a:latin typeface="IBM Plex Sans" panose="020B0503050203000203" pitchFamily="34" charset="0"/>
                  <a:ea typeface="Calibri" panose="020F0502020204030204" pitchFamily="34" charset="0"/>
                  <a:cs typeface="Calibri" panose="020F0502020204030204" pitchFamily="34" charset="0"/>
                </a:rPr>
                <a:t>1) CONCEIVE</a:t>
              </a:r>
              <a:br>
                <a:rPr kumimoji="0" lang="en-US" sz="500" b="1" i="1" u="sng" strike="noStrike" kern="1200" cap="none" spc="0" normalizeH="0" baseline="0" noProof="0" dirty="0">
                  <a:ln>
                    <a:noFill/>
                  </a:ln>
                  <a:solidFill>
                    <a:srgbClr val="3333BC"/>
                  </a:solidFill>
                  <a:effectLst/>
                  <a:uLnTx/>
                  <a:uFillTx/>
                  <a:latin typeface="IBM Plex Sans" panose="020B0503050203000203" pitchFamily="34" charset="0"/>
                  <a:ea typeface="Calibri" panose="020F0502020204030204" pitchFamily="34" charset="0"/>
                  <a:cs typeface="Calibri" panose="020F0502020204030204" pitchFamily="34" charset="0"/>
                </a:rPr>
              </a:br>
              <a:r>
                <a:rPr kumimoji="0" lang="en-US" sz="500" b="1" i="1" u="sng" strike="noStrike" kern="1200" cap="none" spc="0" normalizeH="0" baseline="0" noProof="0" dirty="0">
                  <a:ln>
                    <a:noFill/>
                  </a:ln>
                  <a:solidFill>
                    <a:srgbClr val="3333BC"/>
                  </a:solidFill>
                  <a:effectLst/>
                  <a:uLnTx/>
                  <a:uFillTx/>
                  <a:latin typeface="IBM Plex Sans" panose="020B0503050203000203" pitchFamily="34" charset="0"/>
                  <a:ea typeface="Calibri" panose="020F0502020204030204" pitchFamily="34" charset="0"/>
                  <a:cs typeface="Calibri" panose="020F0502020204030204" pitchFamily="34" charset="0"/>
                </a:rPr>
                <a:t>(practices and methods 15-31)</a:t>
              </a:r>
              <a:br>
                <a:rPr kumimoji="0" lang="en-US" sz="500" b="0" i="1" u="sng" strike="noStrike" kern="1200" cap="none" spc="0" normalizeH="0" baseline="0" noProof="0" dirty="0">
                  <a:ln>
                    <a:noFill/>
                  </a:ln>
                  <a:solidFill>
                    <a:srgbClr val="3333BC"/>
                  </a:solidFill>
                  <a:effectLst/>
                  <a:uLnTx/>
                  <a:uFillTx/>
                  <a:latin typeface="IBM Plex Sans" panose="020B0503050203000203" pitchFamily="34" charset="0"/>
                  <a:ea typeface="Calibri" panose="020F0502020204030204" pitchFamily="34" charset="0"/>
                  <a:cs typeface="Calibri" panose="020F0502020204030204" pitchFamily="34" charset="0"/>
                </a:rPr>
              </a:br>
              <a:r>
                <a:rPr kumimoji="0" lang="en-US" sz="500" b="0" i="1" u="none" strike="noStrike" kern="1200" cap="none" spc="0" normalizeH="0" baseline="0" noProof="0" dirty="0">
                  <a:ln>
                    <a:noFill/>
                  </a:ln>
                  <a:solidFill>
                    <a:srgbClr val="3333BC"/>
                  </a:solidFill>
                  <a:effectLst/>
                  <a:uLnTx/>
                  <a:uFillTx/>
                  <a:latin typeface="IBM Plex Sans" panose="020B0503050203000203" pitchFamily="34" charset="0"/>
                  <a:ea typeface="Calibri" panose="020F0502020204030204" pitchFamily="34" charset="0"/>
                  <a:cs typeface="Calibri" panose="020F0502020204030204" pitchFamily="34" charset="0"/>
                </a:rPr>
                <a:t>How can we conceive our cultural practices to understand our values, their tensions and the gaps between values and action?</a:t>
              </a:r>
              <a:endParaRPr kumimoji="0" lang="de-DE" sz="500" b="0" i="1" u="none" strike="noStrike" kern="1200" cap="none" spc="0" normalizeH="0" baseline="0" noProof="0" dirty="0">
                <a:ln>
                  <a:noFill/>
                </a:ln>
                <a:solidFill>
                  <a:srgbClr val="3333BC"/>
                </a:solidFill>
                <a:effectLst/>
                <a:uLnTx/>
                <a:uFillTx/>
                <a:latin typeface="IBM Plex Sans" panose="020B0503050203000203" pitchFamily="34" charset="0"/>
                <a:ea typeface="Calibri" panose="020F0502020204030204" pitchFamily="34" charset="0"/>
                <a:cs typeface="Calibri" panose="020F0502020204030204" pitchFamily="34" charset="0"/>
              </a:endParaRPr>
            </a:p>
          </p:txBody>
        </p:sp>
        <p:sp>
          <p:nvSpPr>
            <p:cNvPr id="1624" name="TextBox 1623">
              <a:extLst>
                <a:ext uri="{FF2B5EF4-FFF2-40B4-BE49-F238E27FC236}">
                  <a16:creationId xmlns:a16="http://schemas.microsoft.com/office/drawing/2014/main" id="{0A8E976A-39BF-0FE7-D8A6-0641427F6201}"/>
                </a:ext>
              </a:extLst>
            </p:cNvPr>
            <p:cNvSpPr txBox="1"/>
            <p:nvPr/>
          </p:nvSpPr>
          <p:spPr>
            <a:xfrm>
              <a:off x="7132830" y="2612420"/>
              <a:ext cx="2945019" cy="1600884"/>
            </a:xfrm>
            <a:prstGeom prst="rect">
              <a:avLst/>
            </a:prstGeom>
            <a:noFill/>
          </p:spPr>
          <p:txBody>
            <a:bodyPr wrap="square">
              <a:spAutoFit/>
            </a:bodyPr>
            <a:lstStyle/>
            <a:p>
              <a:pPr marL="0" marR="0" lvl="0" indent="0" algn="l" defTabSz="323290" rtl="0" eaLnBrk="1" fontAlgn="auto" latinLnBrk="0" hangingPunct="1">
                <a:lnSpc>
                  <a:spcPct val="115000"/>
                </a:lnSpc>
                <a:spcBef>
                  <a:spcPts val="0"/>
                </a:spcBef>
                <a:spcAft>
                  <a:spcPts val="566"/>
                </a:spcAft>
                <a:buClrTx/>
                <a:buSzTx/>
                <a:buFontTx/>
                <a:buNone/>
                <a:tabLst/>
                <a:defRPr/>
              </a:pPr>
              <a:r>
                <a:rPr kumimoji="0" lang="en-US" sz="500" b="1" i="1" u="sng" strike="noStrike" kern="1200" cap="none" spc="0" normalizeH="0" baseline="0" noProof="0" dirty="0">
                  <a:ln>
                    <a:noFill/>
                  </a:ln>
                  <a:solidFill>
                    <a:srgbClr val="3333BC"/>
                  </a:solidFill>
                  <a:effectLst/>
                  <a:uLnTx/>
                  <a:uFillTx/>
                  <a:latin typeface="IBM Plex Sans" panose="020B0503050203000203" pitchFamily="34" charset="0"/>
                  <a:ea typeface="Calibri" panose="020F0502020204030204" pitchFamily="34" charset="0"/>
                  <a:cs typeface="Calibri" panose="020F0502020204030204" pitchFamily="34" charset="0"/>
                </a:rPr>
                <a:t>3) CULTIVATE</a:t>
              </a:r>
              <a:br>
                <a:rPr kumimoji="0" lang="en-US" sz="500" b="1" i="1" u="sng" strike="noStrike" kern="1200" cap="none" spc="0" normalizeH="0" baseline="0" noProof="0" dirty="0">
                  <a:ln>
                    <a:noFill/>
                  </a:ln>
                  <a:solidFill>
                    <a:srgbClr val="3333BC"/>
                  </a:solidFill>
                  <a:effectLst/>
                  <a:uLnTx/>
                  <a:uFillTx/>
                  <a:latin typeface="IBM Plex Sans" panose="020B0503050203000203" pitchFamily="34" charset="0"/>
                  <a:ea typeface="Calibri" panose="020F0502020204030204" pitchFamily="34" charset="0"/>
                  <a:cs typeface="Calibri" panose="020F0502020204030204" pitchFamily="34" charset="0"/>
                </a:rPr>
              </a:br>
              <a:r>
                <a:rPr kumimoji="0" lang="en-US" sz="500" b="1" i="1" u="sng" strike="noStrike" kern="1200" cap="none" spc="0" normalizeH="0" baseline="0" noProof="0" dirty="0">
                  <a:ln>
                    <a:noFill/>
                  </a:ln>
                  <a:solidFill>
                    <a:srgbClr val="3333BC"/>
                  </a:solidFill>
                  <a:effectLst/>
                  <a:uLnTx/>
                  <a:uFillTx/>
                  <a:latin typeface="IBM Plex Sans" panose="020B0503050203000203" pitchFamily="34" charset="0"/>
                  <a:ea typeface="Calibri" panose="020F0502020204030204" pitchFamily="34" charset="0"/>
                  <a:cs typeface="Calibri" panose="020F0502020204030204" pitchFamily="34" charset="0"/>
                </a:rPr>
                <a:t>(practices and methods 47-68)</a:t>
              </a:r>
              <a:br>
                <a:rPr kumimoji="0" lang="en-US" sz="500" b="0" i="1" u="sng" strike="noStrike" kern="1200" cap="none" spc="0" normalizeH="0" baseline="0" noProof="0" dirty="0">
                  <a:ln>
                    <a:noFill/>
                  </a:ln>
                  <a:solidFill>
                    <a:srgbClr val="3333BC"/>
                  </a:solidFill>
                  <a:effectLst/>
                  <a:uLnTx/>
                  <a:uFillTx/>
                  <a:latin typeface="IBM Plex Sans" panose="020B0503050203000203" pitchFamily="34" charset="0"/>
                  <a:ea typeface="Calibri" panose="020F0502020204030204" pitchFamily="34" charset="0"/>
                  <a:cs typeface="Calibri" panose="020F0502020204030204" pitchFamily="34" charset="0"/>
                </a:rPr>
              </a:br>
              <a:r>
                <a:rPr kumimoji="0" lang="en-US" sz="500" b="0" i="1" u="none" strike="noStrike" kern="1200" cap="none" spc="0" normalizeH="0" baseline="0" noProof="0" dirty="0">
                  <a:ln>
                    <a:noFill/>
                  </a:ln>
                  <a:solidFill>
                    <a:srgbClr val="3333BC"/>
                  </a:solidFill>
                  <a:effectLst/>
                  <a:uLnTx/>
                  <a:uFillTx/>
                  <a:latin typeface="IBM Plex Sans" panose="020B0503050203000203" pitchFamily="34" charset="0"/>
                  <a:ea typeface="Calibri" panose="020F0502020204030204" pitchFamily="34" charset="0"/>
                  <a:cs typeface="Calibri" panose="020F0502020204030204" pitchFamily="34" charset="0"/>
                </a:rPr>
                <a:t>How can we cultivate virtuous circles that lead to new sustainable value as outcome and ultimately achieve the desired impact?</a:t>
              </a:r>
              <a:endParaRPr kumimoji="0" lang="de-DE" sz="500" b="0" i="1" u="none" strike="noStrike" kern="1200" cap="none" spc="0" normalizeH="0" baseline="0" noProof="0" dirty="0">
                <a:ln>
                  <a:noFill/>
                </a:ln>
                <a:solidFill>
                  <a:srgbClr val="3333BC"/>
                </a:solidFill>
                <a:effectLst/>
                <a:uLnTx/>
                <a:uFillTx/>
                <a:latin typeface="IBM Plex Sans" panose="020B0503050203000203" pitchFamily="34" charset="0"/>
                <a:ea typeface="Calibri" panose="020F0502020204030204" pitchFamily="34" charset="0"/>
                <a:cs typeface="Calibri" panose="020F0502020204030204" pitchFamily="34" charset="0"/>
              </a:endParaRPr>
            </a:p>
          </p:txBody>
        </p:sp>
        <p:sp>
          <p:nvSpPr>
            <p:cNvPr id="1625" name="TextBox 1624">
              <a:extLst>
                <a:ext uri="{FF2B5EF4-FFF2-40B4-BE49-F238E27FC236}">
                  <a16:creationId xmlns:a16="http://schemas.microsoft.com/office/drawing/2014/main" id="{D16B9ED2-B958-BF84-069B-8F56C8923AA9}"/>
                </a:ext>
              </a:extLst>
            </p:cNvPr>
            <p:cNvSpPr txBox="1"/>
            <p:nvPr/>
          </p:nvSpPr>
          <p:spPr>
            <a:xfrm>
              <a:off x="7380956" y="8749681"/>
              <a:ext cx="5668714" cy="1156783"/>
            </a:xfrm>
            <a:prstGeom prst="rect">
              <a:avLst/>
            </a:prstGeom>
            <a:noFill/>
          </p:spPr>
          <p:txBody>
            <a:bodyPr wrap="square">
              <a:spAutoFit/>
            </a:bodyPr>
            <a:lstStyle/>
            <a:p>
              <a:pPr marL="0" marR="0" lvl="0" indent="0" algn="ctr" defTabSz="323290" rtl="0" eaLnBrk="1" fontAlgn="auto" latinLnBrk="0" hangingPunct="1">
                <a:lnSpc>
                  <a:spcPct val="115000"/>
                </a:lnSpc>
                <a:spcBef>
                  <a:spcPts val="0"/>
                </a:spcBef>
                <a:spcAft>
                  <a:spcPts val="566"/>
                </a:spcAft>
                <a:buClrTx/>
                <a:buSzTx/>
                <a:buFontTx/>
                <a:buNone/>
                <a:tabLst/>
                <a:defRPr/>
              </a:pPr>
              <a:r>
                <a:rPr kumimoji="0" lang="en-US" sz="600" b="1" i="1" u="sng" strike="noStrike" kern="1200" cap="none" spc="0" normalizeH="0" baseline="0" noProof="0" dirty="0">
                  <a:ln>
                    <a:noFill/>
                  </a:ln>
                  <a:solidFill>
                    <a:srgbClr val="3333BC"/>
                  </a:solidFill>
                  <a:effectLst/>
                  <a:uLnTx/>
                  <a:uFillTx/>
                  <a:latin typeface="IBM Plex Sans" panose="020B0503050203000203" pitchFamily="34" charset="0"/>
                  <a:ea typeface="Calibri" panose="020F0502020204030204" pitchFamily="34" charset="0"/>
                  <a:cs typeface="Calibri" panose="020F0502020204030204" pitchFamily="34" charset="0"/>
                </a:rPr>
                <a:t>2. CO-CREATE</a:t>
              </a:r>
              <a:br>
                <a:rPr kumimoji="0" lang="en-US" sz="600" b="1" i="1" u="sng" strike="noStrike" kern="1200" cap="none" spc="0" normalizeH="0" baseline="0" noProof="0" dirty="0">
                  <a:ln>
                    <a:noFill/>
                  </a:ln>
                  <a:solidFill>
                    <a:srgbClr val="3333BC"/>
                  </a:solidFill>
                  <a:effectLst/>
                  <a:uLnTx/>
                  <a:uFillTx/>
                  <a:latin typeface="IBM Plex Sans" panose="020B0503050203000203" pitchFamily="34" charset="0"/>
                  <a:ea typeface="Calibri" panose="020F0502020204030204" pitchFamily="34" charset="0"/>
                  <a:cs typeface="Calibri" panose="020F0502020204030204" pitchFamily="34" charset="0"/>
                </a:rPr>
              </a:br>
              <a:r>
                <a:rPr kumimoji="0" lang="en-US" sz="600" b="1" i="1" u="sng" strike="noStrike" kern="1200" cap="none" spc="0" normalizeH="0" baseline="0" noProof="0" dirty="0">
                  <a:ln>
                    <a:noFill/>
                  </a:ln>
                  <a:solidFill>
                    <a:srgbClr val="3333BC"/>
                  </a:solidFill>
                  <a:effectLst/>
                  <a:uLnTx/>
                  <a:uFillTx/>
                  <a:latin typeface="IBM Plex Sans" panose="020B0503050203000203" pitchFamily="34" charset="0"/>
                  <a:ea typeface="Calibri" panose="020F0502020204030204" pitchFamily="34" charset="0"/>
                  <a:cs typeface="Calibri" panose="020F0502020204030204" pitchFamily="34" charset="0"/>
                </a:rPr>
                <a:t>(practices and methods 32-46)</a:t>
              </a:r>
              <a:br>
                <a:rPr kumimoji="0" lang="en-US" sz="600" b="0" i="1" u="sng" strike="noStrike" kern="1200" cap="none" spc="0" normalizeH="0" baseline="0" noProof="0" dirty="0">
                  <a:ln>
                    <a:noFill/>
                  </a:ln>
                  <a:solidFill>
                    <a:srgbClr val="3333BC"/>
                  </a:solidFill>
                  <a:effectLst/>
                  <a:uLnTx/>
                  <a:uFillTx/>
                  <a:latin typeface="IBM Plex Sans" panose="020B0503050203000203" pitchFamily="34" charset="0"/>
                  <a:ea typeface="Calibri" panose="020F0502020204030204" pitchFamily="34" charset="0"/>
                  <a:cs typeface="Calibri" panose="020F0502020204030204" pitchFamily="34" charset="0"/>
                </a:rPr>
              </a:br>
              <a:r>
                <a:rPr kumimoji="0" lang="en-US" sz="600" b="0" i="1" u="none" strike="noStrike" kern="1200" cap="none" spc="0" normalizeH="0" baseline="0" noProof="0" dirty="0">
                  <a:ln>
                    <a:noFill/>
                  </a:ln>
                  <a:solidFill>
                    <a:srgbClr val="3333BC"/>
                  </a:solidFill>
                  <a:effectLst/>
                  <a:uLnTx/>
                  <a:uFillTx/>
                  <a:latin typeface="IBM Plex Sans" panose="020B0503050203000203" pitchFamily="34" charset="0"/>
                  <a:ea typeface="Calibri" panose="020F0502020204030204" pitchFamily="34" charset="0"/>
                  <a:cs typeface="Calibri" panose="020F0502020204030204" pitchFamily="34" charset="0"/>
                </a:rPr>
                <a:t>How can we co-create sustainable innovation practices – and strengthen existing ones – with targeted interventions?</a:t>
              </a:r>
              <a:endParaRPr kumimoji="0" lang="de-DE" sz="600" b="0" i="1" u="none" strike="noStrike" kern="1200" cap="none" spc="0" normalizeH="0" baseline="0" noProof="0" dirty="0">
                <a:ln>
                  <a:noFill/>
                </a:ln>
                <a:solidFill>
                  <a:srgbClr val="3333BC"/>
                </a:solidFill>
                <a:effectLst/>
                <a:uLnTx/>
                <a:uFillTx/>
                <a:latin typeface="IBM Plex Sans" panose="020B0503050203000203"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205484B-D2B5-D632-F679-7CAF14365153}"/>
                </a:ext>
              </a:extLst>
            </p:cNvPr>
            <p:cNvSpPr txBox="1"/>
            <p:nvPr/>
          </p:nvSpPr>
          <p:spPr>
            <a:xfrm>
              <a:off x="6880794" y="2229071"/>
              <a:ext cx="6674196" cy="396840"/>
            </a:xfrm>
            <a:prstGeom prst="rect">
              <a:avLst/>
            </a:prstGeom>
            <a:noFill/>
          </p:spPr>
          <p:txBody>
            <a:bodyPr wrap="square">
              <a:spAutoFit/>
            </a:bodyPr>
            <a:lstStyle/>
            <a:p>
              <a:pPr marL="0" marR="0" lvl="0" indent="0" algn="ctr" defTabSz="323290" rtl="0" eaLnBrk="1" fontAlgn="auto" latinLnBrk="0" hangingPunct="1">
                <a:lnSpc>
                  <a:spcPct val="115000"/>
                </a:lnSpc>
                <a:spcBef>
                  <a:spcPts val="0"/>
                </a:spcBef>
                <a:spcAft>
                  <a:spcPts val="566"/>
                </a:spcAft>
                <a:buClrTx/>
                <a:buSzTx/>
                <a:buFontTx/>
                <a:buNone/>
                <a:tabLst/>
                <a:defRPr/>
              </a:pPr>
              <a:r>
                <a:rPr kumimoji="0" lang="de-DE" sz="500" b="1" i="1" u="none" strike="noStrike" kern="1200" cap="none" spc="0" normalizeH="0" baseline="0" noProof="0" dirty="0">
                  <a:ln>
                    <a:noFill/>
                  </a:ln>
                  <a:solidFill>
                    <a:srgbClr val="3333BC"/>
                  </a:solidFill>
                  <a:effectLst/>
                  <a:uLnTx/>
                  <a:uFillTx/>
                  <a:latin typeface="IBM Plex Sans" panose="020B0503050203000203" pitchFamily="34" charset="0"/>
                  <a:ea typeface="Calibri" panose="020F0502020204030204" pitchFamily="34" charset="0"/>
                  <a:cs typeface="Calibri" panose="020F0502020204030204" pitchFamily="34" charset="0"/>
                </a:rPr>
                <a:t>54 Practices and Methods </a:t>
              </a:r>
              <a:r>
                <a:rPr kumimoji="0" lang="de-DE" sz="500" b="1" i="1" u="none" strike="noStrike" kern="1200" cap="none" spc="0" normalizeH="0" baseline="0" noProof="0" dirty="0" err="1">
                  <a:ln>
                    <a:noFill/>
                  </a:ln>
                  <a:solidFill>
                    <a:srgbClr val="3333BC"/>
                  </a:solidFill>
                  <a:effectLst/>
                  <a:uLnTx/>
                  <a:uFillTx/>
                  <a:latin typeface="IBM Plex Sans" panose="020B0503050203000203" pitchFamily="34" charset="0"/>
                  <a:ea typeface="Calibri" panose="020F0502020204030204" pitchFamily="34" charset="0"/>
                  <a:cs typeface="Calibri" panose="020F0502020204030204" pitchFamily="34" charset="0"/>
                </a:rPr>
                <a:t>of</a:t>
              </a:r>
              <a:r>
                <a:rPr kumimoji="0" lang="de-DE" sz="500" b="1" i="1" u="none" strike="noStrike" kern="1200" cap="none" spc="0" normalizeH="0" baseline="0" noProof="0" dirty="0">
                  <a:ln>
                    <a:noFill/>
                  </a:ln>
                  <a:solidFill>
                    <a:srgbClr val="3333BC"/>
                  </a:solidFill>
                  <a:effectLst/>
                  <a:uLnTx/>
                  <a:uFillTx/>
                  <a:latin typeface="IBM Plex Sans" panose="020B0503050203000203" pitchFamily="34" charset="0"/>
                  <a:ea typeface="Calibri" panose="020F0502020204030204" pitchFamily="34" charset="0"/>
                  <a:cs typeface="Calibri" panose="020F0502020204030204" pitchFamily="34" charset="0"/>
                </a:rPr>
                <a:t> </a:t>
              </a:r>
              <a:r>
                <a:rPr kumimoji="0" lang="de-DE" sz="500" b="1" i="1" u="none" strike="noStrike" kern="1200" cap="none" spc="0" normalizeH="0" baseline="0" noProof="0" dirty="0" err="1">
                  <a:ln>
                    <a:noFill/>
                  </a:ln>
                  <a:solidFill>
                    <a:srgbClr val="3333BC"/>
                  </a:solidFill>
                  <a:effectLst/>
                  <a:uLnTx/>
                  <a:uFillTx/>
                  <a:latin typeface="IBM Plex Sans" panose="020B0503050203000203" pitchFamily="34" charset="0"/>
                  <a:ea typeface="Calibri" panose="020F0502020204030204" pitchFamily="34" charset="0"/>
                  <a:cs typeface="Calibri" panose="020F0502020204030204" pitchFamily="34" charset="0"/>
                </a:rPr>
                <a:t>Conceiving</a:t>
              </a:r>
              <a:r>
                <a:rPr kumimoji="0" lang="de-DE" sz="500" b="1" i="1" u="none" strike="noStrike" kern="1200" cap="none" spc="0" normalizeH="0" baseline="0" noProof="0" dirty="0">
                  <a:ln>
                    <a:noFill/>
                  </a:ln>
                  <a:solidFill>
                    <a:srgbClr val="3333BC"/>
                  </a:solidFill>
                  <a:effectLst/>
                  <a:uLnTx/>
                  <a:uFillTx/>
                  <a:latin typeface="IBM Plex Sans" panose="020B0503050203000203" pitchFamily="34" charset="0"/>
                  <a:ea typeface="Calibri" panose="020F0502020204030204" pitchFamily="34" charset="0"/>
                  <a:cs typeface="Calibri" panose="020F0502020204030204" pitchFamily="34" charset="0"/>
                </a:rPr>
                <a:t>, Co-</a:t>
              </a:r>
              <a:r>
                <a:rPr kumimoji="0" lang="de-DE" sz="500" b="1" i="1" u="none" strike="noStrike" kern="1200" cap="none" spc="0" normalizeH="0" baseline="0" noProof="0" dirty="0" err="1">
                  <a:ln>
                    <a:noFill/>
                  </a:ln>
                  <a:solidFill>
                    <a:srgbClr val="3333BC"/>
                  </a:solidFill>
                  <a:effectLst/>
                  <a:uLnTx/>
                  <a:uFillTx/>
                  <a:latin typeface="IBM Plex Sans" panose="020B0503050203000203" pitchFamily="34" charset="0"/>
                  <a:ea typeface="Calibri" panose="020F0502020204030204" pitchFamily="34" charset="0"/>
                  <a:cs typeface="Calibri" panose="020F0502020204030204" pitchFamily="34" charset="0"/>
                </a:rPr>
                <a:t>Creating</a:t>
              </a:r>
              <a:r>
                <a:rPr kumimoji="0" lang="de-DE" sz="500" b="1" i="1" u="none" strike="noStrike" kern="1200" cap="none" spc="0" normalizeH="0" baseline="0" noProof="0" dirty="0">
                  <a:ln>
                    <a:noFill/>
                  </a:ln>
                  <a:solidFill>
                    <a:srgbClr val="3333BC"/>
                  </a:solidFill>
                  <a:effectLst/>
                  <a:uLnTx/>
                  <a:uFillTx/>
                  <a:latin typeface="IBM Plex Sans" panose="020B0503050203000203" pitchFamily="34" charset="0"/>
                  <a:ea typeface="Calibri" panose="020F0502020204030204" pitchFamily="34" charset="0"/>
                  <a:cs typeface="Calibri" panose="020F0502020204030204" pitchFamily="34" charset="0"/>
                </a:rPr>
                <a:t> and </a:t>
              </a:r>
              <a:r>
                <a:rPr kumimoji="0" lang="de-DE" sz="500" b="1" i="1" u="none" strike="noStrike" kern="1200" cap="none" spc="0" normalizeH="0" baseline="0" noProof="0" dirty="0" err="1">
                  <a:ln>
                    <a:noFill/>
                  </a:ln>
                  <a:solidFill>
                    <a:srgbClr val="3333BC"/>
                  </a:solidFill>
                  <a:effectLst/>
                  <a:uLnTx/>
                  <a:uFillTx/>
                  <a:latin typeface="IBM Plex Sans" panose="020B0503050203000203" pitchFamily="34" charset="0"/>
                  <a:ea typeface="Calibri" panose="020F0502020204030204" pitchFamily="34" charset="0"/>
                  <a:cs typeface="Calibri" panose="020F0502020204030204" pitchFamily="34" charset="0"/>
                </a:rPr>
                <a:t>Cultivating</a:t>
              </a:r>
              <a:r>
                <a:rPr kumimoji="0" lang="de-DE" sz="500" b="1" i="1" u="none" strike="noStrike" kern="1200" cap="none" spc="0" normalizeH="0" baseline="0" noProof="0" dirty="0">
                  <a:ln>
                    <a:noFill/>
                  </a:ln>
                  <a:solidFill>
                    <a:srgbClr val="3333BC"/>
                  </a:solidFill>
                  <a:effectLst/>
                  <a:uLnTx/>
                  <a:uFillTx/>
                  <a:latin typeface="IBM Plex Sans" panose="020B0503050203000203" pitchFamily="34" charset="0"/>
                  <a:ea typeface="Calibri" panose="020F0502020204030204" pitchFamily="34" charset="0"/>
                  <a:cs typeface="Calibri" panose="020F0502020204030204" pitchFamily="34" charset="0"/>
                </a:rPr>
                <a:t>  </a:t>
              </a:r>
            </a:p>
          </p:txBody>
        </p:sp>
      </p:grpSp>
      <p:sp>
        <p:nvSpPr>
          <p:cNvPr id="1626" name="TextBox 1625">
            <a:extLst>
              <a:ext uri="{FF2B5EF4-FFF2-40B4-BE49-F238E27FC236}">
                <a16:creationId xmlns:a16="http://schemas.microsoft.com/office/drawing/2014/main" id="{916A5404-EBEF-A1E4-5AE2-E8DEA3CAC424}"/>
              </a:ext>
            </a:extLst>
          </p:cNvPr>
          <p:cNvSpPr txBox="1"/>
          <p:nvPr/>
        </p:nvSpPr>
        <p:spPr>
          <a:xfrm>
            <a:off x="2553158" y="5282921"/>
            <a:ext cx="953928"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43. Sustainability Foresight</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27" name="TextBox 1626">
            <a:extLst>
              <a:ext uri="{FF2B5EF4-FFF2-40B4-BE49-F238E27FC236}">
                <a16:creationId xmlns:a16="http://schemas.microsoft.com/office/drawing/2014/main" id="{1C5601C6-F297-F72F-96DE-E2B919270C7F}"/>
              </a:ext>
            </a:extLst>
          </p:cNvPr>
          <p:cNvSpPr txBox="1"/>
          <p:nvPr/>
        </p:nvSpPr>
        <p:spPr>
          <a:xfrm>
            <a:off x="9283148" y="1352177"/>
            <a:ext cx="649237"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19. </a:t>
            </a:r>
            <a:b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b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Memetics</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28" name="TextBox 1627">
            <a:extLst>
              <a:ext uri="{FF2B5EF4-FFF2-40B4-BE49-F238E27FC236}">
                <a16:creationId xmlns:a16="http://schemas.microsoft.com/office/drawing/2014/main" id="{7CCE8F20-BB71-8EEB-B7A2-3CF5020527BF}"/>
              </a:ext>
            </a:extLst>
          </p:cNvPr>
          <p:cNvSpPr txBox="1"/>
          <p:nvPr/>
        </p:nvSpPr>
        <p:spPr>
          <a:xfrm>
            <a:off x="8880746" y="861445"/>
            <a:ext cx="862469" cy="169277"/>
          </a:xfrm>
          <a:prstGeom prst="rect">
            <a:avLst/>
          </a:prstGeom>
          <a:noFill/>
        </p:spPr>
        <p:txBody>
          <a:bodyPr wrap="square" rtlCol="0">
            <a:spAutoFit/>
          </a:bodyPr>
          <a:lstStyle>
            <a:defPPr>
              <a:defRPr lang="en-US"/>
            </a:defPPr>
            <a:lvl1pPr algn="ctr">
              <a:defRPr sz="12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15. Contextual Inquiry</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29" name="TextBox 1628">
            <a:extLst>
              <a:ext uri="{FF2B5EF4-FFF2-40B4-BE49-F238E27FC236}">
                <a16:creationId xmlns:a16="http://schemas.microsoft.com/office/drawing/2014/main" id="{64CEEC50-42C5-5DFD-1AC3-1B0E39624C14}"/>
              </a:ext>
            </a:extLst>
          </p:cNvPr>
          <p:cNvSpPr txBox="1"/>
          <p:nvPr/>
        </p:nvSpPr>
        <p:spPr>
          <a:xfrm>
            <a:off x="7569325" y="5282921"/>
            <a:ext cx="1425120"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32. Values-Based Ideation and Assessment</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30" name="TextBox 1629">
            <a:extLst>
              <a:ext uri="{FF2B5EF4-FFF2-40B4-BE49-F238E27FC236}">
                <a16:creationId xmlns:a16="http://schemas.microsoft.com/office/drawing/2014/main" id="{040327D0-1C59-8A36-7E68-6B5E774775B8}"/>
              </a:ext>
            </a:extLst>
          </p:cNvPr>
          <p:cNvSpPr txBox="1"/>
          <p:nvPr/>
        </p:nvSpPr>
        <p:spPr>
          <a:xfrm>
            <a:off x="9508964" y="5282921"/>
            <a:ext cx="1109662"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33. Facilitating Idea Management</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31" name="TextBox 1630">
            <a:extLst>
              <a:ext uri="{FF2B5EF4-FFF2-40B4-BE49-F238E27FC236}">
                <a16:creationId xmlns:a16="http://schemas.microsoft.com/office/drawing/2014/main" id="{A5AC5763-816A-320D-0FF8-5A5C0D272580}"/>
              </a:ext>
            </a:extLst>
          </p:cNvPr>
          <p:cNvSpPr txBox="1"/>
          <p:nvPr/>
        </p:nvSpPr>
        <p:spPr>
          <a:xfrm>
            <a:off x="7906868" y="5945705"/>
            <a:ext cx="751706"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34. Sustainable Innovation Time </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32" name="TextBox 1631">
            <a:extLst>
              <a:ext uri="{FF2B5EF4-FFF2-40B4-BE49-F238E27FC236}">
                <a16:creationId xmlns:a16="http://schemas.microsoft.com/office/drawing/2014/main" id="{C5857BE4-30F4-7620-1C42-024D4CD2AAFE}"/>
              </a:ext>
            </a:extLst>
          </p:cNvPr>
          <p:cNvSpPr txBox="1"/>
          <p:nvPr/>
        </p:nvSpPr>
        <p:spPr>
          <a:xfrm>
            <a:off x="8780494" y="5945705"/>
            <a:ext cx="817736"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35. Values-Based Intrapreneurship</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33" name="TextBox 1632">
            <a:extLst>
              <a:ext uri="{FF2B5EF4-FFF2-40B4-BE49-F238E27FC236}">
                <a16:creationId xmlns:a16="http://schemas.microsoft.com/office/drawing/2014/main" id="{07227F45-47A8-817E-5D04-D62DCA909C98}"/>
              </a:ext>
            </a:extLst>
          </p:cNvPr>
          <p:cNvSpPr txBox="1"/>
          <p:nvPr/>
        </p:nvSpPr>
        <p:spPr>
          <a:xfrm>
            <a:off x="9664270" y="5945705"/>
            <a:ext cx="913715"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36. Ideation Contests and Markets</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34" name="TextBox 1633">
            <a:extLst>
              <a:ext uri="{FF2B5EF4-FFF2-40B4-BE49-F238E27FC236}">
                <a16:creationId xmlns:a16="http://schemas.microsoft.com/office/drawing/2014/main" id="{8BF11B8A-6797-03E2-5EF8-12FA4FF5749F}"/>
              </a:ext>
            </a:extLst>
          </p:cNvPr>
          <p:cNvSpPr txBox="1"/>
          <p:nvPr/>
        </p:nvSpPr>
        <p:spPr>
          <a:xfrm>
            <a:off x="4571311" y="5282921"/>
            <a:ext cx="1058074"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37. Engaging in Open Innovation</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35" name="TextBox 1634">
            <a:extLst>
              <a:ext uri="{FF2B5EF4-FFF2-40B4-BE49-F238E27FC236}">
                <a16:creationId xmlns:a16="http://schemas.microsoft.com/office/drawing/2014/main" id="{88D1B7A3-4766-ECBD-47E1-CDC6208A58B7}"/>
              </a:ext>
            </a:extLst>
          </p:cNvPr>
          <p:cNvSpPr txBox="1"/>
          <p:nvPr/>
        </p:nvSpPr>
        <p:spPr>
          <a:xfrm>
            <a:off x="4791190" y="5940724"/>
            <a:ext cx="624034"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38. Lead User Integration</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36" name="TextBox 1635">
            <a:extLst>
              <a:ext uri="{FF2B5EF4-FFF2-40B4-BE49-F238E27FC236}">
                <a16:creationId xmlns:a16="http://schemas.microsoft.com/office/drawing/2014/main" id="{F2B7B9DA-A1D8-9BE7-B891-6D0C781EEC75}"/>
              </a:ext>
            </a:extLst>
          </p:cNvPr>
          <p:cNvSpPr txBox="1"/>
          <p:nvPr/>
        </p:nvSpPr>
        <p:spPr>
          <a:xfrm>
            <a:off x="5649064" y="5940724"/>
            <a:ext cx="841866"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40. Values-Based Business Modelling</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37" name="TextBox 1636">
            <a:extLst>
              <a:ext uri="{FF2B5EF4-FFF2-40B4-BE49-F238E27FC236}">
                <a16:creationId xmlns:a16="http://schemas.microsoft.com/office/drawing/2014/main" id="{B7F216D4-6AB7-6C93-2FBA-375C91546939}"/>
              </a:ext>
            </a:extLst>
          </p:cNvPr>
          <p:cNvSpPr txBox="1"/>
          <p:nvPr/>
        </p:nvSpPr>
        <p:spPr>
          <a:xfrm>
            <a:off x="6621815" y="5940724"/>
            <a:ext cx="841865"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42. Values-Based Ecosystem Modelling</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38" name="TextBox 1637">
            <a:extLst>
              <a:ext uri="{FF2B5EF4-FFF2-40B4-BE49-F238E27FC236}">
                <a16:creationId xmlns:a16="http://schemas.microsoft.com/office/drawing/2014/main" id="{04300CE9-15A3-6F6D-0FDF-464B5C66E79E}"/>
              </a:ext>
            </a:extLst>
          </p:cNvPr>
          <p:cNvSpPr txBox="1"/>
          <p:nvPr/>
        </p:nvSpPr>
        <p:spPr>
          <a:xfrm>
            <a:off x="5537928" y="5282921"/>
            <a:ext cx="1064139"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39. Sustainable Market Creation</a:t>
            </a:r>
          </a:p>
        </p:txBody>
      </p:sp>
      <p:sp>
        <p:nvSpPr>
          <p:cNvPr id="1639" name="TextBox 1638">
            <a:extLst>
              <a:ext uri="{FF2B5EF4-FFF2-40B4-BE49-F238E27FC236}">
                <a16:creationId xmlns:a16="http://schemas.microsoft.com/office/drawing/2014/main" id="{B5CC9204-1056-A5A5-CC19-AEC95A0D23C7}"/>
              </a:ext>
            </a:extLst>
          </p:cNvPr>
          <p:cNvSpPr txBox="1"/>
          <p:nvPr/>
        </p:nvSpPr>
        <p:spPr>
          <a:xfrm>
            <a:off x="6425165" y="5282921"/>
            <a:ext cx="1237760"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41. Engaging in Innovation Ecosystems</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40" name="TextBox 1639">
            <a:extLst>
              <a:ext uri="{FF2B5EF4-FFF2-40B4-BE49-F238E27FC236}">
                <a16:creationId xmlns:a16="http://schemas.microsoft.com/office/drawing/2014/main" id="{0258F573-9A63-85B5-49B6-DAEDB1928C85}"/>
              </a:ext>
            </a:extLst>
          </p:cNvPr>
          <p:cNvSpPr txBox="1"/>
          <p:nvPr/>
        </p:nvSpPr>
        <p:spPr>
          <a:xfrm>
            <a:off x="2735476" y="5896138"/>
            <a:ext cx="658734"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b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45. </a:t>
            </a:r>
            <a:r>
              <a:rPr kumimoji="0" lang="en-GB" sz="500" b="1" i="0" u="none" strike="noStrike" kern="1200" cap="none" spc="0" normalizeH="0" baseline="0" noProof="0" dirty="0" err="1">
                <a:ln>
                  <a:noFill/>
                </a:ln>
                <a:solidFill>
                  <a:prstClr val="black"/>
                </a:solidFill>
                <a:effectLst/>
                <a:uLnTx/>
                <a:uFillTx/>
                <a:latin typeface="IBM Plex Sans" panose="020B0503050203000203" pitchFamily="34" charset="0"/>
                <a:ea typeface="+mn-ea"/>
                <a:cs typeface="+mn-cs"/>
              </a:rPr>
              <a:t>Backcasting</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41" name="TextBox 1640">
            <a:extLst>
              <a:ext uri="{FF2B5EF4-FFF2-40B4-BE49-F238E27FC236}">
                <a16:creationId xmlns:a16="http://schemas.microsoft.com/office/drawing/2014/main" id="{C72CF291-12D6-AA08-A241-D0FC66843374}"/>
              </a:ext>
            </a:extLst>
          </p:cNvPr>
          <p:cNvSpPr txBox="1"/>
          <p:nvPr/>
        </p:nvSpPr>
        <p:spPr>
          <a:xfrm>
            <a:off x="3531605" y="5896138"/>
            <a:ext cx="818972"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b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46. </a:t>
            </a:r>
            <a:r>
              <a:rPr kumimoji="0" lang="en-GB" sz="500" b="1" i="0" u="none" strike="noStrike" kern="1200" cap="none" spc="0" normalizeH="0" baseline="0" noProof="0" dirty="0" err="1">
                <a:ln>
                  <a:noFill/>
                </a:ln>
                <a:solidFill>
                  <a:prstClr val="black"/>
                </a:solidFill>
                <a:effectLst/>
                <a:uLnTx/>
                <a:uFillTx/>
                <a:latin typeface="IBM Plex Sans" panose="020B0503050203000203" pitchFamily="34" charset="0"/>
                <a:ea typeface="+mn-ea"/>
                <a:cs typeface="+mn-cs"/>
              </a:rPr>
              <a:t>Roadmapping</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42" name="TextBox 1641">
            <a:extLst>
              <a:ext uri="{FF2B5EF4-FFF2-40B4-BE49-F238E27FC236}">
                <a16:creationId xmlns:a16="http://schemas.microsoft.com/office/drawing/2014/main" id="{65519B57-6DA3-09D4-4622-9F0599555E06}"/>
              </a:ext>
            </a:extLst>
          </p:cNvPr>
          <p:cNvSpPr txBox="1"/>
          <p:nvPr/>
        </p:nvSpPr>
        <p:spPr>
          <a:xfrm>
            <a:off x="1770173" y="5896138"/>
            <a:ext cx="818973"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b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44. Envisioning</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43" name="TextBox 1642">
            <a:extLst>
              <a:ext uri="{FF2B5EF4-FFF2-40B4-BE49-F238E27FC236}">
                <a16:creationId xmlns:a16="http://schemas.microsoft.com/office/drawing/2014/main" id="{958C9E21-5F63-537B-9216-A545D7C0DBB4}"/>
              </a:ext>
            </a:extLst>
          </p:cNvPr>
          <p:cNvSpPr txBox="1"/>
          <p:nvPr/>
        </p:nvSpPr>
        <p:spPr>
          <a:xfrm>
            <a:off x="1402041" y="3648509"/>
            <a:ext cx="887317"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47. Policy Communication</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44" name="TextBox 1643">
            <a:extLst>
              <a:ext uri="{FF2B5EF4-FFF2-40B4-BE49-F238E27FC236}">
                <a16:creationId xmlns:a16="http://schemas.microsoft.com/office/drawing/2014/main" id="{64CA3C87-1A2E-AE97-249E-C3FF6D12C2DE}"/>
              </a:ext>
            </a:extLst>
          </p:cNvPr>
          <p:cNvSpPr txBox="1"/>
          <p:nvPr/>
        </p:nvSpPr>
        <p:spPr>
          <a:xfrm>
            <a:off x="2406279" y="3648509"/>
            <a:ext cx="734229"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50. </a:t>
            </a:r>
            <a:b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b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Incentivisation</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45" name="TextBox 1644">
            <a:extLst>
              <a:ext uri="{FF2B5EF4-FFF2-40B4-BE49-F238E27FC236}">
                <a16:creationId xmlns:a16="http://schemas.microsoft.com/office/drawing/2014/main" id="{77479C5C-A73E-A517-602A-C43BA056CEC0}"/>
              </a:ext>
            </a:extLst>
          </p:cNvPr>
          <p:cNvSpPr txBox="1"/>
          <p:nvPr/>
        </p:nvSpPr>
        <p:spPr>
          <a:xfrm>
            <a:off x="2957014" y="3648509"/>
            <a:ext cx="1015871"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52. Attracting the </a:t>
            </a:r>
            <a:b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b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Right Talent</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46" name="TextBox 1645">
            <a:extLst>
              <a:ext uri="{FF2B5EF4-FFF2-40B4-BE49-F238E27FC236}">
                <a16:creationId xmlns:a16="http://schemas.microsoft.com/office/drawing/2014/main" id="{EBEC1914-98EC-110D-402D-862C11B3DD98}"/>
              </a:ext>
            </a:extLst>
          </p:cNvPr>
          <p:cNvSpPr txBox="1"/>
          <p:nvPr/>
        </p:nvSpPr>
        <p:spPr>
          <a:xfrm>
            <a:off x="3764672" y="3648509"/>
            <a:ext cx="732417"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54. HR </a:t>
            </a:r>
            <a:b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b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Development</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47" name="TextBox 1646">
            <a:extLst>
              <a:ext uri="{FF2B5EF4-FFF2-40B4-BE49-F238E27FC236}">
                <a16:creationId xmlns:a16="http://schemas.microsoft.com/office/drawing/2014/main" id="{DF44ABE4-5A5C-480A-BEBF-AB8FC82F3B66}"/>
              </a:ext>
            </a:extLst>
          </p:cNvPr>
          <p:cNvSpPr txBox="1"/>
          <p:nvPr/>
        </p:nvSpPr>
        <p:spPr>
          <a:xfrm>
            <a:off x="8256392" y="3648509"/>
            <a:ext cx="1134062"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27. Stakeholder Values Integration</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48" name="TextBox 1647">
            <a:extLst>
              <a:ext uri="{FF2B5EF4-FFF2-40B4-BE49-F238E27FC236}">
                <a16:creationId xmlns:a16="http://schemas.microsoft.com/office/drawing/2014/main" id="{DA42D88A-E31C-13BF-D813-D45470AA5568}"/>
              </a:ext>
            </a:extLst>
          </p:cNvPr>
          <p:cNvSpPr txBox="1"/>
          <p:nvPr/>
        </p:nvSpPr>
        <p:spPr>
          <a:xfrm>
            <a:off x="9514006" y="3648509"/>
            <a:ext cx="101273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30. Identity and Policy Review</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49" name="TextBox 1648">
            <a:extLst>
              <a:ext uri="{FF2B5EF4-FFF2-40B4-BE49-F238E27FC236}">
                <a16:creationId xmlns:a16="http://schemas.microsoft.com/office/drawing/2014/main" id="{EB198B3F-5C76-93E6-1DF3-0AD6BA007767}"/>
              </a:ext>
            </a:extLst>
          </p:cNvPr>
          <p:cNvSpPr txBox="1"/>
          <p:nvPr/>
        </p:nvSpPr>
        <p:spPr>
          <a:xfrm>
            <a:off x="3048430" y="860581"/>
            <a:ext cx="1548324" cy="1692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66. Sustainable Finance and Investment</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50" name="TextBox 1649">
            <a:extLst>
              <a:ext uri="{FF2B5EF4-FFF2-40B4-BE49-F238E27FC236}">
                <a16:creationId xmlns:a16="http://schemas.microsoft.com/office/drawing/2014/main" id="{FA7054F7-73C4-C5D4-7DEA-613DAACAB8BB}"/>
              </a:ext>
            </a:extLst>
          </p:cNvPr>
          <p:cNvSpPr txBox="1"/>
          <p:nvPr/>
        </p:nvSpPr>
        <p:spPr>
          <a:xfrm>
            <a:off x="1632427" y="1438740"/>
            <a:ext cx="729396"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63. Context-Based Reporting</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51" name="TextBox 1650">
            <a:extLst>
              <a:ext uri="{FF2B5EF4-FFF2-40B4-BE49-F238E27FC236}">
                <a16:creationId xmlns:a16="http://schemas.microsoft.com/office/drawing/2014/main" id="{2D25C475-B445-C79A-CAEA-9C9C01740F3B}"/>
              </a:ext>
            </a:extLst>
          </p:cNvPr>
          <p:cNvSpPr txBox="1"/>
          <p:nvPr/>
        </p:nvSpPr>
        <p:spPr>
          <a:xfrm>
            <a:off x="2230354" y="1438741"/>
            <a:ext cx="611265"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64. Results Chain</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52" name="TextBox 1651">
            <a:extLst>
              <a:ext uri="{FF2B5EF4-FFF2-40B4-BE49-F238E27FC236}">
                <a16:creationId xmlns:a16="http://schemas.microsoft.com/office/drawing/2014/main" id="{48E1BD6E-C012-1E3D-960D-CE19589C2E65}"/>
              </a:ext>
            </a:extLst>
          </p:cNvPr>
          <p:cNvSpPr txBox="1"/>
          <p:nvPr/>
        </p:nvSpPr>
        <p:spPr>
          <a:xfrm>
            <a:off x="2675452" y="1438740"/>
            <a:ext cx="793384"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65. Innovation Impact Assessment</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53" name="TextBox 1652">
            <a:extLst>
              <a:ext uri="{FF2B5EF4-FFF2-40B4-BE49-F238E27FC236}">
                <a16:creationId xmlns:a16="http://schemas.microsoft.com/office/drawing/2014/main" id="{48A7FD0A-49DA-49EC-C1C4-813433052E3A}"/>
              </a:ext>
            </a:extLst>
          </p:cNvPr>
          <p:cNvSpPr txBox="1"/>
          <p:nvPr/>
        </p:nvSpPr>
        <p:spPr>
          <a:xfrm>
            <a:off x="3393383" y="1438740"/>
            <a:ext cx="631169"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67. Lifecycle Cost Analysis</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54" name="TextBox 1653">
            <a:extLst>
              <a:ext uri="{FF2B5EF4-FFF2-40B4-BE49-F238E27FC236}">
                <a16:creationId xmlns:a16="http://schemas.microsoft.com/office/drawing/2014/main" id="{27ED3A2C-CD2A-2EAB-B8E7-9F3FB99E79CA}"/>
              </a:ext>
            </a:extLst>
          </p:cNvPr>
          <p:cNvSpPr txBox="1"/>
          <p:nvPr/>
        </p:nvSpPr>
        <p:spPr>
          <a:xfrm>
            <a:off x="3850488" y="1438741"/>
            <a:ext cx="840798"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68. Sustainable </a:t>
            </a:r>
            <a:b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b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Innovation Financing </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655" name="Rechteck 148">
            <a:extLst>
              <a:ext uri="{FF2B5EF4-FFF2-40B4-BE49-F238E27FC236}">
                <a16:creationId xmlns:a16="http://schemas.microsoft.com/office/drawing/2014/main" id="{81FEAE80-492B-0BAC-2326-5651AFA5EF9B}"/>
              </a:ext>
            </a:extLst>
          </p:cNvPr>
          <p:cNvSpPr/>
          <p:nvPr/>
        </p:nvSpPr>
        <p:spPr>
          <a:xfrm>
            <a:off x="5006586" y="820777"/>
            <a:ext cx="1092270" cy="705899"/>
          </a:xfrm>
          <a:prstGeom prst="rect">
            <a:avLst/>
          </a:prstGeom>
        </p:spPr>
        <p:txBody>
          <a:bodyPr wrap="square">
            <a:spAutoFit/>
          </a:bodyPr>
          <a:lstStyle/>
          <a:p>
            <a:pPr marL="0" marR="0" lvl="0" indent="-72000" algn="l" defTabSz="914400" rtl="0" eaLnBrk="1" fontAlgn="auto" latinLnBrk="0" hangingPunct="1">
              <a:lnSpc>
                <a:spcPct val="115000"/>
              </a:lnSpc>
              <a:spcBef>
                <a:spcPts val="0"/>
              </a:spcBef>
              <a:spcAft>
                <a:spcPts val="0"/>
              </a:spcAft>
              <a:buClrTx/>
              <a:buSzTx/>
              <a:buFont typeface="+mj-lt"/>
              <a:buAutoNum type="arabicPeriod"/>
              <a:tabLst/>
              <a:defRPr/>
            </a:pPr>
            <a:r>
              <a:rPr kumimoji="0" lang="de-DE" sz="500" b="1" i="0" u="none" strike="noStrike" kern="1200" cap="none" spc="0" normalizeH="0" baseline="0" noProof="0" dirty="0">
                <a:ln>
                  <a:noFill/>
                </a:ln>
                <a:solidFill>
                  <a:prstClr val="white"/>
                </a:solidFill>
                <a:effectLst/>
                <a:uLnTx/>
                <a:uFillTx/>
                <a:latin typeface="IBM Plex Sans" panose="020B0503050203000203" pitchFamily="34" charset="0"/>
                <a:ea typeface="+mn-ea"/>
                <a:cs typeface="+mn-cs"/>
              </a:rPr>
              <a:t> </a:t>
            </a:r>
            <a:r>
              <a:rPr kumimoji="0" lang="de-DE" sz="500" b="1" i="0" u="none" strike="noStrike" kern="1200" cap="none" spc="0" normalizeH="0" baseline="0" noProof="0" dirty="0" err="1">
                <a:ln>
                  <a:noFill/>
                </a:ln>
                <a:solidFill>
                  <a:prstClr val="white"/>
                </a:solidFill>
                <a:effectLst/>
                <a:uLnTx/>
                <a:uFillTx/>
                <a:latin typeface="IBM Plex Sans" panose="020B0503050203000203" pitchFamily="34" charset="0"/>
                <a:ea typeface="+mn-ea"/>
                <a:cs typeface="+mn-cs"/>
              </a:rPr>
              <a:t>Resilience</a:t>
            </a:r>
            <a:r>
              <a:rPr kumimoji="0" lang="de-DE" sz="500" b="1" i="0" u="none" strike="noStrike" kern="1200" cap="none" spc="0" normalizeH="0" baseline="0" noProof="0" dirty="0">
                <a:ln>
                  <a:noFill/>
                </a:ln>
                <a:solidFill>
                  <a:prstClr val="white"/>
                </a:solidFill>
                <a:effectLst/>
                <a:uLnTx/>
                <a:uFillTx/>
                <a:latin typeface="IBM Plex Sans" panose="020B0503050203000203" pitchFamily="34" charset="0"/>
                <a:ea typeface="+mn-ea"/>
                <a:cs typeface="+mn-cs"/>
              </a:rPr>
              <a:t> Development </a:t>
            </a:r>
          </a:p>
          <a:p>
            <a:pPr marL="0" marR="0" lvl="0" indent="-72000" algn="l" defTabSz="914400" rtl="0" eaLnBrk="1" fontAlgn="auto" latinLnBrk="0" hangingPunct="1">
              <a:lnSpc>
                <a:spcPct val="115000"/>
              </a:lnSpc>
              <a:spcBef>
                <a:spcPts val="0"/>
              </a:spcBef>
              <a:spcAft>
                <a:spcPts val="0"/>
              </a:spcAft>
              <a:buClrTx/>
              <a:buSzTx/>
              <a:buFont typeface="+mj-lt"/>
              <a:buAutoNum type="arabicPeriod"/>
              <a:tabLst/>
              <a:defRPr/>
            </a:pPr>
            <a:r>
              <a:rPr kumimoji="0" lang="de-DE" sz="500" b="1" i="0" u="none" strike="noStrike" kern="1200" cap="none" spc="0" normalizeH="0" baseline="0" noProof="0" dirty="0">
                <a:ln>
                  <a:noFill/>
                </a:ln>
                <a:solidFill>
                  <a:prstClr val="white"/>
                </a:solidFill>
                <a:effectLst/>
                <a:uLnTx/>
                <a:uFillTx/>
                <a:latin typeface="IBM Plex Sans" panose="020B0503050203000203" pitchFamily="34" charset="0"/>
                <a:ea typeface="+mn-ea"/>
                <a:cs typeface="+mn-cs"/>
              </a:rPr>
              <a:t> Moderation </a:t>
            </a:r>
          </a:p>
          <a:p>
            <a:pPr marL="0" marR="0" lvl="0" indent="-72000" algn="l" defTabSz="914400" rtl="0" eaLnBrk="1" fontAlgn="auto" latinLnBrk="0" hangingPunct="1">
              <a:lnSpc>
                <a:spcPct val="115000"/>
              </a:lnSpc>
              <a:spcBef>
                <a:spcPts val="0"/>
              </a:spcBef>
              <a:spcAft>
                <a:spcPts val="0"/>
              </a:spcAft>
              <a:buClrTx/>
              <a:buSzTx/>
              <a:buFont typeface="+mj-lt"/>
              <a:buAutoNum type="arabicPeriod"/>
              <a:tabLst/>
              <a:defRPr/>
            </a:pPr>
            <a:r>
              <a:rPr kumimoji="0" lang="de-DE" sz="500" b="1" i="0" u="none" strike="noStrike" kern="1200" cap="none" spc="0" normalizeH="0" baseline="0" noProof="0" dirty="0">
                <a:ln>
                  <a:noFill/>
                </a:ln>
                <a:solidFill>
                  <a:prstClr val="white"/>
                </a:solidFill>
                <a:effectLst/>
                <a:uLnTx/>
                <a:uFillTx/>
                <a:latin typeface="IBM Plex Sans" panose="020B0503050203000203" pitchFamily="34" charset="0"/>
                <a:ea typeface="+mn-ea"/>
                <a:cs typeface="+mn-cs"/>
              </a:rPr>
              <a:t> Knowledge Sharing </a:t>
            </a:r>
          </a:p>
          <a:p>
            <a:pPr marL="0" marR="0" lvl="0" indent="-72000" algn="l" defTabSz="914400" rtl="0" eaLnBrk="1" fontAlgn="auto" latinLnBrk="0" hangingPunct="1">
              <a:lnSpc>
                <a:spcPct val="115000"/>
              </a:lnSpc>
              <a:spcBef>
                <a:spcPts val="0"/>
              </a:spcBef>
              <a:spcAft>
                <a:spcPts val="0"/>
              </a:spcAft>
              <a:buClrTx/>
              <a:buSzTx/>
              <a:buFont typeface="+mj-lt"/>
              <a:buAutoNum type="arabicPeriod"/>
              <a:tabLst/>
              <a:defRPr/>
            </a:pPr>
            <a:r>
              <a:rPr kumimoji="0" lang="de-DE" sz="500" b="1" i="0" u="none" strike="noStrike" kern="1200" cap="none" spc="0" normalizeH="0" baseline="0" noProof="0" dirty="0">
                <a:ln>
                  <a:noFill/>
                </a:ln>
                <a:solidFill>
                  <a:prstClr val="white"/>
                </a:solidFill>
                <a:effectLst/>
                <a:uLnTx/>
                <a:uFillTx/>
                <a:latin typeface="IBM Plex Sans" panose="020B0503050203000203" pitchFamily="34" charset="0"/>
                <a:ea typeface="+mn-ea"/>
                <a:cs typeface="+mn-cs"/>
              </a:rPr>
              <a:t> Knowledge Management </a:t>
            </a:r>
          </a:p>
          <a:p>
            <a:pPr marL="0" marR="0" lvl="0" indent="-72000" algn="l" defTabSz="914400" rtl="0" eaLnBrk="1" fontAlgn="auto" latinLnBrk="0" hangingPunct="1">
              <a:lnSpc>
                <a:spcPct val="115000"/>
              </a:lnSpc>
              <a:spcBef>
                <a:spcPts val="0"/>
              </a:spcBef>
              <a:spcAft>
                <a:spcPts val="0"/>
              </a:spcAft>
              <a:buClrTx/>
              <a:buSzTx/>
              <a:buFont typeface="+mj-lt"/>
              <a:buAutoNum type="arabicPeriod"/>
              <a:tabLst/>
              <a:defRPr/>
            </a:pPr>
            <a:r>
              <a:rPr kumimoji="0" lang="de-DE" sz="500" b="1" i="0" u="none" strike="noStrike" kern="1200" cap="none" spc="0" normalizeH="0" baseline="0" noProof="0" dirty="0">
                <a:ln>
                  <a:noFill/>
                </a:ln>
                <a:solidFill>
                  <a:prstClr val="white"/>
                </a:solidFill>
                <a:effectLst/>
                <a:uLnTx/>
                <a:uFillTx/>
                <a:latin typeface="IBM Plex Sans" panose="020B0503050203000203" pitchFamily="34" charset="0"/>
                <a:ea typeface="+mn-ea"/>
                <a:cs typeface="+mn-cs"/>
              </a:rPr>
              <a:t> Inclusive Deliberation </a:t>
            </a:r>
          </a:p>
          <a:p>
            <a:pPr marL="0" marR="0" lvl="0" indent="-72000" algn="l" defTabSz="914400" rtl="0" eaLnBrk="1" fontAlgn="auto" latinLnBrk="0" hangingPunct="1">
              <a:lnSpc>
                <a:spcPct val="115000"/>
              </a:lnSpc>
              <a:spcBef>
                <a:spcPts val="0"/>
              </a:spcBef>
              <a:spcAft>
                <a:spcPts val="0"/>
              </a:spcAft>
              <a:buClrTx/>
              <a:buSzTx/>
              <a:buFont typeface="+mj-lt"/>
              <a:buAutoNum type="arabicPeriod"/>
              <a:tabLst/>
              <a:defRPr/>
            </a:pPr>
            <a:r>
              <a:rPr kumimoji="0" lang="de-DE" sz="500" b="1" i="0" u="none" strike="noStrike" kern="1200" cap="none" spc="0" normalizeH="0" baseline="0" noProof="0" dirty="0">
                <a:ln>
                  <a:noFill/>
                </a:ln>
                <a:solidFill>
                  <a:prstClr val="white"/>
                </a:solidFill>
                <a:effectLst/>
                <a:uLnTx/>
                <a:uFillTx/>
                <a:latin typeface="IBM Plex Sans" panose="020B0503050203000203" pitchFamily="34" charset="0"/>
                <a:ea typeface="+mn-ea"/>
                <a:cs typeface="+mn-cs"/>
              </a:rPr>
              <a:t> </a:t>
            </a:r>
            <a:r>
              <a:rPr kumimoji="0" lang="de-DE" sz="500" b="1" i="0" u="none" strike="noStrike" kern="1200" cap="none" spc="0" normalizeH="0" baseline="0" noProof="0" dirty="0" err="1">
                <a:ln>
                  <a:noFill/>
                </a:ln>
                <a:solidFill>
                  <a:prstClr val="white"/>
                </a:solidFill>
                <a:effectLst/>
                <a:uLnTx/>
                <a:uFillTx/>
                <a:latin typeface="IBM Plex Sans" panose="020B0503050203000203" pitchFamily="34" charset="0"/>
                <a:ea typeface="+mn-ea"/>
                <a:cs typeface="+mn-cs"/>
              </a:rPr>
              <a:t>Reflexivity</a:t>
            </a:r>
            <a:r>
              <a:rPr kumimoji="0" lang="de-DE" sz="500" b="1" i="0" u="none" strike="noStrike" kern="1200" cap="none" spc="0" normalizeH="0" baseline="0" noProof="0" dirty="0">
                <a:ln>
                  <a:noFill/>
                </a:ln>
                <a:solidFill>
                  <a:prstClr val="white"/>
                </a:solidFill>
                <a:effectLst/>
                <a:uLnTx/>
                <a:uFillTx/>
                <a:latin typeface="IBM Plex Sans" panose="020B0503050203000203" pitchFamily="34" charset="0"/>
                <a:ea typeface="+mn-ea"/>
                <a:cs typeface="+mn-cs"/>
              </a:rPr>
              <a:t> </a:t>
            </a:r>
          </a:p>
          <a:p>
            <a:pPr marL="0" marR="0" lvl="0" indent="-72000" algn="l" defTabSz="914400" rtl="0" eaLnBrk="1" fontAlgn="auto" latinLnBrk="0" hangingPunct="1">
              <a:lnSpc>
                <a:spcPct val="115000"/>
              </a:lnSpc>
              <a:spcBef>
                <a:spcPts val="0"/>
              </a:spcBef>
              <a:spcAft>
                <a:spcPts val="0"/>
              </a:spcAft>
              <a:buClrTx/>
              <a:buSzTx/>
              <a:buFont typeface="+mj-lt"/>
              <a:buAutoNum type="arabicPeriod"/>
              <a:tabLst/>
              <a:defRPr/>
            </a:pPr>
            <a:r>
              <a:rPr kumimoji="0" lang="de-DE" sz="500" b="1" i="0" u="none" strike="noStrike" kern="1200" cap="none" spc="0" normalizeH="0" baseline="0" noProof="0" dirty="0">
                <a:ln>
                  <a:noFill/>
                </a:ln>
                <a:solidFill>
                  <a:prstClr val="white"/>
                </a:solidFill>
                <a:effectLst/>
                <a:uLnTx/>
                <a:uFillTx/>
                <a:latin typeface="IBM Plex Sans" panose="020B0503050203000203" pitchFamily="34" charset="0"/>
                <a:ea typeface="+mn-ea"/>
                <a:cs typeface="+mn-cs"/>
              </a:rPr>
              <a:t> </a:t>
            </a:r>
            <a:r>
              <a:rPr kumimoji="0" lang="de-DE" sz="500" b="1" i="0" u="none" strike="noStrike" kern="1200" cap="none" spc="0" normalizeH="0" baseline="0" noProof="0" dirty="0" err="1">
                <a:ln>
                  <a:noFill/>
                </a:ln>
                <a:solidFill>
                  <a:prstClr val="white"/>
                </a:solidFill>
                <a:effectLst/>
                <a:uLnTx/>
                <a:uFillTx/>
                <a:latin typeface="IBM Plex Sans" panose="020B0503050203000203" pitchFamily="34" charset="0"/>
                <a:ea typeface="+mn-ea"/>
                <a:cs typeface="+mn-cs"/>
              </a:rPr>
              <a:t>Anticipation</a:t>
            </a:r>
            <a:r>
              <a:rPr kumimoji="0" lang="de-DE" sz="500" b="1" i="0" u="none" strike="noStrike" kern="1200" cap="none" spc="0" normalizeH="0" baseline="0" noProof="0" dirty="0">
                <a:ln>
                  <a:noFill/>
                </a:ln>
                <a:solidFill>
                  <a:prstClr val="white"/>
                </a:solidFill>
                <a:effectLst/>
                <a:uLnTx/>
                <a:uFillTx/>
                <a:latin typeface="IBM Plex Sans" panose="020B0503050203000203" pitchFamily="34" charset="0"/>
                <a:ea typeface="+mn-ea"/>
                <a:cs typeface="+mn-cs"/>
              </a:rPr>
              <a:t> </a:t>
            </a:r>
          </a:p>
        </p:txBody>
      </p:sp>
      <p:sp>
        <p:nvSpPr>
          <p:cNvPr id="1656" name="Rechteck 8">
            <a:extLst>
              <a:ext uri="{FF2B5EF4-FFF2-40B4-BE49-F238E27FC236}">
                <a16:creationId xmlns:a16="http://schemas.microsoft.com/office/drawing/2014/main" id="{FBF9F9E4-66EC-3CD8-A06E-CE9B46211A19}"/>
              </a:ext>
            </a:extLst>
          </p:cNvPr>
          <p:cNvSpPr/>
          <p:nvPr/>
        </p:nvSpPr>
        <p:spPr>
          <a:xfrm>
            <a:off x="5859586" y="820777"/>
            <a:ext cx="1341935" cy="705899"/>
          </a:xfrm>
          <a:prstGeom prst="rect">
            <a:avLst/>
          </a:prstGeom>
        </p:spPr>
        <p:txBody>
          <a:bodyPr wrap="square">
            <a:spAutoFit/>
          </a:bodyPr>
          <a:lstStyle/>
          <a:p>
            <a:pPr marL="72000" marR="0" lvl="0" indent="-72000" algn="r" defTabSz="914400" rtl="0" eaLnBrk="1" fontAlgn="auto" latinLnBrk="0" hangingPunct="1">
              <a:lnSpc>
                <a:spcPct val="115000"/>
              </a:lnSpc>
              <a:spcBef>
                <a:spcPts val="0"/>
              </a:spcBef>
              <a:spcAft>
                <a:spcPts val="0"/>
              </a:spcAft>
              <a:buClrTx/>
              <a:buSzTx/>
              <a:buFont typeface="+mj-lt"/>
              <a:buAutoNum type="arabicPeriod" startAt="8"/>
              <a:tabLst/>
              <a:defRPr/>
            </a:pPr>
            <a:r>
              <a:rPr kumimoji="0" lang="de-DE" sz="500" b="1" i="0" u="none" strike="noStrike" kern="1200" cap="none" spc="0" normalizeH="0" baseline="0" noProof="0" dirty="0" err="1">
                <a:ln>
                  <a:noFill/>
                </a:ln>
                <a:solidFill>
                  <a:prstClr val="white"/>
                </a:solidFill>
                <a:effectLst/>
                <a:uLnTx/>
                <a:uFillTx/>
                <a:latin typeface="IBM Plex Sans" panose="020B0503050203000203" pitchFamily="34" charset="0"/>
                <a:ea typeface="Calibri" panose="020F0502020204030204" pitchFamily="34" charset="0"/>
                <a:cs typeface="Calibri" panose="020F0502020204030204" pitchFamily="34" charset="0"/>
              </a:rPr>
              <a:t>Responsiveness</a:t>
            </a:r>
            <a:r>
              <a:rPr kumimoji="0" lang="de-DE" sz="500" b="1" i="0" u="none" strike="noStrike" kern="1200" cap="none" spc="0" normalizeH="0" baseline="0" noProof="0" dirty="0">
                <a:ln>
                  <a:noFill/>
                </a:ln>
                <a:solidFill>
                  <a:prstClr val="white"/>
                </a:solidFill>
                <a:effectLst/>
                <a:uLnTx/>
                <a:uFillTx/>
                <a:latin typeface="IBM Plex Sans" panose="020B0503050203000203" pitchFamily="34" charset="0"/>
                <a:ea typeface="Calibri" panose="020F0502020204030204" pitchFamily="34" charset="0"/>
                <a:cs typeface="Calibri" panose="020F0502020204030204" pitchFamily="34" charset="0"/>
              </a:rPr>
              <a:t> </a:t>
            </a:r>
          </a:p>
          <a:p>
            <a:pPr marL="72000" marR="0" lvl="0" indent="-72000" algn="r" defTabSz="914400" rtl="0" eaLnBrk="1" fontAlgn="auto" latinLnBrk="0" hangingPunct="1">
              <a:lnSpc>
                <a:spcPct val="115000"/>
              </a:lnSpc>
              <a:spcBef>
                <a:spcPts val="0"/>
              </a:spcBef>
              <a:spcAft>
                <a:spcPts val="0"/>
              </a:spcAft>
              <a:buClrTx/>
              <a:buSzTx/>
              <a:buFont typeface="+mj-lt"/>
              <a:buAutoNum type="arabicPeriod" startAt="8"/>
              <a:tabLst/>
              <a:defRPr/>
            </a:pPr>
            <a:r>
              <a:rPr kumimoji="0" lang="de-DE" sz="500" b="1" i="0" u="none" strike="noStrike" kern="1200" cap="none" spc="0" normalizeH="0" baseline="0" noProof="0" dirty="0">
                <a:ln>
                  <a:noFill/>
                </a:ln>
                <a:solidFill>
                  <a:prstClr val="white"/>
                </a:solidFill>
                <a:effectLst/>
                <a:uLnTx/>
                <a:uFillTx/>
                <a:latin typeface="IBM Plex Sans" panose="020B0503050203000203" pitchFamily="34" charset="0"/>
                <a:ea typeface="Calibri" panose="020F0502020204030204" pitchFamily="34" charset="0"/>
                <a:cs typeface="Calibri" panose="020F0502020204030204" pitchFamily="34" charset="0"/>
              </a:rPr>
              <a:t>Empowerment </a:t>
            </a:r>
          </a:p>
          <a:p>
            <a:pPr marL="72000" marR="0" lvl="0" indent="-72000" algn="r" defTabSz="914400" rtl="0" eaLnBrk="1" fontAlgn="auto" latinLnBrk="0" hangingPunct="1">
              <a:lnSpc>
                <a:spcPct val="115000"/>
              </a:lnSpc>
              <a:spcBef>
                <a:spcPts val="0"/>
              </a:spcBef>
              <a:spcAft>
                <a:spcPts val="0"/>
              </a:spcAft>
              <a:buClrTx/>
              <a:buSzTx/>
              <a:buFont typeface="+mj-lt"/>
              <a:buAutoNum type="arabicPeriod" startAt="8"/>
              <a:tabLst/>
              <a:defRPr/>
            </a:pPr>
            <a:r>
              <a:rPr kumimoji="0" lang="de-DE" sz="500" b="1" i="0" u="none" strike="noStrike" kern="1200" cap="none" spc="0" normalizeH="0" baseline="0" noProof="0" dirty="0">
                <a:ln>
                  <a:noFill/>
                </a:ln>
                <a:solidFill>
                  <a:prstClr val="white"/>
                </a:solidFill>
                <a:effectLst/>
                <a:uLnTx/>
                <a:uFillTx/>
                <a:latin typeface="IBM Plex Sans" panose="020B0503050203000203" pitchFamily="34" charset="0"/>
                <a:ea typeface="Calibri" panose="020F0502020204030204" pitchFamily="34" charset="0"/>
                <a:cs typeface="Calibri" panose="020F0502020204030204" pitchFamily="34" charset="0"/>
              </a:rPr>
              <a:t> </a:t>
            </a:r>
            <a:r>
              <a:rPr kumimoji="0" lang="de-DE" sz="500" b="1" i="0" u="none" strike="noStrike" kern="1200" cap="none" spc="0" normalizeH="0" baseline="0" noProof="0" dirty="0" err="1">
                <a:ln>
                  <a:noFill/>
                </a:ln>
                <a:solidFill>
                  <a:prstClr val="white"/>
                </a:solidFill>
                <a:effectLst/>
                <a:uLnTx/>
                <a:uFillTx/>
                <a:latin typeface="IBM Plex Sans" panose="020B0503050203000203" pitchFamily="34" charset="0"/>
                <a:ea typeface="Calibri" panose="020F0502020204030204" pitchFamily="34" charset="0"/>
                <a:cs typeface="Calibri" panose="020F0502020204030204" pitchFamily="34" charset="0"/>
              </a:rPr>
              <a:t>Decentralisation</a:t>
            </a:r>
            <a:r>
              <a:rPr kumimoji="0" lang="de-DE" sz="500" b="1" i="0" u="none" strike="noStrike" kern="1200" cap="none" spc="0" normalizeH="0" baseline="0" noProof="0" dirty="0">
                <a:ln>
                  <a:noFill/>
                </a:ln>
                <a:solidFill>
                  <a:prstClr val="white"/>
                </a:solidFill>
                <a:effectLst/>
                <a:uLnTx/>
                <a:uFillTx/>
                <a:latin typeface="IBM Plex Sans" panose="020B0503050203000203" pitchFamily="34" charset="0"/>
                <a:ea typeface="Calibri" panose="020F0502020204030204" pitchFamily="34" charset="0"/>
                <a:cs typeface="Calibri" panose="020F0502020204030204" pitchFamily="34" charset="0"/>
              </a:rPr>
              <a:t> </a:t>
            </a:r>
          </a:p>
          <a:p>
            <a:pPr marL="72000" marR="0" lvl="0" indent="-72000" algn="r" defTabSz="914400" rtl="0" eaLnBrk="1" fontAlgn="auto" latinLnBrk="0" hangingPunct="1">
              <a:lnSpc>
                <a:spcPct val="115000"/>
              </a:lnSpc>
              <a:spcBef>
                <a:spcPts val="0"/>
              </a:spcBef>
              <a:spcAft>
                <a:spcPts val="0"/>
              </a:spcAft>
              <a:buClrTx/>
              <a:buSzTx/>
              <a:buFont typeface="+mj-lt"/>
              <a:buAutoNum type="arabicPeriod" startAt="8"/>
              <a:tabLst/>
              <a:defRPr/>
            </a:pPr>
            <a:r>
              <a:rPr kumimoji="0" lang="de-DE" sz="500" b="1" i="0" u="none" strike="noStrike" kern="1200" cap="none" spc="0" normalizeH="0" baseline="0" noProof="0" dirty="0">
                <a:ln>
                  <a:noFill/>
                </a:ln>
                <a:solidFill>
                  <a:prstClr val="white"/>
                </a:solidFill>
                <a:effectLst/>
                <a:uLnTx/>
                <a:uFillTx/>
                <a:latin typeface="IBM Plex Sans" panose="020B0503050203000203" pitchFamily="34" charset="0"/>
                <a:ea typeface="Calibri" panose="020F0502020204030204" pitchFamily="34" charset="0"/>
                <a:cs typeface="Calibri" panose="020F0502020204030204" pitchFamily="34" charset="0"/>
              </a:rPr>
              <a:t> </a:t>
            </a:r>
            <a:r>
              <a:rPr kumimoji="0" lang="de-DE" sz="500" b="1" i="0" u="none" strike="noStrike" kern="1200" cap="none" spc="0" normalizeH="0" baseline="0" noProof="0" dirty="0" err="1">
                <a:ln>
                  <a:noFill/>
                </a:ln>
                <a:solidFill>
                  <a:prstClr val="white"/>
                </a:solidFill>
                <a:effectLst/>
                <a:uLnTx/>
                <a:uFillTx/>
                <a:latin typeface="IBM Plex Sans" panose="020B0503050203000203" pitchFamily="34" charset="0"/>
                <a:ea typeface="Calibri" panose="020F0502020204030204" pitchFamily="34" charset="0"/>
                <a:cs typeface="Calibri" panose="020F0502020204030204" pitchFamily="34" charset="0"/>
              </a:rPr>
              <a:t>Symbolic</a:t>
            </a:r>
            <a:r>
              <a:rPr kumimoji="0" lang="de-DE" sz="500" b="1" i="0" u="none" strike="noStrike" kern="1200" cap="none" spc="0" normalizeH="0" baseline="0" noProof="0" dirty="0">
                <a:ln>
                  <a:noFill/>
                </a:ln>
                <a:solidFill>
                  <a:prstClr val="white"/>
                </a:solidFill>
                <a:effectLst/>
                <a:uLnTx/>
                <a:uFillTx/>
                <a:latin typeface="IBM Plex Sans" panose="020B0503050203000203" pitchFamily="34" charset="0"/>
                <a:ea typeface="Calibri" panose="020F0502020204030204" pitchFamily="34" charset="0"/>
                <a:cs typeface="Calibri" panose="020F0502020204030204" pitchFamily="34" charset="0"/>
              </a:rPr>
              <a:t> </a:t>
            </a:r>
            <a:r>
              <a:rPr kumimoji="0" lang="de-DE" sz="500" b="1" i="0" u="none" strike="noStrike" kern="1200" cap="none" spc="0" normalizeH="0" baseline="0" noProof="0" dirty="0" err="1">
                <a:ln>
                  <a:noFill/>
                </a:ln>
                <a:solidFill>
                  <a:prstClr val="white"/>
                </a:solidFill>
                <a:effectLst/>
                <a:uLnTx/>
                <a:uFillTx/>
                <a:latin typeface="IBM Plex Sans" panose="020B0503050203000203" pitchFamily="34" charset="0"/>
                <a:ea typeface="Calibri" panose="020F0502020204030204" pitchFamily="34" charset="0"/>
                <a:cs typeface="Calibri" panose="020F0502020204030204" pitchFamily="34" charset="0"/>
              </a:rPr>
              <a:t>Ethical</a:t>
            </a:r>
            <a:r>
              <a:rPr kumimoji="0" lang="de-DE" sz="500" b="1" i="0" u="none" strike="noStrike" kern="1200" cap="none" spc="0" normalizeH="0" baseline="0" noProof="0" dirty="0">
                <a:ln>
                  <a:noFill/>
                </a:ln>
                <a:solidFill>
                  <a:prstClr val="white"/>
                </a:solidFill>
                <a:effectLst/>
                <a:uLnTx/>
                <a:uFillTx/>
                <a:latin typeface="IBM Plex Sans" panose="020B0503050203000203" pitchFamily="34" charset="0"/>
                <a:ea typeface="Calibri" panose="020F0502020204030204" pitchFamily="34" charset="0"/>
                <a:cs typeface="Calibri" panose="020F0502020204030204" pitchFamily="34" charset="0"/>
              </a:rPr>
              <a:t> Leadership </a:t>
            </a:r>
          </a:p>
          <a:p>
            <a:pPr marL="72000" marR="0" lvl="0" indent="-72000" algn="r" defTabSz="914400" rtl="0" eaLnBrk="1" fontAlgn="auto" latinLnBrk="0" hangingPunct="1">
              <a:lnSpc>
                <a:spcPct val="115000"/>
              </a:lnSpc>
              <a:spcBef>
                <a:spcPts val="0"/>
              </a:spcBef>
              <a:spcAft>
                <a:spcPts val="0"/>
              </a:spcAft>
              <a:buClrTx/>
              <a:buSzTx/>
              <a:buFont typeface="+mj-lt"/>
              <a:buAutoNum type="arabicPeriod" startAt="8"/>
              <a:tabLst/>
              <a:defRPr/>
            </a:pPr>
            <a:r>
              <a:rPr kumimoji="0" lang="de-DE" sz="500" b="1" i="0" u="none" strike="noStrike" kern="1200" cap="none" spc="0" normalizeH="0" baseline="0" noProof="0" dirty="0">
                <a:ln>
                  <a:noFill/>
                </a:ln>
                <a:solidFill>
                  <a:prstClr val="white"/>
                </a:solidFill>
                <a:effectLst/>
                <a:uLnTx/>
                <a:uFillTx/>
                <a:latin typeface="IBM Plex Sans" panose="020B0503050203000203" pitchFamily="34" charset="0"/>
                <a:ea typeface="Calibri" panose="020F0502020204030204" pitchFamily="34" charset="0"/>
                <a:cs typeface="Calibri" panose="020F0502020204030204" pitchFamily="34" charset="0"/>
              </a:rPr>
              <a:t> </a:t>
            </a:r>
            <a:r>
              <a:rPr kumimoji="0" lang="de-DE" sz="500" b="1" i="0" u="none" strike="noStrike" kern="1200" cap="none" spc="0" normalizeH="0" baseline="0" noProof="0" dirty="0" err="1">
                <a:ln>
                  <a:noFill/>
                </a:ln>
                <a:solidFill>
                  <a:prstClr val="white"/>
                </a:solidFill>
                <a:effectLst/>
                <a:uLnTx/>
                <a:uFillTx/>
                <a:latin typeface="IBM Plex Sans" panose="020B0503050203000203" pitchFamily="34" charset="0"/>
                <a:ea typeface="Calibri" panose="020F0502020204030204" pitchFamily="34" charset="0"/>
                <a:cs typeface="Calibri" panose="020F0502020204030204" pitchFamily="34" charset="0"/>
              </a:rPr>
              <a:t>Experimentation</a:t>
            </a:r>
            <a:r>
              <a:rPr kumimoji="0" lang="de-DE" sz="500" b="1" i="0" u="none" strike="noStrike" kern="1200" cap="none" spc="0" normalizeH="0" baseline="0" noProof="0" dirty="0">
                <a:ln>
                  <a:noFill/>
                </a:ln>
                <a:solidFill>
                  <a:prstClr val="white"/>
                </a:solidFill>
                <a:effectLst/>
                <a:uLnTx/>
                <a:uFillTx/>
                <a:latin typeface="IBM Plex Sans" panose="020B0503050203000203" pitchFamily="34" charset="0"/>
                <a:ea typeface="Calibri" panose="020F0502020204030204" pitchFamily="34" charset="0"/>
                <a:cs typeface="Calibri" panose="020F0502020204030204" pitchFamily="34" charset="0"/>
              </a:rPr>
              <a:t> </a:t>
            </a:r>
          </a:p>
          <a:p>
            <a:pPr marL="72000" marR="0" lvl="0" indent="-72000" algn="r" defTabSz="914400" rtl="0" eaLnBrk="1" fontAlgn="auto" latinLnBrk="0" hangingPunct="1">
              <a:lnSpc>
                <a:spcPct val="115000"/>
              </a:lnSpc>
              <a:spcBef>
                <a:spcPts val="0"/>
              </a:spcBef>
              <a:spcAft>
                <a:spcPts val="0"/>
              </a:spcAft>
              <a:buClrTx/>
              <a:buSzTx/>
              <a:buFont typeface="+mj-lt"/>
              <a:buAutoNum type="arabicPeriod" startAt="8"/>
              <a:tabLst/>
              <a:defRPr/>
            </a:pPr>
            <a:r>
              <a:rPr kumimoji="0" lang="de-DE" sz="500" b="1" i="0" u="none" strike="noStrike" kern="1200" cap="none" spc="0" normalizeH="0" baseline="0" noProof="0" dirty="0">
                <a:ln>
                  <a:noFill/>
                </a:ln>
                <a:solidFill>
                  <a:prstClr val="white"/>
                </a:solidFill>
                <a:effectLst/>
                <a:uLnTx/>
                <a:uFillTx/>
                <a:latin typeface="IBM Plex Sans" panose="020B0503050203000203" pitchFamily="34" charset="0"/>
                <a:ea typeface="Calibri" panose="020F0502020204030204" pitchFamily="34" charset="0"/>
                <a:cs typeface="Calibri" panose="020F0502020204030204" pitchFamily="34" charset="0"/>
              </a:rPr>
              <a:t> Gamification </a:t>
            </a:r>
          </a:p>
          <a:p>
            <a:pPr marL="72000" marR="0" lvl="0" indent="-72000" algn="r" defTabSz="914400" rtl="0" eaLnBrk="1" fontAlgn="auto" latinLnBrk="0" hangingPunct="1">
              <a:lnSpc>
                <a:spcPct val="115000"/>
              </a:lnSpc>
              <a:spcBef>
                <a:spcPts val="0"/>
              </a:spcBef>
              <a:spcAft>
                <a:spcPts val="0"/>
              </a:spcAft>
              <a:buClrTx/>
              <a:buSzTx/>
              <a:buFont typeface="+mj-lt"/>
              <a:buAutoNum type="arabicPeriod" startAt="8"/>
              <a:tabLst/>
              <a:defRPr/>
            </a:pPr>
            <a:r>
              <a:rPr kumimoji="0" lang="de-DE" sz="500" b="1" i="0" u="none" strike="noStrike" kern="1200" cap="none" spc="0" normalizeH="0" baseline="0" noProof="0" dirty="0">
                <a:ln>
                  <a:noFill/>
                </a:ln>
                <a:solidFill>
                  <a:prstClr val="white"/>
                </a:solidFill>
                <a:effectLst/>
                <a:uLnTx/>
                <a:uFillTx/>
                <a:latin typeface="IBM Plex Sans" panose="020B0503050203000203" pitchFamily="34" charset="0"/>
                <a:ea typeface="Calibri" panose="020F0502020204030204" pitchFamily="34" charset="0"/>
                <a:cs typeface="Calibri" panose="020F0502020204030204" pitchFamily="34" charset="0"/>
              </a:rPr>
              <a:t> Human-System </a:t>
            </a:r>
            <a:r>
              <a:rPr kumimoji="0" lang="de-DE" sz="500" b="1" i="0" u="none" strike="noStrike" kern="1200" cap="none" spc="0" normalizeH="0" baseline="0" noProof="0" dirty="0" err="1">
                <a:ln>
                  <a:noFill/>
                </a:ln>
                <a:solidFill>
                  <a:prstClr val="white"/>
                </a:solidFill>
                <a:effectLst/>
                <a:uLnTx/>
                <a:uFillTx/>
                <a:latin typeface="IBM Plex Sans" panose="020B0503050203000203" pitchFamily="34" charset="0"/>
                <a:ea typeface="Calibri" panose="020F0502020204030204" pitchFamily="34" charset="0"/>
                <a:cs typeface="Calibri" panose="020F0502020204030204" pitchFamily="34" charset="0"/>
              </a:rPr>
              <a:t>Collaboration</a:t>
            </a:r>
            <a:endParaRPr kumimoji="0" lang="de-DE" sz="500" b="1" i="0" u="none" strike="noStrike" kern="1200" cap="none" spc="0" normalizeH="0" baseline="0" noProof="0" dirty="0">
              <a:ln>
                <a:noFill/>
              </a:ln>
              <a:solidFill>
                <a:prstClr val="white"/>
              </a:solidFill>
              <a:effectLst/>
              <a:uLnTx/>
              <a:uFillTx/>
              <a:latin typeface="IBM Plex Sans" panose="020B0503050203000203" pitchFamily="34" charset="0"/>
              <a:ea typeface="Calibri" panose="020F0502020204030204" pitchFamily="34" charset="0"/>
              <a:cs typeface="Calibri" panose="020F0502020204030204" pitchFamily="34" charset="0"/>
            </a:endParaRPr>
          </a:p>
        </p:txBody>
      </p:sp>
      <p:sp>
        <p:nvSpPr>
          <p:cNvPr id="1657" name="TextBox 208">
            <a:extLst>
              <a:ext uri="{FF2B5EF4-FFF2-40B4-BE49-F238E27FC236}">
                <a16:creationId xmlns:a16="http://schemas.microsoft.com/office/drawing/2014/main" id="{58162FB3-055B-F472-82E8-CD42E7553A59}"/>
              </a:ext>
            </a:extLst>
          </p:cNvPr>
          <p:cNvSpPr txBox="1"/>
          <p:nvPr/>
        </p:nvSpPr>
        <p:spPr>
          <a:xfrm>
            <a:off x="5229325" y="674997"/>
            <a:ext cx="1620774" cy="191527"/>
          </a:xfrm>
          <a:prstGeom prst="rect">
            <a:avLst/>
          </a:prstGeom>
          <a:noFill/>
        </p:spPr>
        <p:txBody>
          <a:bodyPr wrap="square">
            <a:spAutoFit/>
          </a:bodyPr>
          <a:lstStyle/>
          <a:p>
            <a:pPr marL="0" marR="0" lvl="0" indent="0" algn="ctr" defTabSz="323290" rtl="0" eaLnBrk="1" fontAlgn="auto" latinLnBrk="0" hangingPunct="1">
              <a:lnSpc>
                <a:spcPct val="115000"/>
              </a:lnSpc>
              <a:spcBef>
                <a:spcPts val="0"/>
              </a:spcBef>
              <a:spcAft>
                <a:spcPts val="566"/>
              </a:spcAft>
              <a:buClrTx/>
              <a:buSzTx/>
              <a:buFontTx/>
              <a:buNone/>
              <a:tabLst/>
              <a:defRPr/>
            </a:pPr>
            <a:r>
              <a:rPr kumimoji="0" lang="en-GB" sz="600" b="1" i="1" u="none" strike="noStrike" kern="100" cap="none" spc="0" normalizeH="0" baseline="0" noProof="0" dirty="0">
                <a:ln>
                  <a:noFill/>
                </a:ln>
                <a:solidFill>
                  <a:prstClr val="white"/>
                </a:solidFill>
                <a:effectLst/>
                <a:uLnTx/>
                <a:uFillTx/>
                <a:latin typeface="IBM Plex Sans" panose="020B0503050203000203" pitchFamily="34" charset="0"/>
                <a:ea typeface="Aptos" panose="020B0004020202020204" pitchFamily="34" charset="0"/>
                <a:cs typeface="Times New Roman" panose="02020603050405020304" pitchFamily="18" charset="0"/>
              </a:rPr>
              <a:t>14 Overarching Practices</a:t>
            </a:r>
            <a:endParaRPr kumimoji="0" lang="de-DE" sz="600" b="0" i="0" u="none" strike="noStrike" kern="100" cap="none" spc="0" normalizeH="0" baseline="0" noProof="0" dirty="0">
              <a:ln>
                <a:noFill/>
              </a:ln>
              <a:solidFill>
                <a:prstClr val="white"/>
              </a:solidFill>
              <a:effectLst/>
              <a:uLnTx/>
              <a:uFillTx/>
              <a:latin typeface="IBM Plex Sans" panose="020B0503050203000203" pitchFamily="34" charset="0"/>
              <a:ea typeface="Aptos" panose="020B0004020202020204" pitchFamily="34" charset="0"/>
              <a:cs typeface="Times New Roman" panose="02020603050405020304" pitchFamily="18" charset="0"/>
            </a:endParaRPr>
          </a:p>
        </p:txBody>
      </p:sp>
      <p:cxnSp>
        <p:nvCxnSpPr>
          <p:cNvPr id="1658" name="Gerader Verbinder 154">
            <a:extLst>
              <a:ext uri="{FF2B5EF4-FFF2-40B4-BE49-F238E27FC236}">
                <a16:creationId xmlns:a16="http://schemas.microsoft.com/office/drawing/2014/main" id="{28147712-341D-7F27-A606-44904FC341C9}"/>
              </a:ext>
            </a:extLst>
          </p:cNvPr>
          <p:cNvCxnSpPr>
            <a:cxnSpLocks/>
          </p:cNvCxnSpPr>
          <p:nvPr/>
        </p:nvCxnSpPr>
        <p:spPr>
          <a:xfrm>
            <a:off x="7807493" y="2112928"/>
            <a:ext cx="3054623" cy="2502"/>
          </a:xfrm>
          <a:prstGeom prst="line">
            <a:avLst/>
          </a:prstGeom>
          <a:ln w="31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659" name="TextBox 84">
            <a:extLst>
              <a:ext uri="{FF2B5EF4-FFF2-40B4-BE49-F238E27FC236}">
                <a16:creationId xmlns:a16="http://schemas.microsoft.com/office/drawing/2014/main" id="{6DA4AA20-4787-813F-D4DE-31483FD8A483}"/>
              </a:ext>
            </a:extLst>
          </p:cNvPr>
          <p:cNvSpPr txBox="1"/>
          <p:nvPr/>
        </p:nvSpPr>
        <p:spPr>
          <a:xfrm>
            <a:off x="8694402" y="2277685"/>
            <a:ext cx="1243347" cy="1692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22. From Failure</a:t>
            </a:r>
            <a:r>
              <a:rPr kumimoji="0" lang="bg-BG"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 </a:t>
            </a: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to Success</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pic>
        <p:nvPicPr>
          <p:cNvPr id="1660" name="Grafik 3">
            <a:extLst>
              <a:ext uri="{FF2B5EF4-FFF2-40B4-BE49-F238E27FC236}">
                <a16:creationId xmlns:a16="http://schemas.microsoft.com/office/drawing/2014/main" id="{037781AD-D19E-625A-6E29-559DAF06CF5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94780" y="2374808"/>
            <a:ext cx="2002440" cy="2000792"/>
          </a:xfrm>
          <a:prstGeom prst="rect">
            <a:avLst/>
          </a:prstGeom>
        </p:spPr>
      </p:pic>
      <p:pic>
        <p:nvPicPr>
          <p:cNvPr id="1661" name="Picture 1660" descr="A blue line art of various objects&#10;&#10;AI-generated content may be incorrect.">
            <a:extLst>
              <a:ext uri="{FF2B5EF4-FFF2-40B4-BE49-F238E27FC236}">
                <a16:creationId xmlns:a16="http://schemas.microsoft.com/office/drawing/2014/main" id="{8D01720E-7382-6006-869C-83DE91EF31A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092756" y="978317"/>
            <a:ext cx="438449" cy="438459"/>
          </a:xfrm>
          <a:prstGeom prst="rect">
            <a:avLst/>
          </a:prstGeom>
        </p:spPr>
      </p:pic>
      <p:pic>
        <p:nvPicPr>
          <p:cNvPr id="1662" name="Picture 1661" descr="A blue line drawing of a piece of paper with a pencil&#10;&#10;AI-generated content may be incorrect.">
            <a:extLst>
              <a:ext uri="{FF2B5EF4-FFF2-40B4-BE49-F238E27FC236}">
                <a16:creationId xmlns:a16="http://schemas.microsoft.com/office/drawing/2014/main" id="{D7CA720E-2EFC-2109-03B1-C10B4768E4D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715069" y="1637136"/>
            <a:ext cx="438449" cy="438089"/>
          </a:xfrm>
          <a:prstGeom prst="rect">
            <a:avLst/>
          </a:prstGeom>
        </p:spPr>
      </p:pic>
      <p:pic>
        <p:nvPicPr>
          <p:cNvPr id="1663" name="Picture 1662" descr="A circle with a group of people and globes&#10;&#10;AI-generated content may be incorrect.">
            <a:extLst>
              <a:ext uri="{FF2B5EF4-FFF2-40B4-BE49-F238E27FC236}">
                <a16:creationId xmlns:a16="http://schemas.microsoft.com/office/drawing/2014/main" id="{8F95B12A-68B1-91ED-6838-DB2E3F4FD4E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268815" y="1637136"/>
            <a:ext cx="438449" cy="438089"/>
          </a:xfrm>
          <a:prstGeom prst="rect">
            <a:avLst/>
          </a:prstGeom>
        </p:spPr>
      </p:pic>
      <p:pic>
        <p:nvPicPr>
          <p:cNvPr id="1664" name="Picture 1663" descr="A circular logo with blue outline on it&#10;&#10;AI-generated content may be incorrect.">
            <a:extLst>
              <a:ext uri="{FF2B5EF4-FFF2-40B4-BE49-F238E27FC236}">
                <a16:creationId xmlns:a16="http://schemas.microsoft.com/office/drawing/2014/main" id="{F7CC0565-3EE2-B021-D779-487A1CB3586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816783" y="1637136"/>
            <a:ext cx="438449" cy="438089"/>
          </a:xfrm>
          <a:prstGeom prst="rect">
            <a:avLst/>
          </a:prstGeom>
        </p:spPr>
      </p:pic>
      <p:pic>
        <p:nvPicPr>
          <p:cNvPr id="1665" name="Picture 1664" descr="A blue puzzle piece in a circle&#10;&#10;AI-generated content may be incorrect.">
            <a:extLst>
              <a:ext uri="{FF2B5EF4-FFF2-40B4-BE49-F238E27FC236}">
                <a16:creationId xmlns:a16="http://schemas.microsoft.com/office/drawing/2014/main" id="{218E39FC-0B89-C9F3-700C-629F074F257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388542" y="1637136"/>
            <a:ext cx="438449" cy="438089"/>
          </a:xfrm>
          <a:prstGeom prst="rect">
            <a:avLst/>
          </a:prstGeom>
        </p:spPr>
      </p:pic>
      <p:pic>
        <p:nvPicPr>
          <p:cNvPr id="1666" name="Picture 1665" descr="A white circle with two hands pointing at a group of people&#10;&#10;AI-generated content may be incorrect.">
            <a:extLst>
              <a:ext uri="{FF2B5EF4-FFF2-40B4-BE49-F238E27FC236}">
                <a16:creationId xmlns:a16="http://schemas.microsoft.com/office/drawing/2014/main" id="{259B4AAF-9C81-9B57-C2AF-CFD5845EF939}"/>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943039" y="1637136"/>
            <a:ext cx="438449" cy="438089"/>
          </a:xfrm>
          <a:prstGeom prst="rect">
            <a:avLst/>
          </a:prstGeom>
        </p:spPr>
      </p:pic>
      <p:pic>
        <p:nvPicPr>
          <p:cNvPr id="1667" name="Picture 1666" descr="A group of people with a cloud above them&#10;&#10;AI-generated content may be incorrect.">
            <a:extLst>
              <a:ext uri="{FF2B5EF4-FFF2-40B4-BE49-F238E27FC236}">
                <a16:creationId xmlns:a16="http://schemas.microsoft.com/office/drawing/2014/main" id="{A4FD34C9-6FC1-41DC-5610-956F4D91F4FB}"/>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0483798" y="1637136"/>
            <a:ext cx="438449" cy="438089"/>
          </a:xfrm>
          <a:prstGeom prst="rect">
            <a:avLst/>
          </a:prstGeom>
        </p:spPr>
      </p:pic>
      <p:pic>
        <p:nvPicPr>
          <p:cNvPr id="1668" name="Picture 1667" descr="A blue and white logo&#10;&#10;AI-generated content may be incorrect.">
            <a:extLst>
              <a:ext uri="{FF2B5EF4-FFF2-40B4-BE49-F238E27FC236}">
                <a16:creationId xmlns:a16="http://schemas.microsoft.com/office/drawing/2014/main" id="{74C65FAF-A5AA-76BE-407F-7BFCF6A82736}"/>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092942" y="2397189"/>
            <a:ext cx="438078" cy="438089"/>
          </a:xfrm>
          <a:prstGeom prst="rect">
            <a:avLst/>
          </a:prstGeom>
        </p:spPr>
      </p:pic>
      <p:pic>
        <p:nvPicPr>
          <p:cNvPr id="1669" name="Picture 1668" descr="A group of people in a circle&#10;&#10;AI-generated content may be incorrect.">
            <a:extLst>
              <a:ext uri="{FF2B5EF4-FFF2-40B4-BE49-F238E27FC236}">
                <a16:creationId xmlns:a16="http://schemas.microsoft.com/office/drawing/2014/main" id="{30334732-CC23-70B0-0027-929108692AAA}"/>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8266918" y="3007633"/>
            <a:ext cx="438449" cy="438089"/>
          </a:xfrm>
          <a:prstGeom prst="rect">
            <a:avLst/>
          </a:prstGeom>
        </p:spPr>
      </p:pic>
      <p:pic>
        <p:nvPicPr>
          <p:cNvPr id="1670" name="Picture 1669" descr="A logo of a book and a heart&#10;&#10;AI-generated content may be incorrect.">
            <a:extLst>
              <a:ext uri="{FF2B5EF4-FFF2-40B4-BE49-F238E27FC236}">
                <a16:creationId xmlns:a16="http://schemas.microsoft.com/office/drawing/2014/main" id="{B5E29FD1-8959-899A-5102-404EF75B3039}"/>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8823928" y="3007633"/>
            <a:ext cx="438449" cy="438089"/>
          </a:xfrm>
          <a:prstGeom prst="rect">
            <a:avLst/>
          </a:prstGeom>
        </p:spPr>
      </p:pic>
      <p:pic>
        <p:nvPicPr>
          <p:cNvPr id="1671" name="Picture 1670" descr="A blue and black line drawing of a person in a circle with arrows&#10;&#10;AI-generated content may be incorrect.">
            <a:extLst>
              <a:ext uri="{FF2B5EF4-FFF2-40B4-BE49-F238E27FC236}">
                <a16:creationId xmlns:a16="http://schemas.microsoft.com/office/drawing/2014/main" id="{805D51F8-07F9-4F40-53F8-17BCEAD388F2}"/>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9379424" y="3007633"/>
            <a:ext cx="438449" cy="438089"/>
          </a:xfrm>
          <a:prstGeom prst="rect">
            <a:avLst/>
          </a:prstGeom>
        </p:spPr>
      </p:pic>
      <p:pic>
        <p:nvPicPr>
          <p:cNvPr id="1672" name="Picture 1671" descr="A blue and white circle with two people with clouds&#10;&#10;AI-generated content may be incorrect.">
            <a:extLst>
              <a:ext uri="{FF2B5EF4-FFF2-40B4-BE49-F238E27FC236}">
                <a16:creationId xmlns:a16="http://schemas.microsoft.com/office/drawing/2014/main" id="{3FB69178-EF92-370C-5248-F7E988C56434}"/>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9932809" y="3007633"/>
            <a:ext cx="438449" cy="438089"/>
          </a:xfrm>
          <a:prstGeom prst="rect">
            <a:avLst/>
          </a:prstGeom>
        </p:spPr>
      </p:pic>
      <p:pic>
        <p:nvPicPr>
          <p:cNvPr id="1673" name="Picture 1672" descr="A group of people in a circle&#10;&#10;AI-generated content may be incorrect.">
            <a:extLst>
              <a:ext uri="{FF2B5EF4-FFF2-40B4-BE49-F238E27FC236}">
                <a16:creationId xmlns:a16="http://schemas.microsoft.com/office/drawing/2014/main" id="{9DBF64FC-3F71-E6A6-8F52-6414AC91E4F7}"/>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8587171" y="3836569"/>
            <a:ext cx="463742" cy="438089"/>
          </a:xfrm>
          <a:prstGeom prst="rect">
            <a:avLst/>
          </a:prstGeom>
        </p:spPr>
      </p:pic>
      <p:pic>
        <p:nvPicPr>
          <p:cNvPr id="1674" name="Picture 1673" descr="A group of people with a chat bubble&#10;&#10;AI-generated content may be incorrect.">
            <a:extLst>
              <a:ext uri="{FF2B5EF4-FFF2-40B4-BE49-F238E27FC236}">
                <a16:creationId xmlns:a16="http://schemas.microsoft.com/office/drawing/2014/main" id="{15423454-94A4-6632-E4BF-112C1C92C815}"/>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8248595" y="4468190"/>
            <a:ext cx="438449" cy="438089"/>
          </a:xfrm>
          <a:prstGeom prst="rect">
            <a:avLst/>
          </a:prstGeom>
        </p:spPr>
      </p:pic>
      <p:pic>
        <p:nvPicPr>
          <p:cNvPr id="1675" name="Picture 1674" descr="A blue line drawing of a projector&#10;&#10;AI-generated content may be incorrect.">
            <a:extLst>
              <a:ext uri="{FF2B5EF4-FFF2-40B4-BE49-F238E27FC236}">
                <a16:creationId xmlns:a16="http://schemas.microsoft.com/office/drawing/2014/main" id="{0667778C-1F44-EC76-F458-E37E9592D5CD}"/>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9802813" y="3836569"/>
            <a:ext cx="438078" cy="438089"/>
          </a:xfrm>
          <a:prstGeom prst="rect">
            <a:avLst/>
          </a:prstGeom>
        </p:spPr>
      </p:pic>
      <p:pic>
        <p:nvPicPr>
          <p:cNvPr id="1676" name="Picture 1675" descr="A round icon with a microphone and people in the background&#10;&#10;AI-generated content may be incorrect.">
            <a:extLst>
              <a:ext uri="{FF2B5EF4-FFF2-40B4-BE49-F238E27FC236}">
                <a16:creationId xmlns:a16="http://schemas.microsoft.com/office/drawing/2014/main" id="{2A6FCB6C-B638-49B4-C9D1-FD35DCD4DA83}"/>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8849615" y="4468190"/>
            <a:ext cx="438449" cy="438089"/>
          </a:xfrm>
          <a:prstGeom prst="rect">
            <a:avLst/>
          </a:prstGeom>
        </p:spPr>
      </p:pic>
      <p:pic>
        <p:nvPicPr>
          <p:cNvPr id="1677" name="Picture 1676" descr="A blue and white circle with a black background&#10;&#10;AI-generated content may be incorrect.">
            <a:extLst>
              <a:ext uri="{FF2B5EF4-FFF2-40B4-BE49-F238E27FC236}">
                <a16:creationId xmlns:a16="http://schemas.microsoft.com/office/drawing/2014/main" id="{8EA3CDB8-D1CF-3764-1E88-6E877EB8E02D}"/>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9811155" y="4468190"/>
            <a:ext cx="438449" cy="438089"/>
          </a:xfrm>
          <a:prstGeom prst="rect">
            <a:avLst/>
          </a:prstGeom>
        </p:spPr>
      </p:pic>
      <p:pic>
        <p:nvPicPr>
          <p:cNvPr id="1678" name="Picture 1677" descr="A blue line drawing of a triangle with a globe in the center&#10;&#10;AI-generated content may be incorrect.">
            <a:extLst>
              <a:ext uri="{FF2B5EF4-FFF2-40B4-BE49-F238E27FC236}">
                <a16:creationId xmlns:a16="http://schemas.microsoft.com/office/drawing/2014/main" id="{63F3DDF8-B40D-FAD3-9B21-81AA5C992C3F}"/>
              </a:ext>
            </a:extLst>
          </p:cNvPr>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8062660" y="5489875"/>
            <a:ext cx="438449" cy="438089"/>
          </a:xfrm>
          <a:prstGeom prst="rect">
            <a:avLst/>
          </a:prstGeom>
        </p:spPr>
      </p:pic>
      <p:pic>
        <p:nvPicPr>
          <p:cNvPr id="1679" name="Picture 1678" descr="A logo of a network&#10;&#10;AI-generated content may be incorrect.">
            <a:extLst>
              <a:ext uri="{FF2B5EF4-FFF2-40B4-BE49-F238E27FC236}">
                <a16:creationId xmlns:a16="http://schemas.microsoft.com/office/drawing/2014/main" id="{766D6C37-AE04-2EF0-0D3D-767899EDB613}"/>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9901113" y="5489875"/>
            <a:ext cx="438449" cy="438089"/>
          </a:xfrm>
          <a:prstGeom prst="rect">
            <a:avLst/>
          </a:prstGeom>
        </p:spPr>
      </p:pic>
      <p:pic>
        <p:nvPicPr>
          <p:cNvPr id="1680" name="Picture 1679" descr="A hand holding a stopwatch&#10;&#10;AI-generated content may be incorrect.">
            <a:extLst>
              <a:ext uri="{FF2B5EF4-FFF2-40B4-BE49-F238E27FC236}">
                <a16:creationId xmlns:a16="http://schemas.microsoft.com/office/drawing/2014/main" id="{F69A3137-91DD-AF75-FA83-E9094863FC9B}"/>
              </a:ext>
            </a:extLst>
          </p:cNvPr>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8062660" y="6168695"/>
            <a:ext cx="438449" cy="438089"/>
          </a:xfrm>
          <a:prstGeom prst="rect">
            <a:avLst/>
          </a:prstGeom>
        </p:spPr>
      </p:pic>
      <p:pic>
        <p:nvPicPr>
          <p:cNvPr id="1681" name="Picture 1680" descr="A blue and white circle with people and buildings&#10;&#10;AI-generated content may be incorrect.">
            <a:extLst>
              <a:ext uri="{FF2B5EF4-FFF2-40B4-BE49-F238E27FC236}">
                <a16:creationId xmlns:a16="http://schemas.microsoft.com/office/drawing/2014/main" id="{EDF9880D-82F0-08E0-0D1C-47C8F0B60707}"/>
              </a:ext>
            </a:extLst>
          </p:cNvPr>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8971363" y="6168695"/>
            <a:ext cx="438449" cy="438089"/>
          </a:xfrm>
          <a:prstGeom prst="rect">
            <a:avLst/>
          </a:prstGeom>
        </p:spPr>
      </p:pic>
      <p:pic>
        <p:nvPicPr>
          <p:cNvPr id="1682" name="Picture 1681" descr="A blue line drawing of a small store&#10;&#10;AI-generated content may be incorrect.">
            <a:extLst>
              <a:ext uri="{FF2B5EF4-FFF2-40B4-BE49-F238E27FC236}">
                <a16:creationId xmlns:a16="http://schemas.microsoft.com/office/drawing/2014/main" id="{1D9E8F04-EA8D-C6CA-D64C-D57B16BFD820}"/>
              </a:ext>
            </a:extLst>
          </p:cNvPr>
          <p:cNvPicPr>
            <a:picLocks noChangeAspect="1"/>
          </p:cNvPicPr>
          <p:nvPr/>
        </p:nvPicPr>
        <p:blipFill>
          <a:blip r:embed="rId26" cstate="print">
            <a:extLst>
              <a:ext uri="{28A0092B-C50C-407E-A947-70E740481C1C}">
                <a14:useLocalDpi xmlns:a14="http://schemas.microsoft.com/office/drawing/2010/main"/>
              </a:ext>
            </a:extLst>
          </a:blip>
          <a:stretch>
            <a:fillRect/>
          </a:stretch>
        </p:blipFill>
        <p:spPr>
          <a:xfrm>
            <a:off x="9901903" y="6168695"/>
            <a:ext cx="438449" cy="438089"/>
          </a:xfrm>
          <a:prstGeom prst="rect">
            <a:avLst/>
          </a:prstGeom>
        </p:spPr>
      </p:pic>
      <p:pic>
        <p:nvPicPr>
          <p:cNvPr id="1683" name="Picture 1682" descr="A drawing of a group of people&#10;&#10;AI-generated content may be incorrect.">
            <a:extLst>
              <a:ext uri="{FF2B5EF4-FFF2-40B4-BE49-F238E27FC236}">
                <a16:creationId xmlns:a16="http://schemas.microsoft.com/office/drawing/2014/main" id="{F816665B-4B8B-0E93-E1E6-C1CDC63CB91E}"/>
              </a:ext>
            </a:extLst>
          </p:cNvPr>
          <p:cNvPicPr>
            <a:picLocks noChangeAspect="1"/>
          </p:cNvPicPr>
          <p:nvPr/>
        </p:nvPicPr>
        <p:blipFill>
          <a:blip r:embed="rId27" cstate="print">
            <a:extLst>
              <a:ext uri="{28A0092B-C50C-407E-A947-70E740481C1C}">
                <a14:useLocalDpi xmlns:a14="http://schemas.microsoft.com/office/drawing/2010/main"/>
              </a:ext>
            </a:extLst>
          </a:blip>
          <a:stretch>
            <a:fillRect/>
          </a:stretch>
        </p:blipFill>
        <p:spPr>
          <a:xfrm>
            <a:off x="4881124" y="5489875"/>
            <a:ext cx="438449" cy="438089"/>
          </a:xfrm>
          <a:prstGeom prst="rect">
            <a:avLst/>
          </a:prstGeom>
        </p:spPr>
      </p:pic>
      <p:pic>
        <p:nvPicPr>
          <p:cNvPr id="1684" name="Picture 1683" descr="A circle with a white circle with blue lines and a globe with people&#10;&#10;AI-generated content may be incorrect.">
            <a:extLst>
              <a:ext uri="{FF2B5EF4-FFF2-40B4-BE49-F238E27FC236}">
                <a16:creationId xmlns:a16="http://schemas.microsoft.com/office/drawing/2014/main" id="{929192BC-AB1B-5D3D-0DA8-DCF559674D8C}"/>
              </a:ext>
            </a:extLst>
          </p:cNvPr>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4883983" y="6168695"/>
            <a:ext cx="438449" cy="438089"/>
          </a:xfrm>
          <a:prstGeom prst="rect">
            <a:avLst/>
          </a:prstGeom>
        </p:spPr>
      </p:pic>
      <p:pic>
        <p:nvPicPr>
          <p:cNvPr id="1685" name="Picture 1684" descr="A blue line drawing of a person at a booth&#10;&#10;AI-generated content may be incorrect.">
            <a:extLst>
              <a:ext uri="{FF2B5EF4-FFF2-40B4-BE49-F238E27FC236}">
                <a16:creationId xmlns:a16="http://schemas.microsoft.com/office/drawing/2014/main" id="{FCD2A3B7-4E94-352A-08CC-08FBCD0AC397}"/>
              </a:ext>
            </a:extLst>
          </p:cNvPr>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5850773" y="5489875"/>
            <a:ext cx="438449" cy="438089"/>
          </a:xfrm>
          <a:prstGeom prst="rect">
            <a:avLst/>
          </a:prstGeom>
        </p:spPr>
      </p:pic>
      <p:pic>
        <p:nvPicPr>
          <p:cNvPr id="1686" name="Picture 1685" descr="A logo of a white circle with blue lines and dots&#10;&#10;AI-generated content may be incorrect.">
            <a:extLst>
              <a:ext uri="{FF2B5EF4-FFF2-40B4-BE49-F238E27FC236}">
                <a16:creationId xmlns:a16="http://schemas.microsoft.com/office/drawing/2014/main" id="{263853E4-37DD-6F71-E6A1-62D3FC6ED360}"/>
              </a:ext>
            </a:extLst>
          </p:cNvPr>
          <p:cNvPicPr>
            <a:picLocks noChangeAspect="1"/>
          </p:cNvPicPr>
          <p:nvPr/>
        </p:nvPicPr>
        <p:blipFill>
          <a:blip r:embed="rId30" cstate="print">
            <a:extLst>
              <a:ext uri="{28A0092B-C50C-407E-A947-70E740481C1C}">
                <a14:useLocalDpi xmlns:a14="http://schemas.microsoft.com/office/drawing/2010/main"/>
              </a:ext>
            </a:extLst>
          </a:blip>
          <a:stretch>
            <a:fillRect/>
          </a:stretch>
        </p:blipFill>
        <p:spPr>
          <a:xfrm>
            <a:off x="5850773" y="6168695"/>
            <a:ext cx="438449" cy="438089"/>
          </a:xfrm>
          <a:prstGeom prst="rect">
            <a:avLst/>
          </a:prstGeom>
        </p:spPr>
      </p:pic>
      <p:pic>
        <p:nvPicPr>
          <p:cNvPr id="1687" name="Picture 1686" descr="A graphic of a diagram&#10;&#10;AI-generated content may be incorrect.">
            <a:extLst>
              <a:ext uri="{FF2B5EF4-FFF2-40B4-BE49-F238E27FC236}">
                <a16:creationId xmlns:a16="http://schemas.microsoft.com/office/drawing/2014/main" id="{FC284A81-12A3-12C0-2C6C-4DA4D76FC5FE}"/>
              </a:ext>
            </a:extLst>
          </p:cNvPr>
          <p:cNvPicPr>
            <a:picLocks noChangeAspect="1"/>
          </p:cNvPicPr>
          <p:nvPr/>
        </p:nvPicPr>
        <p:blipFill>
          <a:blip r:embed="rId31" cstate="print">
            <a:extLst>
              <a:ext uri="{28A0092B-C50C-407E-A947-70E740481C1C}">
                <a14:useLocalDpi xmlns:a14="http://schemas.microsoft.com/office/drawing/2010/main"/>
              </a:ext>
            </a:extLst>
          </a:blip>
          <a:stretch>
            <a:fillRect/>
          </a:stretch>
        </p:blipFill>
        <p:spPr>
          <a:xfrm>
            <a:off x="6826669" y="5489875"/>
            <a:ext cx="438449" cy="438089"/>
          </a:xfrm>
          <a:prstGeom prst="rect">
            <a:avLst/>
          </a:prstGeom>
        </p:spPr>
      </p:pic>
      <p:pic>
        <p:nvPicPr>
          <p:cNvPr id="1688" name="Picture 1687" descr="A circular logo with buildings and globe&#10;&#10;AI-generated content may be incorrect.">
            <a:extLst>
              <a:ext uri="{FF2B5EF4-FFF2-40B4-BE49-F238E27FC236}">
                <a16:creationId xmlns:a16="http://schemas.microsoft.com/office/drawing/2014/main" id="{0C9F23E2-2B53-C93D-F364-1E458C456FF9}"/>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6823523" y="6168695"/>
            <a:ext cx="438449" cy="438089"/>
          </a:xfrm>
          <a:prstGeom prst="rect">
            <a:avLst/>
          </a:prstGeom>
        </p:spPr>
      </p:pic>
      <p:pic>
        <p:nvPicPr>
          <p:cNvPr id="1689" name="Picture 1688" descr="A blue and black graphic of a round object with a circle and a circle with a circle and a circle with a circle with a circle and a circle with a circle with a circle with a circle&#10;&#10;AI-generated content may be incorrect.">
            <a:extLst>
              <a:ext uri="{FF2B5EF4-FFF2-40B4-BE49-F238E27FC236}">
                <a16:creationId xmlns:a16="http://schemas.microsoft.com/office/drawing/2014/main" id="{BAD63205-F7B2-F5E0-7C3C-9CD612F2E52F}"/>
              </a:ext>
            </a:extLst>
          </p:cNvPr>
          <p:cNvPicPr>
            <a:picLocks noChangeAspect="1"/>
          </p:cNvPicPr>
          <p:nvPr/>
        </p:nvPicPr>
        <p:blipFill>
          <a:blip r:embed="rId33" cstate="print">
            <a:extLst>
              <a:ext uri="{28A0092B-C50C-407E-A947-70E740481C1C}">
                <a14:useLocalDpi xmlns:a14="http://schemas.microsoft.com/office/drawing/2010/main"/>
              </a:ext>
            </a:extLst>
          </a:blip>
          <a:stretch>
            <a:fillRect/>
          </a:stretch>
        </p:blipFill>
        <p:spPr>
          <a:xfrm>
            <a:off x="2814931" y="5489875"/>
            <a:ext cx="438449" cy="438089"/>
          </a:xfrm>
          <a:prstGeom prst="rect">
            <a:avLst/>
          </a:prstGeom>
        </p:spPr>
      </p:pic>
      <p:pic>
        <p:nvPicPr>
          <p:cNvPr id="1690" name="Picture 1689" descr="A white circle with blue lines and arrows&#10;&#10;AI-generated content may be incorrect.">
            <a:extLst>
              <a:ext uri="{FF2B5EF4-FFF2-40B4-BE49-F238E27FC236}">
                <a16:creationId xmlns:a16="http://schemas.microsoft.com/office/drawing/2014/main" id="{953FD5A0-3041-129E-713E-4186148035C3}"/>
              </a:ext>
            </a:extLst>
          </p:cNvPr>
          <p:cNvPicPr>
            <a:picLocks noChangeAspect="1"/>
          </p:cNvPicPr>
          <p:nvPr/>
        </p:nvPicPr>
        <p:blipFill>
          <a:blip r:embed="rId34" cstate="print">
            <a:extLst>
              <a:ext uri="{28A0092B-C50C-407E-A947-70E740481C1C}">
                <a14:useLocalDpi xmlns:a14="http://schemas.microsoft.com/office/drawing/2010/main"/>
              </a:ext>
            </a:extLst>
          </a:blip>
          <a:stretch>
            <a:fillRect/>
          </a:stretch>
        </p:blipFill>
        <p:spPr>
          <a:xfrm>
            <a:off x="3720925" y="6164368"/>
            <a:ext cx="438449" cy="438089"/>
          </a:xfrm>
          <a:prstGeom prst="rect">
            <a:avLst/>
          </a:prstGeom>
        </p:spPr>
      </p:pic>
      <p:pic>
        <p:nvPicPr>
          <p:cNvPr id="1691" name="Picture 1690" descr="A logo of a mountain&#10;&#10;AI-generated content may be incorrect.">
            <a:extLst>
              <a:ext uri="{FF2B5EF4-FFF2-40B4-BE49-F238E27FC236}">
                <a16:creationId xmlns:a16="http://schemas.microsoft.com/office/drawing/2014/main" id="{84822DA8-E69B-682C-E0B2-184DEB3AFA73}"/>
              </a:ext>
            </a:extLst>
          </p:cNvPr>
          <p:cNvPicPr>
            <a:picLocks noChangeAspect="1"/>
          </p:cNvPicPr>
          <p:nvPr/>
        </p:nvPicPr>
        <p:blipFill>
          <a:blip r:embed="rId35" cstate="print">
            <a:extLst>
              <a:ext uri="{28A0092B-C50C-407E-A947-70E740481C1C}">
                <a14:useLocalDpi xmlns:a14="http://schemas.microsoft.com/office/drawing/2010/main"/>
              </a:ext>
            </a:extLst>
          </a:blip>
          <a:stretch>
            <a:fillRect/>
          </a:stretch>
        </p:blipFill>
        <p:spPr>
          <a:xfrm>
            <a:off x="1956188" y="6164368"/>
            <a:ext cx="438449" cy="438089"/>
          </a:xfrm>
          <a:prstGeom prst="rect">
            <a:avLst/>
          </a:prstGeom>
        </p:spPr>
      </p:pic>
      <p:pic>
        <p:nvPicPr>
          <p:cNvPr id="1692" name="Picture 1691" descr="A logo of a mountain with a point and a mountain&#10;&#10;AI-generated content may be incorrect.">
            <a:extLst>
              <a:ext uri="{FF2B5EF4-FFF2-40B4-BE49-F238E27FC236}">
                <a16:creationId xmlns:a16="http://schemas.microsoft.com/office/drawing/2014/main" id="{A13D22BD-ACAA-5CEB-18BA-A71979673D82}"/>
              </a:ext>
            </a:extLst>
          </p:cNvPr>
          <p:cNvPicPr>
            <a:picLocks noChangeAspect="1"/>
          </p:cNvPicPr>
          <p:nvPr/>
        </p:nvPicPr>
        <p:blipFill>
          <a:blip r:embed="rId36" cstate="print">
            <a:extLst>
              <a:ext uri="{28A0092B-C50C-407E-A947-70E740481C1C}">
                <a14:useLocalDpi xmlns:a14="http://schemas.microsoft.com/office/drawing/2010/main"/>
              </a:ext>
            </a:extLst>
          </a:blip>
          <a:stretch>
            <a:fillRect/>
          </a:stretch>
        </p:blipFill>
        <p:spPr>
          <a:xfrm>
            <a:off x="2840689" y="6164368"/>
            <a:ext cx="438449" cy="438089"/>
          </a:xfrm>
          <a:prstGeom prst="rect">
            <a:avLst/>
          </a:prstGeom>
        </p:spPr>
      </p:pic>
      <p:pic>
        <p:nvPicPr>
          <p:cNvPr id="1693" name="Picture 1692" descr="A blue and white picture of a newspaper&#10;&#10;AI-generated content may be incorrect.">
            <a:extLst>
              <a:ext uri="{FF2B5EF4-FFF2-40B4-BE49-F238E27FC236}">
                <a16:creationId xmlns:a16="http://schemas.microsoft.com/office/drawing/2014/main" id="{196C774D-6BBD-189D-70DA-C1776C29768D}"/>
              </a:ext>
            </a:extLst>
          </p:cNvPr>
          <p:cNvPicPr>
            <a:picLocks noChangeAspect="1"/>
          </p:cNvPicPr>
          <p:nvPr/>
        </p:nvPicPr>
        <p:blipFill>
          <a:blip r:embed="rId37" cstate="print">
            <a:extLst>
              <a:ext uri="{28A0092B-C50C-407E-A947-70E740481C1C}">
                <a14:useLocalDpi xmlns:a14="http://schemas.microsoft.com/office/drawing/2010/main"/>
              </a:ext>
            </a:extLst>
          </a:blip>
          <a:stretch>
            <a:fillRect/>
          </a:stretch>
        </p:blipFill>
        <p:spPr>
          <a:xfrm>
            <a:off x="1626475" y="3842938"/>
            <a:ext cx="438449" cy="438089"/>
          </a:xfrm>
          <a:prstGeom prst="rect">
            <a:avLst/>
          </a:prstGeom>
        </p:spPr>
      </p:pic>
      <p:pic>
        <p:nvPicPr>
          <p:cNvPr id="1694" name="Picture 1693" descr="A logo of a book and a globe&#10;&#10;AI-generated content may be incorrect.">
            <a:extLst>
              <a:ext uri="{FF2B5EF4-FFF2-40B4-BE49-F238E27FC236}">
                <a16:creationId xmlns:a16="http://schemas.microsoft.com/office/drawing/2014/main" id="{57ACA07D-95EE-9FCF-BA99-901A54D2AFA4}"/>
              </a:ext>
            </a:extLst>
          </p:cNvPr>
          <p:cNvPicPr>
            <a:picLocks noChangeAspect="1"/>
          </p:cNvPicPr>
          <p:nvPr/>
        </p:nvPicPr>
        <p:blipFill>
          <a:blip r:embed="rId38" cstate="print">
            <a:extLst>
              <a:ext uri="{28A0092B-C50C-407E-A947-70E740481C1C}">
                <a14:useLocalDpi xmlns:a14="http://schemas.microsoft.com/office/drawing/2010/main"/>
              </a:ext>
            </a:extLst>
          </a:blip>
          <a:stretch>
            <a:fillRect/>
          </a:stretch>
        </p:blipFill>
        <p:spPr>
          <a:xfrm>
            <a:off x="1313192" y="4470701"/>
            <a:ext cx="438078" cy="438089"/>
          </a:xfrm>
          <a:prstGeom prst="rect">
            <a:avLst/>
          </a:prstGeom>
        </p:spPr>
      </p:pic>
      <p:pic>
        <p:nvPicPr>
          <p:cNvPr id="1695" name="Picture 1694" descr="A blue and white logo with a flag on top of a mountain&#10;&#10;AI-generated content may be incorrect.">
            <a:extLst>
              <a:ext uri="{FF2B5EF4-FFF2-40B4-BE49-F238E27FC236}">
                <a16:creationId xmlns:a16="http://schemas.microsoft.com/office/drawing/2014/main" id="{83A67191-CCD9-D365-BD04-A2E408A93D4E}"/>
              </a:ext>
            </a:extLst>
          </p:cNvPr>
          <p:cNvPicPr>
            <a:picLocks noChangeAspect="1"/>
          </p:cNvPicPr>
          <p:nvPr/>
        </p:nvPicPr>
        <p:blipFill>
          <a:blip r:embed="rId39" cstate="print">
            <a:extLst>
              <a:ext uri="{28A0092B-C50C-407E-A947-70E740481C1C}">
                <a14:useLocalDpi xmlns:a14="http://schemas.microsoft.com/office/drawing/2010/main"/>
              </a:ext>
            </a:extLst>
          </a:blip>
          <a:stretch>
            <a:fillRect/>
          </a:stretch>
        </p:blipFill>
        <p:spPr>
          <a:xfrm>
            <a:off x="1847783" y="4470701"/>
            <a:ext cx="438078" cy="438089"/>
          </a:xfrm>
          <a:prstGeom prst="rect">
            <a:avLst/>
          </a:prstGeom>
        </p:spPr>
      </p:pic>
      <p:pic>
        <p:nvPicPr>
          <p:cNvPr id="1696" name="Picture 1695" descr="A hand holding a globe and a group of people&#10;&#10;AI-generated content may be incorrect.">
            <a:extLst>
              <a:ext uri="{FF2B5EF4-FFF2-40B4-BE49-F238E27FC236}">
                <a16:creationId xmlns:a16="http://schemas.microsoft.com/office/drawing/2014/main" id="{D0B8B68B-7DD9-6D0D-6933-BBFEBB1A61BD}"/>
              </a:ext>
            </a:extLst>
          </p:cNvPr>
          <p:cNvPicPr>
            <a:picLocks noChangeAspect="1"/>
          </p:cNvPicPr>
          <p:nvPr/>
        </p:nvPicPr>
        <p:blipFill>
          <a:blip r:embed="rId40" cstate="print">
            <a:extLst>
              <a:ext uri="{28A0092B-C50C-407E-A947-70E740481C1C}">
                <a14:useLocalDpi xmlns:a14="http://schemas.microsoft.com/office/drawing/2010/main"/>
              </a:ext>
            </a:extLst>
          </a:blip>
          <a:stretch>
            <a:fillRect/>
          </a:stretch>
        </p:blipFill>
        <p:spPr>
          <a:xfrm>
            <a:off x="2554169" y="3842938"/>
            <a:ext cx="438449" cy="438089"/>
          </a:xfrm>
          <a:prstGeom prst="rect">
            <a:avLst/>
          </a:prstGeom>
        </p:spPr>
      </p:pic>
      <p:pic>
        <p:nvPicPr>
          <p:cNvPr id="1697" name="Picture 1696" descr="A hand holding a group of people&#10;&#10;AI-generated content may be incorrect.">
            <a:extLst>
              <a:ext uri="{FF2B5EF4-FFF2-40B4-BE49-F238E27FC236}">
                <a16:creationId xmlns:a16="http://schemas.microsoft.com/office/drawing/2014/main" id="{3AB6272D-3792-0A76-7222-F0335805D19E}"/>
              </a:ext>
            </a:extLst>
          </p:cNvPr>
          <p:cNvPicPr>
            <a:picLocks noChangeAspect="1"/>
          </p:cNvPicPr>
          <p:nvPr/>
        </p:nvPicPr>
        <p:blipFill>
          <a:blip r:embed="rId41" cstate="print">
            <a:extLst>
              <a:ext uri="{28A0092B-C50C-407E-A947-70E740481C1C}">
                <a14:useLocalDpi xmlns:a14="http://schemas.microsoft.com/office/drawing/2010/main"/>
              </a:ext>
            </a:extLst>
          </a:blip>
          <a:stretch>
            <a:fillRect/>
          </a:stretch>
        </p:blipFill>
        <p:spPr>
          <a:xfrm>
            <a:off x="2555449" y="4470701"/>
            <a:ext cx="438078" cy="438089"/>
          </a:xfrm>
          <a:prstGeom prst="rect">
            <a:avLst/>
          </a:prstGeom>
        </p:spPr>
      </p:pic>
      <p:pic>
        <p:nvPicPr>
          <p:cNvPr id="1698" name="Picture 1697" descr="A blue and white picture of a magnet and a person&#10;&#10;AI-generated content may be incorrect.">
            <a:extLst>
              <a:ext uri="{FF2B5EF4-FFF2-40B4-BE49-F238E27FC236}">
                <a16:creationId xmlns:a16="http://schemas.microsoft.com/office/drawing/2014/main" id="{7A62E921-1A36-A875-B302-2E30EEE119E1}"/>
              </a:ext>
            </a:extLst>
          </p:cNvPr>
          <p:cNvPicPr>
            <a:picLocks noChangeAspect="1"/>
          </p:cNvPicPr>
          <p:nvPr/>
        </p:nvPicPr>
        <p:blipFill>
          <a:blip r:embed="rId42" cstate="print">
            <a:extLst>
              <a:ext uri="{28A0092B-C50C-407E-A947-70E740481C1C}">
                <a14:useLocalDpi xmlns:a14="http://schemas.microsoft.com/office/drawing/2010/main"/>
              </a:ext>
            </a:extLst>
          </a:blip>
          <a:stretch>
            <a:fillRect/>
          </a:stretch>
        </p:blipFill>
        <p:spPr>
          <a:xfrm>
            <a:off x="3245725" y="3842938"/>
            <a:ext cx="438449" cy="438089"/>
          </a:xfrm>
          <a:prstGeom prst="rect">
            <a:avLst/>
          </a:prstGeom>
        </p:spPr>
      </p:pic>
      <p:pic>
        <p:nvPicPr>
          <p:cNvPr id="1699" name="Picture 1698" descr="A blue line in a white circle&#10;&#10;AI-generated content may be incorrect.">
            <a:extLst>
              <a:ext uri="{FF2B5EF4-FFF2-40B4-BE49-F238E27FC236}">
                <a16:creationId xmlns:a16="http://schemas.microsoft.com/office/drawing/2014/main" id="{6CFDD066-7A6D-1794-E9C4-81B56B35C284}"/>
              </a:ext>
            </a:extLst>
          </p:cNvPr>
          <p:cNvPicPr>
            <a:picLocks noChangeAspect="1"/>
          </p:cNvPicPr>
          <p:nvPr/>
        </p:nvPicPr>
        <p:blipFill>
          <a:blip r:embed="rId43" cstate="print">
            <a:extLst>
              <a:ext uri="{28A0092B-C50C-407E-A947-70E740481C1C}">
                <a14:useLocalDpi xmlns:a14="http://schemas.microsoft.com/office/drawing/2010/main"/>
              </a:ext>
            </a:extLst>
          </a:blip>
          <a:stretch>
            <a:fillRect/>
          </a:stretch>
        </p:blipFill>
        <p:spPr>
          <a:xfrm>
            <a:off x="3245910" y="4470701"/>
            <a:ext cx="438078" cy="438089"/>
          </a:xfrm>
          <a:prstGeom prst="rect">
            <a:avLst/>
          </a:prstGeom>
        </p:spPr>
      </p:pic>
      <p:pic>
        <p:nvPicPr>
          <p:cNvPr id="1700" name="Picture 1699" descr="A graphic of a diagram&#10;&#10;AI-generated content may be incorrect.">
            <a:extLst>
              <a:ext uri="{FF2B5EF4-FFF2-40B4-BE49-F238E27FC236}">
                <a16:creationId xmlns:a16="http://schemas.microsoft.com/office/drawing/2014/main" id="{5C1143D7-336F-C2B3-55D5-2DAA0FE5768E}"/>
              </a:ext>
            </a:extLst>
          </p:cNvPr>
          <p:cNvPicPr>
            <a:picLocks noChangeAspect="1"/>
          </p:cNvPicPr>
          <p:nvPr/>
        </p:nvPicPr>
        <p:blipFill>
          <a:blip r:embed="rId44" cstate="print">
            <a:extLst>
              <a:ext uri="{28A0092B-C50C-407E-A947-70E740481C1C}">
                <a14:useLocalDpi xmlns:a14="http://schemas.microsoft.com/office/drawing/2010/main"/>
              </a:ext>
            </a:extLst>
          </a:blip>
          <a:stretch>
            <a:fillRect/>
          </a:stretch>
        </p:blipFill>
        <p:spPr>
          <a:xfrm>
            <a:off x="3911656" y="3842938"/>
            <a:ext cx="438449" cy="438089"/>
          </a:xfrm>
          <a:prstGeom prst="rect">
            <a:avLst/>
          </a:prstGeom>
        </p:spPr>
      </p:pic>
      <p:pic>
        <p:nvPicPr>
          <p:cNvPr id="1701" name="Picture 1700" descr="A blue and white circle with a person and a graph&#10;&#10;AI-generated content may be incorrect.">
            <a:extLst>
              <a:ext uri="{FF2B5EF4-FFF2-40B4-BE49-F238E27FC236}">
                <a16:creationId xmlns:a16="http://schemas.microsoft.com/office/drawing/2014/main" id="{597EAA4F-B4DC-1663-FDBC-2254E25B3E56}"/>
              </a:ext>
            </a:extLst>
          </p:cNvPr>
          <p:cNvPicPr>
            <a:picLocks noChangeAspect="1"/>
          </p:cNvPicPr>
          <p:nvPr/>
        </p:nvPicPr>
        <p:blipFill>
          <a:blip r:embed="rId45" cstate="print">
            <a:extLst>
              <a:ext uri="{28A0092B-C50C-407E-A947-70E740481C1C}">
                <a14:useLocalDpi xmlns:a14="http://schemas.microsoft.com/office/drawing/2010/main"/>
              </a:ext>
            </a:extLst>
          </a:blip>
          <a:stretch>
            <a:fillRect/>
          </a:stretch>
        </p:blipFill>
        <p:spPr>
          <a:xfrm>
            <a:off x="3911841" y="4470701"/>
            <a:ext cx="438078" cy="438089"/>
          </a:xfrm>
          <a:prstGeom prst="rect">
            <a:avLst/>
          </a:prstGeom>
        </p:spPr>
      </p:pic>
      <p:pic>
        <p:nvPicPr>
          <p:cNvPr id="1702" name="Picture 1701" descr="A blue and white line art of a cup and two people&#10;&#10;AI-generated content may be incorrect.">
            <a:extLst>
              <a:ext uri="{FF2B5EF4-FFF2-40B4-BE49-F238E27FC236}">
                <a16:creationId xmlns:a16="http://schemas.microsoft.com/office/drawing/2014/main" id="{42E9008D-C587-74C1-684E-7FF635D9DA94}"/>
              </a:ext>
            </a:extLst>
          </p:cNvPr>
          <p:cNvPicPr>
            <a:picLocks noChangeAspect="1"/>
          </p:cNvPicPr>
          <p:nvPr/>
        </p:nvPicPr>
        <p:blipFill>
          <a:blip r:embed="rId46" cstate="print">
            <a:extLst>
              <a:ext uri="{28A0092B-C50C-407E-A947-70E740481C1C}">
                <a14:useLocalDpi xmlns:a14="http://schemas.microsoft.com/office/drawing/2010/main"/>
              </a:ext>
            </a:extLst>
          </a:blip>
          <a:stretch>
            <a:fillRect/>
          </a:stretch>
        </p:blipFill>
        <p:spPr>
          <a:xfrm>
            <a:off x="1823049" y="2397188"/>
            <a:ext cx="438449" cy="438089"/>
          </a:xfrm>
          <a:prstGeom prst="rect">
            <a:avLst/>
          </a:prstGeom>
        </p:spPr>
      </p:pic>
      <p:pic>
        <p:nvPicPr>
          <p:cNvPr id="1703" name="Picture 1702" descr="A blue and white circle with a balloon and calendar&#10;&#10;AI-generated content may be incorrect.">
            <a:extLst>
              <a:ext uri="{FF2B5EF4-FFF2-40B4-BE49-F238E27FC236}">
                <a16:creationId xmlns:a16="http://schemas.microsoft.com/office/drawing/2014/main" id="{B7FF909E-B57D-C121-D345-9D228E2FD845}"/>
              </a:ext>
            </a:extLst>
          </p:cNvPr>
          <p:cNvPicPr>
            <a:picLocks noChangeAspect="1"/>
          </p:cNvPicPr>
          <p:nvPr/>
        </p:nvPicPr>
        <p:blipFill>
          <a:blip r:embed="rId47" cstate="print">
            <a:extLst>
              <a:ext uri="{28A0092B-C50C-407E-A947-70E740481C1C}">
                <a14:useLocalDpi xmlns:a14="http://schemas.microsoft.com/office/drawing/2010/main"/>
              </a:ext>
            </a:extLst>
          </a:blip>
          <a:stretch>
            <a:fillRect/>
          </a:stretch>
        </p:blipFill>
        <p:spPr>
          <a:xfrm>
            <a:off x="1458141" y="3007633"/>
            <a:ext cx="438078" cy="438089"/>
          </a:xfrm>
          <a:prstGeom prst="rect">
            <a:avLst/>
          </a:prstGeom>
        </p:spPr>
      </p:pic>
      <p:pic>
        <p:nvPicPr>
          <p:cNvPr id="1704" name="Picture 1703" descr="A group of people with a arrow&#10;&#10;AI-generated content may be incorrect.">
            <a:extLst>
              <a:ext uri="{FF2B5EF4-FFF2-40B4-BE49-F238E27FC236}">
                <a16:creationId xmlns:a16="http://schemas.microsoft.com/office/drawing/2014/main" id="{44C417A0-4FF6-C6FF-B280-FF2C4C5AA2A9}"/>
              </a:ext>
            </a:extLst>
          </p:cNvPr>
          <p:cNvPicPr>
            <a:picLocks noChangeAspect="1"/>
          </p:cNvPicPr>
          <p:nvPr/>
        </p:nvPicPr>
        <p:blipFill>
          <a:blip r:embed="rId48" cstate="print">
            <a:extLst>
              <a:ext uri="{28A0092B-C50C-407E-A947-70E740481C1C}">
                <a14:useLocalDpi xmlns:a14="http://schemas.microsoft.com/office/drawing/2010/main"/>
              </a:ext>
            </a:extLst>
          </a:blip>
          <a:stretch>
            <a:fillRect/>
          </a:stretch>
        </p:blipFill>
        <p:spPr>
          <a:xfrm>
            <a:off x="2147251" y="3007633"/>
            <a:ext cx="438078" cy="438089"/>
          </a:xfrm>
          <a:prstGeom prst="rect">
            <a:avLst/>
          </a:prstGeom>
        </p:spPr>
      </p:pic>
      <p:pic>
        <p:nvPicPr>
          <p:cNvPr id="1705" name="Picture 1704" descr="A close-up of a logo&#10;&#10;AI-generated content may be incorrect.">
            <a:extLst>
              <a:ext uri="{FF2B5EF4-FFF2-40B4-BE49-F238E27FC236}">
                <a16:creationId xmlns:a16="http://schemas.microsoft.com/office/drawing/2014/main" id="{F29E4CA6-08E5-55C7-5AEC-1C25BFC0EA88}"/>
              </a:ext>
            </a:extLst>
          </p:cNvPr>
          <p:cNvPicPr>
            <a:picLocks noChangeAspect="1"/>
          </p:cNvPicPr>
          <p:nvPr/>
        </p:nvPicPr>
        <p:blipFill>
          <a:blip r:embed="rId49" cstate="print">
            <a:extLst>
              <a:ext uri="{28A0092B-C50C-407E-A947-70E740481C1C}">
                <a14:useLocalDpi xmlns:a14="http://schemas.microsoft.com/office/drawing/2010/main"/>
              </a:ext>
            </a:extLst>
          </a:blip>
          <a:stretch>
            <a:fillRect/>
          </a:stretch>
        </p:blipFill>
        <p:spPr>
          <a:xfrm>
            <a:off x="3525312" y="2397189"/>
            <a:ext cx="438449" cy="438089"/>
          </a:xfrm>
          <a:prstGeom prst="rect">
            <a:avLst/>
          </a:prstGeom>
        </p:spPr>
      </p:pic>
      <p:pic>
        <p:nvPicPr>
          <p:cNvPr id="1706" name="Picture 1705" descr="A round icon with people around it&#10;&#10;AI-generated content may be incorrect.">
            <a:extLst>
              <a:ext uri="{FF2B5EF4-FFF2-40B4-BE49-F238E27FC236}">
                <a16:creationId xmlns:a16="http://schemas.microsoft.com/office/drawing/2014/main" id="{A8FAFF43-3CBA-43E3-CBDA-3B116631524A}"/>
              </a:ext>
            </a:extLst>
          </p:cNvPr>
          <p:cNvPicPr>
            <a:picLocks noChangeAspect="1"/>
          </p:cNvPicPr>
          <p:nvPr/>
        </p:nvPicPr>
        <p:blipFill>
          <a:blip r:embed="rId50" cstate="print">
            <a:extLst>
              <a:ext uri="{28A0092B-C50C-407E-A947-70E740481C1C}">
                <a14:useLocalDpi xmlns:a14="http://schemas.microsoft.com/office/drawing/2010/main"/>
              </a:ext>
            </a:extLst>
          </a:blip>
          <a:stretch>
            <a:fillRect/>
          </a:stretch>
        </p:blipFill>
        <p:spPr>
          <a:xfrm>
            <a:off x="3525497" y="3007633"/>
            <a:ext cx="438078" cy="438089"/>
          </a:xfrm>
          <a:prstGeom prst="rect">
            <a:avLst/>
          </a:prstGeom>
        </p:spPr>
      </p:pic>
      <p:pic>
        <p:nvPicPr>
          <p:cNvPr id="1707" name="Picture 1706" descr="A logo of a book with a globe and arrows around it&#10;&#10;AI-generated content may be incorrect.">
            <a:extLst>
              <a:ext uri="{FF2B5EF4-FFF2-40B4-BE49-F238E27FC236}">
                <a16:creationId xmlns:a16="http://schemas.microsoft.com/office/drawing/2014/main" id="{D616AFC6-FF31-AFFB-AC14-5E4496CABAC7}"/>
              </a:ext>
            </a:extLst>
          </p:cNvPr>
          <p:cNvPicPr>
            <a:picLocks noChangeAspect="1"/>
          </p:cNvPicPr>
          <p:nvPr/>
        </p:nvPicPr>
        <p:blipFill>
          <a:blip r:embed="rId51" cstate="print">
            <a:extLst>
              <a:ext uri="{28A0092B-C50C-407E-A947-70E740481C1C}">
                <a14:useLocalDpi xmlns:a14="http://schemas.microsoft.com/office/drawing/2010/main"/>
              </a:ext>
            </a:extLst>
          </a:blip>
          <a:stretch>
            <a:fillRect/>
          </a:stretch>
        </p:blipFill>
        <p:spPr>
          <a:xfrm>
            <a:off x="2029288" y="982988"/>
            <a:ext cx="438449" cy="438089"/>
          </a:xfrm>
          <a:prstGeom prst="rect">
            <a:avLst/>
          </a:prstGeom>
        </p:spPr>
      </p:pic>
      <p:pic>
        <p:nvPicPr>
          <p:cNvPr id="1708" name="Picture 1707" descr="A circular white circle with blue outline icons&#10;&#10;AI-generated content may be incorrect.">
            <a:extLst>
              <a:ext uri="{FF2B5EF4-FFF2-40B4-BE49-F238E27FC236}">
                <a16:creationId xmlns:a16="http://schemas.microsoft.com/office/drawing/2014/main" id="{EE541B3C-9AB8-8F3A-4FB0-549267A89D42}"/>
              </a:ext>
            </a:extLst>
          </p:cNvPr>
          <p:cNvPicPr>
            <a:picLocks noChangeAspect="1"/>
          </p:cNvPicPr>
          <p:nvPr/>
        </p:nvPicPr>
        <p:blipFill>
          <a:blip r:embed="rId52" cstate="print">
            <a:extLst>
              <a:ext uri="{28A0092B-C50C-407E-A947-70E740481C1C}">
                <a14:useLocalDpi xmlns:a14="http://schemas.microsoft.com/office/drawing/2010/main"/>
              </a:ext>
            </a:extLst>
          </a:blip>
          <a:stretch>
            <a:fillRect/>
          </a:stretch>
        </p:blipFill>
        <p:spPr>
          <a:xfrm>
            <a:off x="1249466" y="1637136"/>
            <a:ext cx="438078" cy="438089"/>
          </a:xfrm>
          <a:prstGeom prst="rect">
            <a:avLst/>
          </a:prstGeom>
        </p:spPr>
      </p:pic>
      <p:pic>
        <p:nvPicPr>
          <p:cNvPr id="1709" name="Picture 1708" descr="A circular logo with a blue design&#10;&#10;AI-generated content may be incorrect.">
            <a:extLst>
              <a:ext uri="{FF2B5EF4-FFF2-40B4-BE49-F238E27FC236}">
                <a16:creationId xmlns:a16="http://schemas.microsoft.com/office/drawing/2014/main" id="{1828D849-3140-B536-C17E-4DA803848D9D}"/>
              </a:ext>
            </a:extLst>
          </p:cNvPr>
          <p:cNvPicPr>
            <a:picLocks noChangeAspect="1"/>
          </p:cNvPicPr>
          <p:nvPr/>
        </p:nvPicPr>
        <p:blipFill>
          <a:blip r:embed="rId53" cstate="print">
            <a:extLst>
              <a:ext uri="{28A0092B-C50C-407E-A947-70E740481C1C}">
                <a14:useLocalDpi xmlns:a14="http://schemas.microsoft.com/office/drawing/2010/main"/>
              </a:ext>
            </a:extLst>
          </a:blip>
          <a:stretch>
            <a:fillRect/>
          </a:stretch>
        </p:blipFill>
        <p:spPr>
          <a:xfrm>
            <a:off x="1778086" y="1637136"/>
            <a:ext cx="438078" cy="438089"/>
          </a:xfrm>
          <a:prstGeom prst="rect">
            <a:avLst/>
          </a:prstGeom>
        </p:spPr>
      </p:pic>
      <p:pic>
        <p:nvPicPr>
          <p:cNvPr id="1710" name="Picture 1709" descr="A blue and white circle with black background&#10;&#10;AI-generated content may be incorrect.">
            <a:extLst>
              <a:ext uri="{FF2B5EF4-FFF2-40B4-BE49-F238E27FC236}">
                <a16:creationId xmlns:a16="http://schemas.microsoft.com/office/drawing/2014/main" id="{EE89AA1F-464D-F3AF-99C8-E6471D33900E}"/>
              </a:ext>
            </a:extLst>
          </p:cNvPr>
          <p:cNvPicPr>
            <a:picLocks noChangeAspect="1"/>
          </p:cNvPicPr>
          <p:nvPr/>
        </p:nvPicPr>
        <p:blipFill>
          <a:blip r:embed="rId54" cstate="print">
            <a:extLst>
              <a:ext uri="{28A0092B-C50C-407E-A947-70E740481C1C}">
                <a14:useLocalDpi xmlns:a14="http://schemas.microsoft.com/office/drawing/2010/main"/>
              </a:ext>
            </a:extLst>
          </a:blip>
          <a:stretch>
            <a:fillRect/>
          </a:stretch>
        </p:blipFill>
        <p:spPr>
          <a:xfrm>
            <a:off x="2316947" y="1637136"/>
            <a:ext cx="438078" cy="438089"/>
          </a:xfrm>
          <a:prstGeom prst="rect">
            <a:avLst/>
          </a:prstGeom>
        </p:spPr>
      </p:pic>
      <p:pic>
        <p:nvPicPr>
          <p:cNvPr id="1711" name="Picture 1710" descr="A circle with people and a pie chart&#10;&#10;AI-generated content may be incorrect.">
            <a:extLst>
              <a:ext uri="{FF2B5EF4-FFF2-40B4-BE49-F238E27FC236}">
                <a16:creationId xmlns:a16="http://schemas.microsoft.com/office/drawing/2014/main" id="{E6F0843D-0FA9-9BB2-D882-DE552CEE9038}"/>
              </a:ext>
            </a:extLst>
          </p:cNvPr>
          <p:cNvPicPr>
            <a:picLocks noChangeAspect="1"/>
          </p:cNvPicPr>
          <p:nvPr/>
        </p:nvPicPr>
        <p:blipFill>
          <a:blip r:embed="rId55" cstate="print">
            <a:extLst>
              <a:ext uri="{28A0092B-C50C-407E-A947-70E740481C1C}">
                <a14:useLocalDpi xmlns:a14="http://schemas.microsoft.com/office/drawing/2010/main"/>
              </a:ext>
            </a:extLst>
          </a:blip>
          <a:stretch>
            <a:fillRect/>
          </a:stretch>
        </p:blipFill>
        <p:spPr>
          <a:xfrm>
            <a:off x="2853105" y="1637136"/>
            <a:ext cx="438078" cy="438089"/>
          </a:xfrm>
          <a:prstGeom prst="rect">
            <a:avLst/>
          </a:prstGeom>
        </p:spPr>
      </p:pic>
      <p:pic>
        <p:nvPicPr>
          <p:cNvPr id="1712" name="Picture 1711" descr="A blue line drawing of a piece of paper and a pie chart&#10;&#10;AI-generated content may be incorrect.">
            <a:extLst>
              <a:ext uri="{FF2B5EF4-FFF2-40B4-BE49-F238E27FC236}">
                <a16:creationId xmlns:a16="http://schemas.microsoft.com/office/drawing/2014/main" id="{B70C1C05-FD06-A6A8-18AE-C520BDAB2E8D}"/>
              </a:ext>
            </a:extLst>
          </p:cNvPr>
          <p:cNvPicPr>
            <a:picLocks noChangeAspect="1"/>
          </p:cNvPicPr>
          <p:nvPr/>
        </p:nvPicPr>
        <p:blipFill>
          <a:blip r:embed="rId56" cstate="print">
            <a:extLst>
              <a:ext uri="{28A0092B-C50C-407E-A947-70E740481C1C}">
                <a14:useLocalDpi xmlns:a14="http://schemas.microsoft.com/office/drawing/2010/main"/>
              </a:ext>
            </a:extLst>
          </a:blip>
          <a:stretch>
            <a:fillRect/>
          </a:stretch>
        </p:blipFill>
        <p:spPr>
          <a:xfrm>
            <a:off x="3725710" y="985412"/>
            <a:ext cx="438449" cy="438089"/>
          </a:xfrm>
          <a:prstGeom prst="rect">
            <a:avLst/>
          </a:prstGeom>
        </p:spPr>
      </p:pic>
      <p:pic>
        <p:nvPicPr>
          <p:cNvPr id="1713" name="Picture 1712" descr="A logo of a globe with leaves and arrows&#10;&#10;AI-generated content may be incorrect.">
            <a:extLst>
              <a:ext uri="{FF2B5EF4-FFF2-40B4-BE49-F238E27FC236}">
                <a16:creationId xmlns:a16="http://schemas.microsoft.com/office/drawing/2014/main" id="{DAA5B30D-DAD2-F82A-026B-BAD90E1B021C}"/>
              </a:ext>
            </a:extLst>
          </p:cNvPr>
          <p:cNvPicPr>
            <a:picLocks noChangeAspect="1"/>
          </p:cNvPicPr>
          <p:nvPr/>
        </p:nvPicPr>
        <p:blipFill>
          <a:blip r:embed="rId57" cstate="print">
            <a:extLst>
              <a:ext uri="{28A0092B-C50C-407E-A947-70E740481C1C}">
                <a14:useLocalDpi xmlns:a14="http://schemas.microsoft.com/office/drawing/2010/main"/>
              </a:ext>
            </a:extLst>
          </a:blip>
          <a:stretch>
            <a:fillRect/>
          </a:stretch>
        </p:blipFill>
        <p:spPr>
          <a:xfrm>
            <a:off x="3489928" y="1637136"/>
            <a:ext cx="438078" cy="438089"/>
          </a:xfrm>
          <a:prstGeom prst="rect">
            <a:avLst/>
          </a:prstGeom>
        </p:spPr>
      </p:pic>
      <p:pic>
        <p:nvPicPr>
          <p:cNvPr id="1714" name="Picture 1713" descr="A blue line drawing of a paper and a stack of coins&#10;&#10;AI-generated content may be incorrect.">
            <a:extLst>
              <a:ext uri="{FF2B5EF4-FFF2-40B4-BE49-F238E27FC236}">
                <a16:creationId xmlns:a16="http://schemas.microsoft.com/office/drawing/2014/main" id="{7864879F-577E-BAE1-8131-C1364645E1B7}"/>
              </a:ext>
            </a:extLst>
          </p:cNvPr>
          <p:cNvPicPr>
            <a:picLocks noChangeAspect="1"/>
          </p:cNvPicPr>
          <p:nvPr/>
        </p:nvPicPr>
        <p:blipFill>
          <a:blip r:embed="rId58" cstate="print">
            <a:extLst>
              <a:ext uri="{28A0092B-C50C-407E-A947-70E740481C1C}">
                <a14:useLocalDpi xmlns:a14="http://schemas.microsoft.com/office/drawing/2010/main"/>
              </a:ext>
            </a:extLst>
          </a:blip>
          <a:stretch>
            <a:fillRect/>
          </a:stretch>
        </p:blipFill>
        <p:spPr>
          <a:xfrm>
            <a:off x="4051848" y="1637136"/>
            <a:ext cx="438078" cy="438089"/>
          </a:xfrm>
          <a:prstGeom prst="rect">
            <a:avLst/>
          </a:prstGeom>
        </p:spPr>
      </p:pic>
      <p:sp>
        <p:nvSpPr>
          <p:cNvPr id="1715" name="TextBox 1714">
            <a:extLst>
              <a:ext uri="{FF2B5EF4-FFF2-40B4-BE49-F238E27FC236}">
                <a16:creationId xmlns:a16="http://schemas.microsoft.com/office/drawing/2014/main" id="{19571B29-6D73-0A0E-8CF3-F7FA0CECC48C}"/>
              </a:ext>
            </a:extLst>
          </p:cNvPr>
          <p:cNvSpPr txBox="1"/>
          <p:nvPr/>
        </p:nvSpPr>
        <p:spPr>
          <a:xfrm>
            <a:off x="8809304" y="4273178"/>
            <a:ext cx="51907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29. Values </a:t>
            </a:r>
            <a:b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br>
            <a:r>
              <a:rPr kumimoji="0" lang="en-GB"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Jam</a:t>
            </a:r>
            <a:endParaRPr kumimoji="0" lang="de-DE" sz="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1716" name="Rechteck: abgerundete Ecken 106">
            <a:extLst>
              <a:ext uri="{FF2B5EF4-FFF2-40B4-BE49-F238E27FC236}">
                <a16:creationId xmlns:a16="http://schemas.microsoft.com/office/drawing/2014/main" id="{0F142481-0152-93F2-616E-F0742B50448B}"/>
              </a:ext>
            </a:extLst>
          </p:cNvPr>
          <p:cNvSpPr/>
          <p:nvPr/>
        </p:nvSpPr>
        <p:spPr>
          <a:xfrm>
            <a:off x="1645614" y="697562"/>
            <a:ext cx="2515446" cy="159672"/>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700" b="0" i="0" u="none" strike="noStrike" kern="1200" cap="none" spc="0" normalizeH="0" baseline="0" noProof="0">
              <a:ln>
                <a:noFill/>
              </a:ln>
              <a:solidFill>
                <a:prstClr val="white"/>
              </a:solidFill>
              <a:effectLst/>
              <a:uLnTx/>
              <a:uFillTx/>
              <a:latin typeface="IBM Plex Sans" panose="020B0503050203000203" pitchFamily="34" charset="0"/>
              <a:ea typeface="+mn-ea"/>
              <a:cs typeface="+mn-cs"/>
            </a:endParaRPr>
          </a:p>
        </p:txBody>
      </p:sp>
      <p:cxnSp>
        <p:nvCxnSpPr>
          <p:cNvPr id="1718" name="Gerader Verbinder 101">
            <a:extLst>
              <a:ext uri="{FF2B5EF4-FFF2-40B4-BE49-F238E27FC236}">
                <a16:creationId xmlns:a16="http://schemas.microsoft.com/office/drawing/2014/main" id="{1F5EC957-3F6B-1F75-7535-78F943EB99C8}"/>
              </a:ext>
            </a:extLst>
          </p:cNvPr>
          <p:cNvCxnSpPr>
            <a:cxnSpLocks/>
          </p:cNvCxnSpPr>
          <p:nvPr/>
        </p:nvCxnSpPr>
        <p:spPr>
          <a:xfrm>
            <a:off x="1331581" y="2113627"/>
            <a:ext cx="3054623" cy="2502"/>
          </a:xfrm>
          <a:prstGeom prst="line">
            <a:avLst/>
          </a:prstGeom>
          <a:ln w="31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720" name="TextBox 1719">
            <a:extLst>
              <a:ext uri="{FF2B5EF4-FFF2-40B4-BE49-F238E27FC236}">
                <a16:creationId xmlns:a16="http://schemas.microsoft.com/office/drawing/2014/main" id="{1174B7A7-F5E1-E772-CE3A-EA0282B3976B}"/>
              </a:ext>
            </a:extLst>
          </p:cNvPr>
          <p:cNvSpPr txBox="1"/>
          <p:nvPr/>
        </p:nvSpPr>
        <p:spPr>
          <a:xfrm>
            <a:off x="1637507" y="654996"/>
            <a:ext cx="2419634" cy="246221"/>
          </a:xfrm>
          <a:prstGeom prst="rect">
            <a:avLst/>
          </a:prstGeom>
          <a:noFill/>
        </p:spPr>
        <p:txBody>
          <a:bodyPr wrap="square">
            <a:spAutoFit/>
          </a:bodyPr>
          <a:lstStyle/>
          <a:p>
            <a:pPr marL="0" marR="0" lvl="0" indent="0" algn="ctr" defTabSz="323290" rtl="0" eaLnBrk="1" fontAlgn="auto" latinLnBrk="0" hangingPunct="1">
              <a:lnSpc>
                <a:spcPct val="100000"/>
              </a:lnSpc>
              <a:spcBef>
                <a:spcPts val="0"/>
              </a:spcBef>
              <a:spcAft>
                <a:spcPts val="566"/>
              </a:spcAft>
              <a:buClrTx/>
              <a:buSzTx/>
              <a:buFontTx/>
              <a:buNone/>
              <a:tabLst/>
              <a:defRPr/>
            </a:pPr>
            <a:r>
              <a:rPr kumimoji="0" lang="en-GB" sz="500" b="1" i="1" u="none" strike="noStrike" kern="100" cap="none" spc="0" normalizeH="0" baseline="0" noProof="0" dirty="0">
                <a:ln>
                  <a:noFill/>
                </a:ln>
                <a:solidFill>
                  <a:srgbClr val="4320BE"/>
                </a:solidFill>
                <a:effectLst/>
                <a:uLnTx/>
                <a:uFillTx/>
                <a:latin typeface="IBM Plex Sans" panose="020B0503050203000203" pitchFamily="34" charset="0"/>
                <a:ea typeface="Aptos" panose="020B0004020202020204" pitchFamily="34" charset="0"/>
                <a:cs typeface="Times New Roman" panose="02020603050405020304" pitchFamily="18" charset="0"/>
              </a:rPr>
              <a:t>How can we professionalize practices and introduce artefacts </a:t>
            </a:r>
            <a:br>
              <a:rPr kumimoji="0" lang="en-GB" sz="500" b="1" i="1" u="none" strike="noStrike" kern="100" cap="none" spc="0" normalizeH="0" baseline="0" noProof="0" dirty="0">
                <a:ln>
                  <a:noFill/>
                </a:ln>
                <a:solidFill>
                  <a:srgbClr val="4320BE"/>
                </a:solidFill>
                <a:effectLst/>
                <a:uLnTx/>
                <a:uFillTx/>
                <a:latin typeface="IBM Plex Sans" panose="020B0503050203000203" pitchFamily="34" charset="0"/>
                <a:ea typeface="Aptos" panose="020B0004020202020204" pitchFamily="34" charset="0"/>
                <a:cs typeface="Times New Roman" panose="02020603050405020304" pitchFamily="18" charset="0"/>
              </a:rPr>
            </a:br>
            <a:r>
              <a:rPr kumimoji="0" lang="en-GB" sz="500" b="1" i="1" u="none" strike="noStrike" kern="100" cap="none" spc="0" normalizeH="0" baseline="0" noProof="0" dirty="0">
                <a:ln>
                  <a:noFill/>
                </a:ln>
                <a:solidFill>
                  <a:srgbClr val="4320BE"/>
                </a:solidFill>
                <a:effectLst/>
                <a:uLnTx/>
                <a:uFillTx/>
                <a:latin typeface="IBM Plex Sans" panose="020B0503050203000203" pitchFamily="34" charset="0"/>
                <a:ea typeface="Aptos" panose="020B0004020202020204" pitchFamily="34" charset="0"/>
                <a:cs typeface="Times New Roman" panose="02020603050405020304" pitchFamily="18" charset="0"/>
              </a:rPr>
              <a:t>that ensure the positive impact of innovation efforts?</a:t>
            </a:r>
            <a:endParaRPr kumimoji="0" lang="de-DE" sz="500" b="0" i="0" u="none" strike="noStrike" kern="100" cap="none" spc="0" normalizeH="0" baseline="0" noProof="0" dirty="0">
              <a:ln>
                <a:noFill/>
              </a:ln>
              <a:solidFill>
                <a:srgbClr val="4320BE"/>
              </a:solidFill>
              <a:effectLst/>
              <a:uLnTx/>
              <a:uFillTx/>
              <a:latin typeface="IBM Plex Sans" panose="020B0503050203000203" pitchFamily="34" charset="0"/>
              <a:ea typeface="Aptos" panose="020B0004020202020204" pitchFamily="34" charset="0"/>
              <a:cs typeface="Times New Roman" panose="02020603050405020304" pitchFamily="18" charset="0"/>
            </a:endParaRPr>
          </a:p>
        </p:txBody>
      </p:sp>
      <p:sp>
        <p:nvSpPr>
          <p:cNvPr id="1721" name="Rechteck: abgerundete Ecken 107">
            <a:extLst>
              <a:ext uri="{FF2B5EF4-FFF2-40B4-BE49-F238E27FC236}">
                <a16:creationId xmlns:a16="http://schemas.microsoft.com/office/drawing/2014/main" id="{5B9C5AC2-4546-837E-2911-A65ECF2FA12F}"/>
              </a:ext>
            </a:extLst>
          </p:cNvPr>
          <p:cNvSpPr/>
          <p:nvPr/>
        </p:nvSpPr>
        <p:spPr>
          <a:xfrm>
            <a:off x="1649478" y="2127917"/>
            <a:ext cx="2515446" cy="159672"/>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700" b="0" i="0" u="none" strike="noStrike" kern="1200" cap="none" spc="0" normalizeH="0" baseline="0" noProof="0">
              <a:ln>
                <a:noFill/>
              </a:ln>
              <a:solidFill>
                <a:prstClr val="white"/>
              </a:solidFill>
              <a:effectLst/>
              <a:uLnTx/>
              <a:uFillTx/>
              <a:latin typeface="IBM Plex Sans" panose="020B0503050203000203" pitchFamily="34" charset="0"/>
              <a:ea typeface="+mn-ea"/>
              <a:cs typeface="+mn-cs"/>
            </a:endParaRPr>
          </a:p>
        </p:txBody>
      </p:sp>
      <p:sp>
        <p:nvSpPr>
          <p:cNvPr id="1722" name="TextBox 1721">
            <a:extLst>
              <a:ext uri="{FF2B5EF4-FFF2-40B4-BE49-F238E27FC236}">
                <a16:creationId xmlns:a16="http://schemas.microsoft.com/office/drawing/2014/main" id="{CB0DA4AA-DEA4-A3E5-521B-728B820444B5}"/>
              </a:ext>
            </a:extLst>
          </p:cNvPr>
          <p:cNvSpPr txBox="1"/>
          <p:nvPr/>
        </p:nvSpPr>
        <p:spPr>
          <a:xfrm>
            <a:off x="1876086" y="2081825"/>
            <a:ext cx="1999134" cy="246221"/>
          </a:xfrm>
          <a:prstGeom prst="rect">
            <a:avLst/>
          </a:prstGeom>
          <a:noFill/>
        </p:spPr>
        <p:txBody>
          <a:bodyPr wrap="square">
            <a:spAutoFit/>
          </a:bodyPr>
          <a:lstStyle/>
          <a:p>
            <a:pPr marL="0" marR="0" lvl="0" indent="0" algn="ctr" defTabSz="323290" rtl="0" eaLnBrk="1" fontAlgn="auto" latinLnBrk="0" hangingPunct="1">
              <a:lnSpc>
                <a:spcPct val="100000"/>
              </a:lnSpc>
              <a:spcBef>
                <a:spcPts val="0"/>
              </a:spcBef>
              <a:spcAft>
                <a:spcPts val="566"/>
              </a:spcAft>
              <a:buClrTx/>
              <a:buSzTx/>
              <a:buFontTx/>
              <a:buNone/>
              <a:tabLst/>
              <a:defRPr/>
            </a:pPr>
            <a:r>
              <a:rPr kumimoji="0" lang="en-GB" sz="500" b="1" i="1" u="none" strike="noStrike" kern="100" cap="none" spc="0" normalizeH="0" baseline="0" noProof="0" dirty="0">
                <a:ln>
                  <a:noFill/>
                </a:ln>
                <a:solidFill>
                  <a:srgbClr val="4320BE"/>
                </a:solidFill>
                <a:effectLst/>
                <a:uLnTx/>
                <a:uFillTx/>
                <a:latin typeface="IBM Plex Sans" panose="020B0503050203000203" pitchFamily="34" charset="0"/>
                <a:ea typeface="Aptos" panose="020B0004020202020204" pitchFamily="34" charset="0"/>
                <a:cs typeface="Times New Roman" panose="02020603050405020304" pitchFamily="18" charset="0"/>
              </a:rPr>
              <a:t>How can we promote sustainability-oriented collaboration, </a:t>
            </a:r>
            <a:br>
              <a:rPr kumimoji="0" lang="en-GB" sz="500" b="1" i="1" u="none" strike="noStrike" kern="100" cap="none" spc="0" normalizeH="0" baseline="0" noProof="0" dirty="0">
                <a:ln>
                  <a:noFill/>
                </a:ln>
                <a:solidFill>
                  <a:srgbClr val="4320BE"/>
                </a:solidFill>
                <a:effectLst/>
                <a:uLnTx/>
                <a:uFillTx/>
                <a:latin typeface="IBM Plex Sans" panose="020B0503050203000203" pitchFamily="34" charset="0"/>
                <a:ea typeface="Aptos" panose="020B0004020202020204" pitchFamily="34" charset="0"/>
                <a:cs typeface="Times New Roman" panose="02020603050405020304" pitchFamily="18" charset="0"/>
              </a:rPr>
            </a:br>
            <a:r>
              <a:rPr kumimoji="0" lang="en-GB" sz="500" b="1" i="1" u="none" strike="noStrike" kern="100" cap="none" spc="0" normalizeH="0" baseline="0" noProof="0" dirty="0">
                <a:ln>
                  <a:noFill/>
                </a:ln>
                <a:solidFill>
                  <a:srgbClr val="4320BE"/>
                </a:solidFill>
                <a:effectLst/>
                <a:uLnTx/>
                <a:uFillTx/>
                <a:latin typeface="IBM Plex Sans" panose="020B0503050203000203" pitchFamily="34" charset="0"/>
                <a:ea typeface="Aptos" panose="020B0004020202020204" pitchFamily="34" charset="0"/>
                <a:cs typeface="Times New Roman" panose="02020603050405020304" pitchFamily="18" charset="0"/>
              </a:rPr>
              <a:t>knowledge exchange and stakeholder engagement?</a:t>
            </a:r>
            <a:endParaRPr kumimoji="0" lang="de-DE" sz="500" b="0" i="0" u="none" strike="noStrike" kern="100" cap="none" spc="0" normalizeH="0" baseline="0" noProof="0" dirty="0">
              <a:ln>
                <a:noFill/>
              </a:ln>
              <a:solidFill>
                <a:srgbClr val="4320BE"/>
              </a:solidFill>
              <a:effectLst/>
              <a:uLnTx/>
              <a:uFillTx/>
              <a:latin typeface="IBM Plex Sans" panose="020B0503050203000203" pitchFamily="34" charset="0"/>
              <a:ea typeface="Aptos" panose="020B0004020202020204" pitchFamily="34" charset="0"/>
              <a:cs typeface="Times New Roman" panose="02020603050405020304" pitchFamily="18" charset="0"/>
            </a:endParaRPr>
          </a:p>
        </p:txBody>
      </p:sp>
      <p:sp>
        <p:nvSpPr>
          <p:cNvPr id="1723" name="Rechteck: abgerundete Ecken 108">
            <a:extLst>
              <a:ext uri="{FF2B5EF4-FFF2-40B4-BE49-F238E27FC236}">
                <a16:creationId xmlns:a16="http://schemas.microsoft.com/office/drawing/2014/main" id="{BC93D17B-4DD3-A380-F044-F40679D56902}"/>
              </a:ext>
            </a:extLst>
          </p:cNvPr>
          <p:cNvSpPr/>
          <p:nvPr/>
        </p:nvSpPr>
        <p:spPr>
          <a:xfrm>
            <a:off x="1655798" y="3499310"/>
            <a:ext cx="2515446" cy="1596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700" b="0" i="0" u="none" strike="noStrike" kern="1200" cap="none" spc="0" normalizeH="0" baseline="0" noProof="0">
              <a:ln>
                <a:noFill/>
              </a:ln>
              <a:solidFill>
                <a:prstClr val="white"/>
              </a:solidFill>
              <a:effectLst/>
              <a:uLnTx/>
              <a:uFillTx/>
              <a:latin typeface="IBM Plex Sans" panose="020B0503050203000203" pitchFamily="34" charset="0"/>
              <a:ea typeface="+mn-ea"/>
              <a:cs typeface="+mn-cs"/>
            </a:endParaRPr>
          </a:p>
        </p:txBody>
      </p:sp>
      <p:sp>
        <p:nvSpPr>
          <p:cNvPr id="1724" name="TextBox 17">
            <a:extLst>
              <a:ext uri="{FF2B5EF4-FFF2-40B4-BE49-F238E27FC236}">
                <a16:creationId xmlns:a16="http://schemas.microsoft.com/office/drawing/2014/main" id="{34EC8C09-2485-064A-1C5F-DF79EC6DA78F}"/>
              </a:ext>
            </a:extLst>
          </p:cNvPr>
          <p:cNvSpPr txBox="1"/>
          <p:nvPr/>
        </p:nvSpPr>
        <p:spPr>
          <a:xfrm>
            <a:off x="1543664" y="3454528"/>
            <a:ext cx="2720720" cy="246221"/>
          </a:xfrm>
          <a:prstGeom prst="rect">
            <a:avLst/>
          </a:prstGeom>
          <a:solidFill>
            <a:srgbClr val="DDDDDD"/>
          </a:solidFill>
        </p:spPr>
        <p:txBody>
          <a:bodyPr wrap="square">
            <a:spAutoFit/>
          </a:bodyPr>
          <a:lstStyle/>
          <a:p>
            <a:pPr marL="0" marR="0" lvl="0" indent="0" algn="ctr" defTabSz="914400" rtl="0" eaLnBrk="1" fontAlgn="auto" latinLnBrk="0" hangingPunct="1">
              <a:lnSpc>
                <a:spcPct val="100000"/>
              </a:lnSpc>
              <a:spcBef>
                <a:spcPts val="0"/>
              </a:spcBef>
              <a:spcAft>
                <a:spcPts val="566"/>
              </a:spcAft>
              <a:buClrTx/>
              <a:buSzTx/>
              <a:buFontTx/>
              <a:buNone/>
              <a:tabLst/>
              <a:defRPr/>
            </a:pPr>
            <a:r>
              <a:rPr kumimoji="0" lang="en-US" sz="500" b="1" i="1" u="none" strike="noStrike" kern="100" cap="none" spc="0" normalizeH="0" baseline="0" noProof="0" dirty="0">
                <a:ln>
                  <a:noFill/>
                </a:ln>
                <a:solidFill>
                  <a:srgbClr val="4320BE"/>
                </a:solidFill>
                <a:effectLst/>
                <a:uLnTx/>
                <a:uFillTx/>
                <a:latin typeface="IBM Plex Sans" panose="020B0503050203000203" pitchFamily="34" charset="0"/>
                <a:ea typeface="Aptos" panose="020B0004020202020204" pitchFamily="34" charset="0"/>
                <a:cs typeface="Times New Roman" panose="02020603050405020304" pitchFamily="18" charset="0"/>
              </a:rPr>
              <a:t>How can we mainstream values and related notions to promote sustainable </a:t>
            </a:r>
            <a:br>
              <a:rPr kumimoji="0" lang="en-US" sz="500" b="1" i="1" u="none" strike="noStrike" kern="100" cap="none" spc="0" normalizeH="0" baseline="0" noProof="0" dirty="0">
                <a:ln>
                  <a:noFill/>
                </a:ln>
                <a:solidFill>
                  <a:srgbClr val="4320BE"/>
                </a:solidFill>
                <a:effectLst/>
                <a:uLnTx/>
                <a:uFillTx/>
                <a:latin typeface="IBM Plex Sans" panose="020B0503050203000203" pitchFamily="34" charset="0"/>
                <a:ea typeface="Aptos" panose="020B0004020202020204" pitchFamily="34" charset="0"/>
                <a:cs typeface="Times New Roman" panose="02020603050405020304" pitchFamily="18" charset="0"/>
              </a:rPr>
            </a:br>
            <a:r>
              <a:rPr kumimoji="0" lang="en-US" sz="500" b="1" i="1" u="none" strike="noStrike" kern="100" cap="none" spc="0" normalizeH="0" baseline="0" noProof="0" dirty="0">
                <a:ln>
                  <a:noFill/>
                </a:ln>
                <a:solidFill>
                  <a:srgbClr val="4320BE"/>
                </a:solidFill>
                <a:effectLst/>
                <a:uLnTx/>
                <a:uFillTx/>
                <a:latin typeface="IBM Plex Sans" panose="020B0503050203000203" pitchFamily="34" charset="0"/>
                <a:ea typeface="Aptos" panose="020B0004020202020204" pitchFamily="34" charset="0"/>
                <a:cs typeface="Times New Roman" panose="02020603050405020304" pitchFamily="18" charset="0"/>
              </a:rPr>
              <a:t>innovation literacy and develop human resources to turn strategies into practice?</a:t>
            </a:r>
            <a:endParaRPr kumimoji="0" lang="de-DE" sz="500" b="0" i="0" u="none" strike="noStrike" kern="100" cap="none" spc="0" normalizeH="0" baseline="0" noProof="0" dirty="0">
              <a:ln>
                <a:noFill/>
              </a:ln>
              <a:solidFill>
                <a:srgbClr val="4320BE"/>
              </a:solidFill>
              <a:effectLst/>
              <a:uLnTx/>
              <a:uFillTx/>
              <a:latin typeface="IBM Plex Sans" panose="020B0503050203000203" pitchFamily="34" charset="0"/>
              <a:ea typeface="Aptos" panose="020B0004020202020204" pitchFamily="34" charset="0"/>
              <a:cs typeface="Times New Roman" panose="02020603050405020304" pitchFamily="18" charset="0"/>
            </a:endParaRPr>
          </a:p>
        </p:txBody>
      </p:sp>
      <p:sp>
        <p:nvSpPr>
          <p:cNvPr id="1725" name="Rechteck: abgerundete Ecken 112">
            <a:extLst>
              <a:ext uri="{FF2B5EF4-FFF2-40B4-BE49-F238E27FC236}">
                <a16:creationId xmlns:a16="http://schemas.microsoft.com/office/drawing/2014/main" id="{BEF3C906-E960-A3F1-2AE5-236FF6B6B05A}"/>
              </a:ext>
            </a:extLst>
          </p:cNvPr>
          <p:cNvSpPr/>
          <p:nvPr/>
        </p:nvSpPr>
        <p:spPr>
          <a:xfrm>
            <a:off x="8062433" y="697903"/>
            <a:ext cx="2515446" cy="159672"/>
          </a:xfrm>
          <a:prstGeom prst="round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700" b="0" i="0" u="none" strike="noStrike" kern="1200" cap="none" spc="0" normalizeH="0" baseline="0" noProof="0">
              <a:ln>
                <a:noFill/>
              </a:ln>
              <a:solidFill>
                <a:prstClr val="white"/>
              </a:solidFill>
              <a:effectLst/>
              <a:uLnTx/>
              <a:uFillTx/>
              <a:latin typeface="IBM Plex Sans" panose="020B0503050203000203" pitchFamily="34" charset="0"/>
              <a:ea typeface="+mn-ea"/>
              <a:cs typeface="+mn-cs"/>
            </a:endParaRPr>
          </a:p>
        </p:txBody>
      </p:sp>
      <p:sp>
        <p:nvSpPr>
          <p:cNvPr id="1726" name="Rechteck: abgerundete Ecken 113">
            <a:extLst>
              <a:ext uri="{FF2B5EF4-FFF2-40B4-BE49-F238E27FC236}">
                <a16:creationId xmlns:a16="http://schemas.microsoft.com/office/drawing/2014/main" id="{14E2C37A-5EB9-CC87-3BF2-7B4DD89EA59D}"/>
              </a:ext>
            </a:extLst>
          </p:cNvPr>
          <p:cNvSpPr/>
          <p:nvPr/>
        </p:nvSpPr>
        <p:spPr>
          <a:xfrm>
            <a:off x="8059785" y="2125984"/>
            <a:ext cx="2515446" cy="159672"/>
          </a:xfrm>
          <a:prstGeom prst="round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700" b="0" i="0" u="none" strike="noStrike" kern="1200" cap="none" spc="0" normalizeH="0" baseline="0" noProof="0">
              <a:ln>
                <a:noFill/>
              </a:ln>
              <a:solidFill>
                <a:prstClr val="white"/>
              </a:solidFill>
              <a:effectLst/>
              <a:uLnTx/>
              <a:uFillTx/>
              <a:latin typeface="IBM Plex Sans" panose="020B0503050203000203" pitchFamily="34" charset="0"/>
              <a:ea typeface="+mn-ea"/>
              <a:cs typeface="+mn-cs"/>
            </a:endParaRPr>
          </a:p>
        </p:txBody>
      </p:sp>
      <p:sp>
        <p:nvSpPr>
          <p:cNvPr id="1727" name="Rechteck: abgerundete Ecken 115">
            <a:extLst>
              <a:ext uri="{FF2B5EF4-FFF2-40B4-BE49-F238E27FC236}">
                <a16:creationId xmlns:a16="http://schemas.microsoft.com/office/drawing/2014/main" id="{0888341A-BE9D-108A-B90A-F10B549D1F0E}"/>
              </a:ext>
            </a:extLst>
          </p:cNvPr>
          <p:cNvSpPr/>
          <p:nvPr/>
        </p:nvSpPr>
        <p:spPr>
          <a:xfrm>
            <a:off x="8063040" y="3493410"/>
            <a:ext cx="2515446" cy="1596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700" b="0" i="0" u="none" strike="noStrike" kern="1200" cap="none" spc="0" normalizeH="0" baseline="0" noProof="0">
              <a:ln>
                <a:noFill/>
              </a:ln>
              <a:solidFill>
                <a:prstClr val="white"/>
              </a:solidFill>
              <a:effectLst/>
              <a:uLnTx/>
              <a:uFillTx/>
              <a:latin typeface="IBM Plex Sans" panose="020B0503050203000203" pitchFamily="34" charset="0"/>
              <a:ea typeface="+mn-ea"/>
              <a:cs typeface="+mn-cs"/>
            </a:endParaRPr>
          </a:p>
        </p:txBody>
      </p:sp>
      <p:sp>
        <p:nvSpPr>
          <p:cNvPr id="1728" name="TextBox 1727">
            <a:extLst>
              <a:ext uri="{FF2B5EF4-FFF2-40B4-BE49-F238E27FC236}">
                <a16:creationId xmlns:a16="http://schemas.microsoft.com/office/drawing/2014/main" id="{2B192A4D-3F80-51B2-F6D7-AA31F27C0D10}"/>
              </a:ext>
            </a:extLst>
          </p:cNvPr>
          <p:cNvSpPr txBox="1"/>
          <p:nvPr/>
        </p:nvSpPr>
        <p:spPr>
          <a:xfrm>
            <a:off x="8187901" y="650655"/>
            <a:ext cx="2253245"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566"/>
              </a:spcAft>
              <a:buClrTx/>
              <a:buSzTx/>
              <a:buFontTx/>
              <a:buNone/>
              <a:tabLst/>
              <a:defRPr/>
            </a:pPr>
            <a:r>
              <a:rPr kumimoji="0" lang="en-GB" sz="500" b="1" i="1" u="none" strike="noStrike" kern="100" cap="none" spc="0" normalizeH="0" baseline="0" noProof="0" dirty="0">
                <a:ln>
                  <a:noFill/>
                </a:ln>
                <a:solidFill>
                  <a:srgbClr val="4320BE"/>
                </a:solidFill>
                <a:effectLst/>
                <a:uLnTx/>
                <a:uFillTx/>
                <a:latin typeface="IBM Plex Sans" panose="020B0503050203000203" pitchFamily="34" charset="0"/>
                <a:ea typeface="Calibri" panose="020F0502020204030204" pitchFamily="34" charset="0"/>
                <a:cs typeface="Calibri" panose="020F0502020204030204" pitchFamily="34" charset="0"/>
              </a:rPr>
              <a:t>How can we identify implicit notions and values, practices, and artefacts to explain tensions and values-action gaps?</a:t>
            </a:r>
            <a:endParaRPr kumimoji="0" lang="de-DE" sz="500" b="0" i="0" u="none" strike="noStrike" kern="100" cap="none" spc="0" normalizeH="0" baseline="0" noProof="0" dirty="0">
              <a:ln>
                <a:noFill/>
              </a:ln>
              <a:solidFill>
                <a:srgbClr val="4320BE"/>
              </a:solidFill>
              <a:effectLst/>
              <a:uLnTx/>
              <a:uFillTx/>
              <a:latin typeface="IBM Plex Sans" panose="020B0503050203000203" pitchFamily="34" charset="0"/>
              <a:ea typeface="Calibri" panose="020F0502020204030204" pitchFamily="34" charset="0"/>
              <a:cs typeface="Calibri" panose="020F0502020204030204" pitchFamily="34" charset="0"/>
            </a:endParaRPr>
          </a:p>
        </p:txBody>
      </p:sp>
      <p:sp>
        <p:nvSpPr>
          <p:cNvPr id="1729" name="TextBox 1728">
            <a:extLst>
              <a:ext uri="{FF2B5EF4-FFF2-40B4-BE49-F238E27FC236}">
                <a16:creationId xmlns:a16="http://schemas.microsoft.com/office/drawing/2014/main" id="{90627C61-18DF-5AF8-4DE4-57454F1C0B8B}"/>
              </a:ext>
            </a:extLst>
          </p:cNvPr>
          <p:cNvSpPr txBox="1"/>
          <p:nvPr/>
        </p:nvSpPr>
        <p:spPr>
          <a:xfrm>
            <a:off x="8336869" y="2075729"/>
            <a:ext cx="1950223"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566"/>
              </a:spcAft>
              <a:buClrTx/>
              <a:buSzTx/>
              <a:buFontTx/>
              <a:buNone/>
              <a:tabLst/>
              <a:defRPr/>
            </a:pPr>
            <a:r>
              <a:rPr kumimoji="0" lang="en-GB" sz="500" b="1" i="1" u="none" strike="noStrike" kern="100" cap="none" spc="0" normalizeH="0" baseline="0" noProof="0" dirty="0">
                <a:ln>
                  <a:noFill/>
                </a:ln>
                <a:solidFill>
                  <a:srgbClr val="4320BE"/>
                </a:solidFill>
                <a:effectLst/>
                <a:uLnTx/>
                <a:uFillTx/>
                <a:latin typeface="IBM Plex Sans" panose="020B0503050203000203" pitchFamily="34" charset="0"/>
                <a:ea typeface="Aptos" panose="020B0004020202020204" pitchFamily="34" charset="0"/>
                <a:cs typeface="Times New Roman" panose="02020603050405020304" pitchFamily="18" charset="0"/>
              </a:rPr>
              <a:t>How can we reflect on and become more sensitive to </a:t>
            </a:r>
            <a:br>
              <a:rPr kumimoji="0" lang="en-GB" sz="500" b="1" i="1" u="none" strike="noStrike" kern="100" cap="none" spc="0" normalizeH="0" baseline="0" noProof="0" dirty="0">
                <a:ln>
                  <a:noFill/>
                </a:ln>
                <a:solidFill>
                  <a:srgbClr val="4320BE"/>
                </a:solidFill>
                <a:effectLst/>
                <a:uLnTx/>
                <a:uFillTx/>
                <a:latin typeface="IBM Plex Sans" panose="020B0503050203000203" pitchFamily="34" charset="0"/>
                <a:ea typeface="Aptos" panose="020B0004020202020204" pitchFamily="34" charset="0"/>
                <a:cs typeface="Times New Roman" panose="02020603050405020304" pitchFamily="18" charset="0"/>
              </a:rPr>
            </a:br>
            <a:r>
              <a:rPr kumimoji="0" lang="en-GB" sz="500" b="1" i="1" u="none" strike="noStrike" kern="100" cap="none" spc="0" normalizeH="0" baseline="0" noProof="0" dirty="0">
                <a:ln>
                  <a:noFill/>
                </a:ln>
                <a:solidFill>
                  <a:srgbClr val="4320BE"/>
                </a:solidFill>
                <a:effectLst/>
                <a:uLnTx/>
                <a:uFillTx/>
                <a:latin typeface="IBM Plex Sans" panose="020B0503050203000203" pitchFamily="34" charset="0"/>
                <a:ea typeface="Aptos" panose="020B0004020202020204" pitchFamily="34" charset="0"/>
                <a:cs typeface="Times New Roman" panose="02020603050405020304" pitchFamily="18" charset="0"/>
              </a:rPr>
              <a:t>proven practices and reoccurring challenges?</a:t>
            </a:r>
            <a:endParaRPr kumimoji="0" lang="de-DE" sz="500" b="0" i="0" u="none" strike="noStrike" kern="100" cap="none" spc="0" normalizeH="0" baseline="0" noProof="0" dirty="0">
              <a:ln>
                <a:noFill/>
              </a:ln>
              <a:solidFill>
                <a:srgbClr val="4320BE"/>
              </a:solidFill>
              <a:effectLst/>
              <a:uLnTx/>
              <a:uFillTx/>
              <a:latin typeface="IBM Plex Sans" panose="020B0503050203000203" pitchFamily="34" charset="0"/>
              <a:ea typeface="Aptos" panose="020B0004020202020204" pitchFamily="34" charset="0"/>
              <a:cs typeface="Times New Roman" panose="02020603050405020304" pitchFamily="18" charset="0"/>
            </a:endParaRPr>
          </a:p>
        </p:txBody>
      </p:sp>
      <p:sp>
        <p:nvSpPr>
          <p:cNvPr id="1730" name="TextBox 1729">
            <a:extLst>
              <a:ext uri="{FF2B5EF4-FFF2-40B4-BE49-F238E27FC236}">
                <a16:creationId xmlns:a16="http://schemas.microsoft.com/office/drawing/2014/main" id="{8E8D4DAB-FE4D-FB24-BFEF-537584718D5A}"/>
              </a:ext>
            </a:extLst>
          </p:cNvPr>
          <p:cNvSpPr txBox="1"/>
          <p:nvPr/>
        </p:nvSpPr>
        <p:spPr>
          <a:xfrm>
            <a:off x="7915914" y="3458058"/>
            <a:ext cx="2792133" cy="246221"/>
          </a:xfrm>
          <a:prstGeom prst="rect">
            <a:avLst/>
          </a:prstGeom>
          <a:solidFill>
            <a:srgbClr val="F8F8F8"/>
          </a:solidFill>
        </p:spPr>
        <p:txBody>
          <a:bodyPr wrap="square">
            <a:spAutoFit/>
          </a:bodyPr>
          <a:lstStyle/>
          <a:p>
            <a:pPr marL="0" marR="0" lvl="0" indent="0" algn="ctr" defTabSz="914400" rtl="0" eaLnBrk="1" fontAlgn="auto" latinLnBrk="0" hangingPunct="1">
              <a:lnSpc>
                <a:spcPct val="100000"/>
              </a:lnSpc>
              <a:spcBef>
                <a:spcPts val="0"/>
              </a:spcBef>
              <a:spcAft>
                <a:spcPts val="566"/>
              </a:spcAft>
              <a:buClrTx/>
              <a:buSzTx/>
              <a:buFontTx/>
              <a:buNone/>
              <a:tabLst/>
              <a:defRPr/>
            </a:pPr>
            <a:r>
              <a:rPr kumimoji="0" lang="en-GB" sz="500" b="1" i="1" u="none" strike="noStrike" kern="100" cap="none" spc="0" normalizeH="0" baseline="0" noProof="0" dirty="0">
                <a:ln>
                  <a:noFill/>
                </a:ln>
                <a:solidFill>
                  <a:srgbClr val="4320BE"/>
                </a:solidFill>
                <a:effectLst/>
                <a:uLnTx/>
                <a:uFillTx/>
                <a:latin typeface="IBM Plex Sans" panose="020B0503050203000203" pitchFamily="34" charset="0"/>
                <a:ea typeface="Aptos" panose="020B0004020202020204" pitchFamily="34" charset="0"/>
                <a:cs typeface="Times New Roman" panose="02020603050405020304" pitchFamily="18" charset="0"/>
              </a:rPr>
              <a:t>How can we review our values to better align them with </a:t>
            </a:r>
            <a:br>
              <a:rPr kumimoji="0" lang="en-GB" sz="500" b="1" i="1" u="none" strike="noStrike" kern="100" cap="none" spc="0" normalizeH="0" baseline="0" noProof="0" dirty="0">
                <a:ln>
                  <a:noFill/>
                </a:ln>
                <a:solidFill>
                  <a:srgbClr val="4320BE"/>
                </a:solidFill>
                <a:effectLst/>
                <a:uLnTx/>
                <a:uFillTx/>
                <a:latin typeface="IBM Plex Sans" panose="020B0503050203000203" pitchFamily="34" charset="0"/>
                <a:ea typeface="Aptos" panose="020B0004020202020204" pitchFamily="34" charset="0"/>
                <a:cs typeface="Times New Roman" panose="02020603050405020304" pitchFamily="18" charset="0"/>
              </a:rPr>
            </a:br>
            <a:r>
              <a:rPr kumimoji="0" lang="en-GB" sz="500" b="1" i="1" u="none" strike="noStrike" kern="100" cap="none" spc="0" normalizeH="0" baseline="0" noProof="0" dirty="0">
                <a:ln>
                  <a:noFill/>
                </a:ln>
                <a:solidFill>
                  <a:srgbClr val="4320BE"/>
                </a:solidFill>
                <a:effectLst/>
                <a:uLnTx/>
                <a:uFillTx/>
                <a:latin typeface="IBM Plex Sans" panose="020B0503050203000203" pitchFamily="34" charset="0"/>
                <a:ea typeface="Aptos" panose="020B0004020202020204" pitchFamily="34" charset="0"/>
                <a:cs typeface="Times New Roman" panose="02020603050405020304" pitchFamily="18" charset="0"/>
              </a:rPr>
              <a:t>changing stakeholder priorities and emerging sustainability challenges?</a:t>
            </a:r>
            <a:endParaRPr kumimoji="0" lang="de-DE" sz="500" b="0" i="0" u="none" strike="noStrike" kern="100" cap="none" spc="0" normalizeH="0" baseline="0" noProof="0" dirty="0">
              <a:ln>
                <a:noFill/>
              </a:ln>
              <a:solidFill>
                <a:srgbClr val="4320BE"/>
              </a:solidFill>
              <a:effectLst/>
              <a:uLnTx/>
              <a:uFillTx/>
              <a:latin typeface="IBM Plex Sans" panose="020B0503050203000203" pitchFamily="34" charset="0"/>
              <a:ea typeface="Aptos" panose="020B0004020202020204" pitchFamily="34" charset="0"/>
              <a:cs typeface="Times New Roman" panose="02020603050405020304" pitchFamily="18" charset="0"/>
            </a:endParaRPr>
          </a:p>
        </p:txBody>
      </p:sp>
      <p:sp>
        <p:nvSpPr>
          <p:cNvPr id="1731" name="Rechteck: abgerundete Ecken 119">
            <a:extLst>
              <a:ext uri="{FF2B5EF4-FFF2-40B4-BE49-F238E27FC236}">
                <a16:creationId xmlns:a16="http://schemas.microsoft.com/office/drawing/2014/main" id="{9AEC4FE3-CD41-CF4D-5C47-8A7746F74EF4}"/>
              </a:ext>
            </a:extLst>
          </p:cNvPr>
          <p:cNvSpPr/>
          <p:nvPr/>
        </p:nvSpPr>
        <p:spPr>
          <a:xfrm>
            <a:off x="4841913" y="5098140"/>
            <a:ext cx="2515446" cy="1596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700" b="0" i="0" u="none" strike="noStrike" kern="1200" cap="none" spc="0" normalizeH="0" baseline="0" noProof="0">
              <a:ln>
                <a:noFill/>
              </a:ln>
              <a:solidFill>
                <a:prstClr val="white"/>
              </a:solidFill>
              <a:effectLst/>
              <a:uLnTx/>
              <a:uFillTx/>
              <a:latin typeface="IBM Plex Sans" panose="020B0503050203000203" pitchFamily="34" charset="0"/>
              <a:ea typeface="+mn-ea"/>
              <a:cs typeface="+mn-cs"/>
            </a:endParaRPr>
          </a:p>
        </p:txBody>
      </p:sp>
      <p:sp>
        <p:nvSpPr>
          <p:cNvPr id="1732" name="Rechteck: abgerundete Ecken 121">
            <a:extLst>
              <a:ext uri="{FF2B5EF4-FFF2-40B4-BE49-F238E27FC236}">
                <a16:creationId xmlns:a16="http://schemas.microsoft.com/office/drawing/2014/main" id="{40C83EEC-2942-7D6A-892C-8EB7BC118403}"/>
              </a:ext>
            </a:extLst>
          </p:cNvPr>
          <p:cNvSpPr/>
          <p:nvPr/>
        </p:nvSpPr>
        <p:spPr>
          <a:xfrm>
            <a:off x="1810227" y="5098140"/>
            <a:ext cx="2515446" cy="159672"/>
          </a:xfrm>
          <a:prstGeom prst="round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700" b="0" i="0" u="none" strike="noStrike" kern="1200" cap="none" spc="0" normalizeH="0" baseline="0" noProof="0">
              <a:ln>
                <a:noFill/>
              </a:ln>
              <a:solidFill>
                <a:prstClr val="white"/>
              </a:solidFill>
              <a:effectLst/>
              <a:uLnTx/>
              <a:uFillTx/>
              <a:latin typeface="IBM Plex Sans" panose="020B0503050203000203" pitchFamily="34" charset="0"/>
              <a:ea typeface="+mn-ea"/>
              <a:cs typeface="+mn-cs"/>
            </a:endParaRPr>
          </a:p>
        </p:txBody>
      </p:sp>
      <p:sp>
        <p:nvSpPr>
          <p:cNvPr id="1733" name="Rechteck: abgerundete Ecken 123">
            <a:extLst>
              <a:ext uri="{FF2B5EF4-FFF2-40B4-BE49-F238E27FC236}">
                <a16:creationId xmlns:a16="http://schemas.microsoft.com/office/drawing/2014/main" id="{C4F4C83F-6BBF-FFD7-6EA5-F3D7D26FC77D}"/>
              </a:ext>
            </a:extLst>
          </p:cNvPr>
          <p:cNvSpPr/>
          <p:nvPr/>
        </p:nvSpPr>
        <p:spPr>
          <a:xfrm>
            <a:off x="7895469" y="5098140"/>
            <a:ext cx="2515446" cy="1596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700" b="0" i="0" u="none" strike="noStrike" kern="1200" cap="none" spc="0" normalizeH="0" baseline="0" noProof="0">
              <a:ln>
                <a:noFill/>
              </a:ln>
              <a:solidFill>
                <a:prstClr val="white"/>
              </a:solidFill>
              <a:effectLst/>
              <a:uLnTx/>
              <a:uFillTx/>
              <a:latin typeface="IBM Plex Sans" panose="020B0503050203000203" pitchFamily="34" charset="0"/>
              <a:ea typeface="+mn-ea"/>
              <a:cs typeface="+mn-cs"/>
            </a:endParaRPr>
          </a:p>
        </p:txBody>
      </p:sp>
      <p:sp>
        <p:nvSpPr>
          <p:cNvPr id="1734" name="TextBox 269">
            <a:extLst>
              <a:ext uri="{FF2B5EF4-FFF2-40B4-BE49-F238E27FC236}">
                <a16:creationId xmlns:a16="http://schemas.microsoft.com/office/drawing/2014/main" id="{FFE03C2D-5E00-2208-2342-90E0119767BF}"/>
              </a:ext>
            </a:extLst>
          </p:cNvPr>
          <p:cNvSpPr txBox="1"/>
          <p:nvPr/>
        </p:nvSpPr>
        <p:spPr>
          <a:xfrm>
            <a:off x="4834613" y="5076270"/>
            <a:ext cx="2547874" cy="246221"/>
          </a:xfrm>
          <a:prstGeom prst="rect">
            <a:avLst/>
          </a:prstGeom>
          <a:solidFill>
            <a:srgbClr val="F2F2F2"/>
          </a:solidFill>
        </p:spPr>
        <p:txBody>
          <a:bodyPr wrap="square">
            <a:spAutoFit/>
          </a:bodyPr>
          <a:lstStyle/>
          <a:p>
            <a:pPr marL="0" marR="0" lvl="0" indent="0" algn="ctr" defTabSz="914400" rtl="0" eaLnBrk="1" fontAlgn="auto" latinLnBrk="0" hangingPunct="1">
              <a:lnSpc>
                <a:spcPct val="100000"/>
              </a:lnSpc>
              <a:spcBef>
                <a:spcPts val="0"/>
              </a:spcBef>
              <a:spcAft>
                <a:spcPts val="566"/>
              </a:spcAft>
              <a:buClrTx/>
              <a:buSzTx/>
              <a:buFontTx/>
              <a:buNone/>
              <a:tabLst/>
              <a:defRPr/>
            </a:pPr>
            <a:r>
              <a:rPr kumimoji="0" lang="en-GB" sz="500" b="1" i="1" u="none" strike="noStrike" kern="100" cap="none" spc="0" normalizeH="0" baseline="0" noProof="0" dirty="0">
                <a:ln>
                  <a:noFill/>
                </a:ln>
                <a:solidFill>
                  <a:srgbClr val="4320BE"/>
                </a:solidFill>
                <a:effectLst/>
                <a:uLnTx/>
                <a:uFillTx/>
                <a:latin typeface="IBM Plex Sans" panose="020B0503050203000203" pitchFamily="34" charset="0"/>
                <a:ea typeface="Aptos" panose="020B0004020202020204" pitchFamily="34" charset="0"/>
                <a:cs typeface="Times New Roman" panose="02020603050405020304" pitchFamily="18" charset="0"/>
              </a:rPr>
              <a:t>How can we engage external stakeholders in collaborative idea </a:t>
            </a:r>
            <a:br>
              <a:rPr kumimoji="0" lang="en-GB" sz="500" b="1" i="1" u="none" strike="noStrike" kern="100" cap="none" spc="0" normalizeH="0" baseline="0" noProof="0" dirty="0">
                <a:ln>
                  <a:noFill/>
                </a:ln>
                <a:solidFill>
                  <a:srgbClr val="4320BE"/>
                </a:solidFill>
                <a:effectLst/>
                <a:uLnTx/>
                <a:uFillTx/>
                <a:latin typeface="IBM Plex Sans" panose="020B0503050203000203" pitchFamily="34" charset="0"/>
                <a:ea typeface="Aptos" panose="020B0004020202020204" pitchFamily="34" charset="0"/>
                <a:cs typeface="Times New Roman" panose="02020603050405020304" pitchFamily="18" charset="0"/>
              </a:rPr>
            </a:br>
            <a:r>
              <a:rPr kumimoji="0" lang="en-GB" sz="500" b="1" i="1" u="none" strike="noStrike" kern="100" cap="none" spc="0" normalizeH="0" baseline="0" noProof="0" dirty="0">
                <a:ln>
                  <a:noFill/>
                </a:ln>
                <a:solidFill>
                  <a:srgbClr val="4320BE"/>
                </a:solidFill>
                <a:effectLst/>
                <a:uLnTx/>
                <a:uFillTx/>
                <a:latin typeface="IBM Plex Sans" panose="020B0503050203000203" pitchFamily="34" charset="0"/>
                <a:ea typeface="Aptos" panose="020B0004020202020204" pitchFamily="34" charset="0"/>
                <a:cs typeface="Times New Roman" panose="02020603050405020304" pitchFamily="18" charset="0"/>
              </a:rPr>
              <a:t>generation and exploration of sustainable innovation practices? </a:t>
            </a:r>
            <a:endParaRPr kumimoji="0" lang="de-DE" sz="500" b="0" i="0" u="none" strike="noStrike" kern="100" cap="none" spc="0" normalizeH="0" baseline="0" noProof="0" dirty="0">
              <a:ln>
                <a:noFill/>
              </a:ln>
              <a:solidFill>
                <a:srgbClr val="4320BE"/>
              </a:solidFill>
              <a:effectLst/>
              <a:uLnTx/>
              <a:uFillTx/>
              <a:latin typeface="IBM Plex Sans" panose="020B0503050203000203" pitchFamily="34" charset="0"/>
              <a:ea typeface="Aptos" panose="020B0004020202020204" pitchFamily="34" charset="0"/>
              <a:cs typeface="Times New Roman" panose="02020603050405020304" pitchFamily="18" charset="0"/>
            </a:endParaRPr>
          </a:p>
        </p:txBody>
      </p:sp>
      <p:sp>
        <p:nvSpPr>
          <p:cNvPr id="1735" name="TextBox 268">
            <a:extLst>
              <a:ext uri="{FF2B5EF4-FFF2-40B4-BE49-F238E27FC236}">
                <a16:creationId xmlns:a16="http://schemas.microsoft.com/office/drawing/2014/main" id="{207B2C63-9E15-2B3D-271C-0B03595FA847}"/>
              </a:ext>
            </a:extLst>
          </p:cNvPr>
          <p:cNvSpPr txBox="1"/>
          <p:nvPr/>
        </p:nvSpPr>
        <p:spPr>
          <a:xfrm>
            <a:off x="1836024" y="5076270"/>
            <a:ext cx="2417282"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566"/>
              </a:spcAft>
              <a:buClrTx/>
              <a:buSzTx/>
              <a:buFontTx/>
              <a:buNone/>
              <a:tabLst/>
              <a:defRPr/>
            </a:pPr>
            <a:r>
              <a:rPr kumimoji="0" lang="en-GB" sz="500" b="1" i="1" u="none" strike="noStrike" kern="100" cap="none" spc="0" normalizeH="0" baseline="0" noProof="0" dirty="0">
                <a:ln>
                  <a:noFill/>
                </a:ln>
                <a:solidFill>
                  <a:srgbClr val="4320BE"/>
                </a:solidFill>
                <a:effectLst/>
                <a:uLnTx/>
                <a:uFillTx/>
                <a:latin typeface="IBM Plex Sans" panose="020B0503050203000203" pitchFamily="34" charset="0"/>
                <a:ea typeface="Aptos" panose="020B0004020202020204" pitchFamily="34" charset="0"/>
                <a:cs typeface="Times New Roman" panose="02020603050405020304" pitchFamily="18" charset="0"/>
              </a:rPr>
              <a:t>How can we proactively explore opportunities for sustainable innovation, </a:t>
            </a:r>
            <a:br>
              <a:rPr kumimoji="0" lang="en-GB" sz="500" b="1" i="1" u="none" strike="noStrike" kern="100" cap="none" spc="0" normalizeH="0" baseline="0" noProof="0" dirty="0">
                <a:ln>
                  <a:noFill/>
                </a:ln>
                <a:solidFill>
                  <a:srgbClr val="4320BE"/>
                </a:solidFill>
                <a:effectLst/>
                <a:uLnTx/>
                <a:uFillTx/>
                <a:latin typeface="IBM Plex Sans" panose="020B0503050203000203" pitchFamily="34" charset="0"/>
                <a:ea typeface="Aptos" panose="020B0004020202020204" pitchFamily="34" charset="0"/>
                <a:cs typeface="Times New Roman" panose="02020603050405020304" pitchFamily="18" charset="0"/>
              </a:rPr>
            </a:br>
            <a:r>
              <a:rPr kumimoji="0" lang="en-GB" sz="500" b="1" i="1" u="none" strike="noStrike" kern="100" cap="none" spc="0" normalizeH="0" baseline="0" noProof="0" dirty="0">
                <a:ln>
                  <a:noFill/>
                </a:ln>
                <a:solidFill>
                  <a:srgbClr val="4320BE"/>
                </a:solidFill>
                <a:effectLst/>
                <a:uLnTx/>
                <a:uFillTx/>
                <a:latin typeface="IBM Plex Sans" panose="020B0503050203000203" pitchFamily="34" charset="0"/>
                <a:ea typeface="Aptos" panose="020B0004020202020204" pitchFamily="34" charset="0"/>
                <a:cs typeface="Times New Roman" panose="02020603050405020304" pitchFamily="18" charset="0"/>
              </a:rPr>
              <a:t>avoid unintended consequences, and enhance resilience? </a:t>
            </a:r>
            <a:endParaRPr kumimoji="0" lang="de-DE" sz="500" b="0" i="0" u="none" strike="noStrike" kern="100" cap="none" spc="0" normalizeH="0" baseline="0" noProof="0" dirty="0">
              <a:ln>
                <a:noFill/>
              </a:ln>
              <a:solidFill>
                <a:srgbClr val="4320BE"/>
              </a:solidFill>
              <a:effectLst/>
              <a:uLnTx/>
              <a:uFillTx/>
              <a:latin typeface="IBM Plex Sans" panose="020B0503050203000203" pitchFamily="34" charset="0"/>
              <a:ea typeface="Aptos" panose="020B0004020202020204" pitchFamily="34" charset="0"/>
              <a:cs typeface="Times New Roman" panose="02020603050405020304" pitchFamily="18" charset="0"/>
            </a:endParaRPr>
          </a:p>
        </p:txBody>
      </p:sp>
      <p:sp>
        <p:nvSpPr>
          <p:cNvPr id="1736" name="TextBox 267">
            <a:extLst>
              <a:ext uri="{FF2B5EF4-FFF2-40B4-BE49-F238E27FC236}">
                <a16:creationId xmlns:a16="http://schemas.microsoft.com/office/drawing/2014/main" id="{8FA5D70B-14DB-81B7-8598-6BC4841B27FD}"/>
              </a:ext>
            </a:extLst>
          </p:cNvPr>
          <p:cNvSpPr txBox="1"/>
          <p:nvPr/>
        </p:nvSpPr>
        <p:spPr>
          <a:xfrm>
            <a:off x="7800739" y="5076270"/>
            <a:ext cx="2699933" cy="246221"/>
          </a:xfrm>
          <a:prstGeom prst="rect">
            <a:avLst/>
          </a:prstGeom>
          <a:solidFill>
            <a:srgbClr val="F2F2F2"/>
          </a:solidFill>
        </p:spPr>
        <p:txBody>
          <a:bodyPr wrap="square">
            <a:spAutoFit/>
          </a:bodyPr>
          <a:lstStyle/>
          <a:p>
            <a:pPr marL="0" marR="0" lvl="0" indent="0" algn="ctr" defTabSz="914400" rtl="0" eaLnBrk="1" fontAlgn="auto" latinLnBrk="0" hangingPunct="1">
              <a:lnSpc>
                <a:spcPct val="100000"/>
              </a:lnSpc>
              <a:spcBef>
                <a:spcPts val="0"/>
              </a:spcBef>
              <a:spcAft>
                <a:spcPts val="566"/>
              </a:spcAft>
              <a:buClrTx/>
              <a:buSzTx/>
              <a:buFontTx/>
              <a:buNone/>
              <a:tabLst/>
              <a:defRPr/>
            </a:pPr>
            <a:r>
              <a:rPr kumimoji="0" lang="en-GB" sz="500" b="1" i="1" u="none" strike="noStrike" kern="100" cap="none" spc="0" normalizeH="0" baseline="0" noProof="0" dirty="0">
                <a:ln>
                  <a:noFill/>
                </a:ln>
                <a:solidFill>
                  <a:srgbClr val="4320BE"/>
                </a:solidFill>
                <a:effectLst/>
                <a:uLnTx/>
                <a:uFillTx/>
                <a:latin typeface="IBM Plex Sans" panose="020B0503050203000203" pitchFamily="34" charset="0"/>
                <a:ea typeface="Aptos" panose="020B0004020202020204" pitchFamily="34" charset="0"/>
                <a:cs typeface="Times New Roman" panose="02020603050405020304" pitchFamily="18" charset="0"/>
              </a:rPr>
              <a:t>How can we engage employees to collaboratively drive sustainable </a:t>
            </a:r>
            <a:br>
              <a:rPr kumimoji="0" lang="en-GB" sz="500" b="1" i="1" u="none" strike="noStrike" kern="100" cap="none" spc="0" normalizeH="0" baseline="0" noProof="0" dirty="0">
                <a:ln>
                  <a:noFill/>
                </a:ln>
                <a:solidFill>
                  <a:srgbClr val="4320BE"/>
                </a:solidFill>
                <a:effectLst/>
                <a:uLnTx/>
                <a:uFillTx/>
                <a:latin typeface="IBM Plex Sans" panose="020B0503050203000203" pitchFamily="34" charset="0"/>
                <a:ea typeface="Aptos" panose="020B0004020202020204" pitchFamily="34" charset="0"/>
                <a:cs typeface="Times New Roman" panose="02020603050405020304" pitchFamily="18" charset="0"/>
              </a:rPr>
            </a:br>
            <a:r>
              <a:rPr kumimoji="0" lang="en-GB" sz="500" b="1" i="1" u="none" strike="noStrike" kern="100" cap="none" spc="0" normalizeH="0" baseline="0" noProof="0" dirty="0">
                <a:ln>
                  <a:noFill/>
                </a:ln>
                <a:solidFill>
                  <a:srgbClr val="4320BE"/>
                </a:solidFill>
                <a:effectLst/>
                <a:uLnTx/>
                <a:uFillTx/>
                <a:latin typeface="IBM Plex Sans" panose="020B0503050203000203" pitchFamily="34" charset="0"/>
                <a:ea typeface="Aptos" panose="020B0004020202020204" pitchFamily="34" charset="0"/>
                <a:cs typeface="Times New Roman" panose="02020603050405020304" pitchFamily="18" charset="0"/>
              </a:rPr>
              <a:t>innovation by  experimenting with new methods and artefacts?</a:t>
            </a:r>
            <a:endParaRPr kumimoji="0" lang="de-DE" sz="500" b="0" i="0" u="none" strike="noStrike" kern="100" cap="none" spc="0" normalizeH="0" baseline="0" noProof="0" dirty="0">
              <a:ln>
                <a:noFill/>
              </a:ln>
              <a:solidFill>
                <a:srgbClr val="4320BE"/>
              </a:solidFill>
              <a:effectLst/>
              <a:uLnTx/>
              <a:uFillTx/>
              <a:latin typeface="IBM Plex Sans" panose="020B0503050203000203" pitchFamily="34" charset="0"/>
              <a:ea typeface="Aptos" panose="020B0004020202020204" pitchFamily="34" charset="0"/>
              <a:cs typeface="Times New Roman" panose="02020603050405020304" pitchFamily="18" charset="0"/>
            </a:endParaRPr>
          </a:p>
        </p:txBody>
      </p:sp>
      <p:pic>
        <p:nvPicPr>
          <p:cNvPr id="1746" name="Picture 2" descr="Downloads - Creative Commons">
            <a:extLst>
              <a:ext uri="{FF2B5EF4-FFF2-40B4-BE49-F238E27FC236}">
                <a16:creationId xmlns:a16="http://schemas.microsoft.com/office/drawing/2014/main" id="{170CD2C8-B62B-2D0C-7A10-18831EA47497}"/>
              </a:ext>
            </a:extLst>
          </p:cNvPr>
          <p:cNvPicPr>
            <a:picLocks noChangeAspect="1" noChangeArrowheads="1"/>
          </p:cNvPicPr>
          <p:nvPr/>
        </p:nvPicPr>
        <p:blipFill>
          <a:blip r:embed="rId59" cstate="print">
            <a:extLst>
              <a:ext uri="{28A0092B-C50C-407E-A947-70E740481C1C}">
                <a14:useLocalDpi xmlns:a14="http://schemas.microsoft.com/office/drawing/2010/main"/>
              </a:ext>
            </a:extLst>
          </a:blip>
          <a:srcRect/>
          <a:stretch>
            <a:fillRect/>
          </a:stretch>
        </p:blipFill>
        <p:spPr bwMode="auto">
          <a:xfrm>
            <a:off x="10828088" y="288227"/>
            <a:ext cx="805888" cy="281961"/>
          </a:xfrm>
          <a:prstGeom prst="rect">
            <a:avLst/>
          </a:prstGeom>
          <a:noFill/>
          <a:extLst>
            <a:ext uri="{909E8E84-426E-40DD-AFC4-6F175D3DCCD1}">
              <a14:hiddenFill xmlns:a14="http://schemas.microsoft.com/office/drawing/2010/main">
                <a:solidFill>
                  <a:srgbClr val="FFFFFF"/>
                </a:solidFill>
              </a14:hiddenFill>
            </a:ext>
          </a:extLst>
        </p:spPr>
      </p:pic>
      <p:cxnSp>
        <p:nvCxnSpPr>
          <p:cNvPr id="1717" name="Gerader Verbinder 95">
            <a:extLst>
              <a:ext uri="{FF2B5EF4-FFF2-40B4-BE49-F238E27FC236}">
                <a16:creationId xmlns:a16="http://schemas.microsoft.com/office/drawing/2014/main" id="{6C05DE4A-F37C-567D-F7D4-228789C07069}"/>
              </a:ext>
            </a:extLst>
          </p:cNvPr>
          <p:cNvCxnSpPr>
            <a:cxnSpLocks/>
          </p:cNvCxnSpPr>
          <p:nvPr/>
        </p:nvCxnSpPr>
        <p:spPr>
          <a:xfrm>
            <a:off x="7807493" y="3478406"/>
            <a:ext cx="3054623" cy="2502"/>
          </a:xfrm>
          <a:prstGeom prst="line">
            <a:avLst/>
          </a:prstGeom>
          <a:ln w="31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19" name="Gerader Verbinder 104">
            <a:extLst>
              <a:ext uri="{FF2B5EF4-FFF2-40B4-BE49-F238E27FC236}">
                <a16:creationId xmlns:a16="http://schemas.microsoft.com/office/drawing/2014/main" id="{C71E1283-E8E6-9314-B162-9081B6D79592}"/>
              </a:ext>
            </a:extLst>
          </p:cNvPr>
          <p:cNvCxnSpPr>
            <a:cxnSpLocks/>
          </p:cNvCxnSpPr>
          <p:nvPr/>
        </p:nvCxnSpPr>
        <p:spPr>
          <a:xfrm>
            <a:off x="1331581" y="3479104"/>
            <a:ext cx="3054623" cy="2502"/>
          </a:xfrm>
          <a:prstGeom prst="line">
            <a:avLst/>
          </a:prstGeom>
          <a:ln w="31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65849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3B0AC-3837-7912-359E-38F5906108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ECBCE0-1B9D-54D1-A2E7-BF0FCBB767BB}"/>
              </a:ext>
            </a:extLst>
          </p:cNvPr>
          <p:cNvSpPr>
            <a:spLocks noGrp="1"/>
          </p:cNvSpPr>
          <p:nvPr>
            <p:ph type="title"/>
          </p:nvPr>
        </p:nvSpPr>
        <p:spPr>
          <a:xfrm>
            <a:off x="838200" y="513047"/>
            <a:ext cx="10515600" cy="1544357"/>
          </a:xfrm>
        </p:spPr>
        <p:txBody>
          <a:bodyPr>
            <a:normAutofit/>
          </a:bodyPr>
          <a:lstStyle/>
          <a:p>
            <a:r>
              <a:rPr lang="en-GB" sz="1800" b="1" dirty="0">
                <a:solidFill>
                  <a:srgbClr val="0517B5"/>
                </a:solidFill>
              </a:rPr>
              <a:t>Chapter 3 / A Framework for Sustainable Innovation Cultures</a:t>
            </a:r>
            <a:br>
              <a:rPr lang="en-GB" sz="1800" b="1" dirty="0">
                <a:solidFill>
                  <a:srgbClr val="0517B5"/>
                </a:solidFill>
              </a:rPr>
            </a:br>
            <a:r>
              <a:rPr lang="en-US" sz="3600" dirty="0">
                <a:solidFill>
                  <a:srgbClr val="0517B5"/>
                </a:solidFill>
              </a:rPr>
              <a:t>Overarching Practices / </a:t>
            </a:r>
            <a:br>
              <a:rPr lang="en-US" sz="3600" dirty="0">
                <a:solidFill>
                  <a:srgbClr val="0517B5"/>
                </a:solidFill>
              </a:rPr>
            </a:br>
            <a:r>
              <a:rPr lang="en-US" sz="3600" i="1" dirty="0">
                <a:solidFill>
                  <a:srgbClr val="0517B5"/>
                </a:solidFill>
              </a:rPr>
              <a:t>7. Anticipation</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EF1FDD1A-9EDD-18D7-59DA-A66B7258865D}"/>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10EE3278-4995-1D47-0CFF-DCA6C9E6809A}"/>
              </a:ext>
            </a:extLst>
          </p:cNvPr>
          <p:cNvSpPr>
            <a:spLocks noGrp="1"/>
          </p:cNvSpPr>
          <p:nvPr>
            <p:ph idx="1"/>
          </p:nvPr>
        </p:nvSpPr>
        <p:spPr>
          <a:xfrm>
            <a:off x="838200" y="2074401"/>
            <a:ext cx="10515600" cy="4351338"/>
          </a:xfrm>
        </p:spPr>
        <p:txBody>
          <a:bodyPr>
            <a:normAutofit/>
          </a:bodyPr>
          <a:lstStyle/>
          <a:p>
            <a:pPr>
              <a:buClr>
                <a:srgbClr val="0517B5"/>
              </a:buClr>
              <a:buFont typeface="Helvetica" panose="020B0604020202020204" pitchFamily="34" charset="0"/>
              <a:buChar char="│"/>
              <a:defRPr/>
            </a:pPr>
            <a:r>
              <a:rPr lang="en-US" sz="2000" dirty="0">
                <a:solidFill>
                  <a:srgbClr val="0517B5"/>
                </a:solidFill>
              </a:rPr>
              <a:t>Address stakeholder needs and values to describe and </a:t>
            </a:r>
            <a:r>
              <a:rPr lang="en-US" sz="2000" dirty="0" err="1">
                <a:solidFill>
                  <a:srgbClr val="0517B5"/>
                </a:solidFill>
              </a:rPr>
              <a:t>analyse</a:t>
            </a:r>
            <a:r>
              <a:rPr lang="en-US" sz="2000" dirty="0">
                <a:solidFill>
                  <a:srgbClr val="0517B5"/>
                </a:solidFill>
              </a:rPr>
              <a:t> intended and unintended consequences of innovation activities on sustainable development.</a:t>
            </a:r>
            <a:r>
              <a:rPr lang="en-US" sz="2000" baseline="30000" dirty="0">
                <a:solidFill>
                  <a:srgbClr val="0517B5"/>
                </a:solidFill>
              </a:rPr>
              <a:t>14</a:t>
            </a:r>
            <a:endParaRPr lang="en-US" sz="2000" dirty="0">
              <a:solidFill>
                <a:srgbClr val="0517B5"/>
              </a:solidFill>
            </a:endParaRPr>
          </a:p>
          <a:p>
            <a:pPr marL="0" indent="0">
              <a:buClr>
                <a:schemeClr val="tx1"/>
              </a:buClr>
              <a:buNone/>
              <a:defRPr/>
            </a:pPr>
            <a:r>
              <a:rPr lang="en-US" sz="1600" b="1" dirty="0">
                <a:solidFill>
                  <a:srgbClr val="0517B5"/>
                </a:solidFill>
              </a:rPr>
              <a:t>CONCEIVING: </a:t>
            </a:r>
            <a:r>
              <a:rPr lang="en-US" sz="2000" dirty="0"/>
              <a:t>Use </a:t>
            </a:r>
            <a:r>
              <a:rPr lang="en-US" sz="2000" i="1" dirty="0"/>
              <a:t>Sensemaking </a:t>
            </a:r>
            <a:r>
              <a:rPr lang="en-US" sz="2000" dirty="0"/>
              <a:t>to reflect on how past and current experiences, critical incidents, values, practices, artefacts, tensions and values-action gaps suggest future outcomes.</a:t>
            </a:r>
            <a:endParaRPr lang="en-US" sz="2000" i="1" dirty="0"/>
          </a:p>
          <a:p>
            <a:pPr marL="0" indent="0">
              <a:buClr>
                <a:schemeClr val="tx1"/>
              </a:buClr>
              <a:buNone/>
              <a:defRPr/>
            </a:pPr>
            <a:r>
              <a:rPr lang="en-US" sz="1600" b="1" dirty="0">
                <a:solidFill>
                  <a:srgbClr val="0517B5"/>
                </a:solidFill>
              </a:rPr>
              <a:t>CO-CREATING: </a:t>
            </a:r>
            <a:r>
              <a:rPr lang="en-US" sz="2000" dirty="0"/>
              <a:t>Use </a:t>
            </a:r>
            <a:r>
              <a:rPr lang="de-DE" sz="2000" i="1" dirty="0" err="1"/>
              <a:t>Sustainability</a:t>
            </a:r>
            <a:r>
              <a:rPr lang="de-DE" sz="2000" i="1" dirty="0"/>
              <a:t> </a:t>
            </a:r>
            <a:r>
              <a:rPr lang="de-DE" sz="2000" i="1" dirty="0" err="1"/>
              <a:t>Foresight</a:t>
            </a:r>
            <a:r>
              <a:rPr lang="de-DE" sz="2000" i="1" dirty="0"/>
              <a:t> and </a:t>
            </a:r>
            <a:r>
              <a:rPr lang="de-DE" sz="2000" i="1" dirty="0" err="1"/>
              <a:t>Envisioning</a:t>
            </a:r>
            <a:r>
              <a:rPr lang="de-DE" sz="2000" i="1" dirty="0"/>
              <a:t> </a:t>
            </a:r>
            <a:r>
              <a:rPr lang="de-DE" sz="2000" dirty="0" err="1"/>
              <a:t>to</a:t>
            </a:r>
            <a:r>
              <a:rPr lang="de-DE" sz="2000" dirty="0"/>
              <a:t> </a:t>
            </a:r>
            <a:r>
              <a:rPr lang="de-DE" sz="2000" dirty="0" err="1"/>
              <a:t>specify</a:t>
            </a:r>
            <a:r>
              <a:rPr lang="de-DE" sz="2000" dirty="0"/>
              <a:t> </a:t>
            </a:r>
            <a:r>
              <a:rPr lang="de-DE" sz="2000" dirty="0" err="1"/>
              <a:t>future</a:t>
            </a:r>
            <a:r>
              <a:rPr lang="de-DE" sz="2000" dirty="0"/>
              <a:t> </a:t>
            </a:r>
            <a:r>
              <a:rPr lang="de-DE" sz="2000" dirty="0" err="1"/>
              <a:t>scenarios</a:t>
            </a:r>
            <a:r>
              <a:rPr lang="de-DE" sz="2000" dirty="0"/>
              <a:t> and </a:t>
            </a:r>
            <a:r>
              <a:rPr lang="de-DE" sz="2000" dirty="0" err="1"/>
              <a:t>their</a:t>
            </a:r>
            <a:r>
              <a:rPr lang="de-DE" sz="2000" dirty="0"/>
              <a:t> </a:t>
            </a:r>
            <a:r>
              <a:rPr lang="de-DE" sz="2000" dirty="0" err="1"/>
              <a:t>outcomes</a:t>
            </a:r>
            <a:r>
              <a:rPr lang="de-DE" sz="2000" dirty="0"/>
              <a:t>.</a:t>
            </a:r>
            <a:endParaRPr lang="en-US" sz="2000" i="1" dirty="0"/>
          </a:p>
          <a:p>
            <a:pPr marL="0" indent="0">
              <a:buClr>
                <a:schemeClr val="tx1"/>
              </a:buClr>
              <a:buNone/>
              <a:defRPr/>
            </a:pPr>
            <a:r>
              <a:rPr lang="en-US" sz="1600" b="1" dirty="0">
                <a:solidFill>
                  <a:srgbClr val="0517B5"/>
                </a:solidFill>
              </a:rPr>
              <a:t>CULTIVATING: </a:t>
            </a:r>
            <a:r>
              <a:rPr lang="en-US" sz="2000" dirty="0"/>
              <a:t>Use </a:t>
            </a:r>
            <a:r>
              <a:rPr lang="de-DE" sz="2000" i="1" dirty="0" err="1"/>
              <a:t>Results</a:t>
            </a:r>
            <a:r>
              <a:rPr lang="de-DE" sz="2000" i="1" dirty="0"/>
              <a:t> Chains </a:t>
            </a:r>
            <a:r>
              <a:rPr lang="de-DE" sz="2000" dirty="0" err="1"/>
              <a:t>to</a:t>
            </a:r>
            <a:r>
              <a:rPr lang="de-DE" sz="2000" dirty="0"/>
              <a:t> </a:t>
            </a:r>
            <a:r>
              <a:rPr lang="de-DE" sz="2000" dirty="0" err="1"/>
              <a:t>estimate</a:t>
            </a:r>
            <a:r>
              <a:rPr lang="de-DE" sz="2000" dirty="0"/>
              <a:t> not </a:t>
            </a:r>
            <a:r>
              <a:rPr lang="de-DE" sz="2000" dirty="0" err="1"/>
              <a:t>only</a:t>
            </a:r>
            <a:r>
              <a:rPr lang="de-DE" sz="2000" dirty="0"/>
              <a:t> positive </a:t>
            </a:r>
            <a:r>
              <a:rPr lang="de-DE" sz="2000" dirty="0" err="1"/>
              <a:t>impacts</a:t>
            </a:r>
            <a:r>
              <a:rPr lang="en-US" sz="2000" dirty="0"/>
              <a:t>, but also potential unintended consequences of innovation.</a:t>
            </a:r>
            <a:endParaRPr lang="en-GB" sz="2000" i="1" dirty="0"/>
          </a:p>
        </p:txBody>
      </p:sp>
      <p:sp>
        <p:nvSpPr>
          <p:cNvPr id="3" name="Footer Placeholder 4">
            <a:extLst>
              <a:ext uri="{FF2B5EF4-FFF2-40B4-BE49-F238E27FC236}">
                <a16:creationId xmlns:a16="http://schemas.microsoft.com/office/drawing/2014/main" id="{91265CF3-A492-FE2D-0700-0A33FF6D7A8E}"/>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4" name="Picture 7">
            <a:extLst>
              <a:ext uri="{FF2B5EF4-FFF2-40B4-BE49-F238E27FC236}">
                <a16:creationId xmlns:a16="http://schemas.microsoft.com/office/drawing/2014/main" id="{162614CC-8405-6DA1-7827-44C709A6510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348638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C4F4F-C047-8C7F-1903-5BC69E2D9A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E7C3B6-E64C-6B1A-0261-A3A971028BC5}"/>
              </a:ext>
            </a:extLst>
          </p:cNvPr>
          <p:cNvSpPr>
            <a:spLocks noGrp="1"/>
          </p:cNvSpPr>
          <p:nvPr>
            <p:ph type="title"/>
          </p:nvPr>
        </p:nvSpPr>
        <p:spPr>
          <a:xfrm>
            <a:off x="838200" y="553389"/>
            <a:ext cx="10515600" cy="1460500"/>
          </a:xfrm>
        </p:spPr>
        <p:txBody>
          <a:bodyPr>
            <a:normAutofit/>
          </a:bodyPr>
          <a:lstStyle/>
          <a:p>
            <a:r>
              <a:rPr lang="en-GB" sz="1800" b="1" dirty="0">
                <a:solidFill>
                  <a:srgbClr val="0517B5"/>
                </a:solidFill>
              </a:rPr>
              <a:t>Chapter 3 / A Framework for Sustainable Innovation Cultures</a:t>
            </a:r>
            <a:br>
              <a:rPr lang="en-GB" sz="1800" b="1" dirty="0">
                <a:solidFill>
                  <a:srgbClr val="0517B5"/>
                </a:solidFill>
              </a:rPr>
            </a:br>
            <a:r>
              <a:rPr lang="en-US" sz="3600" dirty="0">
                <a:solidFill>
                  <a:srgbClr val="0517B5"/>
                </a:solidFill>
              </a:rPr>
              <a:t>Overarching Practices / </a:t>
            </a:r>
            <a:br>
              <a:rPr lang="en-US" sz="3600" dirty="0">
                <a:solidFill>
                  <a:srgbClr val="0517B5"/>
                </a:solidFill>
              </a:rPr>
            </a:br>
            <a:r>
              <a:rPr lang="en-US" sz="3600" i="1" dirty="0">
                <a:solidFill>
                  <a:srgbClr val="0517B5"/>
                </a:solidFill>
              </a:rPr>
              <a:t>8. Responsiveness</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51E11F8D-2B41-850D-49A5-9CC492FF966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8C7CBCF2-4EE7-242A-FD6F-70E62CC255C3}"/>
              </a:ext>
            </a:extLst>
          </p:cNvPr>
          <p:cNvSpPr>
            <a:spLocks noGrp="1"/>
          </p:cNvSpPr>
          <p:nvPr>
            <p:ph idx="1"/>
          </p:nvPr>
        </p:nvSpPr>
        <p:spPr>
          <a:xfrm>
            <a:off x="838200" y="2074405"/>
            <a:ext cx="10515600" cy="2134534"/>
          </a:xfrm>
        </p:spPr>
        <p:txBody>
          <a:bodyPr>
            <a:normAutofit/>
          </a:bodyPr>
          <a:lstStyle/>
          <a:p>
            <a:pPr>
              <a:buClr>
                <a:srgbClr val="0517B5"/>
              </a:buClr>
              <a:buFont typeface="Helvetica" panose="020B0604020202020204" pitchFamily="34" charset="0"/>
              <a:buChar char="│"/>
              <a:defRPr/>
            </a:pPr>
            <a:r>
              <a:rPr lang="en-US" sz="2000" dirty="0">
                <a:solidFill>
                  <a:srgbClr val="0517B5"/>
                </a:solidFill>
              </a:rPr>
              <a:t>Change the direction, trajectory and pace of innovation in response to stakeholder and public values and changing circumstances.</a:t>
            </a:r>
            <a:r>
              <a:rPr lang="en-US" sz="2000" baseline="30000" dirty="0">
                <a:solidFill>
                  <a:srgbClr val="0517B5"/>
                </a:solidFill>
              </a:rPr>
              <a:t>14</a:t>
            </a:r>
            <a:endParaRPr lang="en-US" sz="2000" dirty="0">
              <a:solidFill>
                <a:srgbClr val="0517B5"/>
              </a:solidFill>
            </a:endParaRPr>
          </a:p>
          <a:p>
            <a:pPr marL="0" indent="0">
              <a:buClr>
                <a:schemeClr val="tx1"/>
              </a:buClr>
              <a:buNone/>
              <a:defRPr/>
            </a:pPr>
            <a:r>
              <a:rPr kumimoji="0" lang="en-US" sz="1600" b="1" i="0" u="none" strike="noStrike" kern="1200" cap="none" spc="0" normalizeH="0" baseline="0" noProof="0" dirty="0">
                <a:ln>
                  <a:noFill/>
                </a:ln>
                <a:solidFill>
                  <a:srgbClr val="0517B5"/>
                </a:solidFill>
                <a:effectLst/>
                <a:uLnTx/>
                <a:uFillTx/>
                <a:latin typeface="IBM Plex Sans" panose="020B0503050203000203" pitchFamily="34" charset="0"/>
                <a:ea typeface="+mn-ea"/>
                <a:cs typeface="Helvetica" panose="020B0604020202020204" pitchFamily="34" charset="0"/>
              </a:rPr>
              <a:t>CONCEIVING: </a:t>
            </a:r>
            <a:r>
              <a:rPr lang="en-US" sz="2000" dirty="0"/>
              <a:t>Manage innovation by responding to stakeholder concerns.</a:t>
            </a:r>
            <a:endParaRPr lang="en-US" sz="2000" i="1" dirty="0"/>
          </a:p>
          <a:p>
            <a:pPr marL="0" indent="0">
              <a:buClr>
                <a:schemeClr val="tx1"/>
              </a:buClr>
              <a:buNone/>
              <a:defRPr/>
            </a:pPr>
            <a:r>
              <a:rPr kumimoji="0" lang="en-US" sz="1600" b="1" i="0" u="none" strike="noStrike" kern="1200" cap="none" spc="0" normalizeH="0" baseline="0" noProof="0" dirty="0">
                <a:ln>
                  <a:noFill/>
                </a:ln>
                <a:solidFill>
                  <a:srgbClr val="0517B5"/>
                </a:solidFill>
                <a:effectLst/>
                <a:uLnTx/>
                <a:uFillTx/>
                <a:latin typeface="IBM Plex Sans" panose="020B0503050203000203" pitchFamily="34" charset="0"/>
                <a:ea typeface="+mn-ea"/>
                <a:cs typeface="Helvetica" panose="020B0604020202020204" pitchFamily="34" charset="0"/>
              </a:rPr>
              <a:t>CULTIVATING: </a:t>
            </a:r>
            <a:r>
              <a:rPr lang="en-US" sz="2000" dirty="0"/>
              <a:t>Ensure alignment between innovation efforts and stakeholder values and needs, for example, by leveraging </a:t>
            </a:r>
            <a:r>
              <a:rPr lang="en-US" sz="2000" i="1" dirty="0"/>
              <a:t>Participative Decision Making </a:t>
            </a:r>
            <a:r>
              <a:rPr lang="en-US" sz="2000" dirty="0"/>
              <a:t>or sustainability-oriented </a:t>
            </a:r>
            <a:r>
              <a:rPr lang="en-US" sz="2000" i="1" dirty="0"/>
              <a:t>Management Systems</a:t>
            </a:r>
            <a:r>
              <a:rPr lang="en-US" sz="2000" dirty="0"/>
              <a:t>. </a:t>
            </a:r>
            <a:endParaRPr lang="en-GB" sz="2000" i="1" dirty="0"/>
          </a:p>
        </p:txBody>
      </p:sp>
      <p:sp>
        <p:nvSpPr>
          <p:cNvPr id="3" name="Footer Placeholder 4">
            <a:extLst>
              <a:ext uri="{FF2B5EF4-FFF2-40B4-BE49-F238E27FC236}">
                <a16:creationId xmlns:a16="http://schemas.microsoft.com/office/drawing/2014/main" id="{D4856B96-643C-0BAA-7A78-5978F1182596}"/>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4" name="Picture 7">
            <a:extLst>
              <a:ext uri="{FF2B5EF4-FFF2-40B4-BE49-F238E27FC236}">
                <a16:creationId xmlns:a16="http://schemas.microsoft.com/office/drawing/2014/main" id="{0249F3BB-FE32-926A-3533-1C9D95D8B7D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286764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58107-3F9F-25BC-51B6-29E3202C17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C7BFF0-3B39-5EF1-9BA8-3BEF6CC39824}"/>
              </a:ext>
            </a:extLst>
          </p:cNvPr>
          <p:cNvSpPr>
            <a:spLocks noGrp="1"/>
          </p:cNvSpPr>
          <p:nvPr>
            <p:ph type="title"/>
          </p:nvPr>
        </p:nvSpPr>
        <p:spPr>
          <a:xfrm>
            <a:off x="838200" y="479428"/>
            <a:ext cx="10515600" cy="1611593"/>
          </a:xfrm>
        </p:spPr>
        <p:txBody>
          <a:bodyPr>
            <a:normAutofit/>
          </a:bodyPr>
          <a:lstStyle/>
          <a:p>
            <a:r>
              <a:rPr lang="en-GB" sz="1800" b="1" dirty="0">
                <a:solidFill>
                  <a:srgbClr val="0517B5"/>
                </a:solidFill>
              </a:rPr>
              <a:t>Chapter 3 / A Framework for Sustainable Innovation Cultures</a:t>
            </a:r>
            <a:br>
              <a:rPr lang="en-GB" sz="1800" b="1" dirty="0">
                <a:solidFill>
                  <a:srgbClr val="0517B5"/>
                </a:solidFill>
              </a:rPr>
            </a:br>
            <a:r>
              <a:rPr lang="en-US" sz="3600" dirty="0">
                <a:solidFill>
                  <a:srgbClr val="0517B5"/>
                </a:solidFill>
              </a:rPr>
              <a:t>Overarching Practices / </a:t>
            </a:r>
            <a:br>
              <a:rPr lang="en-US" sz="3600" dirty="0">
                <a:solidFill>
                  <a:srgbClr val="0517B5"/>
                </a:solidFill>
              </a:rPr>
            </a:br>
            <a:r>
              <a:rPr lang="en-US" sz="3600" i="1" dirty="0">
                <a:solidFill>
                  <a:srgbClr val="0517B5"/>
                </a:solidFill>
              </a:rPr>
              <a:t>9. Empowerment</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86296A16-7523-BB0F-4C72-9670CE2E1988}"/>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C550D200-B899-B16A-A993-F6576C0F209C}"/>
              </a:ext>
            </a:extLst>
          </p:cNvPr>
          <p:cNvSpPr>
            <a:spLocks noGrp="1"/>
          </p:cNvSpPr>
          <p:nvPr>
            <p:ph idx="1"/>
          </p:nvPr>
        </p:nvSpPr>
        <p:spPr>
          <a:xfrm>
            <a:off x="838200" y="2067679"/>
            <a:ext cx="10515600" cy="4351338"/>
          </a:xfrm>
        </p:spPr>
        <p:txBody>
          <a:bodyPr>
            <a:normAutofit/>
          </a:bodyPr>
          <a:lstStyle/>
          <a:p>
            <a:pPr>
              <a:buClr>
                <a:srgbClr val="0517B5"/>
              </a:buClr>
              <a:buFont typeface="Helvetica" panose="020B0604020202020204" pitchFamily="34" charset="0"/>
              <a:buChar char="│"/>
              <a:defRPr/>
            </a:pPr>
            <a:r>
              <a:rPr lang="en-US" sz="2000" dirty="0">
                <a:solidFill>
                  <a:srgbClr val="0517B5"/>
                </a:solidFill>
              </a:rPr>
              <a:t>Give employees the authority and resources to take ownership of sustainability initiatives.</a:t>
            </a:r>
            <a:r>
              <a:rPr lang="en-US" sz="2000" baseline="30000" dirty="0">
                <a:solidFill>
                  <a:srgbClr val="0517B5"/>
                </a:solidFill>
              </a:rPr>
              <a:t>15</a:t>
            </a:r>
            <a:endParaRPr lang="en-US" sz="2000" dirty="0">
              <a:solidFill>
                <a:srgbClr val="0517B5"/>
              </a:solidFill>
            </a:endParaRPr>
          </a:p>
          <a:p>
            <a:pPr marL="0" indent="0">
              <a:buClr>
                <a:schemeClr val="tx1"/>
              </a:buClr>
              <a:buNone/>
              <a:defRPr/>
            </a:pPr>
            <a:r>
              <a:rPr lang="en-US" sz="1600" b="1" dirty="0">
                <a:solidFill>
                  <a:srgbClr val="0517B5"/>
                </a:solidFill>
              </a:rPr>
              <a:t>CONCEIVING: </a:t>
            </a:r>
            <a:r>
              <a:rPr lang="en-US" sz="2000" dirty="0"/>
              <a:t>Empower employees to influence how a given culture is under stood, for example, by </a:t>
            </a:r>
            <a:r>
              <a:rPr lang="en-US" sz="2000" dirty="0" err="1"/>
              <a:t>organising</a:t>
            </a:r>
            <a:r>
              <a:rPr lang="en-US" sz="2000" dirty="0"/>
              <a:t> a </a:t>
            </a:r>
            <a:r>
              <a:rPr lang="en-US" sz="2000" i="1" dirty="0"/>
              <a:t>Values Jam. </a:t>
            </a:r>
          </a:p>
          <a:p>
            <a:pPr marL="0" indent="0">
              <a:buClr>
                <a:schemeClr val="tx1"/>
              </a:buClr>
              <a:buNone/>
              <a:defRPr/>
            </a:pPr>
            <a:r>
              <a:rPr lang="en-US" sz="1600" b="1" dirty="0">
                <a:solidFill>
                  <a:srgbClr val="0517B5"/>
                </a:solidFill>
              </a:rPr>
              <a:t>CO-CREATING: </a:t>
            </a:r>
            <a:r>
              <a:rPr lang="en-US" sz="2000" dirty="0"/>
              <a:t>Ensure that diverse voices are heard, leading to more innovative and inclusive solutions</a:t>
            </a:r>
            <a:r>
              <a:rPr lang="de-DE" sz="2000" dirty="0"/>
              <a:t>.</a:t>
            </a:r>
            <a:endParaRPr lang="en-US" sz="2000" i="1" dirty="0"/>
          </a:p>
          <a:p>
            <a:pPr marL="0" indent="0">
              <a:buClr>
                <a:schemeClr val="tx1"/>
              </a:buClr>
              <a:buNone/>
              <a:defRPr/>
            </a:pPr>
            <a:r>
              <a:rPr lang="en-US" sz="1600" b="1" dirty="0">
                <a:solidFill>
                  <a:srgbClr val="0517B5"/>
                </a:solidFill>
              </a:rPr>
              <a:t>CULTIVATING: </a:t>
            </a:r>
            <a:r>
              <a:rPr lang="en-US" sz="2000" dirty="0"/>
              <a:t>Empower employees to take owner ship of sustainability projects and sustain their engagement.</a:t>
            </a:r>
            <a:endParaRPr lang="en-GB" sz="2000" i="1" dirty="0"/>
          </a:p>
        </p:txBody>
      </p:sp>
      <p:sp>
        <p:nvSpPr>
          <p:cNvPr id="3" name="Footer Placeholder 4">
            <a:extLst>
              <a:ext uri="{FF2B5EF4-FFF2-40B4-BE49-F238E27FC236}">
                <a16:creationId xmlns:a16="http://schemas.microsoft.com/office/drawing/2014/main" id="{4221E618-5E5A-B7DA-FF02-19614AA9A0CB}"/>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4" name="Picture 7">
            <a:extLst>
              <a:ext uri="{FF2B5EF4-FFF2-40B4-BE49-F238E27FC236}">
                <a16:creationId xmlns:a16="http://schemas.microsoft.com/office/drawing/2014/main" id="{9F77D95A-347C-472B-DF7B-17695CDF11A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36513798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F8361-6C20-6C8F-7768-641213B195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05065C-88A3-BB51-EAC5-F08F5548B75D}"/>
              </a:ext>
            </a:extLst>
          </p:cNvPr>
          <p:cNvSpPr>
            <a:spLocks noGrp="1"/>
          </p:cNvSpPr>
          <p:nvPr>
            <p:ph type="title"/>
          </p:nvPr>
        </p:nvSpPr>
        <p:spPr>
          <a:xfrm>
            <a:off x="838200" y="546665"/>
            <a:ext cx="10515600" cy="1460500"/>
          </a:xfrm>
        </p:spPr>
        <p:txBody>
          <a:bodyPr>
            <a:normAutofit/>
          </a:bodyPr>
          <a:lstStyle/>
          <a:p>
            <a:r>
              <a:rPr lang="en-GB" sz="1800" b="1" dirty="0">
                <a:solidFill>
                  <a:srgbClr val="0517B5"/>
                </a:solidFill>
              </a:rPr>
              <a:t>Chapter 3 / A Framework for Sustainable Innovation Cultures</a:t>
            </a:r>
            <a:br>
              <a:rPr lang="en-GB" sz="1800" b="1" dirty="0">
                <a:solidFill>
                  <a:srgbClr val="0517B5"/>
                </a:solidFill>
              </a:rPr>
            </a:br>
            <a:r>
              <a:rPr lang="en-US" sz="3600" dirty="0">
                <a:solidFill>
                  <a:srgbClr val="0517B5"/>
                </a:solidFill>
              </a:rPr>
              <a:t>Overarching Practices / </a:t>
            </a:r>
            <a:br>
              <a:rPr lang="en-US" sz="3600" dirty="0">
                <a:solidFill>
                  <a:srgbClr val="0517B5"/>
                </a:solidFill>
              </a:rPr>
            </a:br>
            <a:r>
              <a:rPr lang="en-US" sz="3600" i="1" dirty="0">
                <a:solidFill>
                  <a:srgbClr val="0517B5"/>
                </a:solidFill>
              </a:rPr>
              <a:t>10. </a:t>
            </a:r>
            <a:r>
              <a:rPr lang="en-US" sz="3600" i="1" dirty="0" err="1">
                <a:solidFill>
                  <a:srgbClr val="0517B5"/>
                </a:solidFill>
              </a:rPr>
              <a:t>Decentralisation</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C10B3442-DA81-420C-A978-43FBF29C0C28}"/>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EE8B982F-3D86-C620-8632-BFF461F9E8A9}"/>
              </a:ext>
            </a:extLst>
          </p:cNvPr>
          <p:cNvSpPr>
            <a:spLocks noGrp="1"/>
          </p:cNvSpPr>
          <p:nvPr>
            <p:ph idx="1"/>
          </p:nvPr>
        </p:nvSpPr>
        <p:spPr>
          <a:xfrm>
            <a:off x="838200" y="2074403"/>
            <a:ext cx="10515600" cy="4351338"/>
          </a:xfrm>
        </p:spPr>
        <p:txBody>
          <a:bodyPr>
            <a:normAutofit/>
          </a:bodyPr>
          <a:lstStyle/>
          <a:p>
            <a:pPr>
              <a:buClr>
                <a:srgbClr val="0517B5"/>
              </a:buClr>
              <a:buFont typeface="Helvetica" panose="020B0604020202020204" pitchFamily="34" charset="0"/>
              <a:buChar char="│"/>
              <a:defRPr/>
            </a:pPr>
            <a:r>
              <a:rPr lang="en-US" sz="2000" dirty="0">
                <a:solidFill>
                  <a:srgbClr val="0517B5"/>
                </a:solidFill>
              </a:rPr>
              <a:t>Empower local teams to make decisions tailored to their specific context.</a:t>
            </a:r>
            <a:r>
              <a:rPr lang="en-US" sz="2000" baseline="30000" dirty="0">
                <a:solidFill>
                  <a:srgbClr val="0517B5"/>
                </a:solidFill>
              </a:rPr>
              <a:t>15</a:t>
            </a:r>
            <a:endParaRPr lang="en-US" sz="2000" dirty="0">
              <a:solidFill>
                <a:srgbClr val="0517B5"/>
              </a:solidFill>
            </a:endParaRPr>
          </a:p>
          <a:p>
            <a:pPr marL="0" indent="0">
              <a:buClr>
                <a:schemeClr val="tx1"/>
              </a:buClr>
              <a:buNone/>
              <a:defRPr/>
            </a:pPr>
            <a:r>
              <a:rPr lang="en-US" sz="1600" b="1" dirty="0">
                <a:solidFill>
                  <a:srgbClr val="0517B5"/>
                </a:solidFill>
              </a:rPr>
              <a:t>CONCEIVING: </a:t>
            </a:r>
            <a:r>
              <a:rPr lang="en-US" sz="2000" dirty="0"/>
              <a:t>Understand the subcultures of individual teams, departments or regions where tensions and values-action gaps prevail and where new opportunities emerge.</a:t>
            </a:r>
            <a:endParaRPr lang="en-US" sz="2000" i="1" dirty="0"/>
          </a:p>
          <a:p>
            <a:pPr marL="0" indent="0">
              <a:buClr>
                <a:schemeClr val="tx1"/>
              </a:buClr>
              <a:buNone/>
              <a:defRPr/>
            </a:pPr>
            <a:r>
              <a:rPr lang="en-US" sz="1600" b="1" dirty="0">
                <a:solidFill>
                  <a:srgbClr val="0517B5"/>
                </a:solidFill>
              </a:rPr>
              <a:t>CO-CREATING: </a:t>
            </a:r>
            <a:r>
              <a:rPr lang="en-US" sz="2000" dirty="0"/>
              <a:t>Empower local teams to generate sustainability initiatives that are context-specific and aligned with their needs</a:t>
            </a:r>
            <a:r>
              <a:rPr lang="de-DE" sz="2000" dirty="0"/>
              <a:t>.</a:t>
            </a:r>
            <a:endParaRPr lang="en-US" sz="2000" i="1" dirty="0"/>
          </a:p>
          <a:p>
            <a:pPr marL="0" indent="0">
              <a:buClr>
                <a:schemeClr val="tx1"/>
              </a:buClr>
              <a:buNone/>
              <a:defRPr/>
            </a:pPr>
            <a:r>
              <a:rPr lang="en-US" sz="1600" b="1" dirty="0">
                <a:solidFill>
                  <a:srgbClr val="0517B5"/>
                </a:solidFill>
              </a:rPr>
              <a:t>CULTIVATING: </a:t>
            </a:r>
            <a:r>
              <a:rPr lang="en-US" sz="2000" dirty="0"/>
              <a:t>Enable sustainable innovation on a local level, for instance, through </a:t>
            </a:r>
            <a:r>
              <a:rPr lang="en-US" sz="2000" i="1" dirty="0"/>
              <a:t>Tailored Communication </a:t>
            </a:r>
            <a:r>
              <a:rPr lang="en-US" sz="2000" dirty="0"/>
              <a:t>and artefacts.</a:t>
            </a:r>
            <a:endParaRPr lang="en-GB" sz="2000" i="1" dirty="0"/>
          </a:p>
        </p:txBody>
      </p:sp>
      <p:sp>
        <p:nvSpPr>
          <p:cNvPr id="3" name="Footer Placeholder 4">
            <a:extLst>
              <a:ext uri="{FF2B5EF4-FFF2-40B4-BE49-F238E27FC236}">
                <a16:creationId xmlns:a16="http://schemas.microsoft.com/office/drawing/2014/main" id="{D965D306-E9E9-1C38-CC08-A1AE25810DCD}"/>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4" name="Picture 7">
            <a:extLst>
              <a:ext uri="{FF2B5EF4-FFF2-40B4-BE49-F238E27FC236}">
                <a16:creationId xmlns:a16="http://schemas.microsoft.com/office/drawing/2014/main" id="{9618B400-D792-2B5E-F0F5-E0EA5A1E197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30572584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1C0F5-37F3-6990-CFBB-5C9387F2E1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CFFAF0-89EC-2BA3-66BF-97EDC7B1E89F}"/>
              </a:ext>
            </a:extLst>
          </p:cNvPr>
          <p:cNvSpPr>
            <a:spLocks noGrp="1"/>
          </p:cNvSpPr>
          <p:nvPr>
            <p:ph type="title"/>
          </p:nvPr>
        </p:nvSpPr>
        <p:spPr>
          <a:xfrm>
            <a:off x="838200" y="622108"/>
            <a:ext cx="10515600" cy="1325563"/>
          </a:xfrm>
        </p:spPr>
        <p:txBody>
          <a:bodyPr>
            <a:normAutofit fontScale="90000"/>
          </a:bodyPr>
          <a:lstStyle/>
          <a:p>
            <a:r>
              <a:rPr lang="en-GB" sz="2000" b="1" dirty="0">
                <a:solidFill>
                  <a:srgbClr val="0517B5"/>
                </a:solidFill>
              </a:rPr>
              <a:t>Chapter 3 / A Framework for Sustainable Innovation Cultures</a:t>
            </a:r>
            <a:br>
              <a:rPr lang="en-GB" sz="2000" b="1" dirty="0">
                <a:solidFill>
                  <a:srgbClr val="0517B5"/>
                </a:solidFill>
              </a:rPr>
            </a:br>
            <a:r>
              <a:rPr lang="en-US" sz="4000" dirty="0">
                <a:solidFill>
                  <a:srgbClr val="0517B5"/>
                </a:solidFill>
              </a:rPr>
              <a:t>Overarching Practices / </a:t>
            </a:r>
            <a:br>
              <a:rPr lang="en-US" sz="4000" dirty="0">
                <a:solidFill>
                  <a:srgbClr val="0517B5"/>
                </a:solidFill>
              </a:rPr>
            </a:br>
            <a:r>
              <a:rPr lang="en-US" sz="4000" i="1" dirty="0">
                <a:solidFill>
                  <a:srgbClr val="0517B5"/>
                </a:solidFill>
              </a:rPr>
              <a:t>11. Symbolic Ethical Leadership</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83D87176-89B4-7C9B-8777-7399FFA502E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F8DC4AF2-2EC1-BEA9-848E-97C982DD4021}"/>
              </a:ext>
            </a:extLst>
          </p:cNvPr>
          <p:cNvSpPr>
            <a:spLocks noGrp="1"/>
          </p:cNvSpPr>
          <p:nvPr>
            <p:ph idx="1"/>
          </p:nvPr>
        </p:nvSpPr>
        <p:spPr>
          <a:xfrm>
            <a:off x="838200" y="2075884"/>
            <a:ext cx="10515600" cy="4351338"/>
          </a:xfrm>
        </p:spPr>
        <p:txBody>
          <a:bodyPr>
            <a:normAutofit/>
          </a:bodyPr>
          <a:lstStyle/>
          <a:p>
            <a:pPr>
              <a:buClr>
                <a:srgbClr val="0517B5"/>
              </a:buClr>
              <a:buFont typeface="Helvetica" panose="020B0604020202020204" pitchFamily="34" charset="0"/>
              <a:buChar char="│"/>
              <a:defRPr/>
            </a:pPr>
            <a:r>
              <a:rPr lang="en-US" sz="2000" dirty="0">
                <a:solidFill>
                  <a:srgbClr val="0517B5"/>
                </a:solidFill>
              </a:rPr>
              <a:t>Actively engage organizational leaders in fostering ethical values, integrating these in their own </a:t>
            </a:r>
            <a:r>
              <a:rPr lang="en-US" sz="2000" dirty="0" err="1">
                <a:solidFill>
                  <a:srgbClr val="0517B5"/>
                </a:solidFill>
              </a:rPr>
              <a:t>behaviour</a:t>
            </a:r>
            <a:r>
              <a:rPr lang="en-US" sz="2000" dirty="0">
                <a:solidFill>
                  <a:srgbClr val="0517B5"/>
                </a:solidFill>
              </a:rPr>
              <a:t> and communicating them across the organisation.</a:t>
            </a:r>
            <a:r>
              <a:rPr lang="en-US" sz="2000" baseline="30000" dirty="0">
                <a:solidFill>
                  <a:srgbClr val="0517B5"/>
                </a:solidFill>
              </a:rPr>
              <a:t>16</a:t>
            </a:r>
            <a:endParaRPr lang="en-US" sz="2000" dirty="0">
              <a:solidFill>
                <a:srgbClr val="0517B5"/>
              </a:solidFill>
            </a:endParaRPr>
          </a:p>
          <a:p>
            <a:pPr marL="0" indent="0">
              <a:buClr>
                <a:schemeClr val="tx1"/>
              </a:buClr>
              <a:buNone/>
              <a:defRPr/>
            </a:pPr>
            <a:r>
              <a:rPr lang="en-US" sz="1600" b="1" dirty="0">
                <a:solidFill>
                  <a:srgbClr val="0517B5"/>
                </a:solidFill>
              </a:rPr>
              <a:t>CONCEIVING: </a:t>
            </a:r>
            <a:r>
              <a:rPr lang="en-US" sz="2000" dirty="0"/>
              <a:t>Understand the sustainability-related priorities and values of the leadership team and how it conveys the espoused </a:t>
            </a:r>
            <a:r>
              <a:rPr lang="en-US" sz="2000" dirty="0" err="1"/>
              <a:t>organisational</a:t>
            </a:r>
            <a:r>
              <a:rPr lang="en-US" sz="2000" dirty="0"/>
              <a:t> values through symbolic gestures and rituals.</a:t>
            </a:r>
            <a:endParaRPr lang="en-US" sz="2000" i="1" dirty="0"/>
          </a:p>
          <a:p>
            <a:pPr marL="0" indent="0">
              <a:buClr>
                <a:schemeClr val="tx1"/>
              </a:buClr>
              <a:buNone/>
              <a:defRPr/>
            </a:pPr>
            <a:r>
              <a:rPr lang="en-US" sz="1600" b="1" dirty="0">
                <a:solidFill>
                  <a:srgbClr val="0517B5"/>
                </a:solidFill>
              </a:rPr>
              <a:t>CO-CREATING: </a:t>
            </a:r>
            <a:r>
              <a:rPr lang="en-GB" sz="2000" dirty="0"/>
              <a:t>Use </a:t>
            </a:r>
            <a:r>
              <a:rPr lang="en-US" sz="2000" dirty="0"/>
              <a:t>methods like a </a:t>
            </a:r>
            <a:r>
              <a:rPr lang="en-US" sz="2000" i="1" dirty="0"/>
              <a:t>Guiding Principles Review </a:t>
            </a:r>
            <a:r>
              <a:rPr lang="en-US" sz="2000" dirty="0"/>
              <a:t>or an </a:t>
            </a:r>
            <a:r>
              <a:rPr lang="en-US" sz="2000" i="1" dirty="0"/>
              <a:t>Identity and Policy Review </a:t>
            </a:r>
            <a:r>
              <a:rPr lang="en-GB" sz="2000" dirty="0"/>
              <a:t>to </a:t>
            </a:r>
            <a:r>
              <a:rPr lang="en-US" sz="2000" dirty="0"/>
              <a:t>provide a foundation for improving alignment across hierarchical levels.</a:t>
            </a:r>
            <a:endParaRPr lang="en-US" sz="2000" i="1" dirty="0"/>
          </a:p>
          <a:p>
            <a:pPr marL="0" indent="0">
              <a:buClr>
                <a:schemeClr val="tx1"/>
              </a:buClr>
              <a:buNone/>
              <a:defRPr/>
            </a:pPr>
            <a:r>
              <a:rPr lang="en-US" sz="1600" b="1" dirty="0">
                <a:solidFill>
                  <a:srgbClr val="0517B5"/>
                </a:solidFill>
              </a:rPr>
              <a:t>CULTIVATING: </a:t>
            </a:r>
            <a:r>
              <a:rPr lang="en-GB" sz="2000" dirty="0"/>
              <a:t>Use </a:t>
            </a:r>
            <a:r>
              <a:rPr lang="en-US" sz="2000" dirty="0"/>
              <a:t>methods like a </a:t>
            </a:r>
            <a:r>
              <a:rPr lang="en-US" sz="2000" i="1" dirty="0"/>
              <a:t>Guiding Principles Review </a:t>
            </a:r>
            <a:r>
              <a:rPr lang="en-US" sz="2000" dirty="0"/>
              <a:t>or an </a:t>
            </a:r>
            <a:r>
              <a:rPr lang="en-US" sz="2000" i="1" dirty="0"/>
              <a:t>Identity and Policy Review </a:t>
            </a:r>
            <a:r>
              <a:rPr lang="en-GB" sz="2000" dirty="0"/>
              <a:t>to </a:t>
            </a:r>
            <a:r>
              <a:rPr lang="en-US" sz="2000" dirty="0"/>
              <a:t>to ensure consistent ethical leadership with new interventions and strategies. </a:t>
            </a:r>
            <a:endParaRPr lang="en-GB" sz="2000" i="1" dirty="0"/>
          </a:p>
        </p:txBody>
      </p:sp>
      <p:sp>
        <p:nvSpPr>
          <p:cNvPr id="3" name="Footer Placeholder 4">
            <a:extLst>
              <a:ext uri="{FF2B5EF4-FFF2-40B4-BE49-F238E27FC236}">
                <a16:creationId xmlns:a16="http://schemas.microsoft.com/office/drawing/2014/main" id="{39115DE5-A19E-8BFD-5237-9BAEE9218D7C}"/>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4" name="Picture 7">
            <a:extLst>
              <a:ext uri="{FF2B5EF4-FFF2-40B4-BE49-F238E27FC236}">
                <a16:creationId xmlns:a16="http://schemas.microsoft.com/office/drawing/2014/main" id="{FCA54909-9F75-674E-3709-39493BFE077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27568419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ECDAC-4A77-D82A-0148-C9FE815E09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464B87-8768-E7CD-3136-C13015C49C70}"/>
              </a:ext>
            </a:extLst>
          </p:cNvPr>
          <p:cNvSpPr>
            <a:spLocks noGrp="1"/>
          </p:cNvSpPr>
          <p:nvPr>
            <p:ph type="title"/>
          </p:nvPr>
        </p:nvSpPr>
        <p:spPr>
          <a:xfrm>
            <a:off x="838200" y="513043"/>
            <a:ext cx="10515600" cy="1524187"/>
          </a:xfrm>
        </p:spPr>
        <p:txBody>
          <a:bodyPr>
            <a:normAutofit/>
          </a:bodyPr>
          <a:lstStyle/>
          <a:p>
            <a:r>
              <a:rPr lang="en-GB" sz="1800" b="1" dirty="0">
                <a:solidFill>
                  <a:srgbClr val="0517B5"/>
                </a:solidFill>
              </a:rPr>
              <a:t>Chapter 3 / A Framework for Sustainable Innovation Cultures</a:t>
            </a:r>
            <a:br>
              <a:rPr lang="en-GB" sz="1800" b="1" dirty="0">
                <a:solidFill>
                  <a:srgbClr val="0517B5"/>
                </a:solidFill>
              </a:rPr>
            </a:br>
            <a:r>
              <a:rPr lang="en-US" sz="3600" dirty="0">
                <a:solidFill>
                  <a:srgbClr val="0517B5"/>
                </a:solidFill>
              </a:rPr>
              <a:t>Overarching Practices / </a:t>
            </a:r>
            <a:br>
              <a:rPr lang="en-US" sz="3600" dirty="0">
                <a:solidFill>
                  <a:srgbClr val="0517B5"/>
                </a:solidFill>
              </a:rPr>
            </a:br>
            <a:r>
              <a:rPr lang="en-US" sz="3600" i="1" dirty="0">
                <a:solidFill>
                  <a:srgbClr val="0517B5"/>
                </a:solidFill>
              </a:rPr>
              <a:t>12. Experimentation</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72E32BA8-2E4D-1CE7-7B07-48B0693DCF42}"/>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2D342D50-BC2D-B083-02DC-2F9E9D0E3641}"/>
              </a:ext>
            </a:extLst>
          </p:cNvPr>
          <p:cNvSpPr>
            <a:spLocks noGrp="1"/>
          </p:cNvSpPr>
          <p:nvPr>
            <p:ph idx="1"/>
          </p:nvPr>
        </p:nvSpPr>
        <p:spPr>
          <a:xfrm>
            <a:off x="838200" y="2074403"/>
            <a:ext cx="10515600" cy="4351338"/>
          </a:xfrm>
        </p:spPr>
        <p:txBody>
          <a:bodyPr>
            <a:normAutofit/>
          </a:bodyPr>
          <a:lstStyle/>
          <a:p>
            <a:pPr>
              <a:buClr>
                <a:srgbClr val="0517B5"/>
              </a:buClr>
              <a:buFont typeface="Helvetica" panose="020B0604020202020204" pitchFamily="34" charset="0"/>
              <a:buChar char="│"/>
              <a:defRPr/>
            </a:pPr>
            <a:r>
              <a:rPr lang="en-US" sz="2000" dirty="0">
                <a:solidFill>
                  <a:srgbClr val="0517B5"/>
                </a:solidFill>
              </a:rPr>
              <a:t>Support the testing of innovative solutions through small-scale trials to ensure that ideas are tested before scaling.</a:t>
            </a:r>
            <a:r>
              <a:rPr lang="en-US" sz="2000" baseline="30000" dirty="0">
                <a:solidFill>
                  <a:srgbClr val="0517B5"/>
                </a:solidFill>
              </a:rPr>
              <a:t>17</a:t>
            </a:r>
            <a:endParaRPr lang="en-US" sz="2000" dirty="0">
              <a:solidFill>
                <a:srgbClr val="0517B5"/>
              </a:solidFill>
            </a:endParaRPr>
          </a:p>
          <a:p>
            <a:pPr marL="0" indent="0">
              <a:buClr>
                <a:schemeClr val="tx1"/>
              </a:buClr>
              <a:buNone/>
              <a:defRPr/>
            </a:pPr>
            <a:r>
              <a:rPr lang="en-US" sz="1600" b="1" dirty="0">
                <a:solidFill>
                  <a:srgbClr val="0517B5"/>
                </a:solidFill>
              </a:rPr>
              <a:t>CONCEIVING: </a:t>
            </a:r>
            <a:r>
              <a:rPr lang="en-US" sz="2000" dirty="0"/>
              <a:t>Experiment with methods and practices on a small scale be fore scaling up those that prove effective throughout the entire </a:t>
            </a:r>
            <a:r>
              <a:rPr lang="en-US" sz="2000" dirty="0" err="1"/>
              <a:t>organisation</a:t>
            </a:r>
            <a:r>
              <a:rPr lang="en-US" sz="2000" dirty="0"/>
              <a:t>.</a:t>
            </a:r>
            <a:endParaRPr lang="en-US" sz="2000" i="1" dirty="0"/>
          </a:p>
          <a:p>
            <a:pPr marL="0" indent="0">
              <a:buClr>
                <a:schemeClr val="tx1"/>
              </a:buClr>
              <a:buNone/>
              <a:defRPr/>
            </a:pPr>
            <a:r>
              <a:rPr lang="en-US" sz="1600" b="1" dirty="0">
                <a:solidFill>
                  <a:srgbClr val="0517B5"/>
                </a:solidFill>
              </a:rPr>
              <a:t>CO-CREATING: </a:t>
            </a:r>
            <a:r>
              <a:rPr lang="en-US" sz="2000" dirty="0"/>
              <a:t>Promote employee Experimentation through methods such as </a:t>
            </a:r>
            <a:r>
              <a:rPr lang="en-US" sz="2000" i="1" dirty="0"/>
              <a:t>Ideation Contests and Markets </a:t>
            </a:r>
            <a:r>
              <a:rPr lang="en-US" sz="2000" dirty="0"/>
              <a:t>or</a:t>
            </a:r>
            <a:r>
              <a:rPr lang="en-US" sz="2000" i="1" dirty="0"/>
              <a:t> Values-Based Intrapreneurship</a:t>
            </a:r>
            <a:r>
              <a:rPr lang="en-US" sz="2000" dirty="0"/>
              <a:t>.</a:t>
            </a:r>
            <a:endParaRPr lang="en-US" sz="2000" i="1" dirty="0"/>
          </a:p>
          <a:p>
            <a:pPr marL="0" indent="0">
              <a:buClr>
                <a:schemeClr val="tx1"/>
              </a:buClr>
              <a:buNone/>
              <a:defRPr/>
            </a:pPr>
            <a:r>
              <a:rPr lang="en-US" sz="1600" b="1" dirty="0">
                <a:solidFill>
                  <a:srgbClr val="0517B5"/>
                </a:solidFill>
              </a:rPr>
              <a:t>CULTIVATING: </a:t>
            </a:r>
            <a:r>
              <a:rPr lang="en-US" sz="2000" dirty="0"/>
              <a:t>Establish successful practices that originate from employee-led experiments. </a:t>
            </a:r>
            <a:endParaRPr lang="en-GB" sz="2000" i="1" dirty="0"/>
          </a:p>
        </p:txBody>
      </p:sp>
      <p:sp>
        <p:nvSpPr>
          <p:cNvPr id="3" name="Footer Placeholder 4">
            <a:extLst>
              <a:ext uri="{FF2B5EF4-FFF2-40B4-BE49-F238E27FC236}">
                <a16:creationId xmlns:a16="http://schemas.microsoft.com/office/drawing/2014/main" id="{88E20404-833F-2A90-A285-D204563B869E}"/>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4" name="Picture 7">
            <a:extLst>
              <a:ext uri="{FF2B5EF4-FFF2-40B4-BE49-F238E27FC236}">
                <a16:creationId xmlns:a16="http://schemas.microsoft.com/office/drawing/2014/main" id="{E25D636B-3C1E-1E5D-9E5A-31AB383AEF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37604606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3BD0A-82D7-6499-012E-627541B2B4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B97F8D-331B-04A2-016C-70CEF6406636}"/>
              </a:ext>
            </a:extLst>
          </p:cNvPr>
          <p:cNvSpPr>
            <a:spLocks noGrp="1"/>
          </p:cNvSpPr>
          <p:nvPr>
            <p:ph type="title"/>
          </p:nvPr>
        </p:nvSpPr>
        <p:spPr>
          <a:xfrm>
            <a:off x="838200" y="519769"/>
            <a:ext cx="10515600" cy="1517463"/>
          </a:xfrm>
        </p:spPr>
        <p:txBody>
          <a:bodyPr>
            <a:normAutofit/>
          </a:bodyPr>
          <a:lstStyle/>
          <a:p>
            <a:r>
              <a:rPr lang="en-GB" sz="1800" b="1" dirty="0">
                <a:solidFill>
                  <a:srgbClr val="0517B5"/>
                </a:solidFill>
              </a:rPr>
              <a:t>Chapter 3 / A Framework for Sustainable Innovation Cultures</a:t>
            </a:r>
            <a:br>
              <a:rPr lang="en-GB" sz="1800" b="1" dirty="0">
                <a:solidFill>
                  <a:srgbClr val="0517B5"/>
                </a:solidFill>
              </a:rPr>
            </a:br>
            <a:r>
              <a:rPr lang="en-US" sz="3600" dirty="0">
                <a:solidFill>
                  <a:srgbClr val="0517B5"/>
                </a:solidFill>
              </a:rPr>
              <a:t>Overarching Practices / </a:t>
            </a:r>
            <a:br>
              <a:rPr lang="en-US" sz="3600" dirty="0">
                <a:solidFill>
                  <a:srgbClr val="0517B5"/>
                </a:solidFill>
              </a:rPr>
            </a:br>
            <a:r>
              <a:rPr lang="en-US" sz="3600" i="1" dirty="0">
                <a:solidFill>
                  <a:srgbClr val="0517B5"/>
                </a:solidFill>
              </a:rPr>
              <a:t>13. Gamification</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9F432762-31CE-10A4-37F0-8C36463A2965}"/>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4C6B4178-6D53-DE9F-4671-CCA5BC6753D2}"/>
              </a:ext>
            </a:extLst>
          </p:cNvPr>
          <p:cNvSpPr>
            <a:spLocks noGrp="1"/>
          </p:cNvSpPr>
          <p:nvPr>
            <p:ph idx="1"/>
          </p:nvPr>
        </p:nvSpPr>
        <p:spPr>
          <a:xfrm>
            <a:off x="838200" y="2074403"/>
            <a:ext cx="10515600" cy="4351338"/>
          </a:xfrm>
        </p:spPr>
        <p:txBody>
          <a:bodyPr>
            <a:normAutofit/>
          </a:bodyPr>
          <a:lstStyle/>
          <a:p>
            <a:pPr>
              <a:buClr>
                <a:srgbClr val="0517B5"/>
              </a:buClr>
              <a:buFont typeface="Helvetica" panose="020B0604020202020204" pitchFamily="34" charset="0"/>
              <a:buChar char="│"/>
              <a:defRPr/>
            </a:pPr>
            <a:r>
              <a:rPr lang="en-US" sz="2000" dirty="0">
                <a:solidFill>
                  <a:srgbClr val="0517B5"/>
                </a:solidFill>
              </a:rPr>
              <a:t>Use game elements to create transformative experiences that enhance employee awareness or capabilities or enable idea generation and experimentation to tackle grand challenges.</a:t>
            </a:r>
            <a:r>
              <a:rPr lang="en-US" sz="2000" baseline="30000" dirty="0">
                <a:solidFill>
                  <a:srgbClr val="0517B5"/>
                </a:solidFill>
              </a:rPr>
              <a:t>15</a:t>
            </a:r>
            <a:endParaRPr lang="en-US" sz="2000" dirty="0">
              <a:solidFill>
                <a:srgbClr val="0517B5"/>
              </a:solidFill>
            </a:endParaRPr>
          </a:p>
          <a:p>
            <a:pPr marL="0" indent="0">
              <a:buClr>
                <a:schemeClr val="tx1"/>
              </a:buClr>
              <a:buNone/>
              <a:defRPr/>
            </a:pPr>
            <a:r>
              <a:rPr lang="en-US" sz="1600" b="1" dirty="0">
                <a:solidFill>
                  <a:srgbClr val="0517B5"/>
                </a:solidFill>
              </a:rPr>
              <a:t>CONCEIVING: </a:t>
            </a:r>
            <a:r>
              <a:rPr lang="en-US" sz="2000" dirty="0"/>
              <a:t>Help employees to understand their culture by having them interpret and apply otherwise abstract values in direct interaction, as in </a:t>
            </a:r>
            <a:r>
              <a:rPr lang="en-US" sz="2000" i="1" dirty="0"/>
              <a:t>Dilemma Games</a:t>
            </a:r>
            <a:r>
              <a:rPr lang="en-US" sz="2000" dirty="0"/>
              <a:t>.</a:t>
            </a:r>
            <a:endParaRPr lang="en-US" sz="2000" i="1" dirty="0"/>
          </a:p>
          <a:p>
            <a:pPr marL="0" indent="0">
              <a:buClr>
                <a:schemeClr val="tx1"/>
              </a:buClr>
              <a:buNone/>
              <a:defRPr/>
            </a:pPr>
            <a:r>
              <a:rPr lang="en-US" sz="1600" b="1" dirty="0">
                <a:solidFill>
                  <a:srgbClr val="0517B5"/>
                </a:solidFill>
              </a:rPr>
              <a:t>CO-CREATING: </a:t>
            </a:r>
            <a:r>
              <a:rPr lang="en-US" sz="2000" dirty="0"/>
              <a:t>Stimulate the engagement of stakeholders, for instance, in </a:t>
            </a:r>
            <a:r>
              <a:rPr lang="en-US" sz="2000" i="1" dirty="0"/>
              <a:t>Ideation Contests and Markets</a:t>
            </a:r>
            <a:r>
              <a:rPr lang="en-US" sz="2000" dirty="0"/>
              <a:t>.</a:t>
            </a:r>
            <a:endParaRPr lang="en-US" sz="2000" i="1" dirty="0"/>
          </a:p>
          <a:p>
            <a:pPr marL="0" indent="0">
              <a:buClr>
                <a:schemeClr val="tx1"/>
              </a:buClr>
              <a:buNone/>
              <a:defRPr/>
            </a:pPr>
            <a:r>
              <a:rPr lang="en-US" sz="1600" b="1" dirty="0">
                <a:solidFill>
                  <a:srgbClr val="0517B5"/>
                </a:solidFill>
              </a:rPr>
              <a:t>CULTIVATING: </a:t>
            </a:r>
            <a:r>
              <a:rPr lang="en-US" sz="2000" dirty="0"/>
              <a:t>Integrate gamified formats into cultural artefacts, like physical environments, training and development materials or rituals.</a:t>
            </a:r>
            <a:endParaRPr lang="en-GB" sz="2000" i="1" dirty="0"/>
          </a:p>
        </p:txBody>
      </p:sp>
      <p:sp>
        <p:nvSpPr>
          <p:cNvPr id="3" name="Footer Placeholder 4">
            <a:extLst>
              <a:ext uri="{FF2B5EF4-FFF2-40B4-BE49-F238E27FC236}">
                <a16:creationId xmlns:a16="http://schemas.microsoft.com/office/drawing/2014/main" id="{63F368B6-0F48-DA13-B496-BA7AF114E005}"/>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4" name="Picture 7">
            <a:extLst>
              <a:ext uri="{FF2B5EF4-FFF2-40B4-BE49-F238E27FC236}">
                <a16:creationId xmlns:a16="http://schemas.microsoft.com/office/drawing/2014/main" id="{4A76F6EE-939B-0F69-D5D7-186A5124515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23927140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D27A-3570-254C-E6E4-993A52EF7A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76D68E-46BF-79E8-7B13-4E74085AFDBF}"/>
              </a:ext>
            </a:extLst>
          </p:cNvPr>
          <p:cNvSpPr>
            <a:spLocks noGrp="1"/>
          </p:cNvSpPr>
          <p:nvPr>
            <p:ph type="title"/>
          </p:nvPr>
        </p:nvSpPr>
        <p:spPr>
          <a:xfrm>
            <a:off x="838200" y="564360"/>
            <a:ext cx="10515600" cy="1325563"/>
          </a:xfrm>
        </p:spPr>
        <p:txBody>
          <a:bodyPr>
            <a:normAutofit fontScale="90000"/>
          </a:bodyPr>
          <a:lstStyle/>
          <a:p>
            <a:r>
              <a:rPr lang="en-GB" sz="2000" b="1" dirty="0">
                <a:solidFill>
                  <a:srgbClr val="0517B5"/>
                </a:solidFill>
              </a:rPr>
              <a:t>Chapter 3 / A Framework for Sustainable Innovation Cultures</a:t>
            </a:r>
            <a:br>
              <a:rPr lang="en-GB" sz="1800" b="1" dirty="0">
                <a:solidFill>
                  <a:srgbClr val="0517B5"/>
                </a:solidFill>
              </a:rPr>
            </a:br>
            <a:r>
              <a:rPr lang="en-US" sz="3600" dirty="0">
                <a:solidFill>
                  <a:srgbClr val="0517B5"/>
                </a:solidFill>
              </a:rPr>
              <a:t>Overarching Practices / </a:t>
            </a:r>
            <a:br>
              <a:rPr lang="en-US" sz="3600" dirty="0">
                <a:solidFill>
                  <a:srgbClr val="0517B5"/>
                </a:solidFill>
              </a:rPr>
            </a:br>
            <a:r>
              <a:rPr lang="en-US" sz="3600" i="1" dirty="0">
                <a:solidFill>
                  <a:srgbClr val="0517B5"/>
                </a:solidFill>
              </a:rPr>
              <a:t>14. Human-Systems Collaboration</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A0559A83-9CE1-E383-E43F-326B59B288A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5F9E2FB7-4D7E-A1C9-CB2C-2F14097F5C87}"/>
              </a:ext>
            </a:extLst>
          </p:cNvPr>
          <p:cNvSpPr>
            <a:spLocks noGrp="1"/>
          </p:cNvSpPr>
          <p:nvPr>
            <p:ph idx="1"/>
          </p:nvPr>
        </p:nvSpPr>
        <p:spPr>
          <a:xfrm>
            <a:off x="838200" y="2070017"/>
            <a:ext cx="10515600" cy="4351338"/>
          </a:xfrm>
        </p:spPr>
        <p:txBody>
          <a:bodyPr>
            <a:normAutofit/>
          </a:bodyPr>
          <a:lstStyle/>
          <a:p>
            <a:pPr>
              <a:buClr>
                <a:srgbClr val="0517B5"/>
              </a:buClr>
              <a:buFont typeface="Helvetica" panose="020B0604020202020204" pitchFamily="34" charset="0"/>
              <a:buChar char="│"/>
              <a:defRPr/>
            </a:pPr>
            <a:r>
              <a:rPr lang="en-US" sz="2000" dirty="0">
                <a:solidFill>
                  <a:srgbClr val="0517B5"/>
                </a:solidFill>
              </a:rPr>
              <a:t>Utilize new forms of collaboration and co-creating between humans and systems that mimic or simulate human intelligence, such as artificial intelligence, machine learning, natural language processing or robotics.</a:t>
            </a:r>
          </a:p>
          <a:p>
            <a:pPr marL="0" indent="0">
              <a:buClr>
                <a:schemeClr val="tx1"/>
              </a:buClr>
              <a:buNone/>
              <a:defRPr/>
            </a:pPr>
            <a:r>
              <a:rPr lang="en-US" sz="1600" b="1" dirty="0">
                <a:solidFill>
                  <a:srgbClr val="0517B5"/>
                </a:solidFill>
              </a:rPr>
              <a:t>CONCEIVING: </a:t>
            </a:r>
            <a:r>
              <a:rPr lang="en-US" sz="2000" dirty="0"/>
              <a:t>Leverage </a:t>
            </a:r>
            <a:r>
              <a:rPr lang="en-US" sz="2000" i="1" dirty="0"/>
              <a:t>Human-Systems Collaboration </a:t>
            </a:r>
            <a:r>
              <a:rPr lang="en-US" sz="2000" dirty="0"/>
              <a:t>to understand status quo sustainability data and communication in relation to industry benchmarks.</a:t>
            </a:r>
            <a:endParaRPr lang="en-US" sz="2000" i="1" dirty="0"/>
          </a:p>
          <a:p>
            <a:pPr marL="0" indent="0">
              <a:buClr>
                <a:schemeClr val="tx1"/>
              </a:buClr>
              <a:buNone/>
              <a:defRPr/>
            </a:pPr>
            <a:r>
              <a:rPr lang="en-US" sz="1600" b="1" dirty="0">
                <a:solidFill>
                  <a:srgbClr val="0517B5"/>
                </a:solidFill>
              </a:rPr>
              <a:t>CO-CREATING: </a:t>
            </a:r>
            <a:r>
              <a:rPr lang="en-US" sz="2000" dirty="0"/>
              <a:t>Source a wide range of potential responses to challenges and unlock new forms of creativity.</a:t>
            </a:r>
            <a:endParaRPr lang="en-US" sz="2000" i="1" dirty="0"/>
          </a:p>
          <a:p>
            <a:pPr marL="0" indent="0">
              <a:buClr>
                <a:schemeClr val="tx1"/>
              </a:buClr>
              <a:buNone/>
              <a:defRPr/>
            </a:pPr>
            <a:r>
              <a:rPr lang="en-US" sz="1600" b="1" dirty="0">
                <a:solidFill>
                  <a:srgbClr val="0517B5"/>
                </a:solidFill>
              </a:rPr>
              <a:t>CULTIVATING: </a:t>
            </a:r>
            <a:r>
              <a:rPr lang="en-US" sz="2000" dirty="0"/>
              <a:t>Leverage </a:t>
            </a:r>
            <a:r>
              <a:rPr lang="en-US" sz="2000" i="1" dirty="0"/>
              <a:t>Human-Systems Collaboration </a:t>
            </a:r>
            <a:r>
              <a:rPr lang="en-US" sz="2000" dirty="0"/>
              <a:t>to increase the efficiency and effectiveness of practices and methods, such as </a:t>
            </a:r>
            <a:r>
              <a:rPr lang="de-DE" sz="2000" i="1" dirty="0" err="1"/>
              <a:t>Mandatory</a:t>
            </a:r>
            <a:r>
              <a:rPr lang="de-DE" sz="2000" i="1" dirty="0"/>
              <a:t> Trainings</a:t>
            </a:r>
            <a:r>
              <a:rPr lang="de-DE" sz="2000" dirty="0"/>
              <a:t>, </a:t>
            </a:r>
            <a:r>
              <a:rPr lang="de-DE" sz="2000" i="1" dirty="0"/>
              <a:t>Knowledge Management</a:t>
            </a:r>
            <a:r>
              <a:rPr lang="de-DE" sz="2000" dirty="0"/>
              <a:t>, </a:t>
            </a:r>
            <a:r>
              <a:rPr lang="de-DE" sz="2000" i="1" dirty="0"/>
              <a:t>Innovation Impact Assessments</a:t>
            </a:r>
            <a:r>
              <a:rPr lang="de-DE" sz="2000" dirty="0"/>
              <a:t> and </a:t>
            </a:r>
            <a:r>
              <a:rPr lang="de-DE" sz="2000" i="1" dirty="0" err="1"/>
              <a:t>Result</a:t>
            </a:r>
            <a:r>
              <a:rPr lang="de-DE" sz="2000" i="1" dirty="0"/>
              <a:t> Chains.</a:t>
            </a:r>
            <a:endParaRPr lang="en-GB" sz="2000" i="1" dirty="0"/>
          </a:p>
        </p:txBody>
      </p:sp>
      <p:sp>
        <p:nvSpPr>
          <p:cNvPr id="3" name="Footer Placeholder 4">
            <a:extLst>
              <a:ext uri="{FF2B5EF4-FFF2-40B4-BE49-F238E27FC236}">
                <a16:creationId xmlns:a16="http://schemas.microsoft.com/office/drawing/2014/main" id="{7082E6BC-3262-A916-8F55-59E9F8469CFB}"/>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4" name="Picture 7">
            <a:extLst>
              <a:ext uri="{FF2B5EF4-FFF2-40B4-BE49-F238E27FC236}">
                <a16:creationId xmlns:a16="http://schemas.microsoft.com/office/drawing/2014/main" id="{D5D3D6CC-6FA1-A800-FA12-114C33AED62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40100354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3DBDA-A3BC-065C-BB8C-17189D5BDB82}"/>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E2BAE26-2506-941C-1027-0172222A1F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5C1E56D3-BCEF-0FB2-272D-EA76844C82CE}"/>
              </a:ext>
            </a:extLst>
          </p:cNvPr>
          <p:cNvSpPr>
            <a:spLocks noGrp="1"/>
          </p:cNvSpPr>
          <p:nvPr>
            <p:ph type="title"/>
          </p:nvPr>
        </p:nvSpPr>
        <p:spPr/>
        <p:txBody>
          <a:bodyPr>
            <a:normAutofit/>
          </a:bodyPr>
          <a:lstStyle/>
          <a:p>
            <a:r>
              <a:rPr lang="en-GB" sz="1800" b="1" dirty="0">
                <a:solidFill>
                  <a:srgbClr val="0517B5"/>
                </a:solidFill>
              </a:rPr>
              <a:t>Chapter 3 / A Framework for Sustainable Innovation Cultures</a:t>
            </a:r>
            <a:br>
              <a:rPr lang="en-GB" sz="1800" b="1" dirty="0">
                <a:solidFill>
                  <a:srgbClr val="0517B5"/>
                </a:solidFill>
              </a:rPr>
            </a:br>
            <a:r>
              <a:rPr lang="en-US" sz="3600" dirty="0">
                <a:solidFill>
                  <a:srgbClr val="0517B5"/>
                </a:solidFill>
              </a:rPr>
              <a:t>Digital Artefacts and Artificial Intelligence</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0087B096-CCC3-7A7B-0909-56AD44260A44}"/>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8D069EA5-CFE0-0170-54FA-15B536BD59AC}"/>
              </a:ext>
            </a:extLst>
          </p:cNvPr>
          <p:cNvSpPr>
            <a:spLocks noGrp="1"/>
          </p:cNvSpPr>
          <p:nvPr>
            <p:ph idx="1"/>
          </p:nvPr>
        </p:nvSpPr>
        <p:spPr>
          <a:xfrm>
            <a:off x="838200" y="2074401"/>
            <a:ext cx="10515600" cy="4351338"/>
          </a:xfrm>
        </p:spPr>
        <p:txBody>
          <a:bodyPr>
            <a:normAutofit/>
          </a:bodyPr>
          <a:lstStyle/>
          <a:p>
            <a:pPr>
              <a:buClr>
                <a:srgbClr val="0517B5"/>
              </a:buClr>
              <a:buFont typeface="Helvetica" panose="020B0604020202020204" pitchFamily="34" charset="0"/>
              <a:buChar char="│"/>
              <a:defRPr/>
            </a:pPr>
            <a:r>
              <a:rPr lang="en-US" sz="2000" dirty="0">
                <a:solidFill>
                  <a:srgbClr val="0517B5"/>
                </a:solidFill>
              </a:rPr>
              <a:t>Digital tools and media, collaborative platforms and intelligent systems provide mediating artefacts to enhance sustainability-oriented practices and methods.</a:t>
            </a:r>
          </a:p>
          <a:p>
            <a:pPr marL="0" indent="0">
              <a:buClr>
                <a:schemeClr val="tx1"/>
              </a:buClr>
              <a:buNone/>
              <a:defRPr/>
            </a:pPr>
            <a:r>
              <a:rPr lang="en-US" sz="2000" b="1" dirty="0"/>
              <a:t>Use cases</a:t>
            </a:r>
          </a:p>
          <a:p>
            <a:pPr marL="0" indent="0">
              <a:buClr>
                <a:srgbClr val="0517B5"/>
              </a:buClr>
              <a:buNone/>
              <a:defRPr/>
            </a:pPr>
            <a:r>
              <a:rPr lang="en-US" sz="1400" b="1" dirty="0">
                <a:solidFill>
                  <a:srgbClr val="0517B5"/>
                </a:solidFill>
                <a:cs typeface="+mn-cs"/>
              </a:rPr>
              <a:t>ESG &amp; BI SOFTWARE: </a:t>
            </a:r>
            <a:r>
              <a:rPr lang="en-US" sz="1600" dirty="0"/>
              <a:t>Tracking and reporting of sustainability data to facilitate transformation planning and compliance. </a:t>
            </a:r>
          </a:p>
          <a:p>
            <a:pPr marL="0" indent="0">
              <a:buClr>
                <a:srgbClr val="0517B5"/>
              </a:buClr>
              <a:buNone/>
              <a:defRPr/>
            </a:pPr>
            <a:r>
              <a:rPr lang="en-US" sz="1400" b="1" dirty="0">
                <a:solidFill>
                  <a:srgbClr val="0517B5"/>
                </a:solidFill>
              </a:rPr>
              <a:t>CONCEIVING: </a:t>
            </a:r>
            <a:r>
              <a:rPr lang="de-DE" sz="1600" dirty="0" err="1"/>
              <a:t>IBM’s</a:t>
            </a:r>
            <a:r>
              <a:rPr lang="de-DE" sz="1600" dirty="0"/>
              <a:t> Watson</a:t>
            </a:r>
            <a:r>
              <a:rPr lang="en-US" sz="1600" dirty="0"/>
              <a:t> analyses sustainability reports and environmental metrics to help companies </a:t>
            </a:r>
            <a:r>
              <a:rPr lang="en-US" sz="1600" dirty="0" err="1"/>
              <a:t>prioritise</a:t>
            </a:r>
            <a:r>
              <a:rPr lang="en-US" sz="1600" dirty="0"/>
              <a:t> areas for improvement.</a:t>
            </a:r>
            <a:endParaRPr lang="en-US" sz="1600" i="1" dirty="0"/>
          </a:p>
          <a:p>
            <a:pPr marL="0" indent="0">
              <a:buClr>
                <a:srgbClr val="0517B5"/>
              </a:buClr>
              <a:buNone/>
              <a:defRPr/>
            </a:pPr>
            <a:r>
              <a:rPr lang="en-US" sz="1400" b="1" dirty="0">
                <a:solidFill>
                  <a:srgbClr val="0517B5"/>
                </a:solidFill>
              </a:rPr>
              <a:t>CO-CREATING: </a:t>
            </a:r>
            <a:r>
              <a:rPr lang="en-US" sz="1600" dirty="0"/>
              <a:t>Simulating solutions before or as part of a workshop setting with digital twins. Using generative AI to assist in the design of alternative workshop formats, e.g. by drawing on </a:t>
            </a:r>
            <a:r>
              <a:rPr lang="en-US" sz="1600" i="1" dirty="0"/>
              <a:t>Gamification</a:t>
            </a:r>
            <a:r>
              <a:rPr lang="en-US" sz="1600" dirty="0"/>
              <a:t> design pat terns.</a:t>
            </a:r>
            <a:endParaRPr lang="en-US" sz="1600" i="1" dirty="0"/>
          </a:p>
          <a:p>
            <a:pPr marL="0" indent="0">
              <a:buClr>
                <a:srgbClr val="0517B5"/>
              </a:buClr>
              <a:buNone/>
              <a:defRPr/>
            </a:pPr>
            <a:r>
              <a:rPr lang="en-US" sz="1400" b="1" dirty="0">
                <a:solidFill>
                  <a:srgbClr val="0517B5"/>
                </a:solidFill>
              </a:rPr>
              <a:t>CULTIVATING: </a:t>
            </a:r>
            <a:r>
              <a:rPr lang="en-US" sz="1600" dirty="0"/>
              <a:t>AI-powered training (</a:t>
            </a:r>
            <a:r>
              <a:rPr lang="en-US" sz="1600" dirty="0" err="1"/>
              <a:t>EduBites</a:t>
            </a:r>
            <a:r>
              <a:rPr lang="en-US" sz="1600" dirty="0"/>
              <a:t>)</a:t>
            </a:r>
            <a:r>
              <a:rPr lang="en-GB" sz="1600" dirty="0"/>
              <a:t>. P</a:t>
            </a:r>
            <a:r>
              <a:rPr lang="en-US" sz="1600" dirty="0" err="1"/>
              <a:t>reserv</a:t>
            </a:r>
            <a:r>
              <a:rPr lang="en-GB" sz="1600" dirty="0" err="1"/>
              <a:t>ing</a:t>
            </a:r>
            <a:r>
              <a:rPr lang="en-US" sz="1600" dirty="0"/>
              <a:t> and </a:t>
            </a:r>
            <a:r>
              <a:rPr lang="en-US" sz="1600" dirty="0" err="1"/>
              <a:t>systematising</a:t>
            </a:r>
            <a:r>
              <a:rPr lang="en-US" sz="1600" dirty="0"/>
              <a:t> employee knowledge about corporate sustainability</a:t>
            </a:r>
            <a:r>
              <a:rPr lang="bg-BG" sz="1600" dirty="0"/>
              <a:t> </a:t>
            </a:r>
            <a:r>
              <a:rPr lang="en-US" sz="1600" dirty="0"/>
              <a:t>(Siemens).</a:t>
            </a:r>
            <a:r>
              <a:rPr lang="bg-BG" sz="1600" dirty="0"/>
              <a:t> </a:t>
            </a:r>
            <a:r>
              <a:rPr lang="en-US" sz="1600" dirty="0"/>
              <a:t>Real-time monitoring and strategy refinement (Microsoft).</a:t>
            </a:r>
            <a:endParaRPr lang="en-GB" sz="1600" i="1" dirty="0"/>
          </a:p>
        </p:txBody>
      </p:sp>
      <p:sp>
        <p:nvSpPr>
          <p:cNvPr id="3" name="Footer Placeholder 4">
            <a:extLst>
              <a:ext uri="{FF2B5EF4-FFF2-40B4-BE49-F238E27FC236}">
                <a16:creationId xmlns:a16="http://schemas.microsoft.com/office/drawing/2014/main" id="{7279FADB-BA59-FB04-0281-05257F3ECD6E}"/>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6532721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47362D8-AECE-E735-1D44-02EB67CAE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BA9D4B-4510-8547-27DA-7066E5B460DB}"/>
              </a:ext>
            </a:extLst>
          </p:cNvPr>
          <p:cNvSpPr>
            <a:spLocks noGrp="1"/>
          </p:cNvSpPr>
          <p:nvPr>
            <p:ph type="title"/>
          </p:nvPr>
        </p:nvSpPr>
        <p:spPr>
          <a:xfrm>
            <a:off x="838200" y="486157"/>
            <a:ext cx="10515600" cy="1325563"/>
          </a:xfrm>
        </p:spPr>
        <p:txBody>
          <a:bodyPr/>
          <a:lstStyle/>
          <a:p>
            <a:r>
              <a:rPr lang="en-GB" noProof="0" dirty="0">
                <a:solidFill>
                  <a:schemeClr val="bg1"/>
                </a:solidFill>
                <a:latin typeface="IBM Plex Sans" panose="020B0503050203000203" pitchFamily="34" charset="0"/>
              </a:rPr>
              <a:t>PART II </a:t>
            </a:r>
            <a:r>
              <a:rPr lang="en-GB" sz="3600" dirty="0">
                <a:solidFill>
                  <a:schemeClr val="bg1"/>
                </a:solidFill>
              </a:rPr>
              <a:t>PRACTICES AND METHODS </a:t>
            </a:r>
            <a:r>
              <a:rPr lang="en-GB" sz="3600" noProof="0" dirty="0">
                <a:solidFill>
                  <a:schemeClr val="bg1"/>
                </a:solidFill>
                <a:latin typeface="IBM Plex Sans" panose="020B0503050203000203" pitchFamily="34" charset="0"/>
              </a:rPr>
              <a:t>/ </a:t>
            </a:r>
            <a:br>
              <a:rPr lang="en-GB" sz="3600" noProof="0" dirty="0">
                <a:solidFill>
                  <a:schemeClr val="bg1"/>
                </a:solidFill>
                <a:latin typeface="IBM Plex Sans" panose="020B0503050203000203" pitchFamily="34" charset="0"/>
              </a:rPr>
            </a:br>
            <a:r>
              <a:rPr lang="en-US" sz="3600" dirty="0">
                <a:solidFill>
                  <a:schemeClr val="bg1"/>
                </a:solidFill>
              </a:rPr>
              <a:t>How to Create Sustainable Innovation Cultures</a:t>
            </a:r>
            <a:endParaRPr lang="en-GB" noProof="0" dirty="0">
              <a:solidFill>
                <a:schemeClr val="bg1"/>
              </a:solidFill>
              <a:latin typeface="IBM Plex Sans" panose="020B0503050203000203" pitchFamily="34" charset="0"/>
            </a:endParaRPr>
          </a:p>
        </p:txBody>
      </p:sp>
      <p:sp>
        <p:nvSpPr>
          <p:cNvPr id="3" name="Content Placeholder 2">
            <a:extLst>
              <a:ext uri="{FF2B5EF4-FFF2-40B4-BE49-F238E27FC236}">
                <a16:creationId xmlns:a16="http://schemas.microsoft.com/office/drawing/2014/main" id="{29E561F2-DC25-B667-9502-14E1B57D184D}"/>
              </a:ext>
            </a:extLst>
          </p:cNvPr>
          <p:cNvSpPr>
            <a:spLocks noGrp="1"/>
          </p:cNvSpPr>
          <p:nvPr>
            <p:ph idx="1"/>
          </p:nvPr>
        </p:nvSpPr>
        <p:spPr>
          <a:xfrm>
            <a:off x="838200" y="2074408"/>
            <a:ext cx="7772398" cy="4351338"/>
          </a:xfrm>
        </p:spPr>
        <p:txBody>
          <a:bodyPr>
            <a:normAutofit/>
          </a:bodyPr>
          <a:lstStyle/>
          <a:p>
            <a:pPr marL="0" indent="0">
              <a:buNone/>
            </a:pPr>
            <a:r>
              <a:rPr lang="en-US" sz="2000" b="1" noProof="0" dirty="0">
                <a:solidFill>
                  <a:srgbClr val="BEFF8C"/>
                </a:solidFill>
                <a:latin typeface="IBM Plex Sans" panose="020B0503050203000203" pitchFamily="34" charset="0"/>
              </a:rPr>
              <a:t>Chapters 4–6 delve into each of the 3C activities, providing guidance on how to apply them using proven practices and methods.</a:t>
            </a:r>
          </a:p>
          <a:p>
            <a:pPr marL="0" indent="0">
              <a:buNone/>
            </a:pPr>
            <a:r>
              <a:rPr lang="en-GB" sz="2000" b="1" noProof="0" dirty="0">
                <a:solidFill>
                  <a:schemeClr val="bg1"/>
                </a:solidFill>
                <a:latin typeface="IBM Plex Sans" panose="020B0503050203000203" pitchFamily="34" charset="0"/>
              </a:rPr>
              <a:t>Chapters</a:t>
            </a:r>
          </a:p>
          <a:p>
            <a:pPr marL="457200" indent="-457200">
              <a:buFont typeface="+mj-lt"/>
              <a:buAutoNum type="arabicPeriod" startAt="4"/>
            </a:pPr>
            <a:r>
              <a:rPr lang="en-GB" sz="2000" noProof="0" dirty="0">
                <a:solidFill>
                  <a:schemeClr val="bg1"/>
                </a:solidFill>
                <a:latin typeface="IBM Plex Sans" panose="020B0503050203000203" pitchFamily="34" charset="0"/>
              </a:rPr>
              <a:t>Conceiving Innovation Cultures</a:t>
            </a:r>
          </a:p>
          <a:p>
            <a:pPr marL="457200" indent="-457200">
              <a:buFont typeface="+mj-lt"/>
              <a:buAutoNum type="arabicPeriod" startAt="4"/>
            </a:pPr>
            <a:r>
              <a:rPr lang="en-GB" sz="2000" noProof="0" dirty="0">
                <a:solidFill>
                  <a:schemeClr val="bg1"/>
                </a:solidFill>
                <a:latin typeface="IBM Plex Sans" panose="020B0503050203000203" pitchFamily="34" charset="0"/>
              </a:rPr>
              <a:t>Co-creating Targeted Interventions</a:t>
            </a:r>
          </a:p>
          <a:p>
            <a:pPr marL="457200" indent="-457200">
              <a:buFont typeface="+mj-lt"/>
              <a:buAutoNum type="arabicPeriod" startAt="4"/>
            </a:pPr>
            <a:r>
              <a:rPr lang="en-GB" sz="2000" noProof="0" dirty="0">
                <a:solidFill>
                  <a:schemeClr val="bg1"/>
                </a:solidFill>
                <a:latin typeface="IBM Plex Sans" panose="020B0503050203000203" pitchFamily="34" charset="0"/>
              </a:rPr>
              <a:t>Cultivating Sustainable Innovation</a:t>
            </a:r>
          </a:p>
        </p:txBody>
      </p:sp>
      <p:sp>
        <p:nvSpPr>
          <p:cNvPr id="4" name="Slide Number Placeholder 3">
            <a:extLst>
              <a:ext uri="{FF2B5EF4-FFF2-40B4-BE49-F238E27FC236}">
                <a16:creationId xmlns:a16="http://schemas.microsoft.com/office/drawing/2014/main" id="{2F4D85D2-31FE-B3F5-DC93-51DAC69F91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5" name="Footer Placeholder 4">
            <a:extLst>
              <a:ext uri="{FF2B5EF4-FFF2-40B4-BE49-F238E27FC236}">
                <a16:creationId xmlns:a16="http://schemas.microsoft.com/office/drawing/2014/main" id="{18F77E23-60A9-F6CC-3877-1DAF29257C5E}"/>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3230664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517B5"/>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7318C5B-7C02-52F8-942B-5574E8D21FF7}"/>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1"/>
            <a:ext cx="12192000" cy="6858001"/>
          </a:xfrm>
          <a:prstGeom prst="rect">
            <a:avLst/>
          </a:prstGeom>
        </p:spPr>
      </p:pic>
      <p:sp>
        <p:nvSpPr>
          <p:cNvPr id="2" name="Title 1">
            <a:extLst>
              <a:ext uri="{FF2B5EF4-FFF2-40B4-BE49-F238E27FC236}">
                <a16:creationId xmlns:a16="http://schemas.microsoft.com/office/drawing/2014/main" id="{25B3101B-BD84-7CB2-D41E-D7E4078A2649}"/>
              </a:ext>
            </a:extLst>
          </p:cNvPr>
          <p:cNvSpPr>
            <a:spLocks noGrp="1"/>
          </p:cNvSpPr>
          <p:nvPr>
            <p:ph type="title"/>
          </p:nvPr>
        </p:nvSpPr>
        <p:spPr>
          <a:xfrm>
            <a:off x="838200" y="439086"/>
            <a:ext cx="10515600" cy="1325563"/>
          </a:xfrm>
        </p:spPr>
        <p:txBody>
          <a:bodyPr>
            <a:normAutofit/>
          </a:bodyPr>
          <a:lstStyle/>
          <a:p>
            <a:r>
              <a:rPr lang="en-GB" sz="3600" b="1" noProof="0" dirty="0">
                <a:solidFill>
                  <a:schemeClr val="bg1"/>
                </a:solidFill>
                <a:latin typeface="IBM Plex Sans" panose="020B0503050203000203" pitchFamily="34" charset="0"/>
                <a:ea typeface="+mn-ea"/>
              </a:rPr>
              <a:t>Preface</a:t>
            </a:r>
            <a:br>
              <a:rPr lang="en-GB" sz="3600" b="1" noProof="0" dirty="0">
                <a:solidFill>
                  <a:schemeClr val="bg1"/>
                </a:solidFill>
                <a:latin typeface="IBM Plex Sans" panose="020B0503050203000203" pitchFamily="34" charset="0"/>
                <a:ea typeface="+mn-ea"/>
              </a:rPr>
            </a:br>
            <a:r>
              <a:rPr lang="en-GB" sz="3600" noProof="0" dirty="0">
                <a:solidFill>
                  <a:schemeClr val="bg1"/>
                </a:solidFill>
                <a:latin typeface="IBM Plex Sans" panose="020B0503050203000203" pitchFamily="34" charset="0"/>
                <a:ea typeface="+mn-ea"/>
              </a:rPr>
              <a:t>Facing the Greatest Challenge of Our Time</a:t>
            </a:r>
          </a:p>
        </p:txBody>
      </p:sp>
      <p:sp>
        <p:nvSpPr>
          <p:cNvPr id="3" name="Content Placeholder 2">
            <a:extLst>
              <a:ext uri="{FF2B5EF4-FFF2-40B4-BE49-F238E27FC236}">
                <a16:creationId xmlns:a16="http://schemas.microsoft.com/office/drawing/2014/main" id="{589B0B9A-167F-A3E3-A1E9-1CDEC9E60F86}"/>
              </a:ext>
            </a:extLst>
          </p:cNvPr>
          <p:cNvSpPr>
            <a:spLocks noGrp="1"/>
          </p:cNvSpPr>
          <p:nvPr>
            <p:ph idx="1"/>
          </p:nvPr>
        </p:nvSpPr>
        <p:spPr>
          <a:xfrm>
            <a:off x="6748041" y="2445655"/>
            <a:ext cx="4605759" cy="4047220"/>
          </a:xfrm>
        </p:spPr>
        <p:txBody>
          <a:bodyPr>
            <a:normAutofit/>
          </a:bodyPr>
          <a:lstStyle/>
          <a:p>
            <a:pPr marL="0" indent="0">
              <a:buNone/>
            </a:pPr>
            <a:r>
              <a:rPr lang="en-GB" sz="1800" noProof="0" dirty="0">
                <a:solidFill>
                  <a:schemeClr val="bg1"/>
                </a:solidFill>
                <a:latin typeface="IBM Plex Sans" panose="020B0503050203000203" pitchFamily="34" charset="0"/>
              </a:rPr>
              <a:t>How can organisations and the people running them translate what they care about into high-impact strategies? </a:t>
            </a:r>
          </a:p>
          <a:p>
            <a:pPr marL="0" indent="0">
              <a:buNone/>
            </a:pPr>
            <a:r>
              <a:rPr lang="en-GB" sz="1800" noProof="0" dirty="0">
                <a:solidFill>
                  <a:schemeClr val="bg1"/>
                </a:solidFill>
                <a:latin typeface="IBM Plex Sans" panose="020B0503050203000203" pitchFamily="34" charset="0"/>
              </a:rPr>
              <a:t>How can sustainability strategies be embedded in an organisation’s everyday culture? </a:t>
            </a:r>
          </a:p>
          <a:p>
            <a:pPr marL="0" indent="0">
              <a:buNone/>
            </a:pPr>
            <a:r>
              <a:rPr lang="en-GB" sz="1800" noProof="0" dirty="0">
                <a:solidFill>
                  <a:schemeClr val="bg1"/>
                </a:solidFill>
                <a:latin typeface="IBM Plex Sans" panose="020B0503050203000203" pitchFamily="34" charset="0"/>
              </a:rPr>
              <a:t>How can we conceive our innovation culture, and how can we recreate and cultivate it to deliver sustainable innovation on a regular and reliable basis?</a:t>
            </a:r>
          </a:p>
        </p:txBody>
      </p:sp>
      <p:sp>
        <p:nvSpPr>
          <p:cNvPr id="7" name="Slide Number Placeholder 6">
            <a:extLst>
              <a:ext uri="{FF2B5EF4-FFF2-40B4-BE49-F238E27FC236}">
                <a16:creationId xmlns:a16="http://schemas.microsoft.com/office/drawing/2014/main" id="{9ADEA139-845D-3C18-6445-28F83B233C60}"/>
              </a:ext>
            </a:extLst>
          </p:cNvPr>
          <p:cNvSpPr>
            <a:spLocks noGrp="1"/>
          </p:cNvSpPr>
          <p:nvPr>
            <p:ph type="sldNum" sz="quarter" idx="12"/>
          </p:nvPr>
        </p:nvSpPr>
        <p:spPr/>
        <p:txBody>
          <a:bodyPr/>
          <a:lstStyle/>
          <a:p>
            <a:fld id="{3956045D-9102-456A-A452-B8024B51FE1A}" type="slidenum">
              <a:rPr lang="en-GB" noProof="0" smtClean="0">
                <a:latin typeface="IBM Plex Sans" panose="020B0503050203000203" pitchFamily="34" charset="0"/>
              </a:rPr>
              <a:t>7</a:t>
            </a:fld>
            <a:endParaRPr lang="en-GB" noProof="0" dirty="0">
              <a:latin typeface="IBM Plex Sans" panose="020B0503050203000203" pitchFamily="34" charset="0"/>
            </a:endParaRPr>
          </a:p>
        </p:txBody>
      </p:sp>
    </p:spTree>
    <p:extLst>
      <p:ext uri="{BB962C8B-B14F-4D97-AF65-F5344CB8AC3E}">
        <p14:creationId xmlns:p14="http://schemas.microsoft.com/office/powerpoint/2010/main" val="5056420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C15FA-BFBA-34ED-0B97-341E2E261494}"/>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337E2D5C-82CA-3ACE-3706-F3FB4017A08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F00B1726-B569-57E5-22CB-2AB768CD2921}"/>
              </a:ext>
            </a:extLst>
          </p:cNvPr>
          <p:cNvSpPr>
            <a:spLocks noGrp="1"/>
          </p:cNvSpPr>
          <p:nvPr>
            <p:ph type="title"/>
          </p:nvPr>
        </p:nvSpPr>
        <p:spPr/>
        <p:txBody>
          <a:bodyPr>
            <a:normAutofit/>
          </a:bodyPr>
          <a:lstStyle/>
          <a:p>
            <a:r>
              <a:rPr lang="en-US" sz="1800" b="1" dirty="0">
                <a:solidFill>
                  <a:srgbClr val="0517B5"/>
                </a:solidFill>
              </a:rPr>
              <a:t>PART II / PRACTICES AND METHODS </a:t>
            </a:r>
            <a:br>
              <a:rPr lang="en-US" sz="1800" b="1" dirty="0">
                <a:solidFill>
                  <a:srgbClr val="0517B5"/>
                </a:solidFill>
              </a:rPr>
            </a:br>
            <a:r>
              <a:rPr lang="en-US" sz="3600" dirty="0">
                <a:solidFill>
                  <a:srgbClr val="0517B5"/>
                </a:solidFill>
              </a:rPr>
              <a:t>How to Create Sustainable Innovation Cultures</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C7D2DAAF-8A91-61BB-EA51-336ABADA58B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B0AC8FB9-1E9B-3BA5-C179-DBECD7DE8DFF}"/>
              </a:ext>
            </a:extLst>
          </p:cNvPr>
          <p:cNvSpPr>
            <a:spLocks noGrp="1"/>
          </p:cNvSpPr>
          <p:nvPr>
            <p:ph idx="1"/>
          </p:nvPr>
        </p:nvSpPr>
        <p:spPr>
          <a:xfrm>
            <a:off x="838200" y="1825625"/>
            <a:ext cx="10515600" cy="4351338"/>
          </a:xfrm>
        </p:spPr>
        <p:txBody>
          <a:bodyPr>
            <a:normAutofit/>
          </a:bodyPr>
          <a:lstStyle/>
          <a:p>
            <a:pPr>
              <a:buClr>
                <a:srgbClr val="0517B5"/>
              </a:buClr>
              <a:buFont typeface="Helvetica" panose="020B0604020202020204" pitchFamily="34" charset="0"/>
              <a:buChar char="│"/>
              <a:defRPr/>
            </a:pPr>
            <a:r>
              <a:rPr lang="en-US" sz="2000" dirty="0">
                <a:solidFill>
                  <a:srgbClr val="0517B5"/>
                </a:solidFill>
              </a:rPr>
              <a:t>Four dimensions apply to each of the three 3C framework activities</a:t>
            </a:r>
          </a:p>
          <a:p>
            <a:pPr>
              <a:buClr>
                <a:schemeClr val="tx1"/>
              </a:buClr>
              <a:buFont typeface="Wingdings" panose="05000000000000000000" pitchFamily="2" charset="2"/>
              <a:buChar char="§"/>
              <a:defRPr/>
            </a:pPr>
            <a:r>
              <a:rPr lang="en-US" sz="2000" b="1" dirty="0"/>
              <a:t>Notions</a:t>
            </a:r>
            <a:r>
              <a:rPr lang="en-US" sz="2000" dirty="0"/>
              <a:t>,</a:t>
            </a:r>
            <a:r>
              <a:rPr lang="en-US" sz="2000" b="1" dirty="0"/>
              <a:t> </a:t>
            </a:r>
            <a:r>
              <a:rPr lang="en-US" sz="2000" dirty="0"/>
              <a:t>including the clarification of values and related tensions</a:t>
            </a:r>
          </a:p>
          <a:p>
            <a:pPr>
              <a:buClr>
                <a:schemeClr val="tx1"/>
              </a:buClr>
              <a:buFont typeface="Wingdings" panose="05000000000000000000" pitchFamily="2" charset="2"/>
              <a:buChar char="§"/>
              <a:defRPr/>
            </a:pPr>
            <a:r>
              <a:rPr lang="en-US" sz="2000" b="1" dirty="0"/>
              <a:t>Practices</a:t>
            </a:r>
            <a:r>
              <a:rPr lang="en-US" sz="2000" dirty="0"/>
              <a:t>, including the adoption of methods</a:t>
            </a:r>
          </a:p>
          <a:p>
            <a:pPr>
              <a:buClr>
                <a:schemeClr val="tx1"/>
              </a:buClr>
              <a:buFont typeface="Wingdings" panose="05000000000000000000" pitchFamily="2" charset="2"/>
              <a:buChar char="§"/>
              <a:defRPr/>
            </a:pPr>
            <a:r>
              <a:rPr lang="en-US" sz="2000" b="1" dirty="0"/>
              <a:t>Artefacts</a:t>
            </a:r>
            <a:r>
              <a:rPr lang="en-US" sz="2000" dirty="0"/>
              <a:t>, including the leveraging of official documents, software tools and physical environments</a:t>
            </a:r>
          </a:p>
          <a:p>
            <a:pPr>
              <a:buClr>
                <a:schemeClr val="tx1"/>
              </a:buClr>
              <a:buFont typeface="Wingdings" panose="05000000000000000000" pitchFamily="2" charset="2"/>
              <a:buChar char="§"/>
              <a:defRPr/>
            </a:pPr>
            <a:r>
              <a:rPr lang="en-US" sz="2000" b="1" dirty="0"/>
              <a:t>Consideration of outcomes </a:t>
            </a:r>
            <a:r>
              <a:rPr lang="en-US" sz="2000" dirty="0"/>
              <a:t>in terms of sustainable innovation</a:t>
            </a:r>
          </a:p>
        </p:txBody>
      </p:sp>
      <p:sp>
        <p:nvSpPr>
          <p:cNvPr id="3" name="Footer Placeholder 4">
            <a:extLst>
              <a:ext uri="{FF2B5EF4-FFF2-40B4-BE49-F238E27FC236}">
                <a16:creationId xmlns:a16="http://schemas.microsoft.com/office/drawing/2014/main" id="{613D6630-4A32-9C43-A091-550B02B194AC}"/>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33971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69082-5667-3CB2-7367-EDF9B1241641}"/>
            </a:ext>
          </a:extLst>
        </p:cNvPr>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3070E8F9-98BC-A83B-F55B-41A3E4E4CBE3}"/>
              </a:ext>
            </a:extLst>
          </p:cNvPr>
          <p:cNvGraphicFramePr>
            <a:graphicFrameLocks noGrp="1"/>
          </p:cNvGraphicFramePr>
          <p:nvPr>
            <p:extLst>
              <p:ext uri="{D42A27DB-BD31-4B8C-83A1-F6EECF244321}">
                <p14:modId xmlns:p14="http://schemas.microsoft.com/office/powerpoint/2010/main" val="1757595591"/>
              </p:ext>
            </p:extLst>
          </p:nvPr>
        </p:nvGraphicFramePr>
        <p:xfrm>
          <a:off x="2351361" y="1995558"/>
          <a:ext cx="7489279" cy="4187151"/>
        </p:xfrm>
        <a:graphic>
          <a:graphicData uri="http://schemas.openxmlformats.org/drawingml/2006/table">
            <a:tbl>
              <a:tblPr firstRow="1" bandRow="1">
                <a:tableStyleId>{5C22544A-7EE6-4342-B048-85BDC9FD1C3A}</a:tableStyleId>
              </a:tblPr>
              <a:tblGrid>
                <a:gridCol w="297504">
                  <a:extLst>
                    <a:ext uri="{9D8B030D-6E8A-4147-A177-3AD203B41FA5}">
                      <a16:colId xmlns:a16="http://schemas.microsoft.com/office/drawing/2014/main" val="4054437715"/>
                    </a:ext>
                  </a:extLst>
                </a:gridCol>
                <a:gridCol w="2527359">
                  <a:extLst>
                    <a:ext uri="{9D8B030D-6E8A-4147-A177-3AD203B41FA5}">
                      <a16:colId xmlns:a16="http://schemas.microsoft.com/office/drawing/2014/main" val="368061220"/>
                    </a:ext>
                  </a:extLst>
                </a:gridCol>
                <a:gridCol w="2332208">
                  <a:extLst>
                    <a:ext uri="{9D8B030D-6E8A-4147-A177-3AD203B41FA5}">
                      <a16:colId xmlns:a16="http://schemas.microsoft.com/office/drawing/2014/main" val="1842095585"/>
                    </a:ext>
                  </a:extLst>
                </a:gridCol>
                <a:gridCol w="2332208">
                  <a:extLst>
                    <a:ext uri="{9D8B030D-6E8A-4147-A177-3AD203B41FA5}">
                      <a16:colId xmlns:a16="http://schemas.microsoft.com/office/drawing/2014/main" val="4291140187"/>
                    </a:ext>
                  </a:extLst>
                </a:gridCol>
              </a:tblGrid>
              <a:tr h="1147386">
                <a:tc>
                  <a:txBody>
                    <a:bodyPr/>
                    <a:lstStyle/>
                    <a:p>
                      <a:endParaRPr lang="en-GB" sz="1200" dirty="0">
                        <a:solidFill>
                          <a:schemeClr val="tx1"/>
                        </a:solidFill>
                        <a:latin typeface="IBM Plex Sans" panose="020B0503050203000203" pitchFamily="34" charset="0"/>
                      </a:endParaRPr>
                    </a:p>
                  </a:txBody>
                  <a:tcPr vert="vert">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dirty="0">
                          <a:solidFill>
                            <a:schemeClr val="tx1"/>
                          </a:solidFill>
                          <a:latin typeface="IBM Plex Sans" panose="020B0503050203000203" pitchFamily="34" charset="0"/>
                        </a:rPr>
                        <a:t>1. Conceiving </a:t>
                      </a:r>
                      <a:br>
                        <a:rPr lang="en-US" sz="1100" dirty="0">
                          <a:solidFill>
                            <a:schemeClr val="tx1"/>
                          </a:solidFill>
                          <a:latin typeface="IBM Plex Sans" panose="020B0503050203000203" pitchFamily="34" charset="0"/>
                        </a:rPr>
                      </a:br>
                      <a:r>
                        <a:rPr lang="en-US" sz="1100" b="0" dirty="0">
                          <a:solidFill>
                            <a:schemeClr val="tx1"/>
                          </a:solidFill>
                          <a:latin typeface="IBM Plex Sans" panose="020B0503050203000203" pitchFamily="34" charset="0"/>
                        </a:rPr>
                        <a:t>(understanding) and reviewing the current culture </a:t>
                      </a:r>
                      <a:endParaRPr lang="en-GB" sz="1100" b="0" dirty="0">
                        <a:solidFill>
                          <a:schemeClr val="tx1"/>
                        </a:solidFill>
                        <a:latin typeface="IBM Plex Sans" panose="020B0503050203000203" pitchFamily="34" charset="0"/>
                      </a:endParaRPr>
                    </a:p>
                  </a:txBody>
                  <a:tcPr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dirty="0">
                          <a:solidFill>
                            <a:schemeClr val="tx1"/>
                          </a:solidFill>
                          <a:latin typeface="IBM Plex Sans" panose="020B0503050203000203" pitchFamily="34" charset="0"/>
                        </a:rPr>
                        <a:t>2. Co-Creating </a:t>
                      </a:r>
                      <a:br>
                        <a:rPr lang="en-US" sz="1100" dirty="0">
                          <a:solidFill>
                            <a:schemeClr val="tx1"/>
                          </a:solidFill>
                          <a:latin typeface="IBM Plex Sans" panose="020B0503050203000203" pitchFamily="34" charset="0"/>
                        </a:rPr>
                      </a:br>
                      <a:r>
                        <a:rPr lang="en-US" sz="1100" b="0" dirty="0">
                          <a:solidFill>
                            <a:schemeClr val="tx1"/>
                          </a:solidFill>
                          <a:latin typeface="IBM Plex Sans" panose="020B0503050203000203" pitchFamily="34" charset="0"/>
                        </a:rPr>
                        <a:t>and validating interventions to redesign and transform culture </a:t>
                      </a:r>
                      <a:endParaRPr lang="en-GB" sz="1100" b="0" dirty="0">
                        <a:solidFill>
                          <a:schemeClr val="tx1"/>
                        </a:solidFill>
                        <a:latin typeface="IBM Plex Sans" panose="020B0503050203000203" pitchFamily="34" charset="0"/>
                      </a:endParaRPr>
                    </a:p>
                  </a:txBody>
                  <a:tcPr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dirty="0">
                          <a:solidFill>
                            <a:schemeClr val="tx1"/>
                          </a:solidFill>
                          <a:latin typeface="IBM Plex Sans" panose="020B0503050203000203" pitchFamily="34" charset="0"/>
                        </a:rPr>
                        <a:t>3. Cultivating</a:t>
                      </a:r>
                      <a:br>
                        <a:rPr lang="en-US" sz="1100" dirty="0">
                          <a:solidFill>
                            <a:schemeClr val="tx1"/>
                          </a:solidFill>
                          <a:latin typeface="IBM Plex Sans" panose="020B0503050203000203" pitchFamily="34" charset="0"/>
                        </a:rPr>
                      </a:br>
                      <a:r>
                        <a:rPr lang="en-US" sz="1100" b="0" dirty="0">
                          <a:solidFill>
                            <a:schemeClr val="tx1"/>
                          </a:solidFill>
                          <a:latin typeface="IBM Plex Sans" panose="020B0503050203000203" pitchFamily="34" charset="0"/>
                        </a:rPr>
                        <a:t>and mainstreaming new practices across the </a:t>
                      </a:r>
                      <a:r>
                        <a:rPr lang="en-US" sz="1100" b="0" dirty="0" err="1">
                          <a:solidFill>
                            <a:schemeClr val="tx1"/>
                          </a:solidFill>
                          <a:latin typeface="IBM Plex Sans" panose="020B0503050203000203" pitchFamily="34" charset="0"/>
                        </a:rPr>
                        <a:t>organisation</a:t>
                      </a:r>
                      <a:endParaRPr lang="en-GB" sz="1100" b="0" dirty="0">
                        <a:solidFill>
                          <a:schemeClr val="tx1"/>
                        </a:solidFill>
                        <a:latin typeface="IBM Plex Sans" panose="020B0503050203000203" pitchFamily="34" charset="0"/>
                      </a:endParaRPr>
                    </a:p>
                  </a:txBody>
                  <a:tcPr anchor="b">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0588306"/>
                  </a:ext>
                </a:extLst>
              </a:tr>
              <a:tr h="662622">
                <a:tc>
                  <a:txBody>
                    <a:bodyPr/>
                    <a:lstStyle/>
                    <a:p>
                      <a:r>
                        <a:rPr lang="en-GB" sz="900" b="1" dirty="0">
                          <a:solidFill>
                            <a:schemeClr val="bg1"/>
                          </a:solidFill>
                          <a:latin typeface="IBM Plex Sans" panose="020B0503050203000203" pitchFamily="34" charset="0"/>
                        </a:rPr>
                        <a:t>NOTIONS</a:t>
                      </a:r>
                    </a:p>
                  </a:txBody>
                  <a:tcPr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17B5"/>
                    </a:solidFill>
                  </a:tcPr>
                </a:tc>
                <a:tc>
                  <a:txBody>
                    <a:bodyPr/>
                    <a:lstStyle/>
                    <a:p>
                      <a:r>
                        <a:rPr lang="en-US" sz="1100" dirty="0">
                          <a:latin typeface="IBM Plex Sans" panose="020B0503050203000203" pitchFamily="34" charset="0"/>
                        </a:rPr>
                        <a:t>Understand prevalent values, how they are managed for innovation (maturity), and unresolved tensions between (</a:t>
                      </a:r>
                      <a:r>
                        <a:rPr lang="en-US" sz="1100" dirty="0" err="1">
                          <a:latin typeface="IBM Plex Sans" panose="020B0503050203000203" pitchFamily="34" charset="0"/>
                        </a:rPr>
                        <a:t>stakehoder</a:t>
                      </a:r>
                      <a:r>
                        <a:rPr lang="en-US" sz="1100" dirty="0">
                          <a:latin typeface="IBM Plex Sans" panose="020B0503050203000203" pitchFamily="34" charset="0"/>
                        </a:rPr>
                        <a:t>) values </a:t>
                      </a:r>
                      <a:endParaRPr lang="en-GB" sz="1100" dirty="0">
                        <a:latin typeface="IBM Plex Sans" panose="020B050305020300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1F0"/>
                    </a:solidFill>
                  </a:tcPr>
                </a:tc>
                <a:tc>
                  <a:txBody>
                    <a:bodyPr/>
                    <a:lstStyle/>
                    <a:p>
                      <a:r>
                        <a:rPr lang="en-US" sz="1100" dirty="0">
                          <a:latin typeface="IBM Plex Sans" panose="020B0503050203000203" pitchFamily="34" charset="0"/>
                        </a:rPr>
                        <a:t>Specify values, guiding</a:t>
                      </a:r>
                    </a:p>
                    <a:p>
                      <a:r>
                        <a:rPr lang="en-US" sz="1100" dirty="0">
                          <a:latin typeface="IBM Plex Sans" panose="020B0503050203000203" pitchFamily="34" charset="0"/>
                        </a:rPr>
                        <a:t>principles and policies;</a:t>
                      </a:r>
                    </a:p>
                    <a:p>
                      <a:r>
                        <a:rPr lang="en-US" sz="1100" dirty="0">
                          <a:latin typeface="IBM Plex Sans" panose="020B0503050203000203" pitchFamily="34" charset="0"/>
                        </a:rPr>
                        <a:t>resolve tensions and raise</a:t>
                      </a:r>
                    </a:p>
                    <a:p>
                      <a:r>
                        <a:rPr lang="en-US" sz="1100" dirty="0">
                          <a:latin typeface="IBM Plex Sans" panose="020B0503050203000203" pitchFamily="34" charset="0"/>
                        </a:rPr>
                        <a:t>awareness </a:t>
                      </a:r>
                      <a:endParaRPr lang="en-GB" sz="1100" dirty="0">
                        <a:latin typeface="IBM Plex Sans" panose="020B0503050203000203" pitchFamily="34" charset="0"/>
                      </a:endParaRPr>
                    </a:p>
                  </a:txBody>
                  <a:tcPr>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1F0"/>
                    </a:solidFill>
                  </a:tcPr>
                </a:tc>
                <a:tc>
                  <a:txBody>
                    <a:bodyPr/>
                    <a:lstStyle/>
                    <a:p>
                      <a:r>
                        <a:rPr lang="en-US" sz="1100" dirty="0">
                          <a:latin typeface="IBM Plex Sans" panose="020B0503050203000203" pitchFamily="34" charset="0"/>
                        </a:rPr>
                        <a:t>Mainstream values, principles and policies, and derive specify new</a:t>
                      </a:r>
                    </a:p>
                    <a:p>
                      <a:r>
                        <a:rPr lang="en-US" sz="1100" dirty="0">
                          <a:latin typeface="IBM Plex Sans" panose="020B0503050203000203" pitchFamily="34" charset="0"/>
                        </a:rPr>
                        <a:t>business implications and innovation</a:t>
                      </a:r>
                      <a:endParaRPr lang="en-GB" sz="1100" dirty="0">
                        <a:latin typeface="IBM Plex Sans" panose="020B0503050203000203" pitchFamily="34" charset="0"/>
                      </a:endParaRPr>
                    </a:p>
                  </a:txBody>
                  <a:tcP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1F0"/>
                    </a:solidFill>
                  </a:tcPr>
                </a:tc>
                <a:extLst>
                  <a:ext uri="{0D108BD9-81ED-4DB2-BD59-A6C34878D82A}">
                    <a16:rowId xmlns:a16="http://schemas.microsoft.com/office/drawing/2014/main" val="1402159390"/>
                  </a:ext>
                </a:extLst>
              </a:tr>
              <a:tr h="762000">
                <a:tc>
                  <a:txBody>
                    <a:bodyPr/>
                    <a:lstStyle/>
                    <a:p>
                      <a:r>
                        <a:rPr lang="en-GB" sz="900" b="1" dirty="0">
                          <a:solidFill>
                            <a:schemeClr val="bg1"/>
                          </a:solidFill>
                          <a:latin typeface="IBM Plex Sans" panose="020B0503050203000203" pitchFamily="34" charset="0"/>
                        </a:rPr>
                        <a:t>PRACTICES</a:t>
                      </a:r>
                    </a:p>
                  </a:txBody>
                  <a:tcPr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17B5"/>
                    </a:solidFill>
                  </a:tcPr>
                </a:tc>
                <a:tc>
                  <a:txBody>
                    <a:bodyPr/>
                    <a:lstStyle/>
                    <a:p>
                      <a:r>
                        <a:rPr lang="de-DE" sz="1100" dirty="0" err="1">
                          <a:latin typeface="IBM Plex Sans" panose="020B0503050203000203" pitchFamily="34" charset="0"/>
                        </a:rPr>
                        <a:t>Identify</a:t>
                      </a:r>
                      <a:r>
                        <a:rPr lang="de-DE" sz="1100" dirty="0">
                          <a:latin typeface="IBM Plex Sans" panose="020B0503050203000203" pitchFamily="34" charset="0"/>
                        </a:rPr>
                        <a:t> </a:t>
                      </a:r>
                      <a:r>
                        <a:rPr lang="de-DE" sz="1100" dirty="0" err="1">
                          <a:latin typeface="IBM Plex Sans" panose="020B0503050203000203" pitchFamily="34" charset="0"/>
                        </a:rPr>
                        <a:t>values</a:t>
                      </a:r>
                      <a:r>
                        <a:rPr lang="de-DE" sz="1100" dirty="0">
                          <a:latin typeface="IBM Plex Sans" panose="020B0503050203000203" pitchFamily="34" charset="0"/>
                        </a:rPr>
                        <a:t>-action </a:t>
                      </a:r>
                      <a:r>
                        <a:rPr lang="de-DE" sz="1100" dirty="0" err="1">
                          <a:latin typeface="IBM Plex Sans" panose="020B0503050203000203" pitchFamily="34" charset="0"/>
                        </a:rPr>
                        <a:t>gaps</a:t>
                      </a:r>
                      <a:r>
                        <a:rPr lang="de-DE" sz="1100" dirty="0">
                          <a:latin typeface="IBM Plex Sans" panose="020B0503050203000203" pitchFamily="34" charset="0"/>
                        </a:rPr>
                        <a:t> </a:t>
                      </a:r>
                      <a:endParaRPr lang="en-GB" sz="1100" dirty="0">
                        <a:latin typeface="IBM Plex Sans" panose="020B050305020300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1F0"/>
                    </a:solidFill>
                  </a:tcPr>
                </a:tc>
                <a:tc>
                  <a:txBody>
                    <a:bodyPr/>
                    <a:lstStyle/>
                    <a:p>
                      <a:r>
                        <a:rPr lang="en-US" sz="1100" dirty="0">
                          <a:latin typeface="IBM Plex Sans" panose="020B0503050203000203" pitchFamily="34" charset="0"/>
                        </a:rPr>
                        <a:t>Explore new practices</a:t>
                      </a:r>
                    </a:p>
                    <a:p>
                      <a:r>
                        <a:rPr lang="en-US" sz="1100" dirty="0">
                          <a:latin typeface="IBM Plex Sans" panose="020B0503050203000203" pitchFamily="34" charset="0"/>
                        </a:rPr>
                        <a:t>and methods to close</a:t>
                      </a:r>
                    </a:p>
                    <a:p>
                      <a:r>
                        <a:rPr lang="en-US" sz="1100" dirty="0">
                          <a:latin typeface="IBM Plex Sans" panose="020B0503050203000203" pitchFamily="34" charset="0"/>
                        </a:rPr>
                        <a:t>values-action gaps </a:t>
                      </a:r>
                      <a:endParaRPr lang="en-GB" sz="1100" dirty="0">
                        <a:latin typeface="IBM Plex Sans" panose="020B050305020300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1F0"/>
                    </a:solidFill>
                  </a:tcPr>
                </a:tc>
                <a:tc>
                  <a:txBody>
                    <a:bodyPr/>
                    <a:lstStyle/>
                    <a:p>
                      <a:r>
                        <a:rPr lang="en-GB" sz="1100" dirty="0">
                          <a:latin typeface="IBM Plex Sans" panose="020B0503050203000203" pitchFamily="34" charset="0"/>
                        </a:rPr>
                        <a:t>Establish new practices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1F0"/>
                    </a:solidFill>
                  </a:tcPr>
                </a:tc>
                <a:extLst>
                  <a:ext uri="{0D108BD9-81ED-4DB2-BD59-A6C34878D82A}">
                    <a16:rowId xmlns:a16="http://schemas.microsoft.com/office/drawing/2014/main" val="1821938595"/>
                  </a:ext>
                </a:extLst>
              </a:tr>
              <a:tr h="746331">
                <a:tc>
                  <a:txBody>
                    <a:bodyPr/>
                    <a:lstStyle/>
                    <a:p>
                      <a:r>
                        <a:rPr lang="en-GB" sz="900" b="1" dirty="0">
                          <a:solidFill>
                            <a:schemeClr val="bg1"/>
                          </a:solidFill>
                          <a:latin typeface="IBM Plex Sans" panose="020B0503050203000203" pitchFamily="34" charset="0"/>
                        </a:rPr>
                        <a:t>ARTEFACTS</a:t>
                      </a:r>
                    </a:p>
                  </a:txBody>
                  <a:tcPr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17B5"/>
                    </a:solidFill>
                  </a:tcPr>
                </a:tc>
                <a:tc>
                  <a:txBody>
                    <a:bodyPr/>
                    <a:lstStyle/>
                    <a:p>
                      <a:r>
                        <a:rPr lang="en-US" sz="1100" dirty="0">
                          <a:latin typeface="IBM Plex Sans" panose="020B0503050203000203" pitchFamily="34" charset="0"/>
                        </a:rPr>
                        <a:t>Identify existing and missing artefacts that mediate the mainstreaming of sustainability values and practices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1F0"/>
                    </a:solidFill>
                  </a:tcPr>
                </a:tc>
                <a:tc>
                  <a:txBody>
                    <a:bodyPr/>
                    <a:lstStyle/>
                    <a:p>
                      <a:r>
                        <a:rPr lang="en-US" sz="1100" dirty="0">
                          <a:latin typeface="IBM Plex Sans" panose="020B0503050203000203" pitchFamily="34" charset="0"/>
                        </a:rPr>
                        <a:t>Co-create new or improve</a:t>
                      </a:r>
                    </a:p>
                    <a:p>
                      <a:r>
                        <a:rPr lang="en-US" sz="1100" dirty="0">
                          <a:latin typeface="IBM Plex Sans" panose="020B0503050203000203" pitchFamily="34" charset="0"/>
                        </a:rPr>
                        <a:t>existing artefacts </a:t>
                      </a:r>
                    </a:p>
                    <a:p>
                      <a:endParaRPr lang="en-GB" sz="1100" dirty="0">
                        <a:latin typeface="IBM Plex Sans" panose="020B050305020300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1F0"/>
                    </a:solidFill>
                  </a:tcPr>
                </a:tc>
                <a:tc>
                  <a:txBody>
                    <a:bodyPr/>
                    <a:lstStyle/>
                    <a:p>
                      <a:r>
                        <a:rPr lang="en-GB" sz="1100" dirty="0">
                          <a:latin typeface="IBM Plex Sans" panose="020B0503050203000203" pitchFamily="34" charset="0"/>
                        </a:rPr>
                        <a:t>Introduce new artefacts </a:t>
                      </a:r>
                    </a:p>
                    <a:p>
                      <a:endParaRPr lang="en-GB" sz="1100" dirty="0">
                        <a:latin typeface="IBM Plex Sans" panose="020B050305020300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1F0"/>
                    </a:solidFill>
                  </a:tcPr>
                </a:tc>
                <a:extLst>
                  <a:ext uri="{0D108BD9-81ED-4DB2-BD59-A6C34878D82A}">
                    <a16:rowId xmlns:a16="http://schemas.microsoft.com/office/drawing/2014/main" val="3817953906"/>
                  </a:ext>
                </a:extLst>
              </a:tr>
              <a:tr h="753765">
                <a:tc>
                  <a:txBody>
                    <a:bodyPr/>
                    <a:lstStyle/>
                    <a:p>
                      <a:r>
                        <a:rPr lang="en-GB" sz="900" b="1" dirty="0">
                          <a:solidFill>
                            <a:schemeClr val="bg1"/>
                          </a:solidFill>
                          <a:latin typeface="IBM Plex Sans" panose="020B0503050203000203" pitchFamily="34" charset="0"/>
                        </a:rPr>
                        <a:t>OUTCOMES</a:t>
                      </a:r>
                    </a:p>
                  </a:txBody>
                  <a:tcPr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517B5"/>
                    </a:solidFill>
                  </a:tcPr>
                </a:tc>
                <a:tc>
                  <a:txBody>
                    <a:bodyPr/>
                    <a:lstStyle/>
                    <a:p>
                      <a:r>
                        <a:rPr lang="en-US" sz="1100" dirty="0">
                          <a:latin typeface="IBM Plex Sans" panose="020B0503050203000203" pitchFamily="34" charset="0"/>
                        </a:rPr>
                        <a:t>Translate insights on sustainable innovation challenges into task domains </a:t>
                      </a:r>
                      <a:endParaRPr lang="en-GB" sz="1100" dirty="0">
                        <a:latin typeface="IBM Plex Sans" panose="020B050305020300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DD1F0"/>
                    </a:solidFill>
                  </a:tcPr>
                </a:tc>
                <a:tc>
                  <a:txBody>
                    <a:bodyPr/>
                    <a:lstStyle/>
                    <a:p>
                      <a:r>
                        <a:rPr lang="en-GB" sz="1100" dirty="0">
                          <a:latin typeface="IBM Plex Sans" panose="020B0503050203000203" pitchFamily="34" charset="0"/>
                        </a:rPr>
                        <a:t>Explore opportunities for</a:t>
                      </a:r>
                    </a:p>
                    <a:p>
                      <a:r>
                        <a:rPr lang="en-GB" sz="1100" dirty="0">
                          <a:latin typeface="IBM Plex Sans" panose="020B0503050203000203" pitchFamily="34" charset="0"/>
                        </a:rPr>
                        <a:t>sustainable innovation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DD1F0"/>
                    </a:solidFill>
                  </a:tcPr>
                </a:tc>
                <a:tc>
                  <a:txBody>
                    <a:bodyPr/>
                    <a:lstStyle/>
                    <a:p>
                      <a:r>
                        <a:rPr lang="en-US" sz="1100" dirty="0">
                          <a:latin typeface="IBM Plex Sans" panose="020B0503050203000203" pitchFamily="34" charset="0"/>
                        </a:rPr>
                        <a:t>Tap opportunities and drive</a:t>
                      </a:r>
                    </a:p>
                    <a:p>
                      <a:r>
                        <a:rPr lang="en-US" sz="1100" dirty="0">
                          <a:latin typeface="IBM Plex Sans" panose="020B0503050203000203" pitchFamily="34" charset="0"/>
                        </a:rPr>
                        <a:t>sustainable innovation </a:t>
                      </a:r>
                      <a:endParaRPr lang="en-GB" sz="1100" dirty="0">
                        <a:latin typeface="IBM Plex Sans" panose="020B050305020300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DD1F0"/>
                    </a:solidFill>
                  </a:tcPr>
                </a:tc>
                <a:extLst>
                  <a:ext uri="{0D108BD9-81ED-4DB2-BD59-A6C34878D82A}">
                    <a16:rowId xmlns:a16="http://schemas.microsoft.com/office/drawing/2014/main" val="1388938862"/>
                  </a:ext>
                </a:extLst>
              </a:tr>
            </a:tbl>
          </a:graphicData>
        </a:graphic>
      </p:graphicFrame>
      <p:pic>
        <p:nvPicPr>
          <p:cNvPr id="8" name="Picture 7">
            <a:extLst>
              <a:ext uri="{FF2B5EF4-FFF2-40B4-BE49-F238E27FC236}">
                <a16:creationId xmlns:a16="http://schemas.microsoft.com/office/drawing/2014/main" id="{56524AC3-2A67-222D-8289-45985F4B8C4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44ED1A9E-1599-CB34-6AD2-27644A18B529}"/>
              </a:ext>
            </a:extLst>
          </p:cNvPr>
          <p:cNvSpPr>
            <a:spLocks noGrp="1"/>
          </p:cNvSpPr>
          <p:nvPr>
            <p:ph type="title"/>
          </p:nvPr>
        </p:nvSpPr>
        <p:spPr>
          <a:xfrm>
            <a:off x="838200" y="615385"/>
            <a:ext cx="10515600" cy="1325563"/>
          </a:xfrm>
        </p:spPr>
        <p:txBody>
          <a:bodyPr>
            <a:normAutofit fontScale="90000"/>
          </a:bodyPr>
          <a:lstStyle/>
          <a:p>
            <a:r>
              <a:rPr lang="en-US" sz="2000" b="1" dirty="0">
                <a:solidFill>
                  <a:srgbClr val="0517B5"/>
                </a:solidFill>
              </a:rPr>
              <a:t>PART II / PRACTICES AND METHODS </a:t>
            </a:r>
            <a:br>
              <a:rPr lang="en-US" sz="2000" b="1" dirty="0">
                <a:solidFill>
                  <a:srgbClr val="0517B5"/>
                </a:solidFill>
              </a:rPr>
            </a:br>
            <a:r>
              <a:rPr lang="en-US" sz="4000" dirty="0">
                <a:solidFill>
                  <a:srgbClr val="0517B5"/>
                </a:solidFill>
              </a:rPr>
              <a:t>3C activities and their objectives in terms of notions, practices, artefacts and outcomes</a:t>
            </a:r>
            <a:endParaRPr lang="en-GB" sz="4000" dirty="0">
              <a:solidFill>
                <a:srgbClr val="0517B5"/>
              </a:solidFill>
            </a:endParaRPr>
          </a:p>
        </p:txBody>
      </p:sp>
      <p:sp>
        <p:nvSpPr>
          <p:cNvPr id="5" name="Slide Number Placeholder 4">
            <a:extLst>
              <a:ext uri="{FF2B5EF4-FFF2-40B4-BE49-F238E27FC236}">
                <a16:creationId xmlns:a16="http://schemas.microsoft.com/office/drawing/2014/main" id="{7E7F8A3F-9C41-F6E0-5F6D-E0E45A60257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grpSp>
        <p:nvGrpSpPr>
          <p:cNvPr id="17" name="Group 16">
            <a:extLst>
              <a:ext uri="{FF2B5EF4-FFF2-40B4-BE49-F238E27FC236}">
                <a16:creationId xmlns:a16="http://schemas.microsoft.com/office/drawing/2014/main" id="{17D98C32-B3AA-DB40-D4C3-4776F242B5BD}"/>
              </a:ext>
            </a:extLst>
          </p:cNvPr>
          <p:cNvGrpSpPr/>
          <p:nvPr/>
        </p:nvGrpSpPr>
        <p:grpSpPr>
          <a:xfrm>
            <a:off x="3435438" y="1997780"/>
            <a:ext cx="5321124" cy="558800"/>
            <a:chOff x="3098371" y="1747520"/>
            <a:chExt cx="5321124" cy="558800"/>
          </a:xfrm>
        </p:grpSpPr>
        <p:pic>
          <p:nvPicPr>
            <p:cNvPr id="9" name="Picture 8">
              <a:extLst>
                <a:ext uri="{FF2B5EF4-FFF2-40B4-BE49-F238E27FC236}">
                  <a16:creationId xmlns:a16="http://schemas.microsoft.com/office/drawing/2014/main" id="{40073094-E693-667F-D0C8-4859ED771CEE}"/>
                </a:ext>
              </a:extLst>
            </p:cNvPr>
            <p:cNvPicPr>
              <a:picLocks noChangeAspect="1"/>
            </p:cNvPicPr>
            <p:nvPr/>
          </p:nvPicPr>
          <p:blipFill>
            <a:blip r:embed="rId3" cstate="print">
              <a:clrChange>
                <a:clrFrom>
                  <a:srgbClr val="ECE8F8"/>
                </a:clrFrom>
                <a:clrTo>
                  <a:srgbClr val="ECE8F8">
                    <a:alpha val="0"/>
                  </a:srgbClr>
                </a:clrTo>
              </a:clrChange>
              <a:extLst>
                <a:ext uri="{28A0092B-C50C-407E-A947-70E740481C1C}">
                  <a14:useLocalDpi xmlns:a14="http://schemas.microsoft.com/office/drawing/2010/main"/>
                </a:ext>
              </a:extLst>
            </a:blip>
            <a:srcRect/>
            <a:stretch>
              <a:fillRect/>
            </a:stretch>
          </p:blipFill>
          <p:spPr>
            <a:xfrm>
              <a:off x="3098371" y="1747520"/>
              <a:ext cx="532190" cy="558800"/>
            </a:xfrm>
            <a:prstGeom prst="rect">
              <a:avLst/>
            </a:prstGeom>
          </p:spPr>
        </p:pic>
        <p:pic>
          <p:nvPicPr>
            <p:cNvPr id="10" name="Picture 9">
              <a:extLst>
                <a:ext uri="{FF2B5EF4-FFF2-40B4-BE49-F238E27FC236}">
                  <a16:creationId xmlns:a16="http://schemas.microsoft.com/office/drawing/2014/main" id="{7271E01A-EA84-D561-F4B7-2DABAD83DEC5}"/>
                </a:ext>
              </a:extLst>
            </p:cNvPr>
            <p:cNvPicPr>
              <a:picLocks noChangeAspect="1"/>
            </p:cNvPicPr>
            <p:nvPr/>
          </p:nvPicPr>
          <p:blipFill>
            <a:blip r:embed="rId4" cstate="print">
              <a:clrChange>
                <a:clrFrom>
                  <a:srgbClr val="ECE8F8"/>
                </a:clrFrom>
                <a:clrTo>
                  <a:srgbClr val="ECE8F8">
                    <a:alpha val="0"/>
                  </a:srgbClr>
                </a:clrTo>
              </a:clrChange>
              <a:extLst>
                <a:ext uri="{28A0092B-C50C-407E-A947-70E740481C1C}">
                  <a14:useLocalDpi xmlns:a14="http://schemas.microsoft.com/office/drawing/2010/main"/>
                </a:ext>
              </a:extLst>
            </a:blip>
            <a:srcRect/>
            <a:stretch>
              <a:fillRect/>
            </a:stretch>
          </p:blipFill>
          <p:spPr>
            <a:xfrm>
              <a:off x="7887305" y="1747520"/>
              <a:ext cx="532190" cy="558800"/>
            </a:xfrm>
            <a:prstGeom prst="rect">
              <a:avLst/>
            </a:prstGeom>
          </p:spPr>
        </p:pic>
        <p:pic>
          <p:nvPicPr>
            <p:cNvPr id="12" name="Picture 11">
              <a:extLst>
                <a:ext uri="{FF2B5EF4-FFF2-40B4-BE49-F238E27FC236}">
                  <a16:creationId xmlns:a16="http://schemas.microsoft.com/office/drawing/2014/main" id="{0A438584-7842-F79E-DFAC-4712064DE77C}"/>
                </a:ext>
              </a:extLst>
            </p:cNvPr>
            <p:cNvPicPr>
              <a:picLocks noChangeAspect="1"/>
            </p:cNvPicPr>
            <p:nvPr/>
          </p:nvPicPr>
          <p:blipFill>
            <a:blip r:embed="rId5" cstate="print">
              <a:clrChange>
                <a:clrFrom>
                  <a:srgbClr val="ECE8F8"/>
                </a:clrFrom>
                <a:clrTo>
                  <a:srgbClr val="ECE8F8">
                    <a:alpha val="0"/>
                  </a:srgbClr>
                </a:clrTo>
              </a:clrChange>
              <a:extLst>
                <a:ext uri="{28A0092B-C50C-407E-A947-70E740481C1C}">
                  <a14:useLocalDpi xmlns:a14="http://schemas.microsoft.com/office/drawing/2010/main"/>
                </a:ext>
              </a:extLst>
            </a:blip>
            <a:srcRect/>
            <a:stretch>
              <a:fillRect/>
            </a:stretch>
          </p:blipFill>
          <p:spPr>
            <a:xfrm>
              <a:off x="5492838" y="1747520"/>
              <a:ext cx="532190" cy="558800"/>
            </a:xfrm>
            <a:prstGeom prst="rect">
              <a:avLst/>
            </a:prstGeom>
          </p:spPr>
        </p:pic>
      </p:grpSp>
      <p:sp>
        <p:nvSpPr>
          <p:cNvPr id="3" name="Footer Placeholder 4">
            <a:extLst>
              <a:ext uri="{FF2B5EF4-FFF2-40B4-BE49-F238E27FC236}">
                <a16:creationId xmlns:a16="http://schemas.microsoft.com/office/drawing/2014/main" id="{4FA823BA-B927-116C-D15C-8CA9400576C2}"/>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4606477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BEFF8C"/>
        </a:solidFill>
        <a:effectLst/>
      </p:bgPr>
    </p:bg>
    <p:spTree>
      <p:nvGrpSpPr>
        <p:cNvPr id="1" name="">
          <a:extLst>
            <a:ext uri="{FF2B5EF4-FFF2-40B4-BE49-F238E27FC236}">
              <a16:creationId xmlns:a16="http://schemas.microsoft.com/office/drawing/2014/main" id="{C73CA11D-1538-229C-DF5D-1F8725B09F52}"/>
            </a:ext>
          </a:extLst>
        </p:cNvPr>
        <p:cNvGrpSpPr/>
        <p:nvPr/>
      </p:nvGrpSpPr>
      <p:grpSpPr>
        <a:xfrm>
          <a:off x="0" y="0"/>
          <a:ext cx="0" cy="0"/>
          <a:chOff x="0" y="0"/>
          <a:chExt cx="0" cy="0"/>
        </a:xfrm>
      </p:grpSpPr>
      <p:pic>
        <p:nvPicPr>
          <p:cNvPr id="1744" name="Picture 1743">
            <a:extLst>
              <a:ext uri="{FF2B5EF4-FFF2-40B4-BE49-F238E27FC236}">
                <a16:creationId xmlns:a16="http://schemas.microsoft.com/office/drawing/2014/main" id="{2579CD3D-AAD7-0FA8-B749-48C7B20A80F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906" y="139649"/>
            <a:ext cx="1725839" cy="605842"/>
          </a:xfrm>
          <a:prstGeom prst="rect">
            <a:avLst/>
          </a:prstGeom>
        </p:spPr>
      </p:pic>
      <p:sp>
        <p:nvSpPr>
          <p:cNvPr id="1745" name="Textfeld 46">
            <a:extLst>
              <a:ext uri="{FF2B5EF4-FFF2-40B4-BE49-F238E27FC236}">
                <a16:creationId xmlns:a16="http://schemas.microsoft.com/office/drawing/2014/main" id="{2ED5E542-F57C-9B72-D508-46D23C0A4AFA}"/>
              </a:ext>
            </a:extLst>
          </p:cNvPr>
          <p:cNvSpPr txBox="1"/>
          <p:nvPr/>
        </p:nvSpPr>
        <p:spPr>
          <a:xfrm>
            <a:off x="459059" y="229152"/>
            <a:ext cx="11273883" cy="400110"/>
          </a:xfrm>
          <a:prstGeom prst="rect">
            <a:avLst/>
          </a:prstGeom>
          <a:noFill/>
        </p:spPr>
        <p:txBody>
          <a:bodyPr wrap="square" rtlCol="0">
            <a:spAutoFit/>
          </a:bodyPr>
          <a:lstStyle/>
          <a:p>
            <a:pPr algn="ctr"/>
            <a:r>
              <a:rPr lang="en-US" sz="2000" b="1" dirty="0">
                <a:solidFill>
                  <a:srgbClr val="0517B5"/>
                </a:solidFill>
                <a:latin typeface="IBM Plex Sans" panose="020B0503050203000203" pitchFamily="34" charset="0"/>
              </a:rPr>
              <a:t>PART II / PRACTICES AND METHODS OVERVIEW</a:t>
            </a:r>
            <a:endParaRPr lang="de-DE" sz="200" b="1" dirty="0">
              <a:solidFill>
                <a:srgbClr val="4320BE"/>
              </a:solidFill>
              <a:latin typeface="IBM Plex Sans" panose="020B0503050203000203" pitchFamily="34" charset="0"/>
            </a:endParaRPr>
          </a:p>
        </p:txBody>
      </p:sp>
      <p:sp>
        <p:nvSpPr>
          <p:cNvPr id="1592" name="Rechteck: abgerundete Ecken 157">
            <a:extLst>
              <a:ext uri="{FF2B5EF4-FFF2-40B4-BE49-F238E27FC236}">
                <a16:creationId xmlns:a16="http://schemas.microsoft.com/office/drawing/2014/main" id="{26D22F14-5E94-3498-C587-8DDC14FE9CFB}"/>
              </a:ext>
            </a:extLst>
          </p:cNvPr>
          <p:cNvSpPr/>
          <p:nvPr/>
        </p:nvSpPr>
        <p:spPr>
          <a:xfrm>
            <a:off x="4939141" y="686563"/>
            <a:ext cx="2317581" cy="892302"/>
          </a:xfrm>
          <a:prstGeom prst="roundRect">
            <a:avLst/>
          </a:prstGeom>
          <a:solidFill>
            <a:srgbClr val="0517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500" dirty="0">
              <a:solidFill>
                <a:schemeClr val="bg1"/>
              </a:solidFill>
              <a:latin typeface="IBM Plex Sans" panose="020B0503050203000203" pitchFamily="34" charset="0"/>
            </a:endParaRPr>
          </a:p>
        </p:txBody>
      </p:sp>
      <p:sp>
        <p:nvSpPr>
          <p:cNvPr id="1593" name="Rechteck: abgerundete Ecken 1">
            <a:extLst>
              <a:ext uri="{FF2B5EF4-FFF2-40B4-BE49-F238E27FC236}">
                <a16:creationId xmlns:a16="http://schemas.microsoft.com/office/drawing/2014/main" id="{C95311BC-4350-7830-4307-33E3E89D838D}"/>
              </a:ext>
            </a:extLst>
          </p:cNvPr>
          <p:cNvSpPr/>
          <p:nvPr/>
        </p:nvSpPr>
        <p:spPr>
          <a:xfrm>
            <a:off x="925398" y="662042"/>
            <a:ext cx="3843158" cy="4312789"/>
          </a:xfrm>
          <a:prstGeom prst="roundRect">
            <a:avLst/>
          </a:prstGeom>
          <a:solidFill>
            <a:srgbClr val="DDDDDD"/>
          </a:solidFill>
          <a:ln w="12700">
            <a:solidFill>
              <a:srgbClr val="432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500" dirty="0">
              <a:latin typeface="IBM Plex Sans" panose="020B0503050203000203" pitchFamily="34" charset="0"/>
            </a:endParaRPr>
          </a:p>
        </p:txBody>
      </p:sp>
      <p:sp>
        <p:nvSpPr>
          <p:cNvPr id="1594" name="Rechteck: abgerundete Ecken 239">
            <a:extLst>
              <a:ext uri="{FF2B5EF4-FFF2-40B4-BE49-F238E27FC236}">
                <a16:creationId xmlns:a16="http://schemas.microsoft.com/office/drawing/2014/main" id="{88285785-5AB1-3BB6-BCE6-C83D308F23CF}"/>
              </a:ext>
            </a:extLst>
          </p:cNvPr>
          <p:cNvSpPr/>
          <p:nvPr/>
        </p:nvSpPr>
        <p:spPr>
          <a:xfrm>
            <a:off x="925398" y="5054896"/>
            <a:ext cx="10339196" cy="1618864"/>
          </a:xfrm>
          <a:prstGeom prst="roundRect">
            <a:avLst/>
          </a:prstGeom>
          <a:solidFill>
            <a:schemeClr val="bg1">
              <a:lumMod val="95000"/>
            </a:schemeClr>
          </a:solidFill>
          <a:ln w="12700">
            <a:solidFill>
              <a:srgbClr val="432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500" dirty="0">
              <a:latin typeface="IBM Plex Sans" panose="020B0503050203000203" pitchFamily="34" charset="0"/>
            </a:endParaRPr>
          </a:p>
        </p:txBody>
      </p:sp>
      <p:sp>
        <p:nvSpPr>
          <p:cNvPr id="1595" name="Rechteck: abgerundete Ecken 238">
            <a:extLst>
              <a:ext uri="{FF2B5EF4-FFF2-40B4-BE49-F238E27FC236}">
                <a16:creationId xmlns:a16="http://schemas.microsoft.com/office/drawing/2014/main" id="{2DED65D7-5428-03C0-DBE0-37A63419A7BA}"/>
              </a:ext>
            </a:extLst>
          </p:cNvPr>
          <p:cNvSpPr/>
          <p:nvPr/>
        </p:nvSpPr>
        <p:spPr>
          <a:xfrm>
            <a:off x="7421436" y="661760"/>
            <a:ext cx="3843158" cy="4313071"/>
          </a:xfrm>
          <a:prstGeom prst="roundRect">
            <a:avLst/>
          </a:prstGeom>
          <a:solidFill>
            <a:srgbClr val="F8F8F8"/>
          </a:solidFill>
          <a:ln w="12700">
            <a:solidFill>
              <a:srgbClr val="432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500" dirty="0">
              <a:latin typeface="IBM Plex Sans" panose="020B0503050203000203" pitchFamily="34" charset="0"/>
            </a:endParaRPr>
          </a:p>
        </p:txBody>
      </p:sp>
      <p:sp>
        <p:nvSpPr>
          <p:cNvPr id="1596" name="Oval 1595">
            <a:extLst>
              <a:ext uri="{FF2B5EF4-FFF2-40B4-BE49-F238E27FC236}">
                <a16:creationId xmlns:a16="http://schemas.microsoft.com/office/drawing/2014/main" id="{3132740C-9FCA-1EC0-1CE9-9815D0EEB8D1}"/>
              </a:ext>
            </a:extLst>
          </p:cNvPr>
          <p:cNvSpPr/>
          <p:nvPr/>
        </p:nvSpPr>
        <p:spPr>
          <a:xfrm>
            <a:off x="8220439" y="1524875"/>
            <a:ext cx="126411" cy="11117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500" b="1" dirty="0">
              <a:solidFill>
                <a:schemeClr val="tx1"/>
              </a:solidFill>
              <a:latin typeface="IBM Plex Sans" panose="020B0503050203000203" pitchFamily="34" charset="0"/>
            </a:endParaRPr>
          </a:p>
        </p:txBody>
      </p:sp>
      <p:sp>
        <p:nvSpPr>
          <p:cNvPr id="1597" name="TextBox 1596">
            <a:extLst>
              <a:ext uri="{FF2B5EF4-FFF2-40B4-BE49-F238E27FC236}">
                <a16:creationId xmlns:a16="http://schemas.microsoft.com/office/drawing/2014/main" id="{635CF901-434B-54CF-6B6C-DC696243B18A}"/>
              </a:ext>
            </a:extLst>
          </p:cNvPr>
          <p:cNvSpPr txBox="1"/>
          <p:nvPr/>
        </p:nvSpPr>
        <p:spPr>
          <a:xfrm>
            <a:off x="7634955" y="1432243"/>
            <a:ext cx="595263" cy="246221"/>
          </a:xfrm>
          <a:prstGeom prst="rect">
            <a:avLst/>
          </a:prstGeom>
          <a:noFill/>
        </p:spPr>
        <p:txBody>
          <a:bodyPr wrap="square" rtlCol="0">
            <a:spAutoFit/>
          </a:bodyPr>
          <a:lstStyle/>
          <a:p>
            <a:pPr algn="ctr"/>
            <a:r>
              <a:rPr lang="en-GB" sz="500" b="1" dirty="0">
                <a:latin typeface="IBM Plex Sans" panose="020B0503050203000203" pitchFamily="34" charset="0"/>
              </a:rPr>
              <a:t>16. Cultural </a:t>
            </a:r>
            <a:br>
              <a:rPr lang="en-GB" sz="500" b="1" dirty="0">
                <a:latin typeface="IBM Plex Sans" panose="020B0503050203000203" pitchFamily="34" charset="0"/>
              </a:rPr>
            </a:br>
            <a:r>
              <a:rPr lang="en-GB" sz="500" b="1" dirty="0">
                <a:latin typeface="IBM Plex Sans" panose="020B0503050203000203" pitchFamily="34" charset="0"/>
              </a:rPr>
              <a:t>Surveys</a:t>
            </a:r>
            <a:endParaRPr lang="de-DE" sz="500" b="1" dirty="0">
              <a:latin typeface="IBM Plex Sans" panose="020B0503050203000203" pitchFamily="34" charset="0"/>
            </a:endParaRPr>
          </a:p>
        </p:txBody>
      </p:sp>
      <p:sp>
        <p:nvSpPr>
          <p:cNvPr id="1598" name="TextBox 1597">
            <a:extLst>
              <a:ext uri="{FF2B5EF4-FFF2-40B4-BE49-F238E27FC236}">
                <a16:creationId xmlns:a16="http://schemas.microsoft.com/office/drawing/2014/main" id="{AA72F2B8-EE59-8593-4F89-D6462975D6AA}"/>
              </a:ext>
            </a:extLst>
          </p:cNvPr>
          <p:cNvSpPr txBox="1"/>
          <p:nvPr/>
        </p:nvSpPr>
        <p:spPr>
          <a:xfrm>
            <a:off x="8076710" y="1432243"/>
            <a:ext cx="829182" cy="246221"/>
          </a:xfrm>
          <a:prstGeom prst="rect">
            <a:avLst/>
          </a:prstGeom>
          <a:noFill/>
        </p:spPr>
        <p:txBody>
          <a:bodyPr wrap="square" rtlCol="0">
            <a:spAutoFit/>
          </a:bodyPr>
          <a:lstStyle/>
          <a:p>
            <a:pPr algn="ctr"/>
            <a:r>
              <a:rPr lang="en-GB" sz="500" b="1" dirty="0">
                <a:latin typeface="IBM Plex Sans" panose="020B0503050203000203" pitchFamily="34" charset="0"/>
              </a:rPr>
              <a:t>17. Mapping </a:t>
            </a:r>
            <a:br>
              <a:rPr lang="en-GB" sz="500" b="1" dirty="0">
                <a:latin typeface="IBM Plex Sans" panose="020B0503050203000203" pitchFamily="34" charset="0"/>
              </a:rPr>
            </a:br>
            <a:r>
              <a:rPr lang="en-GB" sz="500" b="1" dirty="0">
                <a:latin typeface="IBM Plex Sans" panose="020B0503050203000203" pitchFamily="34" charset="0"/>
              </a:rPr>
              <a:t>Competing Values</a:t>
            </a:r>
            <a:endParaRPr lang="de-DE" sz="500" b="1" dirty="0">
              <a:latin typeface="IBM Plex Sans" panose="020B0503050203000203" pitchFamily="34" charset="0"/>
            </a:endParaRPr>
          </a:p>
        </p:txBody>
      </p:sp>
      <p:sp>
        <p:nvSpPr>
          <p:cNvPr id="1599" name="TextBox 1598">
            <a:extLst>
              <a:ext uri="{FF2B5EF4-FFF2-40B4-BE49-F238E27FC236}">
                <a16:creationId xmlns:a16="http://schemas.microsoft.com/office/drawing/2014/main" id="{5E2309B5-FCAD-064F-91F6-D8B4EEB97CD6}"/>
              </a:ext>
            </a:extLst>
          </p:cNvPr>
          <p:cNvSpPr txBox="1"/>
          <p:nvPr/>
        </p:nvSpPr>
        <p:spPr>
          <a:xfrm>
            <a:off x="8723984" y="1432243"/>
            <a:ext cx="624046" cy="246221"/>
          </a:xfrm>
          <a:prstGeom prst="rect">
            <a:avLst/>
          </a:prstGeom>
          <a:noFill/>
        </p:spPr>
        <p:txBody>
          <a:bodyPr wrap="square" rtlCol="0">
            <a:spAutoFit/>
          </a:bodyPr>
          <a:lstStyle/>
          <a:p>
            <a:pPr algn="ctr"/>
            <a:r>
              <a:rPr lang="en-GB" sz="500" b="1" dirty="0">
                <a:latin typeface="IBM Plex Sans" panose="020B0503050203000203" pitchFamily="34" charset="0"/>
              </a:rPr>
              <a:t>18. Rapid </a:t>
            </a:r>
            <a:br>
              <a:rPr lang="en-GB" sz="500" b="1" dirty="0">
                <a:latin typeface="IBM Plex Sans" panose="020B0503050203000203" pitchFamily="34" charset="0"/>
              </a:rPr>
            </a:br>
            <a:r>
              <a:rPr lang="en-GB" sz="500" b="1" dirty="0">
                <a:latin typeface="IBM Plex Sans" panose="020B0503050203000203" pitchFamily="34" charset="0"/>
              </a:rPr>
              <a:t>Ethnography</a:t>
            </a:r>
            <a:endParaRPr lang="de-DE" sz="500" b="1" dirty="0">
              <a:latin typeface="IBM Plex Sans" panose="020B0503050203000203" pitchFamily="34" charset="0"/>
            </a:endParaRPr>
          </a:p>
        </p:txBody>
      </p:sp>
      <p:sp>
        <p:nvSpPr>
          <p:cNvPr id="1600" name="TextBox 1599">
            <a:extLst>
              <a:ext uri="{FF2B5EF4-FFF2-40B4-BE49-F238E27FC236}">
                <a16:creationId xmlns:a16="http://schemas.microsoft.com/office/drawing/2014/main" id="{E36CFD8B-0923-E56E-7745-746023183756}"/>
              </a:ext>
            </a:extLst>
          </p:cNvPr>
          <p:cNvSpPr txBox="1"/>
          <p:nvPr/>
        </p:nvSpPr>
        <p:spPr>
          <a:xfrm>
            <a:off x="9900025" y="1432243"/>
            <a:ext cx="524477" cy="246221"/>
          </a:xfrm>
          <a:prstGeom prst="rect">
            <a:avLst/>
          </a:prstGeom>
          <a:noFill/>
        </p:spPr>
        <p:txBody>
          <a:bodyPr wrap="square" rtlCol="0">
            <a:spAutoFit/>
          </a:bodyPr>
          <a:lstStyle/>
          <a:p>
            <a:pPr algn="ctr"/>
            <a:r>
              <a:rPr lang="en-GB" sz="500" b="1" dirty="0">
                <a:latin typeface="IBM Plex Sans" panose="020B0503050203000203" pitchFamily="34" charset="0"/>
              </a:rPr>
              <a:t>20. Focus </a:t>
            </a:r>
            <a:br>
              <a:rPr lang="en-GB" sz="500" b="1" dirty="0">
                <a:latin typeface="IBM Plex Sans" panose="020B0503050203000203" pitchFamily="34" charset="0"/>
              </a:rPr>
            </a:br>
            <a:r>
              <a:rPr lang="en-GB" sz="500" b="1" dirty="0">
                <a:latin typeface="IBM Plex Sans" panose="020B0503050203000203" pitchFamily="34" charset="0"/>
              </a:rPr>
              <a:t>Groups</a:t>
            </a:r>
            <a:endParaRPr lang="de-DE" sz="500" b="1" dirty="0">
              <a:latin typeface="IBM Plex Sans" panose="020B0503050203000203" pitchFamily="34" charset="0"/>
            </a:endParaRPr>
          </a:p>
        </p:txBody>
      </p:sp>
      <p:sp>
        <p:nvSpPr>
          <p:cNvPr id="1601" name="TextBox 1600">
            <a:extLst>
              <a:ext uri="{FF2B5EF4-FFF2-40B4-BE49-F238E27FC236}">
                <a16:creationId xmlns:a16="http://schemas.microsoft.com/office/drawing/2014/main" id="{BA879077-A4FD-2A5B-05B9-3E4D80B57BD8}"/>
              </a:ext>
            </a:extLst>
          </p:cNvPr>
          <p:cNvSpPr txBox="1"/>
          <p:nvPr/>
        </p:nvSpPr>
        <p:spPr>
          <a:xfrm>
            <a:off x="10379920" y="1352177"/>
            <a:ext cx="646480" cy="323165"/>
          </a:xfrm>
          <a:prstGeom prst="rect">
            <a:avLst/>
          </a:prstGeom>
          <a:noFill/>
        </p:spPr>
        <p:txBody>
          <a:bodyPr wrap="square" rtlCol="0" anchor="t">
            <a:spAutoFit/>
          </a:bodyPr>
          <a:lstStyle/>
          <a:p>
            <a:endParaRPr lang="en-GB" sz="500" b="1" dirty="0">
              <a:latin typeface="IBM Plex Sans" panose="020B0503050203000203" pitchFamily="34" charset="0"/>
            </a:endParaRPr>
          </a:p>
          <a:p>
            <a:pPr algn="ctr"/>
            <a:r>
              <a:rPr lang="en-GB" sz="500" b="1" dirty="0">
                <a:latin typeface="IBM Plex Sans" panose="020B0503050203000203" pitchFamily="34" charset="0"/>
              </a:rPr>
              <a:t>21. Sense-</a:t>
            </a:r>
            <a:br>
              <a:rPr lang="en-GB" sz="500" b="1" dirty="0">
                <a:latin typeface="IBM Plex Sans" panose="020B0503050203000203" pitchFamily="34" charset="0"/>
              </a:rPr>
            </a:br>
            <a:r>
              <a:rPr lang="en-GB" sz="500" b="1" dirty="0">
                <a:latin typeface="IBM Plex Sans" panose="020B0503050203000203" pitchFamily="34" charset="0"/>
              </a:rPr>
              <a:t>making</a:t>
            </a:r>
            <a:endParaRPr lang="de-DE" sz="500" b="1" dirty="0">
              <a:latin typeface="IBM Plex Sans" panose="020B0503050203000203" pitchFamily="34" charset="0"/>
            </a:endParaRPr>
          </a:p>
        </p:txBody>
      </p:sp>
      <p:sp>
        <p:nvSpPr>
          <p:cNvPr id="1602" name="TextBox 1601">
            <a:extLst>
              <a:ext uri="{FF2B5EF4-FFF2-40B4-BE49-F238E27FC236}">
                <a16:creationId xmlns:a16="http://schemas.microsoft.com/office/drawing/2014/main" id="{AC7E9B17-B542-FD0E-965B-CED2C84032B5}"/>
              </a:ext>
            </a:extLst>
          </p:cNvPr>
          <p:cNvSpPr txBox="1"/>
          <p:nvPr/>
        </p:nvSpPr>
        <p:spPr>
          <a:xfrm>
            <a:off x="8154764" y="2807715"/>
            <a:ext cx="662789"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23. Awareness </a:t>
            </a:r>
            <a:br>
              <a:rPr lang="en-GB" sz="500" b="1" dirty="0">
                <a:latin typeface="IBM Plex Sans" panose="020B0503050203000203" pitchFamily="34" charset="0"/>
              </a:rPr>
            </a:br>
            <a:r>
              <a:rPr lang="en-GB" sz="500" b="1" dirty="0">
                <a:latin typeface="IBM Plex Sans" panose="020B0503050203000203" pitchFamily="34" charset="0"/>
              </a:rPr>
              <a:t>Raising</a:t>
            </a:r>
            <a:endParaRPr lang="de-DE" sz="500" b="1" dirty="0">
              <a:latin typeface="IBM Plex Sans" panose="020B0503050203000203" pitchFamily="34" charset="0"/>
            </a:endParaRPr>
          </a:p>
        </p:txBody>
      </p:sp>
      <p:sp>
        <p:nvSpPr>
          <p:cNvPr id="1603" name="TextBox 1602">
            <a:extLst>
              <a:ext uri="{FF2B5EF4-FFF2-40B4-BE49-F238E27FC236}">
                <a16:creationId xmlns:a16="http://schemas.microsoft.com/office/drawing/2014/main" id="{CBC25920-ECDB-E9DA-2C43-0F0C93EACCF8}"/>
              </a:ext>
            </a:extLst>
          </p:cNvPr>
          <p:cNvSpPr txBox="1"/>
          <p:nvPr/>
        </p:nvSpPr>
        <p:spPr>
          <a:xfrm>
            <a:off x="8682130" y="2807715"/>
            <a:ext cx="721026"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24. Appreciative </a:t>
            </a:r>
            <a:br>
              <a:rPr lang="en-GB" sz="500" b="1" dirty="0">
                <a:latin typeface="IBM Plex Sans" panose="020B0503050203000203" pitchFamily="34" charset="0"/>
              </a:rPr>
            </a:br>
            <a:r>
              <a:rPr lang="en-GB" sz="500" b="1" dirty="0">
                <a:latin typeface="IBM Plex Sans" panose="020B0503050203000203" pitchFamily="34" charset="0"/>
              </a:rPr>
              <a:t>Inquiry</a:t>
            </a:r>
            <a:endParaRPr lang="de-DE" sz="500" b="1" dirty="0">
              <a:latin typeface="IBM Plex Sans" panose="020B0503050203000203" pitchFamily="34" charset="0"/>
            </a:endParaRPr>
          </a:p>
        </p:txBody>
      </p:sp>
      <p:sp>
        <p:nvSpPr>
          <p:cNvPr id="1604" name="TextBox 1603">
            <a:extLst>
              <a:ext uri="{FF2B5EF4-FFF2-40B4-BE49-F238E27FC236}">
                <a16:creationId xmlns:a16="http://schemas.microsoft.com/office/drawing/2014/main" id="{1A0A2156-E595-991B-DA31-230A80C8D125}"/>
              </a:ext>
            </a:extLst>
          </p:cNvPr>
          <p:cNvSpPr txBox="1"/>
          <p:nvPr/>
        </p:nvSpPr>
        <p:spPr>
          <a:xfrm>
            <a:off x="9306193" y="2807715"/>
            <a:ext cx="589171"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25. Dilemma </a:t>
            </a:r>
            <a:br>
              <a:rPr lang="en-GB" sz="500" b="1" dirty="0">
                <a:latin typeface="IBM Plex Sans" panose="020B0503050203000203" pitchFamily="34" charset="0"/>
              </a:rPr>
            </a:br>
            <a:r>
              <a:rPr lang="en-GB" sz="500" b="1" dirty="0">
                <a:latin typeface="IBM Plex Sans" panose="020B0503050203000203" pitchFamily="34" charset="0"/>
              </a:rPr>
              <a:t>Games</a:t>
            </a:r>
            <a:endParaRPr lang="de-DE" sz="500" b="1" dirty="0">
              <a:latin typeface="IBM Plex Sans" panose="020B0503050203000203" pitchFamily="34" charset="0"/>
            </a:endParaRPr>
          </a:p>
        </p:txBody>
      </p:sp>
      <p:sp>
        <p:nvSpPr>
          <p:cNvPr id="1605" name="TextBox 1604">
            <a:extLst>
              <a:ext uri="{FF2B5EF4-FFF2-40B4-BE49-F238E27FC236}">
                <a16:creationId xmlns:a16="http://schemas.microsoft.com/office/drawing/2014/main" id="{4D754B2C-38B8-D53F-A402-E8738F602817}"/>
              </a:ext>
            </a:extLst>
          </p:cNvPr>
          <p:cNvSpPr txBox="1"/>
          <p:nvPr/>
        </p:nvSpPr>
        <p:spPr>
          <a:xfrm>
            <a:off x="9803358" y="2807715"/>
            <a:ext cx="693557"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26. </a:t>
            </a:r>
            <a:br>
              <a:rPr lang="en-GB" sz="500" b="1" dirty="0">
                <a:latin typeface="IBM Plex Sans" panose="020B0503050203000203" pitchFamily="34" charset="0"/>
              </a:rPr>
            </a:br>
            <a:r>
              <a:rPr lang="en-GB" sz="500" b="1" dirty="0">
                <a:latin typeface="IBM Plex Sans" panose="020B0503050203000203" pitchFamily="34" charset="0"/>
              </a:rPr>
              <a:t>Empathising</a:t>
            </a:r>
            <a:endParaRPr lang="de-DE" sz="500" b="1" dirty="0">
              <a:latin typeface="IBM Plex Sans" panose="020B0503050203000203" pitchFamily="34" charset="0"/>
            </a:endParaRPr>
          </a:p>
        </p:txBody>
      </p:sp>
      <p:sp>
        <p:nvSpPr>
          <p:cNvPr id="1606" name="TextBox 1605">
            <a:extLst>
              <a:ext uri="{FF2B5EF4-FFF2-40B4-BE49-F238E27FC236}">
                <a16:creationId xmlns:a16="http://schemas.microsoft.com/office/drawing/2014/main" id="{A04AB640-B38D-2D52-1522-01A88B13A7F7}"/>
              </a:ext>
            </a:extLst>
          </p:cNvPr>
          <p:cNvSpPr txBox="1"/>
          <p:nvPr/>
        </p:nvSpPr>
        <p:spPr>
          <a:xfrm>
            <a:off x="8173838" y="4273178"/>
            <a:ext cx="587962" cy="246221"/>
          </a:xfrm>
          <a:prstGeom prst="rect">
            <a:avLst/>
          </a:prstGeom>
          <a:noFill/>
        </p:spPr>
        <p:txBody>
          <a:bodyPr wrap="square" rtlCol="0">
            <a:spAutoFit/>
          </a:bodyPr>
          <a:lstStyle/>
          <a:p>
            <a:pPr algn="ctr"/>
            <a:r>
              <a:rPr lang="en-GB" sz="500" b="1" dirty="0">
                <a:latin typeface="IBM Plex Sans" panose="020B0503050203000203" pitchFamily="34" charset="0"/>
              </a:rPr>
              <a:t>28. Co-</a:t>
            </a:r>
            <a:br>
              <a:rPr lang="en-GB" sz="500" b="1" dirty="0">
                <a:latin typeface="IBM Plex Sans" panose="020B0503050203000203" pitchFamily="34" charset="0"/>
              </a:rPr>
            </a:br>
            <a:r>
              <a:rPr lang="en-GB" sz="500" b="1" dirty="0">
                <a:latin typeface="IBM Plex Sans" panose="020B0503050203000203" pitchFamily="34" charset="0"/>
              </a:rPr>
              <a:t>construction</a:t>
            </a:r>
            <a:endParaRPr lang="de-DE" sz="500" b="1" dirty="0">
              <a:latin typeface="IBM Plex Sans" panose="020B0503050203000203" pitchFamily="34" charset="0"/>
            </a:endParaRPr>
          </a:p>
        </p:txBody>
      </p:sp>
      <p:grpSp>
        <p:nvGrpSpPr>
          <p:cNvPr id="1607" name="Group 1606">
            <a:extLst>
              <a:ext uri="{FF2B5EF4-FFF2-40B4-BE49-F238E27FC236}">
                <a16:creationId xmlns:a16="http://schemas.microsoft.com/office/drawing/2014/main" id="{5AD57B03-F55F-7F00-9173-8B0692FD0E06}"/>
              </a:ext>
            </a:extLst>
          </p:cNvPr>
          <p:cNvGrpSpPr/>
          <p:nvPr/>
        </p:nvGrpSpPr>
        <p:grpSpPr>
          <a:xfrm>
            <a:off x="9602146" y="4273178"/>
            <a:ext cx="856325" cy="246221"/>
            <a:chOff x="18375189" y="1747520"/>
            <a:chExt cx="2402663" cy="797320"/>
          </a:xfrm>
          <a:noFill/>
        </p:grpSpPr>
        <p:sp>
          <p:nvSpPr>
            <p:cNvPr id="1608" name="Oval 1607">
              <a:extLst>
                <a:ext uri="{FF2B5EF4-FFF2-40B4-BE49-F238E27FC236}">
                  <a16:creationId xmlns:a16="http://schemas.microsoft.com/office/drawing/2014/main" id="{8BF20366-E592-C0C5-1FE2-98526A7F5B85}"/>
                </a:ext>
              </a:extLst>
            </p:cNvPr>
            <p:cNvSpPr/>
            <p:nvPr/>
          </p:nvSpPr>
          <p:spPr>
            <a:xfrm>
              <a:off x="18709640" y="1747520"/>
              <a:ext cx="360680" cy="3600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500" b="1" dirty="0">
                <a:solidFill>
                  <a:schemeClr val="tx1"/>
                </a:solidFill>
                <a:latin typeface="IBM Plex Sans" panose="020B0503050203000203" pitchFamily="34" charset="0"/>
              </a:endParaRPr>
            </a:p>
          </p:txBody>
        </p:sp>
        <p:sp>
          <p:nvSpPr>
            <p:cNvPr id="1609" name="TextBox 1608">
              <a:extLst>
                <a:ext uri="{FF2B5EF4-FFF2-40B4-BE49-F238E27FC236}">
                  <a16:creationId xmlns:a16="http://schemas.microsoft.com/office/drawing/2014/main" id="{4B0A404F-1635-15DE-7787-CD186740EB7F}"/>
                </a:ext>
              </a:extLst>
            </p:cNvPr>
            <p:cNvSpPr txBox="1"/>
            <p:nvPr/>
          </p:nvSpPr>
          <p:spPr>
            <a:xfrm>
              <a:off x="18375189" y="1747520"/>
              <a:ext cx="2402663" cy="797320"/>
            </a:xfrm>
            <a:prstGeom prst="rect">
              <a:avLst/>
            </a:prstGeom>
            <a:grpFill/>
          </p:spPr>
          <p:txBody>
            <a:bodyPr wrap="none" rtlCol="0">
              <a:spAutoFit/>
            </a:bodyPr>
            <a:lstStyle/>
            <a:p>
              <a:pPr algn="ctr"/>
              <a:r>
                <a:rPr lang="en-GB" sz="500" b="1" dirty="0">
                  <a:latin typeface="IBM Plex Sans" panose="020B0503050203000203" pitchFamily="34" charset="0"/>
                </a:rPr>
                <a:t>31. Guiding Principles </a:t>
              </a:r>
              <a:br>
                <a:rPr lang="en-GB" sz="500" b="1" dirty="0">
                  <a:latin typeface="IBM Plex Sans" panose="020B0503050203000203" pitchFamily="34" charset="0"/>
                </a:rPr>
              </a:br>
              <a:r>
                <a:rPr lang="en-GB" sz="500" b="1" dirty="0">
                  <a:latin typeface="IBM Plex Sans" panose="020B0503050203000203" pitchFamily="34" charset="0"/>
                </a:rPr>
                <a:t>Review</a:t>
              </a:r>
              <a:endParaRPr lang="de-DE" sz="500" b="1" dirty="0">
                <a:latin typeface="IBM Plex Sans" panose="020B0503050203000203" pitchFamily="34" charset="0"/>
              </a:endParaRPr>
            </a:p>
          </p:txBody>
        </p:sp>
      </p:grpSp>
      <p:sp>
        <p:nvSpPr>
          <p:cNvPr id="1610" name="TextBox 1609">
            <a:extLst>
              <a:ext uri="{FF2B5EF4-FFF2-40B4-BE49-F238E27FC236}">
                <a16:creationId xmlns:a16="http://schemas.microsoft.com/office/drawing/2014/main" id="{0E9604D9-DE08-C272-0CDA-2C29AA42EC6B}"/>
              </a:ext>
            </a:extLst>
          </p:cNvPr>
          <p:cNvSpPr txBox="1"/>
          <p:nvPr/>
        </p:nvSpPr>
        <p:spPr>
          <a:xfrm>
            <a:off x="1235983" y="4259227"/>
            <a:ext cx="592497"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48. Cultural Dictionary</a:t>
            </a:r>
            <a:endParaRPr lang="de-DE" sz="500" b="1" dirty="0">
              <a:latin typeface="IBM Plex Sans" panose="020B0503050203000203" pitchFamily="34" charset="0"/>
            </a:endParaRPr>
          </a:p>
        </p:txBody>
      </p:sp>
      <p:sp>
        <p:nvSpPr>
          <p:cNvPr id="1611" name="TextBox 1610">
            <a:extLst>
              <a:ext uri="{FF2B5EF4-FFF2-40B4-BE49-F238E27FC236}">
                <a16:creationId xmlns:a16="http://schemas.microsoft.com/office/drawing/2014/main" id="{27FE5CFF-66D1-B35C-35CB-B18CF6AB306A}"/>
              </a:ext>
            </a:extLst>
          </p:cNvPr>
          <p:cNvSpPr txBox="1"/>
          <p:nvPr/>
        </p:nvSpPr>
        <p:spPr>
          <a:xfrm>
            <a:off x="1762564" y="4259227"/>
            <a:ext cx="608516" cy="323165"/>
          </a:xfrm>
          <a:prstGeom prst="rect">
            <a:avLst/>
          </a:prstGeom>
          <a:noFill/>
          <a:ln>
            <a:noFill/>
          </a:ln>
        </p:spPr>
        <p:txBody>
          <a:bodyPr wrap="square" rtlCol="0">
            <a:spAutoFit/>
          </a:bodyPr>
          <a:lstStyle/>
          <a:p>
            <a:pPr algn="ctr"/>
            <a:r>
              <a:rPr lang="en-GB" sz="500" b="1" dirty="0">
                <a:latin typeface="IBM Plex Sans" panose="020B0503050203000203" pitchFamily="34" charset="0"/>
              </a:rPr>
              <a:t>49. Tailored Communication</a:t>
            </a:r>
            <a:endParaRPr lang="de-DE" sz="500" b="1" dirty="0">
              <a:latin typeface="IBM Plex Sans" panose="020B0503050203000203" pitchFamily="34" charset="0"/>
            </a:endParaRPr>
          </a:p>
        </p:txBody>
      </p:sp>
      <p:sp>
        <p:nvSpPr>
          <p:cNvPr id="1612" name="TextBox 1611">
            <a:extLst>
              <a:ext uri="{FF2B5EF4-FFF2-40B4-BE49-F238E27FC236}">
                <a16:creationId xmlns:a16="http://schemas.microsoft.com/office/drawing/2014/main" id="{972A7956-C9D1-085B-A4C4-A1CFC05D1810}"/>
              </a:ext>
            </a:extLst>
          </p:cNvPr>
          <p:cNvSpPr txBox="1"/>
          <p:nvPr/>
        </p:nvSpPr>
        <p:spPr>
          <a:xfrm>
            <a:off x="2385542" y="4259227"/>
            <a:ext cx="777892"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51. Incentivisation Schemes</a:t>
            </a:r>
            <a:endParaRPr lang="de-DE" sz="500" b="1" dirty="0">
              <a:latin typeface="IBM Plex Sans" panose="020B0503050203000203" pitchFamily="34" charset="0"/>
            </a:endParaRPr>
          </a:p>
        </p:txBody>
      </p:sp>
      <p:sp>
        <p:nvSpPr>
          <p:cNvPr id="1613" name="TextBox 1612">
            <a:extLst>
              <a:ext uri="{FF2B5EF4-FFF2-40B4-BE49-F238E27FC236}">
                <a16:creationId xmlns:a16="http://schemas.microsoft.com/office/drawing/2014/main" id="{5C2B1940-8AF5-3DDD-D82D-33FAF35526FD}"/>
              </a:ext>
            </a:extLst>
          </p:cNvPr>
          <p:cNvSpPr txBox="1"/>
          <p:nvPr/>
        </p:nvSpPr>
        <p:spPr>
          <a:xfrm>
            <a:off x="3103497" y="4259227"/>
            <a:ext cx="722905"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53. Aspirational Narratives</a:t>
            </a:r>
            <a:endParaRPr lang="de-DE" sz="500" b="1" dirty="0">
              <a:latin typeface="IBM Plex Sans" panose="020B0503050203000203" pitchFamily="34" charset="0"/>
            </a:endParaRPr>
          </a:p>
        </p:txBody>
      </p:sp>
      <p:sp>
        <p:nvSpPr>
          <p:cNvPr id="1614" name="TextBox 1613">
            <a:extLst>
              <a:ext uri="{FF2B5EF4-FFF2-40B4-BE49-F238E27FC236}">
                <a16:creationId xmlns:a16="http://schemas.microsoft.com/office/drawing/2014/main" id="{73756F63-474F-3581-CE3B-2364CAB49493}"/>
              </a:ext>
            </a:extLst>
          </p:cNvPr>
          <p:cNvSpPr txBox="1"/>
          <p:nvPr/>
        </p:nvSpPr>
        <p:spPr>
          <a:xfrm>
            <a:off x="3815033" y="4259227"/>
            <a:ext cx="631694"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55. Mandatory Training</a:t>
            </a:r>
            <a:endParaRPr lang="de-DE" sz="500" b="1" dirty="0">
              <a:latin typeface="IBM Plex Sans" panose="020B0503050203000203" pitchFamily="34" charset="0"/>
            </a:endParaRPr>
          </a:p>
        </p:txBody>
      </p:sp>
      <p:sp>
        <p:nvSpPr>
          <p:cNvPr id="1615" name="TextBox 1614">
            <a:extLst>
              <a:ext uri="{FF2B5EF4-FFF2-40B4-BE49-F238E27FC236}">
                <a16:creationId xmlns:a16="http://schemas.microsoft.com/office/drawing/2014/main" id="{0304F97E-E97A-CFEC-9AF7-C9A52D3F0CA2}"/>
              </a:ext>
            </a:extLst>
          </p:cNvPr>
          <p:cNvSpPr txBox="1"/>
          <p:nvPr/>
        </p:nvSpPr>
        <p:spPr>
          <a:xfrm>
            <a:off x="1152920" y="1438740"/>
            <a:ext cx="631170"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62. Materiality Assessment</a:t>
            </a:r>
            <a:endParaRPr lang="de-DE" sz="500" b="1" dirty="0">
              <a:latin typeface="IBM Plex Sans" panose="020B0503050203000203" pitchFamily="34" charset="0"/>
            </a:endParaRPr>
          </a:p>
        </p:txBody>
      </p:sp>
      <p:sp>
        <p:nvSpPr>
          <p:cNvPr id="1616" name="TextBox 1615">
            <a:extLst>
              <a:ext uri="{FF2B5EF4-FFF2-40B4-BE49-F238E27FC236}">
                <a16:creationId xmlns:a16="http://schemas.microsoft.com/office/drawing/2014/main" id="{80779C16-A57E-8881-1192-A4EE81DC184C}"/>
              </a:ext>
            </a:extLst>
          </p:cNvPr>
          <p:cNvSpPr txBox="1"/>
          <p:nvPr/>
        </p:nvSpPr>
        <p:spPr>
          <a:xfrm>
            <a:off x="1420730" y="860581"/>
            <a:ext cx="1737982" cy="169277"/>
          </a:xfrm>
          <a:prstGeom prst="rect">
            <a:avLst/>
          </a:prstGeom>
          <a:noFill/>
          <a:ln>
            <a:noFill/>
          </a:ln>
        </p:spPr>
        <p:txBody>
          <a:bodyPr wrap="square" rtlCol="0">
            <a:spAutoFit/>
          </a:bodyPr>
          <a:lstStyle/>
          <a:p>
            <a:pPr algn="ctr"/>
            <a:r>
              <a:rPr lang="en-GB" sz="500" b="1" dirty="0">
                <a:latin typeface="IBM Plex Sans" panose="020B0503050203000203" pitchFamily="34" charset="0"/>
              </a:rPr>
              <a:t>61. Sustainability-Oriented Management Systems</a:t>
            </a:r>
            <a:endParaRPr lang="de-DE" sz="500" b="1" dirty="0">
              <a:latin typeface="IBM Plex Sans" panose="020B0503050203000203" pitchFamily="34" charset="0"/>
            </a:endParaRPr>
          </a:p>
        </p:txBody>
      </p:sp>
      <p:sp>
        <p:nvSpPr>
          <p:cNvPr id="1617" name="TextBox 1616">
            <a:extLst>
              <a:ext uri="{FF2B5EF4-FFF2-40B4-BE49-F238E27FC236}">
                <a16:creationId xmlns:a16="http://schemas.microsoft.com/office/drawing/2014/main" id="{7A34EBBD-137C-DA38-8BD9-90EC48C430AD}"/>
              </a:ext>
            </a:extLst>
          </p:cNvPr>
          <p:cNvSpPr txBox="1"/>
          <p:nvPr/>
        </p:nvSpPr>
        <p:spPr>
          <a:xfrm>
            <a:off x="1393476" y="2284305"/>
            <a:ext cx="1297594" cy="169277"/>
          </a:xfrm>
          <a:prstGeom prst="rect">
            <a:avLst/>
          </a:prstGeom>
          <a:noFill/>
          <a:ln>
            <a:noFill/>
          </a:ln>
        </p:spPr>
        <p:txBody>
          <a:bodyPr wrap="square" rtlCol="0">
            <a:spAutoFit/>
          </a:bodyPr>
          <a:lstStyle/>
          <a:p>
            <a:pPr algn="ctr"/>
            <a:r>
              <a:rPr lang="en-GB" sz="500" b="1" dirty="0">
                <a:latin typeface="IBM Plex Sans" panose="020B0503050203000203" pitchFamily="34" charset="0"/>
              </a:rPr>
              <a:t>56. Inviting for Informal Exchange</a:t>
            </a:r>
            <a:endParaRPr lang="de-DE" sz="500" b="1" dirty="0">
              <a:latin typeface="IBM Plex Sans" panose="020B0503050203000203" pitchFamily="34" charset="0"/>
            </a:endParaRPr>
          </a:p>
        </p:txBody>
      </p:sp>
      <p:sp>
        <p:nvSpPr>
          <p:cNvPr id="1618" name="TextBox 1617">
            <a:extLst>
              <a:ext uri="{FF2B5EF4-FFF2-40B4-BE49-F238E27FC236}">
                <a16:creationId xmlns:a16="http://schemas.microsoft.com/office/drawing/2014/main" id="{3704AFAC-6BA5-5769-04E3-D903ECA9F14D}"/>
              </a:ext>
            </a:extLst>
          </p:cNvPr>
          <p:cNvSpPr txBox="1"/>
          <p:nvPr/>
        </p:nvSpPr>
        <p:spPr>
          <a:xfrm>
            <a:off x="3106418" y="2277685"/>
            <a:ext cx="1276237" cy="169277"/>
          </a:xfrm>
          <a:prstGeom prst="rect">
            <a:avLst/>
          </a:prstGeom>
          <a:noFill/>
          <a:ln>
            <a:noFill/>
          </a:ln>
        </p:spPr>
        <p:txBody>
          <a:bodyPr wrap="square" rtlCol="0">
            <a:spAutoFit/>
          </a:bodyPr>
          <a:lstStyle/>
          <a:p>
            <a:pPr algn="ctr"/>
            <a:r>
              <a:rPr lang="en-GB" sz="500" b="1" dirty="0">
                <a:latin typeface="IBM Plex Sans" panose="020B0503050203000203" pitchFamily="34" charset="0"/>
              </a:rPr>
              <a:t>59. Participative Decision Making</a:t>
            </a:r>
            <a:endParaRPr lang="de-DE" sz="500" b="1" dirty="0">
              <a:latin typeface="IBM Plex Sans" panose="020B0503050203000203" pitchFamily="34" charset="0"/>
            </a:endParaRPr>
          </a:p>
        </p:txBody>
      </p:sp>
      <p:sp>
        <p:nvSpPr>
          <p:cNvPr id="1619" name="TextBox 1618">
            <a:extLst>
              <a:ext uri="{FF2B5EF4-FFF2-40B4-BE49-F238E27FC236}">
                <a16:creationId xmlns:a16="http://schemas.microsoft.com/office/drawing/2014/main" id="{0FB3AF97-F595-A263-0DE5-EE596AFA9DBA}"/>
              </a:ext>
            </a:extLst>
          </p:cNvPr>
          <p:cNvSpPr txBox="1"/>
          <p:nvPr/>
        </p:nvSpPr>
        <p:spPr>
          <a:xfrm>
            <a:off x="1400922" y="2807715"/>
            <a:ext cx="552516"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57. Offsite Events</a:t>
            </a:r>
            <a:endParaRPr lang="de-DE" sz="500" b="1" dirty="0">
              <a:latin typeface="IBM Plex Sans" panose="020B0503050203000203" pitchFamily="34" charset="0"/>
            </a:endParaRPr>
          </a:p>
        </p:txBody>
      </p:sp>
      <p:sp>
        <p:nvSpPr>
          <p:cNvPr id="1620" name="TextBox 1619">
            <a:extLst>
              <a:ext uri="{FF2B5EF4-FFF2-40B4-BE49-F238E27FC236}">
                <a16:creationId xmlns:a16="http://schemas.microsoft.com/office/drawing/2014/main" id="{A2289C2F-7C40-1650-299B-7AB4A0C144D4}"/>
              </a:ext>
            </a:extLst>
          </p:cNvPr>
          <p:cNvSpPr txBox="1"/>
          <p:nvPr/>
        </p:nvSpPr>
        <p:spPr>
          <a:xfrm>
            <a:off x="2002473" y="2807715"/>
            <a:ext cx="727635"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58. Employee </a:t>
            </a:r>
            <a:br>
              <a:rPr lang="en-GB" sz="500" b="1" dirty="0">
                <a:latin typeface="IBM Plex Sans" panose="020B0503050203000203" pitchFamily="34" charset="0"/>
              </a:rPr>
            </a:br>
            <a:r>
              <a:rPr lang="en-GB" sz="500" b="1" dirty="0">
                <a:latin typeface="IBM Plex Sans" panose="020B0503050203000203" pitchFamily="34" charset="0"/>
              </a:rPr>
              <a:t>Resource Groups</a:t>
            </a:r>
            <a:endParaRPr lang="de-DE" sz="500" b="1" dirty="0">
              <a:latin typeface="IBM Plex Sans" panose="020B0503050203000203" pitchFamily="34" charset="0"/>
            </a:endParaRPr>
          </a:p>
        </p:txBody>
      </p:sp>
      <p:sp>
        <p:nvSpPr>
          <p:cNvPr id="1621" name="TextBox 1620">
            <a:extLst>
              <a:ext uri="{FF2B5EF4-FFF2-40B4-BE49-F238E27FC236}">
                <a16:creationId xmlns:a16="http://schemas.microsoft.com/office/drawing/2014/main" id="{86F2E7E8-5AB4-7AF6-4B1E-C03610385CA2}"/>
              </a:ext>
            </a:extLst>
          </p:cNvPr>
          <p:cNvSpPr txBox="1"/>
          <p:nvPr/>
        </p:nvSpPr>
        <p:spPr>
          <a:xfrm>
            <a:off x="3378328" y="2807715"/>
            <a:ext cx="732417"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60. Stakeholder Advisory Board</a:t>
            </a:r>
            <a:endParaRPr lang="de-DE" sz="500" b="1" dirty="0">
              <a:latin typeface="IBM Plex Sans" panose="020B0503050203000203" pitchFamily="34" charset="0"/>
            </a:endParaRPr>
          </a:p>
        </p:txBody>
      </p:sp>
      <p:grpSp>
        <p:nvGrpSpPr>
          <p:cNvPr id="1622" name="Group 1621">
            <a:extLst>
              <a:ext uri="{FF2B5EF4-FFF2-40B4-BE49-F238E27FC236}">
                <a16:creationId xmlns:a16="http://schemas.microsoft.com/office/drawing/2014/main" id="{19964BA8-8DCE-5ED9-DACA-3FBFDECD6E97}"/>
              </a:ext>
            </a:extLst>
          </p:cNvPr>
          <p:cNvGrpSpPr/>
          <p:nvPr/>
        </p:nvGrpSpPr>
        <p:grpSpPr>
          <a:xfrm>
            <a:off x="4797854" y="1555588"/>
            <a:ext cx="2596291" cy="3385296"/>
            <a:chOff x="6880794" y="2229071"/>
            <a:chExt cx="6674196" cy="7677393"/>
          </a:xfrm>
        </p:grpSpPr>
        <p:sp>
          <p:nvSpPr>
            <p:cNvPr id="1623" name="TextBox 1622">
              <a:extLst>
                <a:ext uri="{FF2B5EF4-FFF2-40B4-BE49-F238E27FC236}">
                  <a16:creationId xmlns:a16="http://schemas.microsoft.com/office/drawing/2014/main" id="{73552A01-4BC4-A321-820D-905EC39515A7}"/>
                </a:ext>
              </a:extLst>
            </p:cNvPr>
            <p:cNvSpPr txBox="1"/>
            <p:nvPr/>
          </p:nvSpPr>
          <p:spPr>
            <a:xfrm>
              <a:off x="10443161" y="2612420"/>
              <a:ext cx="2855778" cy="1600884"/>
            </a:xfrm>
            <a:prstGeom prst="rect">
              <a:avLst/>
            </a:prstGeom>
            <a:noFill/>
          </p:spPr>
          <p:txBody>
            <a:bodyPr wrap="square">
              <a:spAutoFit/>
            </a:bodyPr>
            <a:lstStyle/>
            <a:p>
              <a:pPr algn="r" defTabSz="323290">
                <a:lnSpc>
                  <a:spcPct val="115000"/>
                </a:lnSpc>
                <a:spcAft>
                  <a:spcPts val="566"/>
                </a:spcAft>
                <a:defRPr/>
              </a:pPr>
              <a:r>
                <a:rPr lang="en-US" sz="500" b="1" i="1" u="sng" dirty="0">
                  <a:solidFill>
                    <a:srgbClr val="3333BC"/>
                  </a:solidFill>
                  <a:latin typeface="IBM Plex Sans" panose="020B0503050203000203" pitchFamily="34" charset="0"/>
                  <a:ea typeface="Calibri" panose="020F0502020204030204" pitchFamily="34" charset="0"/>
                  <a:cs typeface="Calibri" panose="020F0502020204030204" pitchFamily="34" charset="0"/>
                </a:rPr>
                <a:t>1) CONCEIVE</a:t>
              </a:r>
              <a:br>
                <a:rPr lang="en-US" sz="500" b="1" i="1" u="sng" dirty="0">
                  <a:solidFill>
                    <a:srgbClr val="3333BC"/>
                  </a:solidFill>
                  <a:latin typeface="IBM Plex Sans" panose="020B0503050203000203" pitchFamily="34" charset="0"/>
                  <a:ea typeface="Calibri" panose="020F0502020204030204" pitchFamily="34" charset="0"/>
                  <a:cs typeface="Calibri" panose="020F0502020204030204" pitchFamily="34" charset="0"/>
                </a:rPr>
              </a:br>
              <a:r>
                <a:rPr lang="en-US" sz="500" b="1" i="1" u="sng" dirty="0">
                  <a:solidFill>
                    <a:srgbClr val="3333BC"/>
                  </a:solidFill>
                  <a:latin typeface="IBM Plex Sans" panose="020B0503050203000203" pitchFamily="34" charset="0"/>
                  <a:ea typeface="Calibri" panose="020F0502020204030204" pitchFamily="34" charset="0"/>
                  <a:cs typeface="Calibri" panose="020F0502020204030204" pitchFamily="34" charset="0"/>
                </a:rPr>
                <a:t>(practices and methods 15-31)</a:t>
              </a:r>
              <a:br>
                <a:rPr lang="en-US" sz="500" i="1" u="sng" dirty="0">
                  <a:solidFill>
                    <a:srgbClr val="3333BC"/>
                  </a:solidFill>
                  <a:latin typeface="IBM Plex Sans" panose="020B0503050203000203" pitchFamily="34" charset="0"/>
                  <a:ea typeface="Calibri" panose="020F0502020204030204" pitchFamily="34" charset="0"/>
                  <a:cs typeface="Calibri" panose="020F0502020204030204" pitchFamily="34" charset="0"/>
                </a:rPr>
              </a:br>
              <a:r>
                <a:rPr lang="en-US" sz="500" i="1" dirty="0">
                  <a:solidFill>
                    <a:srgbClr val="3333BC"/>
                  </a:solidFill>
                  <a:latin typeface="IBM Plex Sans" panose="020B0503050203000203" pitchFamily="34" charset="0"/>
                  <a:ea typeface="Calibri" panose="020F0502020204030204" pitchFamily="34" charset="0"/>
                  <a:cs typeface="Calibri" panose="020F0502020204030204" pitchFamily="34" charset="0"/>
                </a:rPr>
                <a:t>How can we conceive our cultural practices to understand our values, their tensions and the gaps between values and action?</a:t>
              </a:r>
              <a:endParaRPr lang="de-DE" sz="500" i="1" dirty="0">
                <a:solidFill>
                  <a:srgbClr val="3333BC"/>
                </a:solidFill>
                <a:latin typeface="IBM Plex Sans" panose="020B0503050203000203" pitchFamily="34" charset="0"/>
                <a:ea typeface="Calibri" panose="020F0502020204030204" pitchFamily="34" charset="0"/>
                <a:cs typeface="Calibri" panose="020F0502020204030204" pitchFamily="34" charset="0"/>
              </a:endParaRPr>
            </a:p>
          </p:txBody>
        </p:sp>
        <p:sp>
          <p:nvSpPr>
            <p:cNvPr id="1624" name="TextBox 1623">
              <a:extLst>
                <a:ext uri="{FF2B5EF4-FFF2-40B4-BE49-F238E27FC236}">
                  <a16:creationId xmlns:a16="http://schemas.microsoft.com/office/drawing/2014/main" id="{CAE6862F-3680-C382-8EE5-CC72A517537F}"/>
                </a:ext>
              </a:extLst>
            </p:cNvPr>
            <p:cNvSpPr txBox="1"/>
            <p:nvPr/>
          </p:nvSpPr>
          <p:spPr>
            <a:xfrm>
              <a:off x="7132830" y="2612420"/>
              <a:ext cx="2945019" cy="1600884"/>
            </a:xfrm>
            <a:prstGeom prst="rect">
              <a:avLst/>
            </a:prstGeom>
            <a:noFill/>
          </p:spPr>
          <p:txBody>
            <a:bodyPr wrap="square">
              <a:spAutoFit/>
            </a:bodyPr>
            <a:lstStyle/>
            <a:p>
              <a:pPr defTabSz="323290">
                <a:lnSpc>
                  <a:spcPct val="115000"/>
                </a:lnSpc>
                <a:spcAft>
                  <a:spcPts val="566"/>
                </a:spcAft>
                <a:defRPr/>
              </a:pPr>
              <a:r>
                <a:rPr lang="en-US" sz="500" b="1" i="1" u="sng" dirty="0">
                  <a:solidFill>
                    <a:srgbClr val="3333BC"/>
                  </a:solidFill>
                  <a:latin typeface="IBM Plex Sans" panose="020B0503050203000203" pitchFamily="34" charset="0"/>
                  <a:ea typeface="Calibri" panose="020F0502020204030204" pitchFamily="34" charset="0"/>
                  <a:cs typeface="Calibri" panose="020F0502020204030204" pitchFamily="34" charset="0"/>
                </a:rPr>
                <a:t>3) CULTIVATE</a:t>
              </a:r>
              <a:br>
                <a:rPr lang="en-US" sz="500" b="1" i="1" u="sng" dirty="0">
                  <a:solidFill>
                    <a:srgbClr val="3333BC"/>
                  </a:solidFill>
                  <a:latin typeface="IBM Plex Sans" panose="020B0503050203000203" pitchFamily="34" charset="0"/>
                  <a:ea typeface="Calibri" panose="020F0502020204030204" pitchFamily="34" charset="0"/>
                  <a:cs typeface="Calibri" panose="020F0502020204030204" pitchFamily="34" charset="0"/>
                </a:rPr>
              </a:br>
              <a:r>
                <a:rPr lang="en-US" sz="500" b="1" i="1" u="sng" dirty="0">
                  <a:solidFill>
                    <a:srgbClr val="3333BC"/>
                  </a:solidFill>
                  <a:latin typeface="IBM Plex Sans" panose="020B0503050203000203" pitchFamily="34" charset="0"/>
                  <a:ea typeface="Calibri" panose="020F0502020204030204" pitchFamily="34" charset="0"/>
                  <a:cs typeface="Calibri" panose="020F0502020204030204" pitchFamily="34" charset="0"/>
                </a:rPr>
                <a:t>(practices and methods 47-68)</a:t>
              </a:r>
              <a:br>
                <a:rPr lang="en-US" sz="500" i="1" u="sng" dirty="0">
                  <a:solidFill>
                    <a:srgbClr val="3333BC"/>
                  </a:solidFill>
                  <a:latin typeface="IBM Plex Sans" panose="020B0503050203000203" pitchFamily="34" charset="0"/>
                  <a:ea typeface="Calibri" panose="020F0502020204030204" pitchFamily="34" charset="0"/>
                  <a:cs typeface="Calibri" panose="020F0502020204030204" pitchFamily="34" charset="0"/>
                </a:rPr>
              </a:br>
              <a:r>
                <a:rPr lang="en-US" sz="500" i="1" dirty="0">
                  <a:solidFill>
                    <a:srgbClr val="3333BC"/>
                  </a:solidFill>
                  <a:latin typeface="IBM Plex Sans" panose="020B0503050203000203" pitchFamily="34" charset="0"/>
                  <a:ea typeface="Calibri" panose="020F0502020204030204" pitchFamily="34" charset="0"/>
                  <a:cs typeface="Calibri" panose="020F0502020204030204" pitchFamily="34" charset="0"/>
                </a:rPr>
                <a:t>How can we cultivate virtuous circles that lead to new sustainable value as outcome and ultimately achieve the desired impact?</a:t>
              </a:r>
              <a:endParaRPr lang="de-DE" sz="500" i="1" dirty="0">
                <a:solidFill>
                  <a:srgbClr val="3333BC"/>
                </a:solidFill>
                <a:latin typeface="IBM Plex Sans" panose="020B0503050203000203" pitchFamily="34" charset="0"/>
                <a:ea typeface="Calibri" panose="020F0502020204030204" pitchFamily="34" charset="0"/>
                <a:cs typeface="Calibri" panose="020F0502020204030204" pitchFamily="34" charset="0"/>
              </a:endParaRPr>
            </a:p>
          </p:txBody>
        </p:sp>
        <p:sp>
          <p:nvSpPr>
            <p:cNvPr id="1625" name="TextBox 1624">
              <a:extLst>
                <a:ext uri="{FF2B5EF4-FFF2-40B4-BE49-F238E27FC236}">
                  <a16:creationId xmlns:a16="http://schemas.microsoft.com/office/drawing/2014/main" id="{E69D57BD-08B1-5D0B-36FA-9E489B975705}"/>
                </a:ext>
              </a:extLst>
            </p:cNvPr>
            <p:cNvSpPr txBox="1"/>
            <p:nvPr/>
          </p:nvSpPr>
          <p:spPr>
            <a:xfrm>
              <a:off x="7380956" y="8749681"/>
              <a:ext cx="5668714" cy="1156783"/>
            </a:xfrm>
            <a:prstGeom prst="rect">
              <a:avLst/>
            </a:prstGeom>
            <a:noFill/>
          </p:spPr>
          <p:txBody>
            <a:bodyPr wrap="square">
              <a:spAutoFit/>
            </a:bodyPr>
            <a:lstStyle/>
            <a:p>
              <a:pPr algn="ctr" defTabSz="323290">
                <a:lnSpc>
                  <a:spcPct val="115000"/>
                </a:lnSpc>
                <a:spcAft>
                  <a:spcPts val="566"/>
                </a:spcAft>
                <a:defRPr/>
              </a:pPr>
              <a:r>
                <a:rPr lang="en-US" sz="600" b="1" i="1" u="sng" dirty="0">
                  <a:solidFill>
                    <a:srgbClr val="3333BC"/>
                  </a:solidFill>
                  <a:latin typeface="IBM Plex Sans" panose="020B0503050203000203" pitchFamily="34" charset="0"/>
                  <a:ea typeface="Calibri" panose="020F0502020204030204" pitchFamily="34" charset="0"/>
                  <a:cs typeface="Calibri" panose="020F0502020204030204" pitchFamily="34" charset="0"/>
                </a:rPr>
                <a:t>2. CO-CREATE</a:t>
              </a:r>
              <a:br>
                <a:rPr lang="en-US" sz="600" b="1" i="1" u="sng" dirty="0">
                  <a:solidFill>
                    <a:srgbClr val="3333BC"/>
                  </a:solidFill>
                  <a:latin typeface="IBM Plex Sans" panose="020B0503050203000203" pitchFamily="34" charset="0"/>
                  <a:ea typeface="Calibri" panose="020F0502020204030204" pitchFamily="34" charset="0"/>
                  <a:cs typeface="Calibri" panose="020F0502020204030204" pitchFamily="34" charset="0"/>
                </a:rPr>
              </a:br>
              <a:r>
                <a:rPr lang="en-US" sz="600" b="1" i="1" u="sng" dirty="0">
                  <a:solidFill>
                    <a:srgbClr val="3333BC"/>
                  </a:solidFill>
                  <a:latin typeface="IBM Plex Sans" panose="020B0503050203000203" pitchFamily="34" charset="0"/>
                  <a:ea typeface="Calibri" panose="020F0502020204030204" pitchFamily="34" charset="0"/>
                  <a:cs typeface="Calibri" panose="020F0502020204030204" pitchFamily="34" charset="0"/>
                </a:rPr>
                <a:t>(practices and methods 32-46)</a:t>
              </a:r>
              <a:br>
                <a:rPr lang="en-US" sz="600" i="1" u="sng" dirty="0">
                  <a:solidFill>
                    <a:srgbClr val="3333BC"/>
                  </a:solidFill>
                  <a:latin typeface="IBM Plex Sans" panose="020B0503050203000203" pitchFamily="34" charset="0"/>
                  <a:ea typeface="Calibri" panose="020F0502020204030204" pitchFamily="34" charset="0"/>
                  <a:cs typeface="Calibri" panose="020F0502020204030204" pitchFamily="34" charset="0"/>
                </a:rPr>
              </a:br>
              <a:r>
                <a:rPr lang="en-US" sz="600" i="1" dirty="0">
                  <a:solidFill>
                    <a:srgbClr val="3333BC"/>
                  </a:solidFill>
                  <a:latin typeface="IBM Plex Sans" panose="020B0503050203000203" pitchFamily="34" charset="0"/>
                  <a:ea typeface="Calibri" panose="020F0502020204030204" pitchFamily="34" charset="0"/>
                  <a:cs typeface="Calibri" panose="020F0502020204030204" pitchFamily="34" charset="0"/>
                </a:rPr>
                <a:t>How can we co-create sustainable innovation practices – and strengthen existing ones – with targeted interventions?</a:t>
              </a:r>
              <a:endParaRPr lang="de-DE" sz="600" i="1" dirty="0">
                <a:solidFill>
                  <a:srgbClr val="3333BC"/>
                </a:solidFill>
                <a:latin typeface="IBM Plex Sans" panose="020B0503050203000203"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710BD77-AD5D-BF42-498E-17AB9673B05A}"/>
                </a:ext>
              </a:extLst>
            </p:cNvPr>
            <p:cNvSpPr txBox="1"/>
            <p:nvPr/>
          </p:nvSpPr>
          <p:spPr>
            <a:xfrm>
              <a:off x="6880794" y="2229071"/>
              <a:ext cx="6674196" cy="396840"/>
            </a:xfrm>
            <a:prstGeom prst="rect">
              <a:avLst/>
            </a:prstGeom>
            <a:noFill/>
          </p:spPr>
          <p:txBody>
            <a:bodyPr wrap="square">
              <a:spAutoFit/>
            </a:bodyPr>
            <a:lstStyle/>
            <a:p>
              <a:pPr algn="ctr" defTabSz="323290">
                <a:lnSpc>
                  <a:spcPct val="115000"/>
                </a:lnSpc>
                <a:spcAft>
                  <a:spcPts val="566"/>
                </a:spcAft>
                <a:defRPr/>
              </a:pPr>
              <a:r>
                <a:rPr lang="de-DE" sz="500" b="1" i="1" dirty="0">
                  <a:solidFill>
                    <a:srgbClr val="3333BC"/>
                  </a:solidFill>
                  <a:latin typeface="IBM Plex Sans" panose="020B0503050203000203" pitchFamily="34" charset="0"/>
                  <a:ea typeface="Calibri" panose="020F0502020204030204" pitchFamily="34" charset="0"/>
                  <a:cs typeface="Calibri" panose="020F0502020204030204" pitchFamily="34" charset="0"/>
                </a:rPr>
                <a:t>54 Practices and Methods </a:t>
              </a:r>
              <a:r>
                <a:rPr lang="de-DE" sz="500" b="1" i="1" dirty="0" err="1">
                  <a:solidFill>
                    <a:srgbClr val="3333BC"/>
                  </a:solidFill>
                  <a:latin typeface="IBM Plex Sans" panose="020B0503050203000203" pitchFamily="34" charset="0"/>
                  <a:ea typeface="Calibri" panose="020F0502020204030204" pitchFamily="34" charset="0"/>
                  <a:cs typeface="Calibri" panose="020F0502020204030204" pitchFamily="34" charset="0"/>
                </a:rPr>
                <a:t>of</a:t>
              </a:r>
              <a:r>
                <a:rPr lang="de-DE" sz="500" b="1" i="1" dirty="0">
                  <a:solidFill>
                    <a:srgbClr val="3333BC"/>
                  </a:solidFill>
                  <a:latin typeface="IBM Plex Sans" panose="020B0503050203000203" pitchFamily="34" charset="0"/>
                  <a:ea typeface="Calibri" panose="020F0502020204030204" pitchFamily="34" charset="0"/>
                  <a:cs typeface="Calibri" panose="020F0502020204030204" pitchFamily="34" charset="0"/>
                </a:rPr>
                <a:t> </a:t>
              </a:r>
              <a:r>
                <a:rPr lang="de-DE" sz="500" b="1" i="1" dirty="0" err="1">
                  <a:solidFill>
                    <a:srgbClr val="3333BC"/>
                  </a:solidFill>
                  <a:latin typeface="IBM Plex Sans" panose="020B0503050203000203" pitchFamily="34" charset="0"/>
                  <a:ea typeface="Calibri" panose="020F0502020204030204" pitchFamily="34" charset="0"/>
                  <a:cs typeface="Calibri" panose="020F0502020204030204" pitchFamily="34" charset="0"/>
                </a:rPr>
                <a:t>Conceiving</a:t>
              </a:r>
              <a:r>
                <a:rPr lang="de-DE" sz="500" b="1" i="1" dirty="0">
                  <a:solidFill>
                    <a:srgbClr val="3333BC"/>
                  </a:solidFill>
                  <a:latin typeface="IBM Plex Sans" panose="020B0503050203000203" pitchFamily="34" charset="0"/>
                  <a:ea typeface="Calibri" panose="020F0502020204030204" pitchFamily="34" charset="0"/>
                  <a:cs typeface="Calibri" panose="020F0502020204030204" pitchFamily="34" charset="0"/>
                </a:rPr>
                <a:t>, Co-</a:t>
              </a:r>
              <a:r>
                <a:rPr lang="de-DE" sz="500" b="1" i="1" dirty="0" err="1">
                  <a:solidFill>
                    <a:srgbClr val="3333BC"/>
                  </a:solidFill>
                  <a:latin typeface="IBM Plex Sans" panose="020B0503050203000203" pitchFamily="34" charset="0"/>
                  <a:ea typeface="Calibri" panose="020F0502020204030204" pitchFamily="34" charset="0"/>
                  <a:cs typeface="Calibri" panose="020F0502020204030204" pitchFamily="34" charset="0"/>
                </a:rPr>
                <a:t>Creating</a:t>
              </a:r>
              <a:r>
                <a:rPr lang="de-DE" sz="500" b="1" i="1" dirty="0">
                  <a:solidFill>
                    <a:srgbClr val="3333BC"/>
                  </a:solidFill>
                  <a:latin typeface="IBM Plex Sans" panose="020B0503050203000203" pitchFamily="34" charset="0"/>
                  <a:ea typeface="Calibri" panose="020F0502020204030204" pitchFamily="34" charset="0"/>
                  <a:cs typeface="Calibri" panose="020F0502020204030204" pitchFamily="34" charset="0"/>
                </a:rPr>
                <a:t> and </a:t>
              </a:r>
              <a:r>
                <a:rPr lang="de-DE" sz="500" b="1" i="1" dirty="0" err="1">
                  <a:solidFill>
                    <a:srgbClr val="3333BC"/>
                  </a:solidFill>
                  <a:latin typeface="IBM Plex Sans" panose="020B0503050203000203" pitchFamily="34" charset="0"/>
                  <a:ea typeface="Calibri" panose="020F0502020204030204" pitchFamily="34" charset="0"/>
                  <a:cs typeface="Calibri" panose="020F0502020204030204" pitchFamily="34" charset="0"/>
                </a:rPr>
                <a:t>Cultivating</a:t>
              </a:r>
              <a:r>
                <a:rPr lang="de-DE" sz="500" b="1" i="1" dirty="0">
                  <a:solidFill>
                    <a:srgbClr val="3333BC"/>
                  </a:solidFill>
                  <a:latin typeface="IBM Plex Sans" panose="020B0503050203000203" pitchFamily="34" charset="0"/>
                  <a:ea typeface="Calibri" panose="020F0502020204030204" pitchFamily="34" charset="0"/>
                  <a:cs typeface="Calibri" panose="020F0502020204030204" pitchFamily="34" charset="0"/>
                </a:rPr>
                <a:t>  </a:t>
              </a:r>
            </a:p>
          </p:txBody>
        </p:sp>
      </p:grpSp>
      <p:sp>
        <p:nvSpPr>
          <p:cNvPr id="1626" name="TextBox 1625">
            <a:extLst>
              <a:ext uri="{FF2B5EF4-FFF2-40B4-BE49-F238E27FC236}">
                <a16:creationId xmlns:a16="http://schemas.microsoft.com/office/drawing/2014/main" id="{9D389B01-D39A-D4E0-0805-241A2A2CF1FD}"/>
              </a:ext>
            </a:extLst>
          </p:cNvPr>
          <p:cNvSpPr txBox="1"/>
          <p:nvPr/>
        </p:nvSpPr>
        <p:spPr>
          <a:xfrm>
            <a:off x="2553158" y="5282921"/>
            <a:ext cx="953928"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43. Sustainability Foresight</a:t>
            </a:r>
            <a:endParaRPr lang="de-DE" sz="500" b="1" dirty="0">
              <a:latin typeface="IBM Plex Sans" panose="020B0503050203000203" pitchFamily="34" charset="0"/>
            </a:endParaRPr>
          </a:p>
        </p:txBody>
      </p:sp>
      <p:sp>
        <p:nvSpPr>
          <p:cNvPr id="1627" name="TextBox 1626">
            <a:extLst>
              <a:ext uri="{FF2B5EF4-FFF2-40B4-BE49-F238E27FC236}">
                <a16:creationId xmlns:a16="http://schemas.microsoft.com/office/drawing/2014/main" id="{DC73EFB1-ABA4-BF69-DBDF-D96A1E854E28}"/>
              </a:ext>
            </a:extLst>
          </p:cNvPr>
          <p:cNvSpPr txBox="1"/>
          <p:nvPr/>
        </p:nvSpPr>
        <p:spPr>
          <a:xfrm>
            <a:off x="9283148" y="1352177"/>
            <a:ext cx="649237" cy="323165"/>
          </a:xfrm>
          <a:prstGeom prst="rect">
            <a:avLst/>
          </a:prstGeom>
          <a:noFill/>
        </p:spPr>
        <p:txBody>
          <a:bodyPr wrap="square" rtlCol="0">
            <a:spAutoFit/>
          </a:bodyPr>
          <a:lstStyle/>
          <a:p>
            <a:pPr algn="ctr"/>
            <a:endParaRPr lang="en-GB" sz="500" b="1" dirty="0">
              <a:latin typeface="IBM Plex Sans" panose="020B0503050203000203" pitchFamily="34" charset="0"/>
            </a:endParaRPr>
          </a:p>
          <a:p>
            <a:pPr algn="ctr"/>
            <a:r>
              <a:rPr lang="en-GB" sz="500" b="1" dirty="0">
                <a:latin typeface="IBM Plex Sans" panose="020B0503050203000203" pitchFamily="34" charset="0"/>
              </a:rPr>
              <a:t>19. </a:t>
            </a:r>
            <a:br>
              <a:rPr lang="en-GB" sz="500" b="1" dirty="0">
                <a:latin typeface="IBM Plex Sans" panose="020B0503050203000203" pitchFamily="34" charset="0"/>
              </a:rPr>
            </a:br>
            <a:r>
              <a:rPr lang="en-GB" sz="500" b="1" dirty="0">
                <a:latin typeface="IBM Plex Sans" panose="020B0503050203000203" pitchFamily="34" charset="0"/>
              </a:rPr>
              <a:t>Memetics</a:t>
            </a:r>
            <a:endParaRPr lang="de-DE" sz="500" b="1" dirty="0">
              <a:latin typeface="IBM Plex Sans" panose="020B0503050203000203" pitchFamily="34" charset="0"/>
            </a:endParaRPr>
          </a:p>
        </p:txBody>
      </p:sp>
      <p:sp>
        <p:nvSpPr>
          <p:cNvPr id="1628" name="TextBox 1627">
            <a:extLst>
              <a:ext uri="{FF2B5EF4-FFF2-40B4-BE49-F238E27FC236}">
                <a16:creationId xmlns:a16="http://schemas.microsoft.com/office/drawing/2014/main" id="{20857C45-1DD6-D6A5-D47D-88FB3B4752FE}"/>
              </a:ext>
            </a:extLst>
          </p:cNvPr>
          <p:cNvSpPr txBox="1"/>
          <p:nvPr/>
        </p:nvSpPr>
        <p:spPr>
          <a:xfrm>
            <a:off x="8880746" y="861445"/>
            <a:ext cx="862469" cy="169277"/>
          </a:xfrm>
          <a:prstGeom prst="rect">
            <a:avLst/>
          </a:prstGeom>
          <a:noFill/>
        </p:spPr>
        <p:txBody>
          <a:bodyPr wrap="square" rtlCol="0">
            <a:spAutoFit/>
          </a:bodyPr>
          <a:lstStyle>
            <a:defPPr>
              <a:defRPr lang="en-US"/>
            </a:defPPr>
            <a:lvl1pPr algn="ctr">
              <a:defRPr sz="1200" b="1"/>
            </a:lvl1pPr>
          </a:lstStyle>
          <a:p>
            <a:r>
              <a:rPr lang="en-GB" sz="500" dirty="0">
                <a:latin typeface="IBM Plex Sans" panose="020B0503050203000203" pitchFamily="34" charset="0"/>
              </a:rPr>
              <a:t>15. Contextual Inquiry</a:t>
            </a:r>
            <a:endParaRPr lang="de-DE" sz="500" dirty="0">
              <a:latin typeface="IBM Plex Sans" panose="020B0503050203000203" pitchFamily="34" charset="0"/>
            </a:endParaRPr>
          </a:p>
        </p:txBody>
      </p:sp>
      <p:sp>
        <p:nvSpPr>
          <p:cNvPr id="1629" name="TextBox 1628">
            <a:extLst>
              <a:ext uri="{FF2B5EF4-FFF2-40B4-BE49-F238E27FC236}">
                <a16:creationId xmlns:a16="http://schemas.microsoft.com/office/drawing/2014/main" id="{8503BD52-369F-C862-A18D-F361AC61BCCD}"/>
              </a:ext>
            </a:extLst>
          </p:cNvPr>
          <p:cNvSpPr txBox="1"/>
          <p:nvPr/>
        </p:nvSpPr>
        <p:spPr>
          <a:xfrm>
            <a:off x="7569325" y="5282921"/>
            <a:ext cx="1425120"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32. Values-Based Ideation and Assessment</a:t>
            </a:r>
            <a:endParaRPr lang="de-DE" sz="500" b="1" dirty="0">
              <a:latin typeface="IBM Plex Sans" panose="020B0503050203000203" pitchFamily="34" charset="0"/>
            </a:endParaRPr>
          </a:p>
        </p:txBody>
      </p:sp>
      <p:sp>
        <p:nvSpPr>
          <p:cNvPr id="1630" name="TextBox 1629">
            <a:extLst>
              <a:ext uri="{FF2B5EF4-FFF2-40B4-BE49-F238E27FC236}">
                <a16:creationId xmlns:a16="http://schemas.microsoft.com/office/drawing/2014/main" id="{E9AAD471-10D8-DEDE-8F1D-4771708A7D0B}"/>
              </a:ext>
            </a:extLst>
          </p:cNvPr>
          <p:cNvSpPr txBox="1"/>
          <p:nvPr/>
        </p:nvSpPr>
        <p:spPr>
          <a:xfrm>
            <a:off x="9508964" y="5282921"/>
            <a:ext cx="1109662"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33. Facilitating Idea Management</a:t>
            </a:r>
            <a:endParaRPr lang="de-DE" sz="500" b="1" dirty="0">
              <a:latin typeface="IBM Plex Sans" panose="020B0503050203000203" pitchFamily="34" charset="0"/>
            </a:endParaRPr>
          </a:p>
        </p:txBody>
      </p:sp>
      <p:sp>
        <p:nvSpPr>
          <p:cNvPr id="1631" name="TextBox 1630">
            <a:extLst>
              <a:ext uri="{FF2B5EF4-FFF2-40B4-BE49-F238E27FC236}">
                <a16:creationId xmlns:a16="http://schemas.microsoft.com/office/drawing/2014/main" id="{DD3C39A8-96E2-0F8E-9090-C832589263A7}"/>
              </a:ext>
            </a:extLst>
          </p:cNvPr>
          <p:cNvSpPr txBox="1"/>
          <p:nvPr/>
        </p:nvSpPr>
        <p:spPr>
          <a:xfrm>
            <a:off x="7906868" y="5945705"/>
            <a:ext cx="751706"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34. Sustainable Innovation Time </a:t>
            </a:r>
            <a:endParaRPr lang="de-DE" sz="500" b="1" dirty="0">
              <a:latin typeface="IBM Plex Sans" panose="020B0503050203000203" pitchFamily="34" charset="0"/>
            </a:endParaRPr>
          </a:p>
        </p:txBody>
      </p:sp>
      <p:sp>
        <p:nvSpPr>
          <p:cNvPr id="1632" name="TextBox 1631">
            <a:extLst>
              <a:ext uri="{FF2B5EF4-FFF2-40B4-BE49-F238E27FC236}">
                <a16:creationId xmlns:a16="http://schemas.microsoft.com/office/drawing/2014/main" id="{54274D6A-50EA-5329-DCDF-BA9EDFBEAF08}"/>
              </a:ext>
            </a:extLst>
          </p:cNvPr>
          <p:cNvSpPr txBox="1"/>
          <p:nvPr/>
        </p:nvSpPr>
        <p:spPr>
          <a:xfrm>
            <a:off x="8780494" y="5945705"/>
            <a:ext cx="817736"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35. Values-Based Intrapreneurship</a:t>
            </a:r>
            <a:endParaRPr lang="de-DE" sz="500" b="1" dirty="0">
              <a:latin typeface="IBM Plex Sans" panose="020B0503050203000203" pitchFamily="34" charset="0"/>
            </a:endParaRPr>
          </a:p>
        </p:txBody>
      </p:sp>
      <p:sp>
        <p:nvSpPr>
          <p:cNvPr id="1633" name="TextBox 1632">
            <a:extLst>
              <a:ext uri="{FF2B5EF4-FFF2-40B4-BE49-F238E27FC236}">
                <a16:creationId xmlns:a16="http://schemas.microsoft.com/office/drawing/2014/main" id="{B76D6D7F-8544-1447-4F3A-7FD3301F070B}"/>
              </a:ext>
            </a:extLst>
          </p:cNvPr>
          <p:cNvSpPr txBox="1"/>
          <p:nvPr/>
        </p:nvSpPr>
        <p:spPr>
          <a:xfrm>
            <a:off x="9664270" y="5945705"/>
            <a:ext cx="913715"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36. Ideation Contests and Markets</a:t>
            </a:r>
            <a:endParaRPr lang="de-DE" sz="500" b="1" dirty="0">
              <a:latin typeface="IBM Plex Sans" panose="020B0503050203000203" pitchFamily="34" charset="0"/>
            </a:endParaRPr>
          </a:p>
        </p:txBody>
      </p:sp>
      <p:sp>
        <p:nvSpPr>
          <p:cNvPr id="1634" name="TextBox 1633">
            <a:extLst>
              <a:ext uri="{FF2B5EF4-FFF2-40B4-BE49-F238E27FC236}">
                <a16:creationId xmlns:a16="http://schemas.microsoft.com/office/drawing/2014/main" id="{50642F84-8FD0-70E1-DC9C-D95CCD0DF0D1}"/>
              </a:ext>
            </a:extLst>
          </p:cNvPr>
          <p:cNvSpPr txBox="1"/>
          <p:nvPr/>
        </p:nvSpPr>
        <p:spPr>
          <a:xfrm>
            <a:off x="4571311" y="5282921"/>
            <a:ext cx="1058074"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37. Engaging in Open Innovation</a:t>
            </a:r>
            <a:endParaRPr lang="de-DE" sz="500" b="1" dirty="0">
              <a:latin typeface="IBM Plex Sans" panose="020B0503050203000203" pitchFamily="34" charset="0"/>
            </a:endParaRPr>
          </a:p>
        </p:txBody>
      </p:sp>
      <p:sp>
        <p:nvSpPr>
          <p:cNvPr id="1635" name="TextBox 1634">
            <a:extLst>
              <a:ext uri="{FF2B5EF4-FFF2-40B4-BE49-F238E27FC236}">
                <a16:creationId xmlns:a16="http://schemas.microsoft.com/office/drawing/2014/main" id="{FC7FE0BA-31C9-DE62-C3DC-36BE6B3608CF}"/>
              </a:ext>
            </a:extLst>
          </p:cNvPr>
          <p:cNvSpPr txBox="1"/>
          <p:nvPr/>
        </p:nvSpPr>
        <p:spPr>
          <a:xfrm>
            <a:off x="4791190" y="5940724"/>
            <a:ext cx="624034"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38. Lead User Integration</a:t>
            </a:r>
            <a:endParaRPr lang="de-DE" sz="500" b="1" dirty="0">
              <a:latin typeface="IBM Plex Sans" panose="020B0503050203000203" pitchFamily="34" charset="0"/>
            </a:endParaRPr>
          </a:p>
        </p:txBody>
      </p:sp>
      <p:sp>
        <p:nvSpPr>
          <p:cNvPr id="1636" name="TextBox 1635">
            <a:extLst>
              <a:ext uri="{FF2B5EF4-FFF2-40B4-BE49-F238E27FC236}">
                <a16:creationId xmlns:a16="http://schemas.microsoft.com/office/drawing/2014/main" id="{E842A86B-B5EC-BE8B-1623-3661781DD39D}"/>
              </a:ext>
            </a:extLst>
          </p:cNvPr>
          <p:cNvSpPr txBox="1"/>
          <p:nvPr/>
        </p:nvSpPr>
        <p:spPr>
          <a:xfrm>
            <a:off x="5649064" y="5940724"/>
            <a:ext cx="841866"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40. Values-Based Business Modelling</a:t>
            </a:r>
            <a:endParaRPr lang="de-DE" sz="500" b="1" dirty="0">
              <a:latin typeface="IBM Plex Sans" panose="020B0503050203000203" pitchFamily="34" charset="0"/>
            </a:endParaRPr>
          </a:p>
        </p:txBody>
      </p:sp>
      <p:sp>
        <p:nvSpPr>
          <p:cNvPr id="1637" name="TextBox 1636">
            <a:extLst>
              <a:ext uri="{FF2B5EF4-FFF2-40B4-BE49-F238E27FC236}">
                <a16:creationId xmlns:a16="http://schemas.microsoft.com/office/drawing/2014/main" id="{AED6D8A2-E812-8716-3922-3FD11AF59E18}"/>
              </a:ext>
            </a:extLst>
          </p:cNvPr>
          <p:cNvSpPr txBox="1"/>
          <p:nvPr/>
        </p:nvSpPr>
        <p:spPr>
          <a:xfrm>
            <a:off x="6621815" y="5940724"/>
            <a:ext cx="841865"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42. Values-Based Ecosystem Modelling</a:t>
            </a:r>
            <a:endParaRPr lang="de-DE" sz="500" b="1" dirty="0">
              <a:latin typeface="IBM Plex Sans" panose="020B0503050203000203" pitchFamily="34" charset="0"/>
            </a:endParaRPr>
          </a:p>
        </p:txBody>
      </p:sp>
      <p:sp>
        <p:nvSpPr>
          <p:cNvPr id="1638" name="TextBox 1637">
            <a:extLst>
              <a:ext uri="{FF2B5EF4-FFF2-40B4-BE49-F238E27FC236}">
                <a16:creationId xmlns:a16="http://schemas.microsoft.com/office/drawing/2014/main" id="{B1DF8FAB-5F5F-25F3-C623-76F312C7D686}"/>
              </a:ext>
            </a:extLst>
          </p:cNvPr>
          <p:cNvSpPr txBox="1"/>
          <p:nvPr/>
        </p:nvSpPr>
        <p:spPr>
          <a:xfrm>
            <a:off x="5537928" y="5282921"/>
            <a:ext cx="1064139"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39. Sustainable Market Creation</a:t>
            </a:r>
          </a:p>
        </p:txBody>
      </p:sp>
      <p:sp>
        <p:nvSpPr>
          <p:cNvPr id="1639" name="TextBox 1638">
            <a:extLst>
              <a:ext uri="{FF2B5EF4-FFF2-40B4-BE49-F238E27FC236}">
                <a16:creationId xmlns:a16="http://schemas.microsoft.com/office/drawing/2014/main" id="{152E7BFD-D917-2857-AB9D-FE5C0B476D31}"/>
              </a:ext>
            </a:extLst>
          </p:cNvPr>
          <p:cNvSpPr txBox="1"/>
          <p:nvPr/>
        </p:nvSpPr>
        <p:spPr>
          <a:xfrm>
            <a:off x="6425165" y="5282921"/>
            <a:ext cx="1237760"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41. Engaging in Innovation Ecosystems</a:t>
            </a:r>
            <a:endParaRPr lang="de-DE" sz="500" b="1" dirty="0">
              <a:latin typeface="IBM Plex Sans" panose="020B0503050203000203" pitchFamily="34" charset="0"/>
            </a:endParaRPr>
          </a:p>
        </p:txBody>
      </p:sp>
      <p:sp>
        <p:nvSpPr>
          <p:cNvPr id="1640" name="TextBox 1639">
            <a:extLst>
              <a:ext uri="{FF2B5EF4-FFF2-40B4-BE49-F238E27FC236}">
                <a16:creationId xmlns:a16="http://schemas.microsoft.com/office/drawing/2014/main" id="{C43108AA-D0CB-D596-4AD3-F2EA538B7562}"/>
              </a:ext>
            </a:extLst>
          </p:cNvPr>
          <p:cNvSpPr txBox="1"/>
          <p:nvPr/>
        </p:nvSpPr>
        <p:spPr>
          <a:xfrm>
            <a:off x="2735476" y="5896138"/>
            <a:ext cx="658734" cy="246221"/>
          </a:xfrm>
          <a:prstGeom prst="rect">
            <a:avLst/>
          </a:prstGeom>
          <a:noFill/>
          <a:ln>
            <a:noFill/>
          </a:ln>
        </p:spPr>
        <p:txBody>
          <a:bodyPr wrap="square" rtlCol="0">
            <a:spAutoFit/>
          </a:bodyPr>
          <a:lstStyle/>
          <a:p>
            <a:pPr algn="ctr"/>
            <a:br>
              <a:rPr lang="en-GB" sz="500" b="1" dirty="0">
                <a:latin typeface="IBM Plex Sans" panose="020B0503050203000203" pitchFamily="34" charset="0"/>
              </a:rPr>
            </a:br>
            <a:r>
              <a:rPr lang="en-GB" sz="500" b="1" dirty="0">
                <a:latin typeface="IBM Plex Sans" panose="020B0503050203000203" pitchFamily="34" charset="0"/>
              </a:rPr>
              <a:t>45. </a:t>
            </a:r>
            <a:r>
              <a:rPr lang="en-GB" sz="500" b="1" dirty="0" err="1">
                <a:latin typeface="IBM Plex Sans" panose="020B0503050203000203" pitchFamily="34" charset="0"/>
              </a:rPr>
              <a:t>Backcasting</a:t>
            </a:r>
            <a:endParaRPr lang="de-DE" sz="500" b="1" dirty="0">
              <a:latin typeface="IBM Plex Sans" panose="020B0503050203000203" pitchFamily="34" charset="0"/>
            </a:endParaRPr>
          </a:p>
        </p:txBody>
      </p:sp>
      <p:sp>
        <p:nvSpPr>
          <p:cNvPr id="1641" name="TextBox 1640">
            <a:extLst>
              <a:ext uri="{FF2B5EF4-FFF2-40B4-BE49-F238E27FC236}">
                <a16:creationId xmlns:a16="http://schemas.microsoft.com/office/drawing/2014/main" id="{65D18B07-BF17-CF98-2252-B029314C763E}"/>
              </a:ext>
            </a:extLst>
          </p:cNvPr>
          <p:cNvSpPr txBox="1"/>
          <p:nvPr/>
        </p:nvSpPr>
        <p:spPr>
          <a:xfrm>
            <a:off x="3531605" y="5896138"/>
            <a:ext cx="818972" cy="246221"/>
          </a:xfrm>
          <a:prstGeom prst="rect">
            <a:avLst/>
          </a:prstGeom>
          <a:noFill/>
          <a:ln>
            <a:noFill/>
          </a:ln>
        </p:spPr>
        <p:txBody>
          <a:bodyPr wrap="square" rtlCol="0">
            <a:spAutoFit/>
          </a:bodyPr>
          <a:lstStyle/>
          <a:p>
            <a:pPr algn="ctr"/>
            <a:br>
              <a:rPr lang="en-GB" sz="500" b="1" dirty="0">
                <a:latin typeface="IBM Plex Sans" panose="020B0503050203000203" pitchFamily="34" charset="0"/>
              </a:rPr>
            </a:br>
            <a:r>
              <a:rPr lang="en-GB" sz="500" b="1" dirty="0">
                <a:latin typeface="IBM Plex Sans" panose="020B0503050203000203" pitchFamily="34" charset="0"/>
              </a:rPr>
              <a:t>46. </a:t>
            </a:r>
            <a:r>
              <a:rPr lang="en-GB" sz="500" b="1" dirty="0" err="1">
                <a:latin typeface="IBM Plex Sans" panose="020B0503050203000203" pitchFamily="34" charset="0"/>
              </a:rPr>
              <a:t>Roadmapping</a:t>
            </a:r>
            <a:endParaRPr lang="de-DE" sz="500" b="1" dirty="0">
              <a:latin typeface="IBM Plex Sans" panose="020B0503050203000203" pitchFamily="34" charset="0"/>
            </a:endParaRPr>
          </a:p>
        </p:txBody>
      </p:sp>
      <p:sp>
        <p:nvSpPr>
          <p:cNvPr id="1642" name="TextBox 1641">
            <a:extLst>
              <a:ext uri="{FF2B5EF4-FFF2-40B4-BE49-F238E27FC236}">
                <a16:creationId xmlns:a16="http://schemas.microsoft.com/office/drawing/2014/main" id="{5C8357FC-5345-D296-1BA7-F7DE22D9EE8A}"/>
              </a:ext>
            </a:extLst>
          </p:cNvPr>
          <p:cNvSpPr txBox="1"/>
          <p:nvPr/>
        </p:nvSpPr>
        <p:spPr>
          <a:xfrm>
            <a:off x="1770173" y="5896138"/>
            <a:ext cx="818973" cy="246221"/>
          </a:xfrm>
          <a:prstGeom prst="rect">
            <a:avLst/>
          </a:prstGeom>
          <a:noFill/>
          <a:ln>
            <a:noFill/>
          </a:ln>
        </p:spPr>
        <p:txBody>
          <a:bodyPr wrap="square" rtlCol="0">
            <a:spAutoFit/>
          </a:bodyPr>
          <a:lstStyle/>
          <a:p>
            <a:pPr algn="ctr"/>
            <a:br>
              <a:rPr lang="en-GB" sz="500" b="1" dirty="0">
                <a:latin typeface="IBM Plex Sans" panose="020B0503050203000203" pitchFamily="34" charset="0"/>
              </a:rPr>
            </a:br>
            <a:r>
              <a:rPr lang="en-GB" sz="500" b="1" dirty="0">
                <a:latin typeface="IBM Plex Sans" panose="020B0503050203000203" pitchFamily="34" charset="0"/>
              </a:rPr>
              <a:t>44. Envisioning</a:t>
            </a:r>
            <a:endParaRPr lang="de-DE" sz="500" b="1" dirty="0">
              <a:latin typeface="IBM Plex Sans" panose="020B0503050203000203" pitchFamily="34" charset="0"/>
            </a:endParaRPr>
          </a:p>
        </p:txBody>
      </p:sp>
      <p:sp>
        <p:nvSpPr>
          <p:cNvPr id="1643" name="TextBox 1642">
            <a:extLst>
              <a:ext uri="{FF2B5EF4-FFF2-40B4-BE49-F238E27FC236}">
                <a16:creationId xmlns:a16="http://schemas.microsoft.com/office/drawing/2014/main" id="{E6967BA0-7E46-BFCB-0D22-8AF5515EDD24}"/>
              </a:ext>
            </a:extLst>
          </p:cNvPr>
          <p:cNvSpPr txBox="1"/>
          <p:nvPr/>
        </p:nvSpPr>
        <p:spPr>
          <a:xfrm>
            <a:off x="1402041" y="3648509"/>
            <a:ext cx="887317"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47. Policy Communication</a:t>
            </a:r>
            <a:endParaRPr lang="de-DE" sz="500" b="1" dirty="0">
              <a:latin typeface="IBM Plex Sans" panose="020B0503050203000203" pitchFamily="34" charset="0"/>
            </a:endParaRPr>
          </a:p>
        </p:txBody>
      </p:sp>
      <p:sp>
        <p:nvSpPr>
          <p:cNvPr id="1644" name="TextBox 1643">
            <a:extLst>
              <a:ext uri="{FF2B5EF4-FFF2-40B4-BE49-F238E27FC236}">
                <a16:creationId xmlns:a16="http://schemas.microsoft.com/office/drawing/2014/main" id="{45814081-34EC-FAE9-EE94-C99299C042B5}"/>
              </a:ext>
            </a:extLst>
          </p:cNvPr>
          <p:cNvSpPr txBox="1"/>
          <p:nvPr/>
        </p:nvSpPr>
        <p:spPr>
          <a:xfrm>
            <a:off x="2406279" y="3648509"/>
            <a:ext cx="734229"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50. </a:t>
            </a:r>
            <a:br>
              <a:rPr lang="en-GB" sz="500" b="1" dirty="0">
                <a:latin typeface="IBM Plex Sans" panose="020B0503050203000203" pitchFamily="34" charset="0"/>
              </a:rPr>
            </a:br>
            <a:r>
              <a:rPr lang="en-GB" sz="500" b="1" dirty="0">
                <a:latin typeface="IBM Plex Sans" panose="020B0503050203000203" pitchFamily="34" charset="0"/>
              </a:rPr>
              <a:t>Incentivisation</a:t>
            </a:r>
            <a:endParaRPr lang="de-DE" sz="500" b="1" dirty="0">
              <a:latin typeface="IBM Plex Sans" panose="020B0503050203000203" pitchFamily="34" charset="0"/>
            </a:endParaRPr>
          </a:p>
        </p:txBody>
      </p:sp>
      <p:sp>
        <p:nvSpPr>
          <p:cNvPr id="1645" name="TextBox 1644">
            <a:extLst>
              <a:ext uri="{FF2B5EF4-FFF2-40B4-BE49-F238E27FC236}">
                <a16:creationId xmlns:a16="http://schemas.microsoft.com/office/drawing/2014/main" id="{1A7483FC-6B78-B053-2169-C83866E7E2E3}"/>
              </a:ext>
            </a:extLst>
          </p:cNvPr>
          <p:cNvSpPr txBox="1"/>
          <p:nvPr/>
        </p:nvSpPr>
        <p:spPr>
          <a:xfrm>
            <a:off x="2957014" y="3648509"/>
            <a:ext cx="1015871"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52. Attracting the </a:t>
            </a:r>
            <a:br>
              <a:rPr lang="en-GB" sz="500" b="1" dirty="0">
                <a:latin typeface="IBM Plex Sans" panose="020B0503050203000203" pitchFamily="34" charset="0"/>
              </a:rPr>
            </a:br>
            <a:r>
              <a:rPr lang="en-GB" sz="500" b="1" dirty="0">
                <a:latin typeface="IBM Plex Sans" panose="020B0503050203000203" pitchFamily="34" charset="0"/>
              </a:rPr>
              <a:t>Right Talent</a:t>
            </a:r>
            <a:endParaRPr lang="de-DE" sz="500" b="1" dirty="0">
              <a:latin typeface="IBM Plex Sans" panose="020B0503050203000203" pitchFamily="34" charset="0"/>
            </a:endParaRPr>
          </a:p>
        </p:txBody>
      </p:sp>
      <p:sp>
        <p:nvSpPr>
          <p:cNvPr id="1646" name="TextBox 1645">
            <a:extLst>
              <a:ext uri="{FF2B5EF4-FFF2-40B4-BE49-F238E27FC236}">
                <a16:creationId xmlns:a16="http://schemas.microsoft.com/office/drawing/2014/main" id="{09A156E7-4201-CF01-FD9D-4AD605E594D7}"/>
              </a:ext>
            </a:extLst>
          </p:cNvPr>
          <p:cNvSpPr txBox="1"/>
          <p:nvPr/>
        </p:nvSpPr>
        <p:spPr>
          <a:xfrm>
            <a:off x="3764672" y="3648509"/>
            <a:ext cx="732417"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54. HR </a:t>
            </a:r>
            <a:br>
              <a:rPr lang="en-GB" sz="500" b="1" dirty="0">
                <a:latin typeface="IBM Plex Sans" panose="020B0503050203000203" pitchFamily="34" charset="0"/>
              </a:rPr>
            </a:br>
            <a:r>
              <a:rPr lang="en-GB" sz="500" b="1" dirty="0">
                <a:latin typeface="IBM Plex Sans" panose="020B0503050203000203" pitchFamily="34" charset="0"/>
              </a:rPr>
              <a:t>Development</a:t>
            </a:r>
            <a:endParaRPr lang="de-DE" sz="500" b="1" dirty="0">
              <a:latin typeface="IBM Plex Sans" panose="020B0503050203000203" pitchFamily="34" charset="0"/>
            </a:endParaRPr>
          </a:p>
        </p:txBody>
      </p:sp>
      <p:sp>
        <p:nvSpPr>
          <p:cNvPr id="1647" name="TextBox 1646">
            <a:extLst>
              <a:ext uri="{FF2B5EF4-FFF2-40B4-BE49-F238E27FC236}">
                <a16:creationId xmlns:a16="http://schemas.microsoft.com/office/drawing/2014/main" id="{23FAF246-F84D-9BCE-7EA8-22EF1B95B327}"/>
              </a:ext>
            </a:extLst>
          </p:cNvPr>
          <p:cNvSpPr txBox="1"/>
          <p:nvPr/>
        </p:nvSpPr>
        <p:spPr>
          <a:xfrm>
            <a:off x="8256392" y="3648509"/>
            <a:ext cx="1134062" cy="246221"/>
          </a:xfrm>
          <a:prstGeom prst="rect">
            <a:avLst/>
          </a:prstGeom>
          <a:noFill/>
        </p:spPr>
        <p:txBody>
          <a:bodyPr wrap="square" rtlCol="0">
            <a:spAutoFit/>
          </a:bodyPr>
          <a:lstStyle/>
          <a:p>
            <a:pPr algn="ctr"/>
            <a:r>
              <a:rPr lang="en-GB" sz="500" b="1" dirty="0">
                <a:latin typeface="IBM Plex Sans" panose="020B0503050203000203" pitchFamily="34" charset="0"/>
              </a:rPr>
              <a:t>27. Stakeholder Values Integration</a:t>
            </a:r>
            <a:endParaRPr lang="de-DE" sz="500" b="1" dirty="0">
              <a:latin typeface="IBM Plex Sans" panose="020B0503050203000203" pitchFamily="34" charset="0"/>
            </a:endParaRPr>
          </a:p>
        </p:txBody>
      </p:sp>
      <p:sp>
        <p:nvSpPr>
          <p:cNvPr id="1648" name="TextBox 1647">
            <a:extLst>
              <a:ext uri="{FF2B5EF4-FFF2-40B4-BE49-F238E27FC236}">
                <a16:creationId xmlns:a16="http://schemas.microsoft.com/office/drawing/2014/main" id="{FE1E9487-2D14-A87B-500F-FC2B38BF950E}"/>
              </a:ext>
            </a:extLst>
          </p:cNvPr>
          <p:cNvSpPr txBox="1"/>
          <p:nvPr/>
        </p:nvSpPr>
        <p:spPr>
          <a:xfrm>
            <a:off x="9514006" y="3648509"/>
            <a:ext cx="1012737" cy="246221"/>
          </a:xfrm>
          <a:prstGeom prst="rect">
            <a:avLst/>
          </a:prstGeom>
          <a:noFill/>
        </p:spPr>
        <p:txBody>
          <a:bodyPr wrap="square" rtlCol="0">
            <a:spAutoFit/>
          </a:bodyPr>
          <a:lstStyle/>
          <a:p>
            <a:pPr algn="ctr"/>
            <a:r>
              <a:rPr lang="en-GB" sz="500" b="1" dirty="0">
                <a:latin typeface="IBM Plex Sans" panose="020B0503050203000203" pitchFamily="34" charset="0"/>
              </a:rPr>
              <a:t>30. Identity and Policy Review</a:t>
            </a:r>
            <a:endParaRPr lang="de-DE" sz="500" b="1" dirty="0">
              <a:latin typeface="IBM Plex Sans" panose="020B0503050203000203" pitchFamily="34" charset="0"/>
            </a:endParaRPr>
          </a:p>
        </p:txBody>
      </p:sp>
      <p:sp>
        <p:nvSpPr>
          <p:cNvPr id="1649" name="TextBox 1648">
            <a:extLst>
              <a:ext uri="{FF2B5EF4-FFF2-40B4-BE49-F238E27FC236}">
                <a16:creationId xmlns:a16="http://schemas.microsoft.com/office/drawing/2014/main" id="{4B62D665-4389-8985-0145-7E5002DA73BD}"/>
              </a:ext>
            </a:extLst>
          </p:cNvPr>
          <p:cNvSpPr txBox="1"/>
          <p:nvPr/>
        </p:nvSpPr>
        <p:spPr>
          <a:xfrm>
            <a:off x="3048430" y="860581"/>
            <a:ext cx="1548324" cy="169277"/>
          </a:xfrm>
          <a:prstGeom prst="rect">
            <a:avLst/>
          </a:prstGeom>
          <a:noFill/>
          <a:ln>
            <a:noFill/>
          </a:ln>
        </p:spPr>
        <p:txBody>
          <a:bodyPr wrap="square" rtlCol="0">
            <a:spAutoFit/>
          </a:bodyPr>
          <a:lstStyle/>
          <a:p>
            <a:pPr algn="ctr"/>
            <a:r>
              <a:rPr lang="en-GB" sz="500" b="1" dirty="0">
                <a:latin typeface="IBM Plex Sans" panose="020B0503050203000203" pitchFamily="34" charset="0"/>
              </a:rPr>
              <a:t>66. Sustainable Finance and Investment</a:t>
            </a:r>
            <a:endParaRPr lang="de-DE" sz="500" b="1" dirty="0">
              <a:latin typeface="IBM Plex Sans" panose="020B0503050203000203" pitchFamily="34" charset="0"/>
            </a:endParaRPr>
          </a:p>
        </p:txBody>
      </p:sp>
      <p:sp>
        <p:nvSpPr>
          <p:cNvPr id="1650" name="TextBox 1649">
            <a:extLst>
              <a:ext uri="{FF2B5EF4-FFF2-40B4-BE49-F238E27FC236}">
                <a16:creationId xmlns:a16="http://schemas.microsoft.com/office/drawing/2014/main" id="{A6C2109F-27E3-0EE9-8423-48B36E32C1EE}"/>
              </a:ext>
            </a:extLst>
          </p:cNvPr>
          <p:cNvSpPr txBox="1"/>
          <p:nvPr/>
        </p:nvSpPr>
        <p:spPr>
          <a:xfrm>
            <a:off x="1632427" y="1438740"/>
            <a:ext cx="729396"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63. Context-Based Reporting</a:t>
            </a:r>
            <a:endParaRPr lang="de-DE" sz="500" b="1" dirty="0">
              <a:latin typeface="IBM Plex Sans" panose="020B0503050203000203" pitchFamily="34" charset="0"/>
            </a:endParaRPr>
          </a:p>
        </p:txBody>
      </p:sp>
      <p:sp>
        <p:nvSpPr>
          <p:cNvPr id="1651" name="TextBox 1650">
            <a:extLst>
              <a:ext uri="{FF2B5EF4-FFF2-40B4-BE49-F238E27FC236}">
                <a16:creationId xmlns:a16="http://schemas.microsoft.com/office/drawing/2014/main" id="{F415201F-C89F-E80D-06A9-066543BEF25D}"/>
              </a:ext>
            </a:extLst>
          </p:cNvPr>
          <p:cNvSpPr txBox="1"/>
          <p:nvPr/>
        </p:nvSpPr>
        <p:spPr>
          <a:xfrm>
            <a:off x="2230354" y="1438741"/>
            <a:ext cx="611265"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64. Results Chain</a:t>
            </a:r>
            <a:endParaRPr lang="de-DE" sz="500" b="1" dirty="0">
              <a:latin typeface="IBM Plex Sans" panose="020B0503050203000203" pitchFamily="34" charset="0"/>
            </a:endParaRPr>
          </a:p>
        </p:txBody>
      </p:sp>
      <p:sp>
        <p:nvSpPr>
          <p:cNvPr id="1652" name="TextBox 1651">
            <a:extLst>
              <a:ext uri="{FF2B5EF4-FFF2-40B4-BE49-F238E27FC236}">
                <a16:creationId xmlns:a16="http://schemas.microsoft.com/office/drawing/2014/main" id="{01D7C891-08B2-1D7E-4826-F977BBD35206}"/>
              </a:ext>
            </a:extLst>
          </p:cNvPr>
          <p:cNvSpPr txBox="1"/>
          <p:nvPr/>
        </p:nvSpPr>
        <p:spPr>
          <a:xfrm>
            <a:off x="2675452" y="1438740"/>
            <a:ext cx="793384"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65. Innovation Impact Assessment</a:t>
            </a:r>
            <a:endParaRPr lang="de-DE" sz="500" b="1" dirty="0">
              <a:latin typeface="IBM Plex Sans" panose="020B0503050203000203" pitchFamily="34" charset="0"/>
            </a:endParaRPr>
          </a:p>
        </p:txBody>
      </p:sp>
      <p:sp>
        <p:nvSpPr>
          <p:cNvPr id="1653" name="TextBox 1652">
            <a:extLst>
              <a:ext uri="{FF2B5EF4-FFF2-40B4-BE49-F238E27FC236}">
                <a16:creationId xmlns:a16="http://schemas.microsoft.com/office/drawing/2014/main" id="{03D734D3-FFF9-3CD1-6E1E-B5C3584CBEAE}"/>
              </a:ext>
            </a:extLst>
          </p:cNvPr>
          <p:cNvSpPr txBox="1"/>
          <p:nvPr/>
        </p:nvSpPr>
        <p:spPr>
          <a:xfrm>
            <a:off x="3393383" y="1438740"/>
            <a:ext cx="631169"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67. Lifecycle Cost Analysis</a:t>
            </a:r>
            <a:endParaRPr lang="de-DE" sz="500" b="1" dirty="0">
              <a:latin typeface="IBM Plex Sans" panose="020B0503050203000203" pitchFamily="34" charset="0"/>
            </a:endParaRPr>
          </a:p>
        </p:txBody>
      </p:sp>
      <p:sp>
        <p:nvSpPr>
          <p:cNvPr id="1654" name="TextBox 1653">
            <a:extLst>
              <a:ext uri="{FF2B5EF4-FFF2-40B4-BE49-F238E27FC236}">
                <a16:creationId xmlns:a16="http://schemas.microsoft.com/office/drawing/2014/main" id="{D5BF5619-DD03-C67D-DE1F-9748255EAFE8}"/>
              </a:ext>
            </a:extLst>
          </p:cNvPr>
          <p:cNvSpPr txBox="1"/>
          <p:nvPr/>
        </p:nvSpPr>
        <p:spPr>
          <a:xfrm>
            <a:off x="3850488" y="1438741"/>
            <a:ext cx="840798"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68. Sustainable </a:t>
            </a:r>
            <a:br>
              <a:rPr lang="en-GB" sz="500" b="1" dirty="0">
                <a:latin typeface="IBM Plex Sans" panose="020B0503050203000203" pitchFamily="34" charset="0"/>
              </a:rPr>
            </a:br>
            <a:r>
              <a:rPr lang="en-GB" sz="500" b="1" dirty="0">
                <a:latin typeface="IBM Plex Sans" panose="020B0503050203000203" pitchFamily="34" charset="0"/>
              </a:rPr>
              <a:t>Innovation Financing </a:t>
            </a:r>
            <a:endParaRPr lang="de-DE" sz="500" b="1" dirty="0">
              <a:latin typeface="IBM Plex Sans" panose="020B0503050203000203" pitchFamily="34" charset="0"/>
            </a:endParaRPr>
          </a:p>
        </p:txBody>
      </p:sp>
      <p:sp>
        <p:nvSpPr>
          <p:cNvPr id="1655" name="Rechteck 148">
            <a:extLst>
              <a:ext uri="{FF2B5EF4-FFF2-40B4-BE49-F238E27FC236}">
                <a16:creationId xmlns:a16="http://schemas.microsoft.com/office/drawing/2014/main" id="{38CB84DA-06B7-4525-600B-29A5241FF6BD}"/>
              </a:ext>
            </a:extLst>
          </p:cNvPr>
          <p:cNvSpPr/>
          <p:nvPr/>
        </p:nvSpPr>
        <p:spPr>
          <a:xfrm>
            <a:off x="5006586" y="820777"/>
            <a:ext cx="1092270" cy="705899"/>
          </a:xfrm>
          <a:prstGeom prst="rect">
            <a:avLst/>
          </a:prstGeom>
        </p:spPr>
        <p:txBody>
          <a:bodyPr wrap="square">
            <a:spAutoFit/>
          </a:bodyPr>
          <a:lstStyle/>
          <a:p>
            <a:pPr indent="-72000">
              <a:lnSpc>
                <a:spcPct val="115000"/>
              </a:lnSpc>
              <a:buFont typeface="+mj-lt"/>
              <a:buAutoNum type="arabicPeriod"/>
            </a:pPr>
            <a:r>
              <a:rPr lang="de-DE" sz="500" b="1" dirty="0">
                <a:solidFill>
                  <a:schemeClr val="bg1"/>
                </a:solidFill>
                <a:latin typeface="IBM Plex Sans" panose="020B0503050203000203" pitchFamily="34" charset="0"/>
              </a:rPr>
              <a:t> </a:t>
            </a:r>
            <a:r>
              <a:rPr lang="de-DE" sz="500" b="1" dirty="0" err="1">
                <a:solidFill>
                  <a:schemeClr val="bg1"/>
                </a:solidFill>
                <a:latin typeface="IBM Plex Sans" panose="020B0503050203000203" pitchFamily="34" charset="0"/>
              </a:rPr>
              <a:t>Resilience</a:t>
            </a:r>
            <a:r>
              <a:rPr lang="de-DE" sz="500" b="1" dirty="0">
                <a:solidFill>
                  <a:schemeClr val="bg1"/>
                </a:solidFill>
                <a:latin typeface="IBM Plex Sans" panose="020B0503050203000203" pitchFamily="34" charset="0"/>
              </a:rPr>
              <a:t> Development </a:t>
            </a:r>
          </a:p>
          <a:p>
            <a:pPr indent="-72000">
              <a:lnSpc>
                <a:spcPct val="115000"/>
              </a:lnSpc>
              <a:buFont typeface="+mj-lt"/>
              <a:buAutoNum type="arabicPeriod"/>
            </a:pPr>
            <a:r>
              <a:rPr lang="de-DE" sz="500" b="1" dirty="0">
                <a:solidFill>
                  <a:schemeClr val="bg1"/>
                </a:solidFill>
                <a:latin typeface="IBM Plex Sans" panose="020B0503050203000203" pitchFamily="34" charset="0"/>
              </a:rPr>
              <a:t> Moderation </a:t>
            </a:r>
          </a:p>
          <a:p>
            <a:pPr indent="-72000">
              <a:lnSpc>
                <a:spcPct val="115000"/>
              </a:lnSpc>
              <a:buFont typeface="+mj-lt"/>
              <a:buAutoNum type="arabicPeriod"/>
            </a:pPr>
            <a:r>
              <a:rPr lang="de-DE" sz="500" b="1" dirty="0">
                <a:solidFill>
                  <a:schemeClr val="bg1"/>
                </a:solidFill>
                <a:latin typeface="IBM Plex Sans" panose="020B0503050203000203" pitchFamily="34" charset="0"/>
              </a:rPr>
              <a:t> Knowledge Sharing </a:t>
            </a:r>
          </a:p>
          <a:p>
            <a:pPr indent="-72000">
              <a:lnSpc>
                <a:spcPct val="115000"/>
              </a:lnSpc>
              <a:buFont typeface="+mj-lt"/>
              <a:buAutoNum type="arabicPeriod"/>
            </a:pPr>
            <a:r>
              <a:rPr lang="de-DE" sz="500" b="1" dirty="0">
                <a:solidFill>
                  <a:schemeClr val="bg1"/>
                </a:solidFill>
                <a:latin typeface="IBM Plex Sans" panose="020B0503050203000203" pitchFamily="34" charset="0"/>
              </a:rPr>
              <a:t> Knowledge Management </a:t>
            </a:r>
          </a:p>
          <a:p>
            <a:pPr indent="-72000">
              <a:lnSpc>
                <a:spcPct val="115000"/>
              </a:lnSpc>
              <a:buFont typeface="+mj-lt"/>
              <a:buAutoNum type="arabicPeriod"/>
            </a:pPr>
            <a:r>
              <a:rPr lang="de-DE" sz="500" b="1" dirty="0">
                <a:solidFill>
                  <a:schemeClr val="bg1"/>
                </a:solidFill>
                <a:latin typeface="IBM Plex Sans" panose="020B0503050203000203" pitchFamily="34" charset="0"/>
              </a:rPr>
              <a:t> Inclusive Deliberation </a:t>
            </a:r>
          </a:p>
          <a:p>
            <a:pPr indent="-72000">
              <a:lnSpc>
                <a:spcPct val="115000"/>
              </a:lnSpc>
              <a:buFont typeface="+mj-lt"/>
              <a:buAutoNum type="arabicPeriod"/>
            </a:pPr>
            <a:r>
              <a:rPr lang="de-DE" sz="500" b="1" dirty="0">
                <a:solidFill>
                  <a:schemeClr val="bg1"/>
                </a:solidFill>
                <a:latin typeface="IBM Plex Sans" panose="020B0503050203000203" pitchFamily="34" charset="0"/>
              </a:rPr>
              <a:t> </a:t>
            </a:r>
            <a:r>
              <a:rPr lang="de-DE" sz="500" b="1" dirty="0" err="1">
                <a:solidFill>
                  <a:schemeClr val="bg1"/>
                </a:solidFill>
                <a:latin typeface="IBM Plex Sans" panose="020B0503050203000203" pitchFamily="34" charset="0"/>
              </a:rPr>
              <a:t>Reflexivity</a:t>
            </a:r>
            <a:r>
              <a:rPr lang="de-DE" sz="500" b="1" dirty="0">
                <a:solidFill>
                  <a:schemeClr val="bg1"/>
                </a:solidFill>
                <a:latin typeface="IBM Plex Sans" panose="020B0503050203000203" pitchFamily="34" charset="0"/>
              </a:rPr>
              <a:t> </a:t>
            </a:r>
          </a:p>
          <a:p>
            <a:pPr indent="-72000">
              <a:lnSpc>
                <a:spcPct val="115000"/>
              </a:lnSpc>
              <a:buFont typeface="+mj-lt"/>
              <a:buAutoNum type="arabicPeriod"/>
            </a:pPr>
            <a:r>
              <a:rPr lang="de-DE" sz="500" b="1" dirty="0">
                <a:solidFill>
                  <a:schemeClr val="bg1"/>
                </a:solidFill>
                <a:latin typeface="IBM Plex Sans" panose="020B0503050203000203" pitchFamily="34" charset="0"/>
              </a:rPr>
              <a:t> </a:t>
            </a:r>
            <a:r>
              <a:rPr lang="de-DE" sz="500" b="1" dirty="0" err="1">
                <a:solidFill>
                  <a:schemeClr val="bg1"/>
                </a:solidFill>
                <a:latin typeface="IBM Plex Sans" panose="020B0503050203000203" pitchFamily="34" charset="0"/>
              </a:rPr>
              <a:t>Anticipation</a:t>
            </a:r>
            <a:r>
              <a:rPr lang="de-DE" sz="500" b="1" dirty="0">
                <a:solidFill>
                  <a:schemeClr val="bg1"/>
                </a:solidFill>
                <a:latin typeface="IBM Plex Sans" panose="020B0503050203000203" pitchFamily="34" charset="0"/>
              </a:rPr>
              <a:t> </a:t>
            </a:r>
          </a:p>
        </p:txBody>
      </p:sp>
      <p:sp>
        <p:nvSpPr>
          <p:cNvPr id="1656" name="Rechteck 8">
            <a:extLst>
              <a:ext uri="{FF2B5EF4-FFF2-40B4-BE49-F238E27FC236}">
                <a16:creationId xmlns:a16="http://schemas.microsoft.com/office/drawing/2014/main" id="{291AA871-EC34-405D-96FF-1831F161AB4E}"/>
              </a:ext>
            </a:extLst>
          </p:cNvPr>
          <p:cNvSpPr/>
          <p:nvPr/>
        </p:nvSpPr>
        <p:spPr>
          <a:xfrm>
            <a:off x="5859586" y="820777"/>
            <a:ext cx="1341935" cy="705899"/>
          </a:xfrm>
          <a:prstGeom prst="rect">
            <a:avLst/>
          </a:prstGeom>
        </p:spPr>
        <p:txBody>
          <a:bodyPr wrap="square">
            <a:spAutoFit/>
          </a:bodyPr>
          <a:lstStyle/>
          <a:p>
            <a:pPr marL="72000" indent="-72000" algn="r">
              <a:lnSpc>
                <a:spcPct val="115000"/>
              </a:lnSpc>
              <a:buFont typeface="+mj-lt"/>
              <a:buAutoNum type="arabicPeriod" startAt="8"/>
            </a:pPr>
            <a:r>
              <a:rPr lang="de-DE" sz="500" b="1" dirty="0" err="1">
                <a:solidFill>
                  <a:schemeClr val="bg1"/>
                </a:solidFill>
                <a:latin typeface="IBM Plex Sans" panose="020B0503050203000203" pitchFamily="34" charset="0"/>
                <a:ea typeface="Calibri" panose="020F0502020204030204" pitchFamily="34" charset="0"/>
                <a:cs typeface="Calibri" panose="020F0502020204030204" pitchFamily="34" charset="0"/>
              </a:rPr>
              <a:t>Responsiveness</a:t>
            </a:r>
            <a:r>
              <a:rPr lang="de-DE" sz="500" b="1" dirty="0">
                <a:solidFill>
                  <a:schemeClr val="bg1"/>
                </a:solidFill>
                <a:latin typeface="IBM Plex Sans" panose="020B0503050203000203" pitchFamily="34" charset="0"/>
                <a:ea typeface="Calibri" panose="020F0502020204030204" pitchFamily="34" charset="0"/>
                <a:cs typeface="Calibri" panose="020F0502020204030204" pitchFamily="34" charset="0"/>
              </a:rPr>
              <a:t> </a:t>
            </a:r>
          </a:p>
          <a:p>
            <a:pPr marL="72000" indent="-72000" algn="r">
              <a:lnSpc>
                <a:spcPct val="115000"/>
              </a:lnSpc>
              <a:buFont typeface="+mj-lt"/>
              <a:buAutoNum type="arabicPeriod" startAt="8"/>
            </a:pPr>
            <a:r>
              <a:rPr lang="de-DE" sz="500" b="1" dirty="0">
                <a:solidFill>
                  <a:schemeClr val="bg1"/>
                </a:solidFill>
                <a:latin typeface="IBM Plex Sans" panose="020B0503050203000203" pitchFamily="34" charset="0"/>
                <a:ea typeface="Calibri" panose="020F0502020204030204" pitchFamily="34" charset="0"/>
                <a:cs typeface="Calibri" panose="020F0502020204030204" pitchFamily="34" charset="0"/>
              </a:rPr>
              <a:t>Empowerment </a:t>
            </a:r>
          </a:p>
          <a:p>
            <a:pPr marL="72000" indent="-72000" algn="r">
              <a:lnSpc>
                <a:spcPct val="115000"/>
              </a:lnSpc>
              <a:buFont typeface="+mj-lt"/>
              <a:buAutoNum type="arabicPeriod" startAt="8"/>
            </a:pPr>
            <a:r>
              <a:rPr lang="de-DE" sz="500" b="1" dirty="0">
                <a:solidFill>
                  <a:schemeClr val="bg1"/>
                </a:solidFill>
                <a:latin typeface="IBM Plex Sans" panose="020B0503050203000203" pitchFamily="34" charset="0"/>
                <a:ea typeface="Calibri" panose="020F0502020204030204" pitchFamily="34" charset="0"/>
                <a:cs typeface="Calibri" panose="020F0502020204030204" pitchFamily="34" charset="0"/>
              </a:rPr>
              <a:t> </a:t>
            </a:r>
            <a:r>
              <a:rPr lang="de-DE" sz="500" b="1" dirty="0" err="1">
                <a:solidFill>
                  <a:schemeClr val="bg1"/>
                </a:solidFill>
                <a:latin typeface="IBM Plex Sans" panose="020B0503050203000203" pitchFamily="34" charset="0"/>
                <a:ea typeface="Calibri" panose="020F0502020204030204" pitchFamily="34" charset="0"/>
                <a:cs typeface="Calibri" panose="020F0502020204030204" pitchFamily="34" charset="0"/>
              </a:rPr>
              <a:t>Decentralisation</a:t>
            </a:r>
            <a:r>
              <a:rPr lang="de-DE" sz="500" b="1" dirty="0">
                <a:solidFill>
                  <a:schemeClr val="bg1"/>
                </a:solidFill>
                <a:latin typeface="IBM Plex Sans" panose="020B0503050203000203" pitchFamily="34" charset="0"/>
                <a:ea typeface="Calibri" panose="020F0502020204030204" pitchFamily="34" charset="0"/>
                <a:cs typeface="Calibri" panose="020F0502020204030204" pitchFamily="34" charset="0"/>
              </a:rPr>
              <a:t> </a:t>
            </a:r>
          </a:p>
          <a:p>
            <a:pPr marL="72000" indent="-72000" algn="r">
              <a:lnSpc>
                <a:spcPct val="115000"/>
              </a:lnSpc>
              <a:buFont typeface="+mj-lt"/>
              <a:buAutoNum type="arabicPeriod" startAt="8"/>
            </a:pPr>
            <a:r>
              <a:rPr lang="de-DE" sz="500" b="1" dirty="0">
                <a:solidFill>
                  <a:schemeClr val="bg1"/>
                </a:solidFill>
                <a:latin typeface="IBM Plex Sans" panose="020B0503050203000203" pitchFamily="34" charset="0"/>
                <a:ea typeface="Calibri" panose="020F0502020204030204" pitchFamily="34" charset="0"/>
                <a:cs typeface="Calibri" panose="020F0502020204030204" pitchFamily="34" charset="0"/>
              </a:rPr>
              <a:t> </a:t>
            </a:r>
            <a:r>
              <a:rPr lang="de-DE" sz="500" b="1" dirty="0" err="1">
                <a:solidFill>
                  <a:schemeClr val="bg1"/>
                </a:solidFill>
                <a:latin typeface="IBM Plex Sans" panose="020B0503050203000203" pitchFamily="34" charset="0"/>
                <a:ea typeface="Calibri" panose="020F0502020204030204" pitchFamily="34" charset="0"/>
                <a:cs typeface="Calibri" panose="020F0502020204030204" pitchFamily="34" charset="0"/>
              </a:rPr>
              <a:t>Symbolic</a:t>
            </a:r>
            <a:r>
              <a:rPr lang="de-DE" sz="500" b="1" dirty="0">
                <a:solidFill>
                  <a:schemeClr val="bg1"/>
                </a:solidFill>
                <a:latin typeface="IBM Plex Sans" panose="020B0503050203000203" pitchFamily="34" charset="0"/>
                <a:ea typeface="Calibri" panose="020F0502020204030204" pitchFamily="34" charset="0"/>
                <a:cs typeface="Calibri" panose="020F0502020204030204" pitchFamily="34" charset="0"/>
              </a:rPr>
              <a:t> </a:t>
            </a:r>
            <a:r>
              <a:rPr lang="de-DE" sz="500" b="1" dirty="0" err="1">
                <a:solidFill>
                  <a:schemeClr val="bg1"/>
                </a:solidFill>
                <a:latin typeface="IBM Plex Sans" panose="020B0503050203000203" pitchFamily="34" charset="0"/>
                <a:ea typeface="Calibri" panose="020F0502020204030204" pitchFamily="34" charset="0"/>
                <a:cs typeface="Calibri" panose="020F0502020204030204" pitchFamily="34" charset="0"/>
              </a:rPr>
              <a:t>Ethical</a:t>
            </a:r>
            <a:r>
              <a:rPr lang="de-DE" sz="500" b="1" dirty="0">
                <a:solidFill>
                  <a:schemeClr val="bg1"/>
                </a:solidFill>
                <a:latin typeface="IBM Plex Sans" panose="020B0503050203000203" pitchFamily="34" charset="0"/>
                <a:ea typeface="Calibri" panose="020F0502020204030204" pitchFamily="34" charset="0"/>
                <a:cs typeface="Calibri" panose="020F0502020204030204" pitchFamily="34" charset="0"/>
              </a:rPr>
              <a:t> Leadership </a:t>
            </a:r>
          </a:p>
          <a:p>
            <a:pPr marL="72000" indent="-72000" algn="r">
              <a:lnSpc>
                <a:spcPct val="115000"/>
              </a:lnSpc>
              <a:buFont typeface="+mj-lt"/>
              <a:buAutoNum type="arabicPeriod" startAt="8"/>
            </a:pPr>
            <a:r>
              <a:rPr lang="de-DE" sz="500" b="1" dirty="0">
                <a:solidFill>
                  <a:schemeClr val="bg1"/>
                </a:solidFill>
                <a:latin typeface="IBM Plex Sans" panose="020B0503050203000203" pitchFamily="34" charset="0"/>
                <a:ea typeface="Calibri" panose="020F0502020204030204" pitchFamily="34" charset="0"/>
                <a:cs typeface="Calibri" panose="020F0502020204030204" pitchFamily="34" charset="0"/>
              </a:rPr>
              <a:t> </a:t>
            </a:r>
            <a:r>
              <a:rPr lang="de-DE" sz="500" b="1" dirty="0" err="1">
                <a:solidFill>
                  <a:schemeClr val="bg1"/>
                </a:solidFill>
                <a:latin typeface="IBM Plex Sans" panose="020B0503050203000203" pitchFamily="34" charset="0"/>
                <a:ea typeface="Calibri" panose="020F0502020204030204" pitchFamily="34" charset="0"/>
                <a:cs typeface="Calibri" panose="020F0502020204030204" pitchFamily="34" charset="0"/>
              </a:rPr>
              <a:t>Experimentation</a:t>
            </a:r>
            <a:r>
              <a:rPr lang="de-DE" sz="500" b="1" dirty="0">
                <a:solidFill>
                  <a:schemeClr val="bg1"/>
                </a:solidFill>
                <a:latin typeface="IBM Plex Sans" panose="020B0503050203000203" pitchFamily="34" charset="0"/>
                <a:ea typeface="Calibri" panose="020F0502020204030204" pitchFamily="34" charset="0"/>
                <a:cs typeface="Calibri" panose="020F0502020204030204" pitchFamily="34" charset="0"/>
              </a:rPr>
              <a:t> </a:t>
            </a:r>
          </a:p>
          <a:p>
            <a:pPr marL="72000" indent="-72000" algn="r">
              <a:lnSpc>
                <a:spcPct val="115000"/>
              </a:lnSpc>
              <a:buFont typeface="+mj-lt"/>
              <a:buAutoNum type="arabicPeriod" startAt="8"/>
            </a:pPr>
            <a:r>
              <a:rPr lang="de-DE" sz="500" b="1" dirty="0">
                <a:solidFill>
                  <a:schemeClr val="bg1"/>
                </a:solidFill>
                <a:latin typeface="IBM Plex Sans" panose="020B0503050203000203" pitchFamily="34" charset="0"/>
                <a:ea typeface="Calibri" panose="020F0502020204030204" pitchFamily="34" charset="0"/>
                <a:cs typeface="Calibri" panose="020F0502020204030204" pitchFamily="34" charset="0"/>
              </a:rPr>
              <a:t> Gamification </a:t>
            </a:r>
          </a:p>
          <a:p>
            <a:pPr marL="72000" indent="-72000" algn="r">
              <a:lnSpc>
                <a:spcPct val="115000"/>
              </a:lnSpc>
              <a:buFont typeface="+mj-lt"/>
              <a:buAutoNum type="arabicPeriod" startAt="8"/>
            </a:pPr>
            <a:r>
              <a:rPr lang="de-DE" sz="500" b="1" dirty="0">
                <a:solidFill>
                  <a:schemeClr val="bg1"/>
                </a:solidFill>
                <a:latin typeface="IBM Plex Sans" panose="020B0503050203000203" pitchFamily="34" charset="0"/>
                <a:ea typeface="Calibri" panose="020F0502020204030204" pitchFamily="34" charset="0"/>
                <a:cs typeface="Calibri" panose="020F0502020204030204" pitchFamily="34" charset="0"/>
              </a:rPr>
              <a:t> Human-System </a:t>
            </a:r>
            <a:r>
              <a:rPr lang="de-DE" sz="500" b="1" dirty="0" err="1">
                <a:solidFill>
                  <a:schemeClr val="bg1"/>
                </a:solidFill>
                <a:latin typeface="IBM Plex Sans" panose="020B0503050203000203" pitchFamily="34" charset="0"/>
                <a:ea typeface="Calibri" panose="020F0502020204030204" pitchFamily="34" charset="0"/>
                <a:cs typeface="Calibri" panose="020F0502020204030204" pitchFamily="34" charset="0"/>
              </a:rPr>
              <a:t>Collaboration</a:t>
            </a:r>
            <a:endParaRPr lang="de-DE" sz="500" b="1" dirty="0">
              <a:solidFill>
                <a:schemeClr val="bg1"/>
              </a:solidFill>
              <a:latin typeface="IBM Plex Sans" panose="020B0503050203000203" pitchFamily="34" charset="0"/>
              <a:ea typeface="Calibri" panose="020F0502020204030204" pitchFamily="34" charset="0"/>
              <a:cs typeface="Calibri" panose="020F0502020204030204" pitchFamily="34" charset="0"/>
            </a:endParaRPr>
          </a:p>
        </p:txBody>
      </p:sp>
      <p:sp>
        <p:nvSpPr>
          <p:cNvPr id="1657" name="TextBox 208">
            <a:extLst>
              <a:ext uri="{FF2B5EF4-FFF2-40B4-BE49-F238E27FC236}">
                <a16:creationId xmlns:a16="http://schemas.microsoft.com/office/drawing/2014/main" id="{827A8D5D-CB73-FAD5-F0E6-6060E23B5877}"/>
              </a:ext>
            </a:extLst>
          </p:cNvPr>
          <p:cNvSpPr txBox="1"/>
          <p:nvPr/>
        </p:nvSpPr>
        <p:spPr>
          <a:xfrm>
            <a:off x="5229325" y="674997"/>
            <a:ext cx="1620774" cy="191527"/>
          </a:xfrm>
          <a:prstGeom prst="rect">
            <a:avLst/>
          </a:prstGeom>
          <a:noFill/>
        </p:spPr>
        <p:txBody>
          <a:bodyPr wrap="square">
            <a:spAutoFit/>
          </a:bodyPr>
          <a:lstStyle/>
          <a:p>
            <a:pPr algn="ctr" defTabSz="323290">
              <a:lnSpc>
                <a:spcPct val="115000"/>
              </a:lnSpc>
              <a:spcAft>
                <a:spcPts val="566"/>
              </a:spcAft>
              <a:defRPr/>
            </a:pPr>
            <a:r>
              <a:rPr lang="en-GB" sz="600" b="1" i="1" kern="100" dirty="0">
                <a:solidFill>
                  <a:schemeClr val="bg1"/>
                </a:solidFill>
                <a:latin typeface="IBM Plex Sans" panose="020B0503050203000203" pitchFamily="34" charset="0"/>
                <a:ea typeface="Aptos" panose="020B0004020202020204" pitchFamily="34" charset="0"/>
                <a:cs typeface="Times New Roman" panose="02020603050405020304" pitchFamily="18" charset="0"/>
              </a:rPr>
              <a:t>14 Overarching Practices</a:t>
            </a:r>
            <a:endParaRPr lang="de-DE" sz="600" kern="100" dirty="0">
              <a:solidFill>
                <a:schemeClr val="bg1"/>
              </a:solidFill>
              <a:latin typeface="IBM Plex Sans" panose="020B0503050203000203" pitchFamily="34" charset="0"/>
              <a:ea typeface="Aptos" panose="020B0004020202020204" pitchFamily="34" charset="0"/>
              <a:cs typeface="Times New Roman" panose="02020603050405020304" pitchFamily="18" charset="0"/>
            </a:endParaRPr>
          </a:p>
        </p:txBody>
      </p:sp>
      <p:cxnSp>
        <p:nvCxnSpPr>
          <p:cNvPr id="1658" name="Gerader Verbinder 154">
            <a:extLst>
              <a:ext uri="{FF2B5EF4-FFF2-40B4-BE49-F238E27FC236}">
                <a16:creationId xmlns:a16="http://schemas.microsoft.com/office/drawing/2014/main" id="{74ED8A03-EFC6-B527-5516-3098F51AE990}"/>
              </a:ext>
            </a:extLst>
          </p:cNvPr>
          <p:cNvCxnSpPr>
            <a:cxnSpLocks/>
          </p:cNvCxnSpPr>
          <p:nvPr/>
        </p:nvCxnSpPr>
        <p:spPr>
          <a:xfrm>
            <a:off x="7807493" y="2112928"/>
            <a:ext cx="3054623" cy="2502"/>
          </a:xfrm>
          <a:prstGeom prst="line">
            <a:avLst/>
          </a:prstGeom>
          <a:ln w="31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659" name="TextBox 84">
            <a:extLst>
              <a:ext uri="{FF2B5EF4-FFF2-40B4-BE49-F238E27FC236}">
                <a16:creationId xmlns:a16="http://schemas.microsoft.com/office/drawing/2014/main" id="{6013D8BE-052B-BF75-472C-0357EDE92750}"/>
              </a:ext>
            </a:extLst>
          </p:cNvPr>
          <p:cNvSpPr txBox="1"/>
          <p:nvPr/>
        </p:nvSpPr>
        <p:spPr>
          <a:xfrm>
            <a:off x="8694402" y="2277685"/>
            <a:ext cx="1243347" cy="169277"/>
          </a:xfrm>
          <a:prstGeom prst="rect">
            <a:avLst/>
          </a:prstGeom>
          <a:noFill/>
          <a:ln>
            <a:noFill/>
          </a:ln>
        </p:spPr>
        <p:txBody>
          <a:bodyPr wrap="square" rtlCol="0">
            <a:spAutoFit/>
          </a:bodyPr>
          <a:lstStyle/>
          <a:p>
            <a:pPr algn="ctr"/>
            <a:r>
              <a:rPr lang="en-GB" sz="500" b="1" dirty="0">
                <a:latin typeface="IBM Plex Sans" panose="020B0503050203000203" pitchFamily="34" charset="0"/>
              </a:rPr>
              <a:t>22. From Failure</a:t>
            </a:r>
            <a:r>
              <a:rPr lang="bg-BG" sz="500" b="1" dirty="0">
                <a:latin typeface="IBM Plex Sans" panose="020B0503050203000203" pitchFamily="34" charset="0"/>
              </a:rPr>
              <a:t> </a:t>
            </a:r>
            <a:r>
              <a:rPr lang="en-GB" sz="500" b="1" dirty="0">
                <a:latin typeface="IBM Plex Sans" panose="020B0503050203000203" pitchFamily="34" charset="0"/>
              </a:rPr>
              <a:t>to Success</a:t>
            </a:r>
            <a:endParaRPr lang="de-DE" sz="500" b="1" dirty="0">
              <a:latin typeface="IBM Plex Sans" panose="020B0503050203000203" pitchFamily="34" charset="0"/>
            </a:endParaRPr>
          </a:p>
        </p:txBody>
      </p:sp>
      <p:pic>
        <p:nvPicPr>
          <p:cNvPr id="1660" name="Grafik 3">
            <a:extLst>
              <a:ext uri="{FF2B5EF4-FFF2-40B4-BE49-F238E27FC236}">
                <a16:creationId xmlns:a16="http://schemas.microsoft.com/office/drawing/2014/main" id="{C65D43A0-DE75-D62E-7F32-D2FB6BF2499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94780" y="2374808"/>
            <a:ext cx="2002440" cy="2000792"/>
          </a:xfrm>
          <a:prstGeom prst="rect">
            <a:avLst/>
          </a:prstGeom>
        </p:spPr>
      </p:pic>
      <p:pic>
        <p:nvPicPr>
          <p:cNvPr id="1661" name="Picture 1660" descr="A blue line art of various objects&#10;&#10;AI-generated content may be incorrect.">
            <a:extLst>
              <a:ext uri="{FF2B5EF4-FFF2-40B4-BE49-F238E27FC236}">
                <a16:creationId xmlns:a16="http://schemas.microsoft.com/office/drawing/2014/main" id="{A221B001-2ABB-5069-4399-14D03542AB7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092756" y="978317"/>
            <a:ext cx="438449" cy="438459"/>
          </a:xfrm>
          <a:prstGeom prst="rect">
            <a:avLst/>
          </a:prstGeom>
        </p:spPr>
      </p:pic>
      <p:pic>
        <p:nvPicPr>
          <p:cNvPr id="1662" name="Picture 1661" descr="A blue line drawing of a piece of paper with a pencil&#10;&#10;AI-generated content may be incorrect.">
            <a:extLst>
              <a:ext uri="{FF2B5EF4-FFF2-40B4-BE49-F238E27FC236}">
                <a16:creationId xmlns:a16="http://schemas.microsoft.com/office/drawing/2014/main" id="{E2E4BA7A-1007-596C-B013-CFCBA6BD025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715069" y="1637136"/>
            <a:ext cx="438449" cy="438089"/>
          </a:xfrm>
          <a:prstGeom prst="rect">
            <a:avLst/>
          </a:prstGeom>
        </p:spPr>
      </p:pic>
      <p:pic>
        <p:nvPicPr>
          <p:cNvPr id="1663" name="Picture 1662" descr="A circle with a group of people and globes&#10;&#10;AI-generated content may be incorrect.">
            <a:extLst>
              <a:ext uri="{FF2B5EF4-FFF2-40B4-BE49-F238E27FC236}">
                <a16:creationId xmlns:a16="http://schemas.microsoft.com/office/drawing/2014/main" id="{F46033A3-2DA0-5768-115C-B442FC828AE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268815" y="1637136"/>
            <a:ext cx="438449" cy="438089"/>
          </a:xfrm>
          <a:prstGeom prst="rect">
            <a:avLst/>
          </a:prstGeom>
        </p:spPr>
      </p:pic>
      <p:pic>
        <p:nvPicPr>
          <p:cNvPr id="1664" name="Picture 1663" descr="A circular logo with blue outline on it&#10;&#10;AI-generated content may be incorrect.">
            <a:extLst>
              <a:ext uri="{FF2B5EF4-FFF2-40B4-BE49-F238E27FC236}">
                <a16:creationId xmlns:a16="http://schemas.microsoft.com/office/drawing/2014/main" id="{D3D3472A-AD33-7AD9-746A-AB56B1ACD3B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816783" y="1637136"/>
            <a:ext cx="438449" cy="438089"/>
          </a:xfrm>
          <a:prstGeom prst="rect">
            <a:avLst/>
          </a:prstGeom>
        </p:spPr>
      </p:pic>
      <p:pic>
        <p:nvPicPr>
          <p:cNvPr id="1665" name="Picture 1664" descr="A blue puzzle piece in a circle&#10;&#10;AI-generated content may be incorrect.">
            <a:extLst>
              <a:ext uri="{FF2B5EF4-FFF2-40B4-BE49-F238E27FC236}">
                <a16:creationId xmlns:a16="http://schemas.microsoft.com/office/drawing/2014/main" id="{76E7D7AA-9B65-AA6B-7E04-453BCE2D950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388542" y="1637136"/>
            <a:ext cx="438449" cy="438089"/>
          </a:xfrm>
          <a:prstGeom prst="rect">
            <a:avLst/>
          </a:prstGeom>
        </p:spPr>
      </p:pic>
      <p:pic>
        <p:nvPicPr>
          <p:cNvPr id="1666" name="Picture 1665" descr="A white circle with two hands pointing at a group of people&#10;&#10;AI-generated content may be incorrect.">
            <a:extLst>
              <a:ext uri="{FF2B5EF4-FFF2-40B4-BE49-F238E27FC236}">
                <a16:creationId xmlns:a16="http://schemas.microsoft.com/office/drawing/2014/main" id="{7CB1C2E1-CB09-85F2-21E7-327620E86A5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943039" y="1637136"/>
            <a:ext cx="438449" cy="438089"/>
          </a:xfrm>
          <a:prstGeom prst="rect">
            <a:avLst/>
          </a:prstGeom>
        </p:spPr>
      </p:pic>
      <p:pic>
        <p:nvPicPr>
          <p:cNvPr id="1667" name="Picture 1666" descr="A group of people with a cloud above them&#10;&#10;AI-generated content may be incorrect.">
            <a:extLst>
              <a:ext uri="{FF2B5EF4-FFF2-40B4-BE49-F238E27FC236}">
                <a16:creationId xmlns:a16="http://schemas.microsoft.com/office/drawing/2014/main" id="{8A97135D-6DDC-AB4B-AA71-87E9D193CB7E}"/>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0483798" y="1637136"/>
            <a:ext cx="438449" cy="438089"/>
          </a:xfrm>
          <a:prstGeom prst="rect">
            <a:avLst/>
          </a:prstGeom>
        </p:spPr>
      </p:pic>
      <p:pic>
        <p:nvPicPr>
          <p:cNvPr id="1668" name="Picture 1667" descr="A blue and white logo&#10;&#10;AI-generated content may be incorrect.">
            <a:extLst>
              <a:ext uri="{FF2B5EF4-FFF2-40B4-BE49-F238E27FC236}">
                <a16:creationId xmlns:a16="http://schemas.microsoft.com/office/drawing/2014/main" id="{9CD6F178-2B55-717D-A2F2-C07453EB3881}"/>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092942" y="2397189"/>
            <a:ext cx="438078" cy="438089"/>
          </a:xfrm>
          <a:prstGeom prst="rect">
            <a:avLst/>
          </a:prstGeom>
        </p:spPr>
      </p:pic>
      <p:pic>
        <p:nvPicPr>
          <p:cNvPr id="1669" name="Picture 1668" descr="A group of people in a circle&#10;&#10;AI-generated content may be incorrect.">
            <a:extLst>
              <a:ext uri="{FF2B5EF4-FFF2-40B4-BE49-F238E27FC236}">
                <a16:creationId xmlns:a16="http://schemas.microsoft.com/office/drawing/2014/main" id="{316CE3C0-2F34-EE8F-A646-DEBAA01F30F5}"/>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8266918" y="3007633"/>
            <a:ext cx="438449" cy="438089"/>
          </a:xfrm>
          <a:prstGeom prst="rect">
            <a:avLst/>
          </a:prstGeom>
        </p:spPr>
      </p:pic>
      <p:pic>
        <p:nvPicPr>
          <p:cNvPr id="1670" name="Picture 1669" descr="A logo of a book and a heart&#10;&#10;AI-generated content may be incorrect.">
            <a:extLst>
              <a:ext uri="{FF2B5EF4-FFF2-40B4-BE49-F238E27FC236}">
                <a16:creationId xmlns:a16="http://schemas.microsoft.com/office/drawing/2014/main" id="{0CDC4AB3-0A04-9D4F-32BE-3695EBC03D51}"/>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8823928" y="3007633"/>
            <a:ext cx="438449" cy="438089"/>
          </a:xfrm>
          <a:prstGeom prst="rect">
            <a:avLst/>
          </a:prstGeom>
        </p:spPr>
      </p:pic>
      <p:pic>
        <p:nvPicPr>
          <p:cNvPr id="1671" name="Picture 1670" descr="A blue and black line drawing of a person in a circle with arrows&#10;&#10;AI-generated content may be incorrect.">
            <a:extLst>
              <a:ext uri="{FF2B5EF4-FFF2-40B4-BE49-F238E27FC236}">
                <a16:creationId xmlns:a16="http://schemas.microsoft.com/office/drawing/2014/main" id="{77526F04-FE8D-C634-0634-30E69E1793DE}"/>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9379424" y="3007633"/>
            <a:ext cx="438449" cy="438089"/>
          </a:xfrm>
          <a:prstGeom prst="rect">
            <a:avLst/>
          </a:prstGeom>
        </p:spPr>
      </p:pic>
      <p:pic>
        <p:nvPicPr>
          <p:cNvPr id="1672" name="Picture 1671" descr="A blue and white circle with two people with clouds&#10;&#10;AI-generated content may be incorrect.">
            <a:extLst>
              <a:ext uri="{FF2B5EF4-FFF2-40B4-BE49-F238E27FC236}">
                <a16:creationId xmlns:a16="http://schemas.microsoft.com/office/drawing/2014/main" id="{55937B5E-32DD-D68A-B1B7-066F2283A330}"/>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9932809" y="3007633"/>
            <a:ext cx="438449" cy="438089"/>
          </a:xfrm>
          <a:prstGeom prst="rect">
            <a:avLst/>
          </a:prstGeom>
        </p:spPr>
      </p:pic>
      <p:pic>
        <p:nvPicPr>
          <p:cNvPr id="1673" name="Picture 1672" descr="A group of people in a circle&#10;&#10;AI-generated content may be incorrect.">
            <a:extLst>
              <a:ext uri="{FF2B5EF4-FFF2-40B4-BE49-F238E27FC236}">
                <a16:creationId xmlns:a16="http://schemas.microsoft.com/office/drawing/2014/main" id="{7F4C96E1-7007-93BE-2612-790A5F448E72}"/>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8587171" y="3836569"/>
            <a:ext cx="463742" cy="438089"/>
          </a:xfrm>
          <a:prstGeom prst="rect">
            <a:avLst/>
          </a:prstGeom>
        </p:spPr>
      </p:pic>
      <p:pic>
        <p:nvPicPr>
          <p:cNvPr id="1674" name="Picture 1673" descr="A group of people with a chat bubble&#10;&#10;AI-generated content may be incorrect.">
            <a:extLst>
              <a:ext uri="{FF2B5EF4-FFF2-40B4-BE49-F238E27FC236}">
                <a16:creationId xmlns:a16="http://schemas.microsoft.com/office/drawing/2014/main" id="{070D1ABB-8F88-7B08-7E85-0E4CF30A5C1A}"/>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8248595" y="4468190"/>
            <a:ext cx="438449" cy="438089"/>
          </a:xfrm>
          <a:prstGeom prst="rect">
            <a:avLst/>
          </a:prstGeom>
        </p:spPr>
      </p:pic>
      <p:pic>
        <p:nvPicPr>
          <p:cNvPr id="1675" name="Picture 1674" descr="A blue line drawing of a projector&#10;&#10;AI-generated content may be incorrect.">
            <a:extLst>
              <a:ext uri="{FF2B5EF4-FFF2-40B4-BE49-F238E27FC236}">
                <a16:creationId xmlns:a16="http://schemas.microsoft.com/office/drawing/2014/main" id="{791CA4FC-AC67-63DB-1013-B2042CADDD16}"/>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9802813" y="3836569"/>
            <a:ext cx="438078" cy="438089"/>
          </a:xfrm>
          <a:prstGeom prst="rect">
            <a:avLst/>
          </a:prstGeom>
        </p:spPr>
      </p:pic>
      <p:pic>
        <p:nvPicPr>
          <p:cNvPr id="1676" name="Picture 1675" descr="A round icon with a microphone and people in the background&#10;&#10;AI-generated content may be incorrect.">
            <a:extLst>
              <a:ext uri="{FF2B5EF4-FFF2-40B4-BE49-F238E27FC236}">
                <a16:creationId xmlns:a16="http://schemas.microsoft.com/office/drawing/2014/main" id="{1B82E9AD-DB06-07C9-668E-9BFFE3E4D947}"/>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8849615" y="4468190"/>
            <a:ext cx="438449" cy="438089"/>
          </a:xfrm>
          <a:prstGeom prst="rect">
            <a:avLst/>
          </a:prstGeom>
        </p:spPr>
      </p:pic>
      <p:pic>
        <p:nvPicPr>
          <p:cNvPr id="1677" name="Picture 1676" descr="A blue and white circle with a black background&#10;&#10;AI-generated content may be incorrect.">
            <a:extLst>
              <a:ext uri="{FF2B5EF4-FFF2-40B4-BE49-F238E27FC236}">
                <a16:creationId xmlns:a16="http://schemas.microsoft.com/office/drawing/2014/main" id="{1688233D-3C0A-4CBB-4EA6-560695DB951A}"/>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9811155" y="4468190"/>
            <a:ext cx="438449" cy="438089"/>
          </a:xfrm>
          <a:prstGeom prst="rect">
            <a:avLst/>
          </a:prstGeom>
        </p:spPr>
      </p:pic>
      <p:pic>
        <p:nvPicPr>
          <p:cNvPr id="1678" name="Picture 1677" descr="A blue line drawing of a triangle with a globe in the center&#10;&#10;AI-generated content may be incorrect.">
            <a:extLst>
              <a:ext uri="{FF2B5EF4-FFF2-40B4-BE49-F238E27FC236}">
                <a16:creationId xmlns:a16="http://schemas.microsoft.com/office/drawing/2014/main" id="{B839534B-45FE-289D-E825-97DBCBC26B0D}"/>
              </a:ext>
            </a:extLst>
          </p:cNvPr>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8062660" y="5489875"/>
            <a:ext cx="438449" cy="438089"/>
          </a:xfrm>
          <a:prstGeom prst="rect">
            <a:avLst/>
          </a:prstGeom>
        </p:spPr>
      </p:pic>
      <p:pic>
        <p:nvPicPr>
          <p:cNvPr id="1679" name="Picture 1678" descr="A logo of a network&#10;&#10;AI-generated content may be incorrect.">
            <a:extLst>
              <a:ext uri="{FF2B5EF4-FFF2-40B4-BE49-F238E27FC236}">
                <a16:creationId xmlns:a16="http://schemas.microsoft.com/office/drawing/2014/main" id="{BECB085C-8012-E2C7-298B-C953863FE16B}"/>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9901113" y="5489875"/>
            <a:ext cx="438449" cy="438089"/>
          </a:xfrm>
          <a:prstGeom prst="rect">
            <a:avLst/>
          </a:prstGeom>
        </p:spPr>
      </p:pic>
      <p:pic>
        <p:nvPicPr>
          <p:cNvPr id="1680" name="Picture 1679" descr="A hand holding a stopwatch&#10;&#10;AI-generated content may be incorrect.">
            <a:extLst>
              <a:ext uri="{FF2B5EF4-FFF2-40B4-BE49-F238E27FC236}">
                <a16:creationId xmlns:a16="http://schemas.microsoft.com/office/drawing/2014/main" id="{05A1FAD8-8BC0-882B-94BB-84148D5AE5CA}"/>
              </a:ext>
            </a:extLst>
          </p:cNvPr>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8062660" y="6168695"/>
            <a:ext cx="438449" cy="438089"/>
          </a:xfrm>
          <a:prstGeom prst="rect">
            <a:avLst/>
          </a:prstGeom>
        </p:spPr>
      </p:pic>
      <p:pic>
        <p:nvPicPr>
          <p:cNvPr id="1681" name="Picture 1680" descr="A blue and white circle with people and buildings&#10;&#10;AI-generated content may be incorrect.">
            <a:extLst>
              <a:ext uri="{FF2B5EF4-FFF2-40B4-BE49-F238E27FC236}">
                <a16:creationId xmlns:a16="http://schemas.microsoft.com/office/drawing/2014/main" id="{8D9C37D1-BC71-E20C-B717-10B08ACD409D}"/>
              </a:ext>
            </a:extLst>
          </p:cNvPr>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8971363" y="6168695"/>
            <a:ext cx="438449" cy="438089"/>
          </a:xfrm>
          <a:prstGeom prst="rect">
            <a:avLst/>
          </a:prstGeom>
        </p:spPr>
      </p:pic>
      <p:pic>
        <p:nvPicPr>
          <p:cNvPr id="1682" name="Picture 1681" descr="A blue line drawing of a small store&#10;&#10;AI-generated content may be incorrect.">
            <a:extLst>
              <a:ext uri="{FF2B5EF4-FFF2-40B4-BE49-F238E27FC236}">
                <a16:creationId xmlns:a16="http://schemas.microsoft.com/office/drawing/2014/main" id="{7E7EF58F-516D-2B7D-6EF7-F7A4D3ABC7B0}"/>
              </a:ext>
            </a:extLst>
          </p:cNvPr>
          <p:cNvPicPr>
            <a:picLocks noChangeAspect="1"/>
          </p:cNvPicPr>
          <p:nvPr/>
        </p:nvPicPr>
        <p:blipFill>
          <a:blip r:embed="rId26" cstate="print">
            <a:extLst>
              <a:ext uri="{28A0092B-C50C-407E-A947-70E740481C1C}">
                <a14:useLocalDpi xmlns:a14="http://schemas.microsoft.com/office/drawing/2010/main"/>
              </a:ext>
            </a:extLst>
          </a:blip>
          <a:stretch>
            <a:fillRect/>
          </a:stretch>
        </p:blipFill>
        <p:spPr>
          <a:xfrm>
            <a:off x="9901903" y="6168695"/>
            <a:ext cx="438449" cy="438089"/>
          </a:xfrm>
          <a:prstGeom prst="rect">
            <a:avLst/>
          </a:prstGeom>
        </p:spPr>
      </p:pic>
      <p:pic>
        <p:nvPicPr>
          <p:cNvPr id="1683" name="Picture 1682" descr="A drawing of a group of people&#10;&#10;AI-generated content may be incorrect.">
            <a:extLst>
              <a:ext uri="{FF2B5EF4-FFF2-40B4-BE49-F238E27FC236}">
                <a16:creationId xmlns:a16="http://schemas.microsoft.com/office/drawing/2014/main" id="{9E68D482-5B6C-4A4D-DE8B-529566BAC91D}"/>
              </a:ext>
            </a:extLst>
          </p:cNvPr>
          <p:cNvPicPr>
            <a:picLocks noChangeAspect="1"/>
          </p:cNvPicPr>
          <p:nvPr/>
        </p:nvPicPr>
        <p:blipFill>
          <a:blip r:embed="rId27" cstate="print">
            <a:extLst>
              <a:ext uri="{28A0092B-C50C-407E-A947-70E740481C1C}">
                <a14:useLocalDpi xmlns:a14="http://schemas.microsoft.com/office/drawing/2010/main"/>
              </a:ext>
            </a:extLst>
          </a:blip>
          <a:stretch>
            <a:fillRect/>
          </a:stretch>
        </p:blipFill>
        <p:spPr>
          <a:xfrm>
            <a:off x="4881124" y="5489875"/>
            <a:ext cx="438449" cy="438089"/>
          </a:xfrm>
          <a:prstGeom prst="rect">
            <a:avLst/>
          </a:prstGeom>
        </p:spPr>
      </p:pic>
      <p:pic>
        <p:nvPicPr>
          <p:cNvPr id="1684" name="Picture 1683" descr="A circle with a white circle with blue lines and a globe with people&#10;&#10;AI-generated content may be incorrect.">
            <a:extLst>
              <a:ext uri="{FF2B5EF4-FFF2-40B4-BE49-F238E27FC236}">
                <a16:creationId xmlns:a16="http://schemas.microsoft.com/office/drawing/2014/main" id="{7E1B6728-9C08-8CC7-56A1-01D535AE3441}"/>
              </a:ext>
            </a:extLst>
          </p:cNvPr>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4883983" y="6168695"/>
            <a:ext cx="438449" cy="438089"/>
          </a:xfrm>
          <a:prstGeom prst="rect">
            <a:avLst/>
          </a:prstGeom>
        </p:spPr>
      </p:pic>
      <p:pic>
        <p:nvPicPr>
          <p:cNvPr id="1685" name="Picture 1684" descr="A blue line drawing of a person at a booth&#10;&#10;AI-generated content may be incorrect.">
            <a:extLst>
              <a:ext uri="{FF2B5EF4-FFF2-40B4-BE49-F238E27FC236}">
                <a16:creationId xmlns:a16="http://schemas.microsoft.com/office/drawing/2014/main" id="{6A229315-F0B3-6601-3F16-FD5B3442A840}"/>
              </a:ext>
            </a:extLst>
          </p:cNvPr>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5850773" y="5489875"/>
            <a:ext cx="438449" cy="438089"/>
          </a:xfrm>
          <a:prstGeom prst="rect">
            <a:avLst/>
          </a:prstGeom>
        </p:spPr>
      </p:pic>
      <p:pic>
        <p:nvPicPr>
          <p:cNvPr id="1686" name="Picture 1685" descr="A logo of a white circle with blue lines and dots&#10;&#10;AI-generated content may be incorrect.">
            <a:extLst>
              <a:ext uri="{FF2B5EF4-FFF2-40B4-BE49-F238E27FC236}">
                <a16:creationId xmlns:a16="http://schemas.microsoft.com/office/drawing/2014/main" id="{8CD866C1-DFF0-D894-A923-4CA3543B4769}"/>
              </a:ext>
            </a:extLst>
          </p:cNvPr>
          <p:cNvPicPr>
            <a:picLocks noChangeAspect="1"/>
          </p:cNvPicPr>
          <p:nvPr/>
        </p:nvPicPr>
        <p:blipFill>
          <a:blip r:embed="rId30" cstate="print">
            <a:extLst>
              <a:ext uri="{28A0092B-C50C-407E-A947-70E740481C1C}">
                <a14:useLocalDpi xmlns:a14="http://schemas.microsoft.com/office/drawing/2010/main"/>
              </a:ext>
            </a:extLst>
          </a:blip>
          <a:stretch>
            <a:fillRect/>
          </a:stretch>
        </p:blipFill>
        <p:spPr>
          <a:xfrm>
            <a:off x="5850773" y="6168695"/>
            <a:ext cx="438449" cy="438089"/>
          </a:xfrm>
          <a:prstGeom prst="rect">
            <a:avLst/>
          </a:prstGeom>
        </p:spPr>
      </p:pic>
      <p:pic>
        <p:nvPicPr>
          <p:cNvPr id="1687" name="Picture 1686" descr="A graphic of a diagram&#10;&#10;AI-generated content may be incorrect.">
            <a:extLst>
              <a:ext uri="{FF2B5EF4-FFF2-40B4-BE49-F238E27FC236}">
                <a16:creationId xmlns:a16="http://schemas.microsoft.com/office/drawing/2014/main" id="{4245158D-8109-26FD-F0E2-758D32642D0A}"/>
              </a:ext>
            </a:extLst>
          </p:cNvPr>
          <p:cNvPicPr>
            <a:picLocks noChangeAspect="1"/>
          </p:cNvPicPr>
          <p:nvPr/>
        </p:nvPicPr>
        <p:blipFill>
          <a:blip r:embed="rId31" cstate="print">
            <a:extLst>
              <a:ext uri="{28A0092B-C50C-407E-A947-70E740481C1C}">
                <a14:useLocalDpi xmlns:a14="http://schemas.microsoft.com/office/drawing/2010/main"/>
              </a:ext>
            </a:extLst>
          </a:blip>
          <a:stretch>
            <a:fillRect/>
          </a:stretch>
        </p:blipFill>
        <p:spPr>
          <a:xfrm>
            <a:off x="6826669" y="5489875"/>
            <a:ext cx="438449" cy="438089"/>
          </a:xfrm>
          <a:prstGeom prst="rect">
            <a:avLst/>
          </a:prstGeom>
        </p:spPr>
      </p:pic>
      <p:pic>
        <p:nvPicPr>
          <p:cNvPr id="1688" name="Picture 1687" descr="A circular logo with buildings and globe&#10;&#10;AI-generated content may be incorrect.">
            <a:extLst>
              <a:ext uri="{FF2B5EF4-FFF2-40B4-BE49-F238E27FC236}">
                <a16:creationId xmlns:a16="http://schemas.microsoft.com/office/drawing/2014/main" id="{BA3F825F-FEFE-D465-38E2-20B1C7690D36}"/>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6823523" y="6168695"/>
            <a:ext cx="438449" cy="438089"/>
          </a:xfrm>
          <a:prstGeom prst="rect">
            <a:avLst/>
          </a:prstGeom>
        </p:spPr>
      </p:pic>
      <p:pic>
        <p:nvPicPr>
          <p:cNvPr id="1689" name="Picture 1688" descr="A blue and black graphic of a round object with a circle and a circle with a circle and a circle with a circle with a circle and a circle with a circle with a circle with a circle&#10;&#10;AI-generated content may be incorrect.">
            <a:extLst>
              <a:ext uri="{FF2B5EF4-FFF2-40B4-BE49-F238E27FC236}">
                <a16:creationId xmlns:a16="http://schemas.microsoft.com/office/drawing/2014/main" id="{C977C62F-7E21-21B4-60FC-D6CC693CA494}"/>
              </a:ext>
            </a:extLst>
          </p:cNvPr>
          <p:cNvPicPr>
            <a:picLocks noChangeAspect="1"/>
          </p:cNvPicPr>
          <p:nvPr/>
        </p:nvPicPr>
        <p:blipFill>
          <a:blip r:embed="rId33" cstate="print">
            <a:extLst>
              <a:ext uri="{28A0092B-C50C-407E-A947-70E740481C1C}">
                <a14:useLocalDpi xmlns:a14="http://schemas.microsoft.com/office/drawing/2010/main"/>
              </a:ext>
            </a:extLst>
          </a:blip>
          <a:stretch>
            <a:fillRect/>
          </a:stretch>
        </p:blipFill>
        <p:spPr>
          <a:xfrm>
            <a:off x="2814931" y="5489875"/>
            <a:ext cx="438449" cy="438089"/>
          </a:xfrm>
          <a:prstGeom prst="rect">
            <a:avLst/>
          </a:prstGeom>
        </p:spPr>
      </p:pic>
      <p:pic>
        <p:nvPicPr>
          <p:cNvPr id="1690" name="Picture 1689" descr="A white circle with blue lines and arrows&#10;&#10;AI-generated content may be incorrect.">
            <a:extLst>
              <a:ext uri="{FF2B5EF4-FFF2-40B4-BE49-F238E27FC236}">
                <a16:creationId xmlns:a16="http://schemas.microsoft.com/office/drawing/2014/main" id="{73C88FA1-8C67-78F1-2C98-2445D638FE95}"/>
              </a:ext>
            </a:extLst>
          </p:cNvPr>
          <p:cNvPicPr>
            <a:picLocks noChangeAspect="1"/>
          </p:cNvPicPr>
          <p:nvPr/>
        </p:nvPicPr>
        <p:blipFill>
          <a:blip r:embed="rId34" cstate="print">
            <a:extLst>
              <a:ext uri="{28A0092B-C50C-407E-A947-70E740481C1C}">
                <a14:useLocalDpi xmlns:a14="http://schemas.microsoft.com/office/drawing/2010/main"/>
              </a:ext>
            </a:extLst>
          </a:blip>
          <a:stretch>
            <a:fillRect/>
          </a:stretch>
        </p:blipFill>
        <p:spPr>
          <a:xfrm>
            <a:off x="3720925" y="6164368"/>
            <a:ext cx="438449" cy="438089"/>
          </a:xfrm>
          <a:prstGeom prst="rect">
            <a:avLst/>
          </a:prstGeom>
        </p:spPr>
      </p:pic>
      <p:pic>
        <p:nvPicPr>
          <p:cNvPr id="1691" name="Picture 1690" descr="A logo of a mountain&#10;&#10;AI-generated content may be incorrect.">
            <a:extLst>
              <a:ext uri="{FF2B5EF4-FFF2-40B4-BE49-F238E27FC236}">
                <a16:creationId xmlns:a16="http://schemas.microsoft.com/office/drawing/2014/main" id="{7A3C92B2-7E56-2552-0C76-41C7DC0D1AAE}"/>
              </a:ext>
            </a:extLst>
          </p:cNvPr>
          <p:cNvPicPr>
            <a:picLocks noChangeAspect="1"/>
          </p:cNvPicPr>
          <p:nvPr/>
        </p:nvPicPr>
        <p:blipFill>
          <a:blip r:embed="rId35" cstate="print">
            <a:extLst>
              <a:ext uri="{28A0092B-C50C-407E-A947-70E740481C1C}">
                <a14:useLocalDpi xmlns:a14="http://schemas.microsoft.com/office/drawing/2010/main"/>
              </a:ext>
            </a:extLst>
          </a:blip>
          <a:stretch>
            <a:fillRect/>
          </a:stretch>
        </p:blipFill>
        <p:spPr>
          <a:xfrm>
            <a:off x="1956188" y="6164368"/>
            <a:ext cx="438449" cy="438089"/>
          </a:xfrm>
          <a:prstGeom prst="rect">
            <a:avLst/>
          </a:prstGeom>
        </p:spPr>
      </p:pic>
      <p:pic>
        <p:nvPicPr>
          <p:cNvPr id="1692" name="Picture 1691" descr="A logo of a mountain with a point and a mountain&#10;&#10;AI-generated content may be incorrect.">
            <a:extLst>
              <a:ext uri="{FF2B5EF4-FFF2-40B4-BE49-F238E27FC236}">
                <a16:creationId xmlns:a16="http://schemas.microsoft.com/office/drawing/2014/main" id="{A9BC93D4-F9DB-5988-BE30-5562C432B66D}"/>
              </a:ext>
            </a:extLst>
          </p:cNvPr>
          <p:cNvPicPr>
            <a:picLocks noChangeAspect="1"/>
          </p:cNvPicPr>
          <p:nvPr/>
        </p:nvPicPr>
        <p:blipFill>
          <a:blip r:embed="rId36" cstate="print">
            <a:extLst>
              <a:ext uri="{28A0092B-C50C-407E-A947-70E740481C1C}">
                <a14:useLocalDpi xmlns:a14="http://schemas.microsoft.com/office/drawing/2010/main"/>
              </a:ext>
            </a:extLst>
          </a:blip>
          <a:stretch>
            <a:fillRect/>
          </a:stretch>
        </p:blipFill>
        <p:spPr>
          <a:xfrm>
            <a:off x="2840689" y="6164368"/>
            <a:ext cx="438449" cy="438089"/>
          </a:xfrm>
          <a:prstGeom prst="rect">
            <a:avLst/>
          </a:prstGeom>
        </p:spPr>
      </p:pic>
      <p:pic>
        <p:nvPicPr>
          <p:cNvPr id="1693" name="Picture 1692" descr="A blue and white picture of a newspaper&#10;&#10;AI-generated content may be incorrect.">
            <a:extLst>
              <a:ext uri="{FF2B5EF4-FFF2-40B4-BE49-F238E27FC236}">
                <a16:creationId xmlns:a16="http://schemas.microsoft.com/office/drawing/2014/main" id="{667C559A-E7D2-2542-D687-0B3537C20AC8}"/>
              </a:ext>
            </a:extLst>
          </p:cNvPr>
          <p:cNvPicPr>
            <a:picLocks noChangeAspect="1"/>
          </p:cNvPicPr>
          <p:nvPr/>
        </p:nvPicPr>
        <p:blipFill>
          <a:blip r:embed="rId37" cstate="print">
            <a:extLst>
              <a:ext uri="{28A0092B-C50C-407E-A947-70E740481C1C}">
                <a14:useLocalDpi xmlns:a14="http://schemas.microsoft.com/office/drawing/2010/main"/>
              </a:ext>
            </a:extLst>
          </a:blip>
          <a:stretch>
            <a:fillRect/>
          </a:stretch>
        </p:blipFill>
        <p:spPr>
          <a:xfrm>
            <a:off x="1626475" y="3842938"/>
            <a:ext cx="438449" cy="438089"/>
          </a:xfrm>
          <a:prstGeom prst="rect">
            <a:avLst/>
          </a:prstGeom>
        </p:spPr>
      </p:pic>
      <p:pic>
        <p:nvPicPr>
          <p:cNvPr id="1694" name="Picture 1693" descr="A logo of a book and a globe&#10;&#10;AI-generated content may be incorrect.">
            <a:extLst>
              <a:ext uri="{FF2B5EF4-FFF2-40B4-BE49-F238E27FC236}">
                <a16:creationId xmlns:a16="http://schemas.microsoft.com/office/drawing/2014/main" id="{65F7A522-6BD9-B8D1-EDA3-ED8F366DAD1C}"/>
              </a:ext>
            </a:extLst>
          </p:cNvPr>
          <p:cNvPicPr>
            <a:picLocks noChangeAspect="1"/>
          </p:cNvPicPr>
          <p:nvPr/>
        </p:nvPicPr>
        <p:blipFill>
          <a:blip r:embed="rId38" cstate="print">
            <a:extLst>
              <a:ext uri="{28A0092B-C50C-407E-A947-70E740481C1C}">
                <a14:useLocalDpi xmlns:a14="http://schemas.microsoft.com/office/drawing/2010/main"/>
              </a:ext>
            </a:extLst>
          </a:blip>
          <a:stretch>
            <a:fillRect/>
          </a:stretch>
        </p:blipFill>
        <p:spPr>
          <a:xfrm>
            <a:off x="1313192" y="4470701"/>
            <a:ext cx="438078" cy="438089"/>
          </a:xfrm>
          <a:prstGeom prst="rect">
            <a:avLst/>
          </a:prstGeom>
        </p:spPr>
      </p:pic>
      <p:pic>
        <p:nvPicPr>
          <p:cNvPr id="1695" name="Picture 1694" descr="A blue and white logo with a flag on top of a mountain&#10;&#10;AI-generated content may be incorrect.">
            <a:extLst>
              <a:ext uri="{FF2B5EF4-FFF2-40B4-BE49-F238E27FC236}">
                <a16:creationId xmlns:a16="http://schemas.microsoft.com/office/drawing/2014/main" id="{C0C1600F-0DF9-7419-1C4B-5741DC9C40D7}"/>
              </a:ext>
            </a:extLst>
          </p:cNvPr>
          <p:cNvPicPr>
            <a:picLocks noChangeAspect="1"/>
          </p:cNvPicPr>
          <p:nvPr/>
        </p:nvPicPr>
        <p:blipFill>
          <a:blip r:embed="rId39" cstate="print">
            <a:extLst>
              <a:ext uri="{28A0092B-C50C-407E-A947-70E740481C1C}">
                <a14:useLocalDpi xmlns:a14="http://schemas.microsoft.com/office/drawing/2010/main"/>
              </a:ext>
            </a:extLst>
          </a:blip>
          <a:stretch>
            <a:fillRect/>
          </a:stretch>
        </p:blipFill>
        <p:spPr>
          <a:xfrm>
            <a:off x="1847783" y="4470701"/>
            <a:ext cx="438078" cy="438089"/>
          </a:xfrm>
          <a:prstGeom prst="rect">
            <a:avLst/>
          </a:prstGeom>
        </p:spPr>
      </p:pic>
      <p:pic>
        <p:nvPicPr>
          <p:cNvPr id="1696" name="Picture 1695" descr="A hand holding a globe and a group of people&#10;&#10;AI-generated content may be incorrect.">
            <a:extLst>
              <a:ext uri="{FF2B5EF4-FFF2-40B4-BE49-F238E27FC236}">
                <a16:creationId xmlns:a16="http://schemas.microsoft.com/office/drawing/2014/main" id="{0FA4B920-0E90-1A28-72AE-C9AA42C2C256}"/>
              </a:ext>
            </a:extLst>
          </p:cNvPr>
          <p:cNvPicPr>
            <a:picLocks noChangeAspect="1"/>
          </p:cNvPicPr>
          <p:nvPr/>
        </p:nvPicPr>
        <p:blipFill>
          <a:blip r:embed="rId40" cstate="print">
            <a:extLst>
              <a:ext uri="{28A0092B-C50C-407E-A947-70E740481C1C}">
                <a14:useLocalDpi xmlns:a14="http://schemas.microsoft.com/office/drawing/2010/main"/>
              </a:ext>
            </a:extLst>
          </a:blip>
          <a:stretch>
            <a:fillRect/>
          </a:stretch>
        </p:blipFill>
        <p:spPr>
          <a:xfrm>
            <a:off x="2554169" y="3842938"/>
            <a:ext cx="438449" cy="438089"/>
          </a:xfrm>
          <a:prstGeom prst="rect">
            <a:avLst/>
          </a:prstGeom>
        </p:spPr>
      </p:pic>
      <p:pic>
        <p:nvPicPr>
          <p:cNvPr id="1697" name="Picture 1696" descr="A hand holding a group of people&#10;&#10;AI-generated content may be incorrect.">
            <a:extLst>
              <a:ext uri="{FF2B5EF4-FFF2-40B4-BE49-F238E27FC236}">
                <a16:creationId xmlns:a16="http://schemas.microsoft.com/office/drawing/2014/main" id="{8F4A9F92-F16E-EBA8-E539-63D2889D5C48}"/>
              </a:ext>
            </a:extLst>
          </p:cNvPr>
          <p:cNvPicPr>
            <a:picLocks noChangeAspect="1"/>
          </p:cNvPicPr>
          <p:nvPr/>
        </p:nvPicPr>
        <p:blipFill>
          <a:blip r:embed="rId41" cstate="print">
            <a:extLst>
              <a:ext uri="{28A0092B-C50C-407E-A947-70E740481C1C}">
                <a14:useLocalDpi xmlns:a14="http://schemas.microsoft.com/office/drawing/2010/main"/>
              </a:ext>
            </a:extLst>
          </a:blip>
          <a:stretch>
            <a:fillRect/>
          </a:stretch>
        </p:blipFill>
        <p:spPr>
          <a:xfrm>
            <a:off x="2555449" y="4470701"/>
            <a:ext cx="438078" cy="438089"/>
          </a:xfrm>
          <a:prstGeom prst="rect">
            <a:avLst/>
          </a:prstGeom>
        </p:spPr>
      </p:pic>
      <p:pic>
        <p:nvPicPr>
          <p:cNvPr id="1698" name="Picture 1697" descr="A blue and white picture of a magnet and a person&#10;&#10;AI-generated content may be incorrect.">
            <a:extLst>
              <a:ext uri="{FF2B5EF4-FFF2-40B4-BE49-F238E27FC236}">
                <a16:creationId xmlns:a16="http://schemas.microsoft.com/office/drawing/2014/main" id="{F135DCF5-808F-0D9A-6377-DBD83FB50B9C}"/>
              </a:ext>
            </a:extLst>
          </p:cNvPr>
          <p:cNvPicPr>
            <a:picLocks noChangeAspect="1"/>
          </p:cNvPicPr>
          <p:nvPr/>
        </p:nvPicPr>
        <p:blipFill>
          <a:blip r:embed="rId42" cstate="print">
            <a:extLst>
              <a:ext uri="{28A0092B-C50C-407E-A947-70E740481C1C}">
                <a14:useLocalDpi xmlns:a14="http://schemas.microsoft.com/office/drawing/2010/main"/>
              </a:ext>
            </a:extLst>
          </a:blip>
          <a:stretch>
            <a:fillRect/>
          </a:stretch>
        </p:blipFill>
        <p:spPr>
          <a:xfrm>
            <a:off x="3245725" y="3842938"/>
            <a:ext cx="438449" cy="438089"/>
          </a:xfrm>
          <a:prstGeom prst="rect">
            <a:avLst/>
          </a:prstGeom>
        </p:spPr>
      </p:pic>
      <p:pic>
        <p:nvPicPr>
          <p:cNvPr id="1699" name="Picture 1698" descr="A blue line in a white circle&#10;&#10;AI-generated content may be incorrect.">
            <a:extLst>
              <a:ext uri="{FF2B5EF4-FFF2-40B4-BE49-F238E27FC236}">
                <a16:creationId xmlns:a16="http://schemas.microsoft.com/office/drawing/2014/main" id="{C3000C21-FE0D-A7FC-5AAC-09B678B7BF95}"/>
              </a:ext>
            </a:extLst>
          </p:cNvPr>
          <p:cNvPicPr>
            <a:picLocks noChangeAspect="1"/>
          </p:cNvPicPr>
          <p:nvPr/>
        </p:nvPicPr>
        <p:blipFill>
          <a:blip r:embed="rId43" cstate="print">
            <a:extLst>
              <a:ext uri="{28A0092B-C50C-407E-A947-70E740481C1C}">
                <a14:useLocalDpi xmlns:a14="http://schemas.microsoft.com/office/drawing/2010/main"/>
              </a:ext>
            </a:extLst>
          </a:blip>
          <a:stretch>
            <a:fillRect/>
          </a:stretch>
        </p:blipFill>
        <p:spPr>
          <a:xfrm>
            <a:off x="3245910" y="4470701"/>
            <a:ext cx="438078" cy="438089"/>
          </a:xfrm>
          <a:prstGeom prst="rect">
            <a:avLst/>
          </a:prstGeom>
        </p:spPr>
      </p:pic>
      <p:pic>
        <p:nvPicPr>
          <p:cNvPr id="1700" name="Picture 1699" descr="A graphic of a diagram&#10;&#10;AI-generated content may be incorrect.">
            <a:extLst>
              <a:ext uri="{FF2B5EF4-FFF2-40B4-BE49-F238E27FC236}">
                <a16:creationId xmlns:a16="http://schemas.microsoft.com/office/drawing/2014/main" id="{CF519632-C2CE-7EF5-EB64-30F063BF226F}"/>
              </a:ext>
            </a:extLst>
          </p:cNvPr>
          <p:cNvPicPr>
            <a:picLocks noChangeAspect="1"/>
          </p:cNvPicPr>
          <p:nvPr/>
        </p:nvPicPr>
        <p:blipFill>
          <a:blip r:embed="rId44" cstate="print">
            <a:extLst>
              <a:ext uri="{28A0092B-C50C-407E-A947-70E740481C1C}">
                <a14:useLocalDpi xmlns:a14="http://schemas.microsoft.com/office/drawing/2010/main"/>
              </a:ext>
            </a:extLst>
          </a:blip>
          <a:stretch>
            <a:fillRect/>
          </a:stretch>
        </p:blipFill>
        <p:spPr>
          <a:xfrm>
            <a:off x="3911656" y="3842938"/>
            <a:ext cx="438449" cy="438089"/>
          </a:xfrm>
          <a:prstGeom prst="rect">
            <a:avLst/>
          </a:prstGeom>
        </p:spPr>
      </p:pic>
      <p:pic>
        <p:nvPicPr>
          <p:cNvPr id="1701" name="Picture 1700" descr="A blue and white circle with a person and a graph&#10;&#10;AI-generated content may be incorrect.">
            <a:extLst>
              <a:ext uri="{FF2B5EF4-FFF2-40B4-BE49-F238E27FC236}">
                <a16:creationId xmlns:a16="http://schemas.microsoft.com/office/drawing/2014/main" id="{9DB38636-C4E7-23D2-8BC3-A6E96A0E4EBA}"/>
              </a:ext>
            </a:extLst>
          </p:cNvPr>
          <p:cNvPicPr>
            <a:picLocks noChangeAspect="1"/>
          </p:cNvPicPr>
          <p:nvPr/>
        </p:nvPicPr>
        <p:blipFill>
          <a:blip r:embed="rId45" cstate="print">
            <a:extLst>
              <a:ext uri="{28A0092B-C50C-407E-A947-70E740481C1C}">
                <a14:useLocalDpi xmlns:a14="http://schemas.microsoft.com/office/drawing/2010/main"/>
              </a:ext>
            </a:extLst>
          </a:blip>
          <a:stretch>
            <a:fillRect/>
          </a:stretch>
        </p:blipFill>
        <p:spPr>
          <a:xfrm>
            <a:off x="3911841" y="4470701"/>
            <a:ext cx="438078" cy="438089"/>
          </a:xfrm>
          <a:prstGeom prst="rect">
            <a:avLst/>
          </a:prstGeom>
        </p:spPr>
      </p:pic>
      <p:pic>
        <p:nvPicPr>
          <p:cNvPr id="1702" name="Picture 1701" descr="A blue and white line art of a cup and two people&#10;&#10;AI-generated content may be incorrect.">
            <a:extLst>
              <a:ext uri="{FF2B5EF4-FFF2-40B4-BE49-F238E27FC236}">
                <a16:creationId xmlns:a16="http://schemas.microsoft.com/office/drawing/2014/main" id="{2B2DC48D-1AA4-E0F2-882B-114049443246}"/>
              </a:ext>
            </a:extLst>
          </p:cNvPr>
          <p:cNvPicPr>
            <a:picLocks noChangeAspect="1"/>
          </p:cNvPicPr>
          <p:nvPr/>
        </p:nvPicPr>
        <p:blipFill>
          <a:blip r:embed="rId46" cstate="print">
            <a:extLst>
              <a:ext uri="{28A0092B-C50C-407E-A947-70E740481C1C}">
                <a14:useLocalDpi xmlns:a14="http://schemas.microsoft.com/office/drawing/2010/main"/>
              </a:ext>
            </a:extLst>
          </a:blip>
          <a:stretch>
            <a:fillRect/>
          </a:stretch>
        </p:blipFill>
        <p:spPr>
          <a:xfrm>
            <a:off x="1823049" y="2397188"/>
            <a:ext cx="438449" cy="438089"/>
          </a:xfrm>
          <a:prstGeom prst="rect">
            <a:avLst/>
          </a:prstGeom>
        </p:spPr>
      </p:pic>
      <p:pic>
        <p:nvPicPr>
          <p:cNvPr id="1703" name="Picture 1702" descr="A blue and white circle with a balloon and calendar&#10;&#10;AI-generated content may be incorrect.">
            <a:extLst>
              <a:ext uri="{FF2B5EF4-FFF2-40B4-BE49-F238E27FC236}">
                <a16:creationId xmlns:a16="http://schemas.microsoft.com/office/drawing/2014/main" id="{B81192D5-5DEE-682B-8B10-1561BCC858DF}"/>
              </a:ext>
            </a:extLst>
          </p:cNvPr>
          <p:cNvPicPr>
            <a:picLocks noChangeAspect="1"/>
          </p:cNvPicPr>
          <p:nvPr/>
        </p:nvPicPr>
        <p:blipFill>
          <a:blip r:embed="rId47" cstate="print">
            <a:extLst>
              <a:ext uri="{28A0092B-C50C-407E-A947-70E740481C1C}">
                <a14:useLocalDpi xmlns:a14="http://schemas.microsoft.com/office/drawing/2010/main"/>
              </a:ext>
            </a:extLst>
          </a:blip>
          <a:stretch>
            <a:fillRect/>
          </a:stretch>
        </p:blipFill>
        <p:spPr>
          <a:xfrm>
            <a:off x="1458141" y="3007633"/>
            <a:ext cx="438078" cy="438089"/>
          </a:xfrm>
          <a:prstGeom prst="rect">
            <a:avLst/>
          </a:prstGeom>
        </p:spPr>
      </p:pic>
      <p:pic>
        <p:nvPicPr>
          <p:cNvPr id="1704" name="Picture 1703" descr="A group of people with a arrow&#10;&#10;AI-generated content may be incorrect.">
            <a:extLst>
              <a:ext uri="{FF2B5EF4-FFF2-40B4-BE49-F238E27FC236}">
                <a16:creationId xmlns:a16="http://schemas.microsoft.com/office/drawing/2014/main" id="{32EEC701-BC21-4FA6-A4D1-8859FF96F54B}"/>
              </a:ext>
            </a:extLst>
          </p:cNvPr>
          <p:cNvPicPr>
            <a:picLocks noChangeAspect="1"/>
          </p:cNvPicPr>
          <p:nvPr/>
        </p:nvPicPr>
        <p:blipFill>
          <a:blip r:embed="rId48" cstate="print">
            <a:extLst>
              <a:ext uri="{28A0092B-C50C-407E-A947-70E740481C1C}">
                <a14:useLocalDpi xmlns:a14="http://schemas.microsoft.com/office/drawing/2010/main"/>
              </a:ext>
            </a:extLst>
          </a:blip>
          <a:stretch>
            <a:fillRect/>
          </a:stretch>
        </p:blipFill>
        <p:spPr>
          <a:xfrm>
            <a:off x="2147251" y="3007633"/>
            <a:ext cx="438078" cy="438089"/>
          </a:xfrm>
          <a:prstGeom prst="rect">
            <a:avLst/>
          </a:prstGeom>
        </p:spPr>
      </p:pic>
      <p:pic>
        <p:nvPicPr>
          <p:cNvPr id="1705" name="Picture 1704" descr="A close-up of a logo&#10;&#10;AI-generated content may be incorrect.">
            <a:extLst>
              <a:ext uri="{FF2B5EF4-FFF2-40B4-BE49-F238E27FC236}">
                <a16:creationId xmlns:a16="http://schemas.microsoft.com/office/drawing/2014/main" id="{E0DE81E5-6E0D-6DD5-D11C-E0D3B53FE2A9}"/>
              </a:ext>
            </a:extLst>
          </p:cNvPr>
          <p:cNvPicPr>
            <a:picLocks noChangeAspect="1"/>
          </p:cNvPicPr>
          <p:nvPr/>
        </p:nvPicPr>
        <p:blipFill>
          <a:blip r:embed="rId49" cstate="print">
            <a:extLst>
              <a:ext uri="{28A0092B-C50C-407E-A947-70E740481C1C}">
                <a14:useLocalDpi xmlns:a14="http://schemas.microsoft.com/office/drawing/2010/main"/>
              </a:ext>
            </a:extLst>
          </a:blip>
          <a:stretch>
            <a:fillRect/>
          </a:stretch>
        </p:blipFill>
        <p:spPr>
          <a:xfrm>
            <a:off x="3525312" y="2397189"/>
            <a:ext cx="438449" cy="438089"/>
          </a:xfrm>
          <a:prstGeom prst="rect">
            <a:avLst/>
          </a:prstGeom>
        </p:spPr>
      </p:pic>
      <p:pic>
        <p:nvPicPr>
          <p:cNvPr id="1706" name="Picture 1705" descr="A round icon with people around it&#10;&#10;AI-generated content may be incorrect.">
            <a:extLst>
              <a:ext uri="{FF2B5EF4-FFF2-40B4-BE49-F238E27FC236}">
                <a16:creationId xmlns:a16="http://schemas.microsoft.com/office/drawing/2014/main" id="{EF657F4A-6847-BE83-34DD-DBCC871E6EAC}"/>
              </a:ext>
            </a:extLst>
          </p:cNvPr>
          <p:cNvPicPr>
            <a:picLocks noChangeAspect="1"/>
          </p:cNvPicPr>
          <p:nvPr/>
        </p:nvPicPr>
        <p:blipFill>
          <a:blip r:embed="rId50" cstate="print">
            <a:extLst>
              <a:ext uri="{28A0092B-C50C-407E-A947-70E740481C1C}">
                <a14:useLocalDpi xmlns:a14="http://schemas.microsoft.com/office/drawing/2010/main"/>
              </a:ext>
            </a:extLst>
          </a:blip>
          <a:stretch>
            <a:fillRect/>
          </a:stretch>
        </p:blipFill>
        <p:spPr>
          <a:xfrm>
            <a:off x="3525497" y="3007633"/>
            <a:ext cx="438078" cy="438089"/>
          </a:xfrm>
          <a:prstGeom prst="rect">
            <a:avLst/>
          </a:prstGeom>
        </p:spPr>
      </p:pic>
      <p:pic>
        <p:nvPicPr>
          <p:cNvPr id="1707" name="Picture 1706" descr="A logo of a book with a globe and arrows around it&#10;&#10;AI-generated content may be incorrect.">
            <a:extLst>
              <a:ext uri="{FF2B5EF4-FFF2-40B4-BE49-F238E27FC236}">
                <a16:creationId xmlns:a16="http://schemas.microsoft.com/office/drawing/2014/main" id="{20272C68-4BA8-6661-D951-43DDF11E8E2C}"/>
              </a:ext>
            </a:extLst>
          </p:cNvPr>
          <p:cNvPicPr>
            <a:picLocks noChangeAspect="1"/>
          </p:cNvPicPr>
          <p:nvPr/>
        </p:nvPicPr>
        <p:blipFill>
          <a:blip r:embed="rId51" cstate="print">
            <a:extLst>
              <a:ext uri="{28A0092B-C50C-407E-A947-70E740481C1C}">
                <a14:useLocalDpi xmlns:a14="http://schemas.microsoft.com/office/drawing/2010/main"/>
              </a:ext>
            </a:extLst>
          </a:blip>
          <a:stretch>
            <a:fillRect/>
          </a:stretch>
        </p:blipFill>
        <p:spPr>
          <a:xfrm>
            <a:off x="2029288" y="982988"/>
            <a:ext cx="438449" cy="438089"/>
          </a:xfrm>
          <a:prstGeom prst="rect">
            <a:avLst/>
          </a:prstGeom>
        </p:spPr>
      </p:pic>
      <p:pic>
        <p:nvPicPr>
          <p:cNvPr id="1708" name="Picture 1707" descr="A circular white circle with blue outline icons&#10;&#10;AI-generated content may be incorrect.">
            <a:extLst>
              <a:ext uri="{FF2B5EF4-FFF2-40B4-BE49-F238E27FC236}">
                <a16:creationId xmlns:a16="http://schemas.microsoft.com/office/drawing/2014/main" id="{90E4BD7D-F3DC-592C-CACE-A7E736BE4842}"/>
              </a:ext>
            </a:extLst>
          </p:cNvPr>
          <p:cNvPicPr>
            <a:picLocks noChangeAspect="1"/>
          </p:cNvPicPr>
          <p:nvPr/>
        </p:nvPicPr>
        <p:blipFill>
          <a:blip r:embed="rId52" cstate="print">
            <a:extLst>
              <a:ext uri="{28A0092B-C50C-407E-A947-70E740481C1C}">
                <a14:useLocalDpi xmlns:a14="http://schemas.microsoft.com/office/drawing/2010/main"/>
              </a:ext>
            </a:extLst>
          </a:blip>
          <a:stretch>
            <a:fillRect/>
          </a:stretch>
        </p:blipFill>
        <p:spPr>
          <a:xfrm>
            <a:off x="1249466" y="1637136"/>
            <a:ext cx="438078" cy="438089"/>
          </a:xfrm>
          <a:prstGeom prst="rect">
            <a:avLst/>
          </a:prstGeom>
        </p:spPr>
      </p:pic>
      <p:pic>
        <p:nvPicPr>
          <p:cNvPr id="1709" name="Picture 1708" descr="A circular logo with a blue design&#10;&#10;AI-generated content may be incorrect.">
            <a:extLst>
              <a:ext uri="{FF2B5EF4-FFF2-40B4-BE49-F238E27FC236}">
                <a16:creationId xmlns:a16="http://schemas.microsoft.com/office/drawing/2014/main" id="{B2AE8955-0EE9-95ED-8ACF-CEDF5A60D35D}"/>
              </a:ext>
            </a:extLst>
          </p:cNvPr>
          <p:cNvPicPr>
            <a:picLocks noChangeAspect="1"/>
          </p:cNvPicPr>
          <p:nvPr/>
        </p:nvPicPr>
        <p:blipFill>
          <a:blip r:embed="rId53" cstate="print">
            <a:extLst>
              <a:ext uri="{28A0092B-C50C-407E-A947-70E740481C1C}">
                <a14:useLocalDpi xmlns:a14="http://schemas.microsoft.com/office/drawing/2010/main"/>
              </a:ext>
            </a:extLst>
          </a:blip>
          <a:stretch>
            <a:fillRect/>
          </a:stretch>
        </p:blipFill>
        <p:spPr>
          <a:xfrm>
            <a:off x="1778086" y="1637136"/>
            <a:ext cx="438078" cy="438089"/>
          </a:xfrm>
          <a:prstGeom prst="rect">
            <a:avLst/>
          </a:prstGeom>
        </p:spPr>
      </p:pic>
      <p:pic>
        <p:nvPicPr>
          <p:cNvPr id="1710" name="Picture 1709" descr="A blue and white circle with black background&#10;&#10;AI-generated content may be incorrect.">
            <a:extLst>
              <a:ext uri="{FF2B5EF4-FFF2-40B4-BE49-F238E27FC236}">
                <a16:creationId xmlns:a16="http://schemas.microsoft.com/office/drawing/2014/main" id="{BC4367BB-77C0-B0B0-B871-518E4BF10BBC}"/>
              </a:ext>
            </a:extLst>
          </p:cNvPr>
          <p:cNvPicPr>
            <a:picLocks noChangeAspect="1"/>
          </p:cNvPicPr>
          <p:nvPr/>
        </p:nvPicPr>
        <p:blipFill>
          <a:blip r:embed="rId54" cstate="print">
            <a:extLst>
              <a:ext uri="{28A0092B-C50C-407E-A947-70E740481C1C}">
                <a14:useLocalDpi xmlns:a14="http://schemas.microsoft.com/office/drawing/2010/main"/>
              </a:ext>
            </a:extLst>
          </a:blip>
          <a:stretch>
            <a:fillRect/>
          </a:stretch>
        </p:blipFill>
        <p:spPr>
          <a:xfrm>
            <a:off x="2316947" y="1637136"/>
            <a:ext cx="438078" cy="438089"/>
          </a:xfrm>
          <a:prstGeom prst="rect">
            <a:avLst/>
          </a:prstGeom>
        </p:spPr>
      </p:pic>
      <p:pic>
        <p:nvPicPr>
          <p:cNvPr id="1711" name="Picture 1710" descr="A circle with people and a pie chart&#10;&#10;AI-generated content may be incorrect.">
            <a:extLst>
              <a:ext uri="{FF2B5EF4-FFF2-40B4-BE49-F238E27FC236}">
                <a16:creationId xmlns:a16="http://schemas.microsoft.com/office/drawing/2014/main" id="{709744F2-6BFA-EB56-695C-7A256E838324}"/>
              </a:ext>
            </a:extLst>
          </p:cNvPr>
          <p:cNvPicPr>
            <a:picLocks noChangeAspect="1"/>
          </p:cNvPicPr>
          <p:nvPr/>
        </p:nvPicPr>
        <p:blipFill>
          <a:blip r:embed="rId55" cstate="print">
            <a:extLst>
              <a:ext uri="{28A0092B-C50C-407E-A947-70E740481C1C}">
                <a14:useLocalDpi xmlns:a14="http://schemas.microsoft.com/office/drawing/2010/main"/>
              </a:ext>
            </a:extLst>
          </a:blip>
          <a:stretch>
            <a:fillRect/>
          </a:stretch>
        </p:blipFill>
        <p:spPr>
          <a:xfrm>
            <a:off x="2853105" y="1637136"/>
            <a:ext cx="438078" cy="438089"/>
          </a:xfrm>
          <a:prstGeom prst="rect">
            <a:avLst/>
          </a:prstGeom>
        </p:spPr>
      </p:pic>
      <p:pic>
        <p:nvPicPr>
          <p:cNvPr id="1712" name="Picture 1711" descr="A blue line drawing of a piece of paper and a pie chart&#10;&#10;AI-generated content may be incorrect.">
            <a:extLst>
              <a:ext uri="{FF2B5EF4-FFF2-40B4-BE49-F238E27FC236}">
                <a16:creationId xmlns:a16="http://schemas.microsoft.com/office/drawing/2014/main" id="{D58739F0-CAD2-681F-61FC-1F0847CE9B1E}"/>
              </a:ext>
            </a:extLst>
          </p:cNvPr>
          <p:cNvPicPr>
            <a:picLocks noChangeAspect="1"/>
          </p:cNvPicPr>
          <p:nvPr/>
        </p:nvPicPr>
        <p:blipFill>
          <a:blip r:embed="rId56" cstate="print">
            <a:extLst>
              <a:ext uri="{28A0092B-C50C-407E-A947-70E740481C1C}">
                <a14:useLocalDpi xmlns:a14="http://schemas.microsoft.com/office/drawing/2010/main"/>
              </a:ext>
            </a:extLst>
          </a:blip>
          <a:stretch>
            <a:fillRect/>
          </a:stretch>
        </p:blipFill>
        <p:spPr>
          <a:xfrm>
            <a:off x="3725710" y="985412"/>
            <a:ext cx="438449" cy="438089"/>
          </a:xfrm>
          <a:prstGeom prst="rect">
            <a:avLst/>
          </a:prstGeom>
        </p:spPr>
      </p:pic>
      <p:pic>
        <p:nvPicPr>
          <p:cNvPr id="1713" name="Picture 1712" descr="A logo of a globe with leaves and arrows&#10;&#10;AI-generated content may be incorrect.">
            <a:extLst>
              <a:ext uri="{FF2B5EF4-FFF2-40B4-BE49-F238E27FC236}">
                <a16:creationId xmlns:a16="http://schemas.microsoft.com/office/drawing/2014/main" id="{8B99A21D-C836-85CC-E830-3C8F0A593F22}"/>
              </a:ext>
            </a:extLst>
          </p:cNvPr>
          <p:cNvPicPr>
            <a:picLocks noChangeAspect="1"/>
          </p:cNvPicPr>
          <p:nvPr/>
        </p:nvPicPr>
        <p:blipFill>
          <a:blip r:embed="rId57" cstate="print">
            <a:extLst>
              <a:ext uri="{28A0092B-C50C-407E-A947-70E740481C1C}">
                <a14:useLocalDpi xmlns:a14="http://schemas.microsoft.com/office/drawing/2010/main"/>
              </a:ext>
            </a:extLst>
          </a:blip>
          <a:stretch>
            <a:fillRect/>
          </a:stretch>
        </p:blipFill>
        <p:spPr>
          <a:xfrm>
            <a:off x="3489928" y="1637136"/>
            <a:ext cx="438078" cy="438089"/>
          </a:xfrm>
          <a:prstGeom prst="rect">
            <a:avLst/>
          </a:prstGeom>
        </p:spPr>
      </p:pic>
      <p:pic>
        <p:nvPicPr>
          <p:cNvPr id="1714" name="Picture 1713" descr="A blue line drawing of a paper and a stack of coins&#10;&#10;AI-generated content may be incorrect.">
            <a:extLst>
              <a:ext uri="{FF2B5EF4-FFF2-40B4-BE49-F238E27FC236}">
                <a16:creationId xmlns:a16="http://schemas.microsoft.com/office/drawing/2014/main" id="{316DC43D-BD9B-7933-FB95-BE36BF069C51}"/>
              </a:ext>
            </a:extLst>
          </p:cNvPr>
          <p:cNvPicPr>
            <a:picLocks noChangeAspect="1"/>
          </p:cNvPicPr>
          <p:nvPr/>
        </p:nvPicPr>
        <p:blipFill>
          <a:blip r:embed="rId58" cstate="print">
            <a:extLst>
              <a:ext uri="{28A0092B-C50C-407E-A947-70E740481C1C}">
                <a14:useLocalDpi xmlns:a14="http://schemas.microsoft.com/office/drawing/2010/main"/>
              </a:ext>
            </a:extLst>
          </a:blip>
          <a:stretch>
            <a:fillRect/>
          </a:stretch>
        </p:blipFill>
        <p:spPr>
          <a:xfrm>
            <a:off x="4051848" y="1637136"/>
            <a:ext cx="438078" cy="438089"/>
          </a:xfrm>
          <a:prstGeom prst="rect">
            <a:avLst/>
          </a:prstGeom>
        </p:spPr>
      </p:pic>
      <p:sp>
        <p:nvSpPr>
          <p:cNvPr id="1715" name="TextBox 1714">
            <a:extLst>
              <a:ext uri="{FF2B5EF4-FFF2-40B4-BE49-F238E27FC236}">
                <a16:creationId xmlns:a16="http://schemas.microsoft.com/office/drawing/2014/main" id="{7DC7037D-B835-0630-5F2C-1212744CDCDC}"/>
              </a:ext>
            </a:extLst>
          </p:cNvPr>
          <p:cNvSpPr txBox="1"/>
          <p:nvPr/>
        </p:nvSpPr>
        <p:spPr>
          <a:xfrm>
            <a:off x="8809304" y="4273178"/>
            <a:ext cx="519070" cy="246221"/>
          </a:xfrm>
          <a:prstGeom prst="rect">
            <a:avLst/>
          </a:prstGeom>
          <a:noFill/>
        </p:spPr>
        <p:txBody>
          <a:bodyPr wrap="square" rtlCol="0">
            <a:spAutoFit/>
          </a:bodyPr>
          <a:lstStyle/>
          <a:p>
            <a:pPr algn="ctr"/>
            <a:r>
              <a:rPr lang="en-GB" sz="500" b="1" dirty="0">
                <a:latin typeface="IBM Plex Sans" panose="020B0503050203000203" pitchFamily="34" charset="0"/>
              </a:rPr>
              <a:t>29. Values </a:t>
            </a:r>
            <a:br>
              <a:rPr lang="en-GB" sz="500" b="1" dirty="0">
                <a:latin typeface="IBM Plex Sans" panose="020B0503050203000203" pitchFamily="34" charset="0"/>
              </a:rPr>
            </a:br>
            <a:r>
              <a:rPr lang="en-GB" sz="500" b="1" dirty="0">
                <a:latin typeface="IBM Plex Sans" panose="020B0503050203000203" pitchFamily="34" charset="0"/>
              </a:rPr>
              <a:t>Jam</a:t>
            </a:r>
            <a:endParaRPr lang="de-DE" sz="500" b="1" dirty="0">
              <a:latin typeface="IBM Plex Sans" panose="020B0503050203000203" pitchFamily="34" charset="0"/>
            </a:endParaRPr>
          </a:p>
        </p:txBody>
      </p:sp>
      <p:sp>
        <p:nvSpPr>
          <p:cNvPr id="1716" name="Rechteck: abgerundete Ecken 106">
            <a:extLst>
              <a:ext uri="{FF2B5EF4-FFF2-40B4-BE49-F238E27FC236}">
                <a16:creationId xmlns:a16="http://schemas.microsoft.com/office/drawing/2014/main" id="{23A2FD92-C0B9-9252-06D4-7CB348B331CD}"/>
              </a:ext>
            </a:extLst>
          </p:cNvPr>
          <p:cNvSpPr/>
          <p:nvPr/>
        </p:nvSpPr>
        <p:spPr>
          <a:xfrm>
            <a:off x="1645614" y="697562"/>
            <a:ext cx="2515446" cy="159672"/>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700">
              <a:latin typeface="IBM Plex Sans" panose="020B0503050203000203" pitchFamily="34" charset="0"/>
            </a:endParaRPr>
          </a:p>
        </p:txBody>
      </p:sp>
      <p:cxnSp>
        <p:nvCxnSpPr>
          <p:cNvPr id="1718" name="Gerader Verbinder 101">
            <a:extLst>
              <a:ext uri="{FF2B5EF4-FFF2-40B4-BE49-F238E27FC236}">
                <a16:creationId xmlns:a16="http://schemas.microsoft.com/office/drawing/2014/main" id="{297D82DF-DE3C-1086-54D2-8ED28F2E41D6}"/>
              </a:ext>
            </a:extLst>
          </p:cNvPr>
          <p:cNvCxnSpPr>
            <a:cxnSpLocks/>
          </p:cNvCxnSpPr>
          <p:nvPr/>
        </p:nvCxnSpPr>
        <p:spPr>
          <a:xfrm>
            <a:off x="1331581" y="2113627"/>
            <a:ext cx="3054623" cy="2502"/>
          </a:xfrm>
          <a:prstGeom prst="line">
            <a:avLst/>
          </a:prstGeom>
          <a:ln w="31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720" name="TextBox 1719">
            <a:extLst>
              <a:ext uri="{FF2B5EF4-FFF2-40B4-BE49-F238E27FC236}">
                <a16:creationId xmlns:a16="http://schemas.microsoft.com/office/drawing/2014/main" id="{A85C8ABE-5AAD-374D-1FA6-679BD08008AD}"/>
              </a:ext>
            </a:extLst>
          </p:cNvPr>
          <p:cNvSpPr txBox="1"/>
          <p:nvPr/>
        </p:nvSpPr>
        <p:spPr>
          <a:xfrm>
            <a:off x="1637507" y="654996"/>
            <a:ext cx="2419634" cy="246221"/>
          </a:xfrm>
          <a:prstGeom prst="rect">
            <a:avLst/>
          </a:prstGeom>
          <a:noFill/>
        </p:spPr>
        <p:txBody>
          <a:bodyPr wrap="square">
            <a:spAutoFit/>
          </a:bodyPr>
          <a:lstStyle/>
          <a:p>
            <a:pPr algn="ctr" defTabSz="323290">
              <a:spcAft>
                <a:spcPts val="566"/>
              </a:spcAft>
              <a:defRPr/>
            </a:pPr>
            <a:r>
              <a:rPr lang="en-GB" sz="500" b="1" i="1" kern="100" dirty="0">
                <a:solidFill>
                  <a:srgbClr val="4320BE"/>
                </a:solidFill>
                <a:latin typeface="IBM Plex Sans" panose="020B0503050203000203" pitchFamily="34" charset="0"/>
                <a:ea typeface="Aptos" panose="020B0004020202020204" pitchFamily="34" charset="0"/>
                <a:cs typeface="Times New Roman" panose="02020603050405020304" pitchFamily="18" charset="0"/>
              </a:rPr>
              <a:t>How can we professionalize practices and introduce artefacts </a:t>
            </a:r>
            <a:br>
              <a:rPr lang="en-GB" sz="500" b="1" i="1" kern="100" dirty="0">
                <a:solidFill>
                  <a:srgbClr val="4320BE"/>
                </a:solidFill>
                <a:latin typeface="IBM Plex Sans" panose="020B0503050203000203" pitchFamily="34" charset="0"/>
                <a:ea typeface="Aptos" panose="020B0004020202020204" pitchFamily="34" charset="0"/>
                <a:cs typeface="Times New Roman" panose="02020603050405020304" pitchFamily="18" charset="0"/>
              </a:rPr>
            </a:br>
            <a:r>
              <a:rPr lang="en-GB" sz="500" b="1" i="1" kern="100" dirty="0">
                <a:solidFill>
                  <a:srgbClr val="4320BE"/>
                </a:solidFill>
                <a:latin typeface="IBM Plex Sans" panose="020B0503050203000203" pitchFamily="34" charset="0"/>
                <a:ea typeface="Aptos" panose="020B0004020202020204" pitchFamily="34" charset="0"/>
                <a:cs typeface="Times New Roman" panose="02020603050405020304" pitchFamily="18" charset="0"/>
              </a:rPr>
              <a:t>that ensure the positive impact of innovation efforts?</a:t>
            </a:r>
            <a:endParaRPr lang="de-DE" sz="500" kern="100" dirty="0">
              <a:solidFill>
                <a:srgbClr val="4320BE"/>
              </a:solidFill>
              <a:latin typeface="IBM Plex Sans" panose="020B0503050203000203" pitchFamily="34" charset="0"/>
              <a:ea typeface="Aptos" panose="020B0004020202020204" pitchFamily="34" charset="0"/>
              <a:cs typeface="Times New Roman" panose="02020603050405020304" pitchFamily="18" charset="0"/>
            </a:endParaRPr>
          </a:p>
        </p:txBody>
      </p:sp>
      <p:sp>
        <p:nvSpPr>
          <p:cNvPr id="1721" name="Rechteck: abgerundete Ecken 107">
            <a:extLst>
              <a:ext uri="{FF2B5EF4-FFF2-40B4-BE49-F238E27FC236}">
                <a16:creationId xmlns:a16="http://schemas.microsoft.com/office/drawing/2014/main" id="{7D7E9274-E0C0-13B9-F30A-14CE9209EE5A}"/>
              </a:ext>
            </a:extLst>
          </p:cNvPr>
          <p:cNvSpPr/>
          <p:nvPr/>
        </p:nvSpPr>
        <p:spPr>
          <a:xfrm>
            <a:off x="1649478" y="2127917"/>
            <a:ext cx="2515446" cy="159672"/>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700">
              <a:latin typeface="IBM Plex Sans" panose="020B0503050203000203" pitchFamily="34" charset="0"/>
            </a:endParaRPr>
          </a:p>
        </p:txBody>
      </p:sp>
      <p:sp>
        <p:nvSpPr>
          <p:cNvPr id="1722" name="TextBox 1721">
            <a:extLst>
              <a:ext uri="{FF2B5EF4-FFF2-40B4-BE49-F238E27FC236}">
                <a16:creationId xmlns:a16="http://schemas.microsoft.com/office/drawing/2014/main" id="{4CC528C8-4692-0A15-D9C0-E45FD440357A}"/>
              </a:ext>
            </a:extLst>
          </p:cNvPr>
          <p:cNvSpPr txBox="1"/>
          <p:nvPr/>
        </p:nvSpPr>
        <p:spPr>
          <a:xfrm>
            <a:off x="1876086" y="2081825"/>
            <a:ext cx="1999134" cy="246221"/>
          </a:xfrm>
          <a:prstGeom prst="rect">
            <a:avLst/>
          </a:prstGeom>
          <a:noFill/>
        </p:spPr>
        <p:txBody>
          <a:bodyPr wrap="square">
            <a:spAutoFit/>
          </a:bodyPr>
          <a:lstStyle/>
          <a:p>
            <a:pPr algn="ctr" defTabSz="323290">
              <a:spcAft>
                <a:spcPts val="566"/>
              </a:spcAft>
              <a:defRPr/>
            </a:pPr>
            <a:r>
              <a:rPr lang="en-GB" sz="500" b="1" i="1" kern="100" dirty="0">
                <a:solidFill>
                  <a:srgbClr val="4320BE"/>
                </a:solidFill>
                <a:latin typeface="IBM Plex Sans" panose="020B0503050203000203" pitchFamily="34" charset="0"/>
                <a:ea typeface="Aptos" panose="020B0004020202020204" pitchFamily="34" charset="0"/>
                <a:cs typeface="Times New Roman" panose="02020603050405020304" pitchFamily="18" charset="0"/>
              </a:rPr>
              <a:t>How can we promote sustainability-oriented collaboration, </a:t>
            </a:r>
            <a:br>
              <a:rPr lang="en-GB" sz="500" b="1" i="1" kern="100" dirty="0">
                <a:solidFill>
                  <a:srgbClr val="4320BE"/>
                </a:solidFill>
                <a:latin typeface="IBM Plex Sans" panose="020B0503050203000203" pitchFamily="34" charset="0"/>
                <a:ea typeface="Aptos" panose="020B0004020202020204" pitchFamily="34" charset="0"/>
                <a:cs typeface="Times New Roman" panose="02020603050405020304" pitchFamily="18" charset="0"/>
              </a:rPr>
            </a:br>
            <a:r>
              <a:rPr lang="en-GB" sz="500" b="1" i="1" kern="100" dirty="0">
                <a:solidFill>
                  <a:srgbClr val="4320BE"/>
                </a:solidFill>
                <a:latin typeface="IBM Plex Sans" panose="020B0503050203000203" pitchFamily="34" charset="0"/>
                <a:ea typeface="Aptos" panose="020B0004020202020204" pitchFamily="34" charset="0"/>
                <a:cs typeface="Times New Roman" panose="02020603050405020304" pitchFamily="18" charset="0"/>
              </a:rPr>
              <a:t>knowledge exchange and stakeholder engagement?</a:t>
            </a:r>
            <a:endParaRPr lang="de-DE" sz="500" kern="100" dirty="0">
              <a:solidFill>
                <a:srgbClr val="4320BE"/>
              </a:solidFill>
              <a:latin typeface="IBM Plex Sans" panose="020B0503050203000203" pitchFamily="34" charset="0"/>
              <a:ea typeface="Aptos" panose="020B0004020202020204" pitchFamily="34" charset="0"/>
              <a:cs typeface="Times New Roman" panose="02020603050405020304" pitchFamily="18" charset="0"/>
            </a:endParaRPr>
          </a:p>
        </p:txBody>
      </p:sp>
      <p:sp>
        <p:nvSpPr>
          <p:cNvPr id="1723" name="Rechteck: abgerundete Ecken 108">
            <a:extLst>
              <a:ext uri="{FF2B5EF4-FFF2-40B4-BE49-F238E27FC236}">
                <a16:creationId xmlns:a16="http://schemas.microsoft.com/office/drawing/2014/main" id="{3BB48C77-1573-413C-5091-E5EDA03C3FD5}"/>
              </a:ext>
            </a:extLst>
          </p:cNvPr>
          <p:cNvSpPr/>
          <p:nvPr/>
        </p:nvSpPr>
        <p:spPr>
          <a:xfrm>
            <a:off x="1655798" y="3499310"/>
            <a:ext cx="2515446" cy="1596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700">
              <a:latin typeface="IBM Plex Sans" panose="020B0503050203000203" pitchFamily="34" charset="0"/>
            </a:endParaRPr>
          </a:p>
        </p:txBody>
      </p:sp>
      <p:sp>
        <p:nvSpPr>
          <p:cNvPr id="1724" name="TextBox 17">
            <a:extLst>
              <a:ext uri="{FF2B5EF4-FFF2-40B4-BE49-F238E27FC236}">
                <a16:creationId xmlns:a16="http://schemas.microsoft.com/office/drawing/2014/main" id="{F196844A-9CDF-17E8-554B-802DECB2FFEA}"/>
              </a:ext>
            </a:extLst>
          </p:cNvPr>
          <p:cNvSpPr txBox="1"/>
          <p:nvPr/>
        </p:nvSpPr>
        <p:spPr>
          <a:xfrm>
            <a:off x="1543664" y="3454528"/>
            <a:ext cx="2720720" cy="246221"/>
          </a:xfrm>
          <a:prstGeom prst="rect">
            <a:avLst/>
          </a:prstGeom>
          <a:solidFill>
            <a:srgbClr val="DDDDDD"/>
          </a:solidFill>
        </p:spPr>
        <p:txBody>
          <a:bodyPr wrap="square">
            <a:spAutoFit/>
          </a:bodyPr>
          <a:lstStyle/>
          <a:p>
            <a:pPr algn="ctr">
              <a:spcAft>
                <a:spcPts val="566"/>
              </a:spcAft>
            </a:pPr>
            <a:r>
              <a:rPr lang="en-US" sz="500" b="1" i="1" kern="100" dirty="0">
                <a:solidFill>
                  <a:srgbClr val="4320BE"/>
                </a:solidFill>
                <a:latin typeface="IBM Plex Sans" panose="020B0503050203000203" pitchFamily="34" charset="0"/>
                <a:ea typeface="Aptos" panose="020B0004020202020204" pitchFamily="34" charset="0"/>
                <a:cs typeface="Times New Roman" panose="02020603050405020304" pitchFamily="18" charset="0"/>
              </a:rPr>
              <a:t>How can we mainstream values and related notions to promote sustainable </a:t>
            </a:r>
            <a:br>
              <a:rPr lang="en-US" sz="500" b="1" i="1" kern="100" dirty="0">
                <a:solidFill>
                  <a:srgbClr val="4320BE"/>
                </a:solidFill>
                <a:latin typeface="IBM Plex Sans" panose="020B0503050203000203" pitchFamily="34" charset="0"/>
                <a:ea typeface="Aptos" panose="020B0004020202020204" pitchFamily="34" charset="0"/>
                <a:cs typeface="Times New Roman" panose="02020603050405020304" pitchFamily="18" charset="0"/>
              </a:rPr>
            </a:br>
            <a:r>
              <a:rPr lang="en-US" sz="500" b="1" i="1" kern="100" dirty="0">
                <a:solidFill>
                  <a:srgbClr val="4320BE"/>
                </a:solidFill>
                <a:latin typeface="IBM Plex Sans" panose="020B0503050203000203" pitchFamily="34" charset="0"/>
                <a:ea typeface="Aptos" panose="020B0004020202020204" pitchFamily="34" charset="0"/>
                <a:cs typeface="Times New Roman" panose="02020603050405020304" pitchFamily="18" charset="0"/>
              </a:rPr>
              <a:t>innovation literacy and develop human resources to turn strategies into practice?</a:t>
            </a:r>
            <a:endParaRPr lang="de-DE" sz="500" kern="100" dirty="0">
              <a:solidFill>
                <a:srgbClr val="4320BE"/>
              </a:solidFill>
              <a:latin typeface="IBM Plex Sans" panose="020B0503050203000203" pitchFamily="34" charset="0"/>
              <a:ea typeface="Aptos" panose="020B0004020202020204" pitchFamily="34" charset="0"/>
              <a:cs typeface="Times New Roman" panose="02020603050405020304" pitchFamily="18" charset="0"/>
            </a:endParaRPr>
          </a:p>
        </p:txBody>
      </p:sp>
      <p:sp>
        <p:nvSpPr>
          <p:cNvPr id="1725" name="Rechteck: abgerundete Ecken 112">
            <a:extLst>
              <a:ext uri="{FF2B5EF4-FFF2-40B4-BE49-F238E27FC236}">
                <a16:creationId xmlns:a16="http://schemas.microsoft.com/office/drawing/2014/main" id="{4BDF69A0-29D4-414F-B8F1-9043137B34B5}"/>
              </a:ext>
            </a:extLst>
          </p:cNvPr>
          <p:cNvSpPr/>
          <p:nvPr/>
        </p:nvSpPr>
        <p:spPr>
          <a:xfrm>
            <a:off x="8062433" y="697903"/>
            <a:ext cx="2515446" cy="159672"/>
          </a:xfrm>
          <a:prstGeom prst="round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700">
              <a:latin typeface="IBM Plex Sans" panose="020B0503050203000203" pitchFamily="34" charset="0"/>
            </a:endParaRPr>
          </a:p>
        </p:txBody>
      </p:sp>
      <p:sp>
        <p:nvSpPr>
          <p:cNvPr id="1726" name="Rechteck: abgerundete Ecken 113">
            <a:extLst>
              <a:ext uri="{FF2B5EF4-FFF2-40B4-BE49-F238E27FC236}">
                <a16:creationId xmlns:a16="http://schemas.microsoft.com/office/drawing/2014/main" id="{E170D77F-259D-6040-BFDF-0D16855BF3B4}"/>
              </a:ext>
            </a:extLst>
          </p:cNvPr>
          <p:cNvSpPr/>
          <p:nvPr/>
        </p:nvSpPr>
        <p:spPr>
          <a:xfrm>
            <a:off x="8059785" y="2125984"/>
            <a:ext cx="2515446" cy="159672"/>
          </a:xfrm>
          <a:prstGeom prst="round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700">
              <a:latin typeface="IBM Plex Sans" panose="020B0503050203000203" pitchFamily="34" charset="0"/>
            </a:endParaRPr>
          </a:p>
        </p:txBody>
      </p:sp>
      <p:sp>
        <p:nvSpPr>
          <p:cNvPr id="1727" name="Rechteck: abgerundete Ecken 115">
            <a:extLst>
              <a:ext uri="{FF2B5EF4-FFF2-40B4-BE49-F238E27FC236}">
                <a16:creationId xmlns:a16="http://schemas.microsoft.com/office/drawing/2014/main" id="{D2478286-4C9E-6767-26DA-A6EAAA91AC96}"/>
              </a:ext>
            </a:extLst>
          </p:cNvPr>
          <p:cNvSpPr/>
          <p:nvPr/>
        </p:nvSpPr>
        <p:spPr>
          <a:xfrm>
            <a:off x="8063040" y="3493410"/>
            <a:ext cx="2515446" cy="1596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700">
              <a:latin typeface="IBM Plex Sans" panose="020B0503050203000203" pitchFamily="34" charset="0"/>
            </a:endParaRPr>
          </a:p>
        </p:txBody>
      </p:sp>
      <p:sp>
        <p:nvSpPr>
          <p:cNvPr id="1728" name="TextBox 1727">
            <a:extLst>
              <a:ext uri="{FF2B5EF4-FFF2-40B4-BE49-F238E27FC236}">
                <a16:creationId xmlns:a16="http://schemas.microsoft.com/office/drawing/2014/main" id="{DBD89F80-B052-C698-960A-481F7058F31A}"/>
              </a:ext>
            </a:extLst>
          </p:cNvPr>
          <p:cNvSpPr txBox="1"/>
          <p:nvPr/>
        </p:nvSpPr>
        <p:spPr>
          <a:xfrm>
            <a:off x="8187901" y="650655"/>
            <a:ext cx="2253245" cy="246221"/>
          </a:xfrm>
          <a:prstGeom prst="rect">
            <a:avLst/>
          </a:prstGeom>
          <a:noFill/>
        </p:spPr>
        <p:txBody>
          <a:bodyPr wrap="square">
            <a:spAutoFit/>
          </a:bodyPr>
          <a:lstStyle/>
          <a:p>
            <a:pPr algn="ctr">
              <a:spcAft>
                <a:spcPts val="566"/>
              </a:spcAft>
            </a:pPr>
            <a:r>
              <a:rPr lang="en-GB" sz="500" b="1" i="1" kern="100" dirty="0">
                <a:solidFill>
                  <a:srgbClr val="4320BE"/>
                </a:solidFill>
                <a:latin typeface="IBM Plex Sans" panose="020B0503050203000203" pitchFamily="34" charset="0"/>
                <a:ea typeface="Calibri" panose="020F0502020204030204" pitchFamily="34" charset="0"/>
                <a:cs typeface="Calibri" panose="020F0502020204030204" pitchFamily="34" charset="0"/>
              </a:rPr>
              <a:t>How can we identify implicit notions and values, practices, and artefacts to explain tensions and values-action gaps?</a:t>
            </a:r>
            <a:endParaRPr lang="de-DE" sz="500" kern="100" dirty="0">
              <a:solidFill>
                <a:srgbClr val="4320BE"/>
              </a:solidFill>
              <a:latin typeface="IBM Plex Sans" panose="020B0503050203000203" pitchFamily="34" charset="0"/>
              <a:ea typeface="Calibri" panose="020F0502020204030204" pitchFamily="34" charset="0"/>
              <a:cs typeface="Calibri" panose="020F0502020204030204" pitchFamily="34" charset="0"/>
            </a:endParaRPr>
          </a:p>
        </p:txBody>
      </p:sp>
      <p:sp>
        <p:nvSpPr>
          <p:cNvPr id="1729" name="TextBox 1728">
            <a:extLst>
              <a:ext uri="{FF2B5EF4-FFF2-40B4-BE49-F238E27FC236}">
                <a16:creationId xmlns:a16="http://schemas.microsoft.com/office/drawing/2014/main" id="{B76097E3-0556-675B-EECA-BA5AE3E2A28B}"/>
              </a:ext>
            </a:extLst>
          </p:cNvPr>
          <p:cNvSpPr txBox="1"/>
          <p:nvPr/>
        </p:nvSpPr>
        <p:spPr>
          <a:xfrm>
            <a:off x="8336869" y="2075729"/>
            <a:ext cx="1950223" cy="246221"/>
          </a:xfrm>
          <a:prstGeom prst="rect">
            <a:avLst/>
          </a:prstGeom>
          <a:noFill/>
        </p:spPr>
        <p:txBody>
          <a:bodyPr wrap="square">
            <a:spAutoFit/>
          </a:bodyPr>
          <a:lstStyle/>
          <a:p>
            <a:pPr algn="ctr">
              <a:spcAft>
                <a:spcPts val="566"/>
              </a:spcAft>
            </a:pPr>
            <a:r>
              <a:rPr lang="en-GB" sz="500" b="1" i="1" kern="100" dirty="0">
                <a:solidFill>
                  <a:srgbClr val="4320BE"/>
                </a:solidFill>
                <a:latin typeface="IBM Plex Sans" panose="020B0503050203000203" pitchFamily="34" charset="0"/>
                <a:ea typeface="Aptos" panose="020B0004020202020204" pitchFamily="34" charset="0"/>
                <a:cs typeface="Times New Roman" panose="02020603050405020304" pitchFamily="18" charset="0"/>
              </a:rPr>
              <a:t>How can we reflect on and become more sensitive to </a:t>
            </a:r>
            <a:br>
              <a:rPr lang="en-GB" sz="500" b="1" i="1" kern="100" dirty="0">
                <a:solidFill>
                  <a:srgbClr val="4320BE"/>
                </a:solidFill>
                <a:latin typeface="IBM Plex Sans" panose="020B0503050203000203" pitchFamily="34" charset="0"/>
                <a:ea typeface="Aptos" panose="020B0004020202020204" pitchFamily="34" charset="0"/>
                <a:cs typeface="Times New Roman" panose="02020603050405020304" pitchFamily="18" charset="0"/>
              </a:rPr>
            </a:br>
            <a:r>
              <a:rPr lang="en-GB" sz="500" b="1" i="1" kern="100" dirty="0">
                <a:solidFill>
                  <a:srgbClr val="4320BE"/>
                </a:solidFill>
                <a:latin typeface="IBM Plex Sans" panose="020B0503050203000203" pitchFamily="34" charset="0"/>
                <a:ea typeface="Aptos" panose="020B0004020202020204" pitchFamily="34" charset="0"/>
                <a:cs typeface="Times New Roman" panose="02020603050405020304" pitchFamily="18" charset="0"/>
              </a:rPr>
              <a:t>proven practices and reoccurring challenges?</a:t>
            </a:r>
            <a:endParaRPr lang="de-DE" sz="500" kern="100" dirty="0">
              <a:solidFill>
                <a:srgbClr val="4320BE"/>
              </a:solidFill>
              <a:latin typeface="IBM Plex Sans" panose="020B0503050203000203" pitchFamily="34" charset="0"/>
              <a:ea typeface="Aptos" panose="020B0004020202020204" pitchFamily="34" charset="0"/>
              <a:cs typeface="Times New Roman" panose="02020603050405020304" pitchFamily="18" charset="0"/>
            </a:endParaRPr>
          </a:p>
        </p:txBody>
      </p:sp>
      <p:sp>
        <p:nvSpPr>
          <p:cNvPr id="1730" name="TextBox 1729">
            <a:extLst>
              <a:ext uri="{FF2B5EF4-FFF2-40B4-BE49-F238E27FC236}">
                <a16:creationId xmlns:a16="http://schemas.microsoft.com/office/drawing/2014/main" id="{AE2F7CC1-0788-EA6C-17DA-AA432BD3A57B}"/>
              </a:ext>
            </a:extLst>
          </p:cNvPr>
          <p:cNvSpPr txBox="1"/>
          <p:nvPr/>
        </p:nvSpPr>
        <p:spPr>
          <a:xfrm>
            <a:off x="7915914" y="3448432"/>
            <a:ext cx="2792133" cy="246221"/>
          </a:xfrm>
          <a:prstGeom prst="rect">
            <a:avLst/>
          </a:prstGeom>
          <a:solidFill>
            <a:srgbClr val="F8F8F8"/>
          </a:solidFill>
        </p:spPr>
        <p:txBody>
          <a:bodyPr wrap="square">
            <a:spAutoFit/>
          </a:bodyPr>
          <a:lstStyle/>
          <a:p>
            <a:pPr algn="ctr">
              <a:spcAft>
                <a:spcPts val="566"/>
              </a:spcAft>
            </a:pPr>
            <a:r>
              <a:rPr lang="en-GB" sz="500" b="1" i="1" kern="100" dirty="0">
                <a:solidFill>
                  <a:srgbClr val="4320BE"/>
                </a:solidFill>
                <a:latin typeface="IBM Plex Sans" panose="020B0503050203000203" pitchFamily="34" charset="0"/>
                <a:ea typeface="Aptos" panose="020B0004020202020204" pitchFamily="34" charset="0"/>
                <a:cs typeface="Times New Roman" panose="02020603050405020304" pitchFamily="18" charset="0"/>
              </a:rPr>
              <a:t>How can we review our values to better align them with </a:t>
            </a:r>
            <a:br>
              <a:rPr lang="en-GB" sz="500" b="1" i="1" kern="100" dirty="0">
                <a:solidFill>
                  <a:srgbClr val="4320BE"/>
                </a:solidFill>
                <a:latin typeface="IBM Plex Sans" panose="020B0503050203000203" pitchFamily="34" charset="0"/>
                <a:ea typeface="Aptos" panose="020B0004020202020204" pitchFamily="34" charset="0"/>
                <a:cs typeface="Times New Roman" panose="02020603050405020304" pitchFamily="18" charset="0"/>
              </a:rPr>
            </a:br>
            <a:r>
              <a:rPr lang="en-GB" sz="500" b="1" i="1" kern="100" dirty="0">
                <a:solidFill>
                  <a:srgbClr val="4320BE"/>
                </a:solidFill>
                <a:latin typeface="IBM Plex Sans" panose="020B0503050203000203" pitchFamily="34" charset="0"/>
                <a:ea typeface="Aptos" panose="020B0004020202020204" pitchFamily="34" charset="0"/>
                <a:cs typeface="Times New Roman" panose="02020603050405020304" pitchFamily="18" charset="0"/>
              </a:rPr>
              <a:t>changing stakeholder priorities and emerging sustainability challenges?</a:t>
            </a:r>
            <a:endParaRPr lang="de-DE" sz="500" kern="100" dirty="0">
              <a:solidFill>
                <a:srgbClr val="4320BE"/>
              </a:solidFill>
              <a:latin typeface="IBM Plex Sans" panose="020B0503050203000203" pitchFamily="34" charset="0"/>
              <a:ea typeface="Aptos" panose="020B0004020202020204" pitchFamily="34" charset="0"/>
              <a:cs typeface="Times New Roman" panose="02020603050405020304" pitchFamily="18" charset="0"/>
            </a:endParaRPr>
          </a:p>
        </p:txBody>
      </p:sp>
      <p:sp>
        <p:nvSpPr>
          <p:cNvPr id="1731" name="Rechteck: abgerundete Ecken 119">
            <a:extLst>
              <a:ext uri="{FF2B5EF4-FFF2-40B4-BE49-F238E27FC236}">
                <a16:creationId xmlns:a16="http://schemas.microsoft.com/office/drawing/2014/main" id="{9F9DF65C-2271-67F7-D1FF-3DE47197D080}"/>
              </a:ext>
            </a:extLst>
          </p:cNvPr>
          <p:cNvSpPr/>
          <p:nvPr/>
        </p:nvSpPr>
        <p:spPr>
          <a:xfrm>
            <a:off x="4841913" y="5098140"/>
            <a:ext cx="2515446" cy="1596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700">
              <a:latin typeface="IBM Plex Sans" panose="020B0503050203000203" pitchFamily="34" charset="0"/>
            </a:endParaRPr>
          </a:p>
        </p:txBody>
      </p:sp>
      <p:sp>
        <p:nvSpPr>
          <p:cNvPr id="1732" name="Rechteck: abgerundete Ecken 121">
            <a:extLst>
              <a:ext uri="{FF2B5EF4-FFF2-40B4-BE49-F238E27FC236}">
                <a16:creationId xmlns:a16="http://schemas.microsoft.com/office/drawing/2014/main" id="{49F33270-764A-7603-4A9F-A25270B90856}"/>
              </a:ext>
            </a:extLst>
          </p:cNvPr>
          <p:cNvSpPr/>
          <p:nvPr/>
        </p:nvSpPr>
        <p:spPr>
          <a:xfrm>
            <a:off x="1810227" y="5098140"/>
            <a:ext cx="2515446" cy="159672"/>
          </a:xfrm>
          <a:prstGeom prst="round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700">
              <a:latin typeface="IBM Plex Sans" panose="020B0503050203000203" pitchFamily="34" charset="0"/>
            </a:endParaRPr>
          </a:p>
        </p:txBody>
      </p:sp>
      <p:sp>
        <p:nvSpPr>
          <p:cNvPr id="1733" name="Rechteck: abgerundete Ecken 123">
            <a:extLst>
              <a:ext uri="{FF2B5EF4-FFF2-40B4-BE49-F238E27FC236}">
                <a16:creationId xmlns:a16="http://schemas.microsoft.com/office/drawing/2014/main" id="{D09776C5-3BEE-5FFC-7821-21385EF293D4}"/>
              </a:ext>
            </a:extLst>
          </p:cNvPr>
          <p:cNvSpPr/>
          <p:nvPr/>
        </p:nvSpPr>
        <p:spPr>
          <a:xfrm>
            <a:off x="7895469" y="5098140"/>
            <a:ext cx="2515446" cy="1596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700">
              <a:latin typeface="IBM Plex Sans" panose="020B0503050203000203" pitchFamily="34" charset="0"/>
            </a:endParaRPr>
          </a:p>
        </p:txBody>
      </p:sp>
      <p:sp>
        <p:nvSpPr>
          <p:cNvPr id="1734" name="TextBox 269">
            <a:extLst>
              <a:ext uri="{FF2B5EF4-FFF2-40B4-BE49-F238E27FC236}">
                <a16:creationId xmlns:a16="http://schemas.microsoft.com/office/drawing/2014/main" id="{762F5D4D-2CD5-11A3-14B8-2CCB62136A2D}"/>
              </a:ext>
            </a:extLst>
          </p:cNvPr>
          <p:cNvSpPr txBox="1"/>
          <p:nvPr/>
        </p:nvSpPr>
        <p:spPr>
          <a:xfrm>
            <a:off x="4834613" y="5076270"/>
            <a:ext cx="2547874" cy="246221"/>
          </a:xfrm>
          <a:prstGeom prst="rect">
            <a:avLst/>
          </a:prstGeom>
          <a:solidFill>
            <a:srgbClr val="F2F2F2"/>
          </a:solidFill>
        </p:spPr>
        <p:txBody>
          <a:bodyPr wrap="square">
            <a:spAutoFit/>
          </a:bodyPr>
          <a:lstStyle/>
          <a:p>
            <a:pPr algn="ctr">
              <a:spcAft>
                <a:spcPts val="566"/>
              </a:spcAft>
            </a:pPr>
            <a:r>
              <a:rPr lang="en-GB" sz="500" b="1" i="1" kern="100" dirty="0">
                <a:solidFill>
                  <a:srgbClr val="4320BE"/>
                </a:solidFill>
                <a:latin typeface="IBM Plex Sans" panose="020B0503050203000203" pitchFamily="34" charset="0"/>
                <a:ea typeface="Aptos" panose="020B0004020202020204" pitchFamily="34" charset="0"/>
                <a:cs typeface="Times New Roman" panose="02020603050405020304" pitchFamily="18" charset="0"/>
              </a:rPr>
              <a:t>How can we engage external stakeholders in collaborative idea </a:t>
            </a:r>
            <a:br>
              <a:rPr lang="en-GB" sz="500" b="1" i="1" kern="100" dirty="0">
                <a:solidFill>
                  <a:srgbClr val="4320BE"/>
                </a:solidFill>
                <a:latin typeface="IBM Plex Sans" panose="020B0503050203000203" pitchFamily="34" charset="0"/>
                <a:ea typeface="Aptos" panose="020B0004020202020204" pitchFamily="34" charset="0"/>
                <a:cs typeface="Times New Roman" panose="02020603050405020304" pitchFamily="18" charset="0"/>
              </a:rPr>
            </a:br>
            <a:r>
              <a:rPr lang="en-GB" sz="500" b="1" i="1" kern="100" dirty="0">
                <a:solidFill>
                  <a:srgbClr val="4320BE"/>
                </a:solidFill>
                <a:latin typeface="IBM Plex Sans" panose="020B0503050203000203" pitchFamily="34" charset="0"/>
                <a:ea typeface="Aptos" panose="020B0004020202020204" pitchFamily="34" charset="0"/>
                <a:cs typeface="Times New Roman" panose="02020603050405020304" pitchFamily="18" charset="0"/>
              </a:rPr>
              <a:t>generation and exploration of sustainable innovation practices? </a:t>
            </a:r>
            <a:endParaRPr lang="de-DE" sz="500" kern="100" dirty="0">
              <a:solidFill>
                <a:srgbClr val="4320BE"/>
              </a:solidFill>
              <a:latin typeface="IBM Plex Sans" panose="020B0503050203000203" pitchFamily="34" charset="0"/>
              <a:ea typeface="Aptos" panose="020B0004020202020204" pitchFamily="34" charset="0"/>
              <a:cs typeface="Times New Roman" panose="02020603050405020304" pitchFamily="18" charset="0"/>
            </a:endParaRPr>
          </a:p>
        </p:txBody>
      </p:sp>
      <p:sp>
        <p:nvSpPr>
          <p:cNvPr id="1735" name="TextBox 268">
            <a:extLst>
              <a:ext uri="{FF2B5EF4-FFF2-40B4-BE49-F238E27FC236}">
                <a16:creationId xmlns:a16="http://schemas.microsoft.com/office/drawing/2014/main" id="{32B86412-0A26-F1FB-E900-EB9DAFB8AC19}"/>
              </a:ext>
            </a:extLst>
          </p:cNvPr>
          <p:cNvSpPr txBox="1"/>
          <p:nvPr/>
        </p:nvSpPr>
        <p:spPr>
          <a:xfrm>
            <a:off x="1836024" y="5076270"/>
            <a:ext cx="2417282" cy="246221"/>
          </a:xfrm>
          <a:prstGeom prst="rect">
            <a:avLst/>
          </a:prstGeom>
          <a:noFill/>
        </p:spPr>
        <p:txBody>
          <a:bodyPr wrap="square">
            <a:spAutoFit/>
          </a:bodyPr>
          <a:lstStyle/>
          <a:p>
            <a:pPr algn="ctr">
              <a:spcAft>
                <a:spcPts val="566"/>
              </a:spcAft>
            </a:pPr>
            <a:r>
              <a:rPr lang="en-GB" sz="500" b="1" i="1" kern="100" dirty="0">
                <a:solidFill>
                  <a:srgbClr val="4320BE"/>
                </a:solidFill>
                <a:latin typeface="IBM Plex Sans" panose="020B0503050203000203" pitchFamily="34" charset="0"/>
                <a:ea typeface="Aptos" panose="020B0004020202020204" pitchFamily="34" charset="0"/>
                <a:cs typeface="Times New Roman" panose="02020603050405020304" pitchFamily="18" charset="0"/>
              </a:rPr>
              <a:t>How can we proactively explore opportunities for sustainable innovation, </a:t>
            </a:r>
            <a:br>
              <a:rPr lang="en-GB" sz="500" b="1" i="1" kern="100" dirty="0">
                <a:solidFill>
                  <a:srgbClr val="4320BE"/>
                </a:solidFill>
                <a:latin typeface="IBM Plex Sans" panose="020B0503050203000203" pitchFamily="34" charset="0"/>
                <a:ea typeface="Aptos" panose="020B0004020202020204" pitchFamily="34" charset="0"/>
                <a:cs typeface="Times New Roman" panose="02020603050405020304" pitchFamily="18" charset="0"/>
              </a:rPr>
            </a:br>
            <a:r>
              <a:rPr lang="en-GB" sz="500" b="1" i="1" kern="100" dirty="0">
                <a:solidFill>
                  <a:srgbClr val="4320BE"/>
                </a:solidFill>
                <a:latin typeface="IBM Plex Sans" panose="020B0503050203000203" pitchFamily="34" charset="0"/>
                <a:ea typeface="Aptos" panose="020B0004020202020204" pitchFamily="34" charset="0"/>
                <a:cs typeface="Times New Roman" panose="02020603050405020304" pitchFamily="18" charset="0"/>
              </a:rPr>
              <a:t>avoid unintended consequences, and enhance resilience? </a:t>
            </a:r>
            <a:endParaRPr lang="de-DE" sz="500" kern="100" dirty="0">
              <a:solidFill>
                <a:srgbClr val="4320BE"/>
              </a:solidFill>
              <a:latin typeface="IBM Plex Sans" panose="020B0503050203000203" pitchFamily="34" charset="0"/>
              <a:ea typeface="Aptos" panose="020B0004020202020204" pitchFamily="34" charset="0"/>
              <a:cs typeface="Times New Roman" panose="02020603050405020304" pitchFamily="18" charset="0"/>
            </a:endParaRPr>
          </a:p>
        </p:txBody>
      </p:sp>
      <p:sp>
        <p:nvSpPr>
          <p:cNvPr id="1736" name="TextBox 267">
            <a:extLst>
              <a:ext uri="{FF2B5EF4-FFF2-40B4-BE49-F238E27FC236}">
                <a16:creationId xmlns:a16="http://schemas.microsoft.com/office/drawing/2014/main" id="{5E3C4144-27B3-7D5D-39FD-34510FAD8A13}"/>
              </a:ext>
            </a:extLst>
          </p:cNvPr>
          <p:cNvSpPr txBox="1"/>
          <p:nvPr/>
        </p:nvSpPr>
        <p:spPr>
          <a:xfrm>
            <a:off x="7800739" y="5076270"/>
            <a:ext cx="2699933" cy="246221"/>
          </a:xfrm>
          <a:prstGeom prst="rect">
            <a:avLst/>
          </a:prstGeom>
          <a:solidFill>
            <a:srgbClr val="F2F2F2"/>
          </a:solidFill>
        </p:spPr>
        <p:txBody>
          <a:bodyPr wrap="square">
            <a:spAutoFit/>
          </a:bodyPr>
          <a:lstStyle/>
          <a:p>
            <a:pPr algn="ctr">
              <a:spcAft>
                <a:spcPts val="566"/>
              </a:spcAft>
            </a:pPr>
            <a:r>
              <a:rPr lang="en-GB" sz="500" b="1" i="1" kern="100" dirty="0">
                <a:solidFill>
                  <a:srgbClr val="4320BE"/>
                </a:solidFill>
                <a:latin typeface="IBM Plex Sans" panose="020B0503050203000203" pitchFamily="34" charset="0"/>
                <a:ea typeface="Aptos" panose="020B0004020202020204" pitchFamily="34" charset="0"/>
                <a:cs typeface="Times New Roman" panose="02020603050405020304" pitchFamily="18" charset="0"/>
              </a:rPr>
              <a:t>How can we engage employees to collaboratively drive sustainable </a:t>
            </a:r>
            <a:br>
              <a:rPr lang="en-GB" sz="500" b="1" i="1" kern="100" dirty="0">
                <a:solidFill>
                  <a:srgbClr val="4320BE"/>
                </a:solidFill>
                <a:latin typeface="IBM Plex Sans" panose="020B0503050203000203" pitchFamily="34" charset="0"/>
                <a:ea typeface="Aptos" panose="020B0004020202020204" pitchFamily="34" charset="0"/>
                <a:cs typeface="Times New Roman" panose="02020603050405020304" pitchFamily="18" charset="0"/>
              </a:rPr>
            </a:br>
            <a:r>
              <a:rPr lang="en-GB" sz="500" b="1" i="1" kern="100" dirty="0">
                <a:solidFill>
                  <a:srgbClr val="4320BE"/>
                </a:solidFill>
                <a:latin typeface="IBM Plex Sans" panose="020B0503050203000203" pitchFamily="34" charset="0"/>
                <a:ea typeface="Aptos" panose="020B0004020202020204" pitchFamily="34" charset="0"/>
                <a:cs typeface="Times New Roman" panose="02020603050405020304" pitchFamily="18" charset="0"/>
              </a:rPr>
              <a:t>innovation by  experimenting with new methods and artefacts?</a:t>
            </a:r>
            <a:endParaRPr lang="de-DE" sz="500" kern="100" dirty="0">
              <a:solidFill>
                <a:srgbClr val="4320BE"/>
              </a:solidFill>
              <a:latin typeface="IBM Plex Sans" panose="020B0503050203000203" pitchFamily="34" charset="0"/>
              <a:ea typeface="Aptos" panose="020B0004020202020204" pitchFamily="34" charset="0"/>
              <a:cs typeface="Times New Roman" panose="02020603050405020304" pitchFamily="18" charset="0"/>
            </a:endParaRPr>
          </a:p>
        </p:txBody>
      </p:sp>
      <p:pic>
        <p:nvPicPr>
          <p:cNvPr id="1746" name="Picture 2" descr="Downloads - Creative Commons">
            <a:extLst>
              <a:ext uri="{FF2B5EF4-FFF2-40B4-BE49-F238E27FC236}">
                <a16:creationId xmlns:a16="http://schemas.microsoft.com/office/drawing/2014/main" id="{1FA561B5-E4E1-8B80-D6F2-22CAFC7DD463}"/>
              </a:ext>
            </a:extLst>
          </p:cNvPr>
          <p:cNvPicPr>
            <a:picLocks noChangeAspect="1" noChangeArrowheads="1"/>
          </p:cNvPicPr>
          <p:nvPr/>
        </p:nvPicPr>
        <p:blipFill>
          <a:blip r:embed="rId59" cstate="print">
            <a:extLst>
              <a:ext uri="{28A0092B-C50C-407E-A947-70E740481C1C}">
                <a14:useLocalDpi xmlns:a14="http://schemas.microsoft.com/office/drawing/2010/main"/>
              </a:ext>
            </a:extLst>
          </a:blip>
          <a:srcRect/>
          <a:stretch>
            <a:fillRect/>
          </a:stretch>
        </p:blipFill>
        <p:spPr bwMode="auto">
          <a:xfrm>
            <a:off x="10828088" y="288227"/>
            <a:ext cx="805888" cy="281961"/>
          </a:xfrm>
          <a:prstGeom prst="rect">
            <a:avLst/>
          </a:prstGeom>
          <a:noFill/>
          <a:extLst>
            <a:ext uri="{909E8E84-426E-40DD-AFC4-6F175D3DCCD1}">
              <a14:hiddenFill xmlns:a14="http://schemas.microsoft.com/office/drawing/2010/main">
                <a:solidFill>
                  <a:srgbClr val="FFFFFF"/>
                </a:solidFill>
              </a14:hiddenFill>
            </a:ext>
          </a:extLst>
        </p:spPr>
      </p:pic>
      <p:cxnSp>
        <p:nvCxnSpPr>
          <p:cNvPr id="1717" name="Gerader Verbinder 95">
            <a:extLst>
              <a:ext uri="{FF2B5EF4-FFF2-40B4-BE49-F238E27FC236}">
                <a16:creationId xmlns:a16="http://schemas.microsoft.com/office/drawing/2014/main" id="{5A056483-F94E-3AB8-B7B4-96226497A3CD}"/>
              </a:ext>
            </a:extLst>
          </p:cNvPr>
          <p:cNvCxnSpPr>
            <a:cxnSpLocks/>
          </p:cNvCxnSpPr>
          <p:nvPr/>
        </p:nvCxnSpPr>
        <p:spPr>
          <a:xfrm>
            <a:off x="7807493" y="3478406"/>
            <a:ext cx="3054623" cy="2502"/>
          </a:xfrm>
          <a:prstGeom prst="line">
            <a:avLst/>
          </a:prstGeom>
          <a:ln w="31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19" name="Gerader Verbinder 104">
            <a:extLst>
              <a:ext uri="{FF2B5EF4-FFF2-40B4-BE49-F238E27FC236}">
                <a16:creationId xmlns:a16="http://schemas.microsoft.com/office/drawing/2014/main" id="{D64472C0-EBE5-ABC6-4376-8034CC81DBAA}"/>
              </a:ext>
            </a:extLst>
          </p:cNvPr>
          <p:cNvCxnSpPr>
            <a:cxnSpLocks/>
          </p:cNvCxnSpPr>
          <p:nvPr/>
        </p:nvCxnSpPr>
        <p:spPr>
          <a:xfrm>
            <a:off x="1331581" y="3479104"/>
            <a:ext cx="3054623" cy="2502"/>
          </a:xfrm>
          <a:prstGeom prst="line">
            <a:avLst/>
          </a:prstGeom>
          <a:ln w="31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86122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0517B5"/>
        </a:solidFill>
        <a:effectLst/>
      </p:bgPr>
    </p:bg>
    <p:spTree>
      <p:nvGrpSpPr>
        <p:cNvPr id="1" name="">
          <a:extLst>
            <a:ext uri="{FF2B5EF4-FFF2-40B4-BE49-F238E27FC236}">
              <a16:creationId xmlns:a16="http://schemas.microsoft.com/office/drawing/2014/main" id="{36240065-F5F1-9C75-F77D-B8624807F99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E23AE70-C8AA-A86E-6DD5-62C3A8723F3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0E492D-608D-E501-A1DD-13A5C6A86C01}"/>
              </a:ext>
            </a:extLst>
          </p:cNvPr>
          <p:cNvSpPr>
            <a:spLocks noGrp="1"/>
          </p:cNvSpPr>
          <p:nvPr>
            <p:ph type="title"/>
          </p:nvPr>
        </p:nvSpPr>
        <p:spPr>
          <a:xfrm>
            <a:off x="838200" y="385297"/>
            <a:ext cx="10515600" cy="1325563"/>
          </a:xfrm>
        </p:spPr>
        <p:txBody>
          <a:bodyPr>
            <a:normAutofit/>
          </a:bodyPr>
          <a:lstStyle/>
          <a:p>
            <a:r>
              <a:rPr lang="en-GB" sz="3600" b="1" noProof="0" dirty="0">
                <a:solidFill>
                  <a:schemeClr val="bg1"/>
                </a:solidFill>
                <a:latin typeface="IBM Plex Sans" panose="020B0503050203000203" pitchFamily="34" charset="0"/>
                <a:ea typeface="+mn-ea"/>
              </a:rPr>
              <a:t>Chapter 4</a:t>
            </a:r>
            <a:br>
              <a:rPr lang="en-GB" sz="3600" b="1" noProof="0" dirty="0">
                <a:solidFill>
                  <a:schemeClr val="bg1"/>
                </a:solidFill>
                <a:latin typeface="IBM Plex Sans" panose="020B0503050203000203" pitchFamily="34" charset="0"/>
                <a:ea typeface="+mn-ea"/>
              </a:rPr>
            </a:br>
            <a:r>
              <a:rPr lang="en-GB" sz="3600" noProof="0" dirty="0">
                <a:solidFill>
                  <a:schemeClr val="bg1"/>
                </a:solidFill>
                <a:latin typeface="IBM Plex Sans" panose="020B0503050203000203" pitchFamily="34" charset="0"/>
              </a:rPr>
              <a:t>Conceiving Innovation Cultures</a:t>
            </a:r>
            <a:endParaRPr lang="en-GB" sz="3600" noProof="0" dirty="0">
              <a:solidFill>
                <a:schemeClr val="bg1"/>
              </a:solidFill>
              <a:latin typeface="IBM Plex Sans" panose="020B0503050203000203" pitchFamily="34" charset="0"/>
              <a:ea typeface="+mn-ea"/>
            </a:endParaRPr>
          </a:p>
        </p:txBody>
      </p:sp>
      <p:sp>
        <p:nvSpPr>
          <p:cNvPr id="7" name="Slide Number Placeholder 6">
            <a:extLst>
              <a:ext uri="{FF2B5EF4-FFF2-40B4-BE49-F238E27FC236}">
                <a16:creationId xmlns:a16="http://schemas.microsoft.com/office/drawing/2014/main" id="{91F92BA7-8711-7F4F-3A75-80A39CF08C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Tree>
    <p:extLst>
      <p:ext uri="{BB962C8B-B14F-4D97-AF65-F5344CB8AC3E}">
        <p14:creationId xmlns:p14="http://schemas.microsoft.com/office/powerpoint/2010/main" val="14971881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65ED5-D7AF-6BA8-7E23-73692E14BA8D}"/>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2FBA162-306C-765D-5A9C-0D8DAD134D9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B359AD49-DC35-B625-A5BE-A4942A3E5AAA}"/>
              </a:ext>
            </a:extLst>
          </p:cNvPr>
          <p:cNvSpPr>
            <a:spLocks noGrp="1"/>
          </p:cNvSpPr>
          <p:nvPr>
            <p:ph type="title"/>
          </p:nvPr>
        </p:nvSpPr>
        <p:spPr>
          <a:xfrm>
            <a:off x="838200" y="615386"/>
            <a:ext cx="10515600" cy="1325563"/>
          </a:xfrm>
        </p:spPr>
        <p:txBody>
          <a:bodyPr>
            <a:normAutofit fontScale="90000"/>
          </a:bodyPr>
          <a:lstStyle/>
          <a:p>
            <a:r>
              <a:rPr lang="en-GB" sz="2000" b="1" dirty="0">
                <a:solidFill>
                  <a:srgbClr val="0517B5"/>
                </a:solidFill>
              </a:rPr>
              <a:t>Chapter 4 / Conceiving Innovation Cultures</a:t>
            </a:r>
            <a:br>
              <a:rPr lang="en-GB" sz="1800" b="1" dirty="0">
                <a:solidFill>
                  <a:srgbClr val="0517B5"/>
                </a:solidFill>
              </a:rPr>
            </a:br>
            <a:r>
              <a:rPr lang="en-US" sz="4000" dirty="0">
                <a:solidFill>
                  <a:srgbClr val="0517B5"/>
                </a:solidFill>
              </a:rPr>
              <a:t>Ethnographic Inquiry to Understand Values, Tensions and Gaps </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D6F2B112-AB44-A182-E969-81819BE396D6}"/>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FF04A3F4-8C05-51A1-E1FC-0647381B3D3D}"/>
              </a:ext>
            </a:extLst>
          </p:cNvPr>
          <p:cNvSpPr>
            <a:spLocks noGrp="1"/>
          </p:cNvSpPr>
          <p:nvPr>
            <p:ph idx="1"/>
          </p:nvPr>
        </p:nvSpPr>
        <p:spPr>
          <a:xfrm>
            <a:off x="838200" y="2080699"/>
            <a:ext cx="10515600" cy="4351338"/>
          </a:xfrm>
        </p:spPr>
        <p:txBody>
          <a:bodyPr>
            <a:normAutofit/>
          </a:bodyPr>
          <a:lstStyle/>
          <a:p>
            <a:pPr>
              <a:buClr>
                <a:schemeClr val="tx1"/>
              </a:buClr>
              <a:buFont typeface="Wingdings" panose="05000000000000000000" pitchFamily="2" charset="2"/>
              <a:buChar char="§"/>
              <a:defRPr/>
            </a:pPr>
            <a:r>
              <a:rPr lang="en-US" sz="2000" dirty="0"/>
              <a:t>Challenges in Conceiving Cultures </a:t>
            </a:r>
          </a:p>
          <a:p>
            <a:pPr>
              <a:buClr>
                <a:schemeClr val="tx1"/>
              </a:buClr>
              <a:buFont typeface="Wingdings" panose="05000000000000000000" pitchFamily="2" charset="2"/>
              <a:buChar char="§"/>
              <a:defRPr/>
            </a:pPr>
            <a:r>
              <a:rPr lang="en-US" sz="2000" dirty="0"/>
              <a:t>Ethnography as a Practice-Based Approach to Conceiving Values </a:t>
            </a:r>
          </a:p>
          <a:p>
            <a:pPr>
              <a:buClr>
                <a:schemeClr val="tx1"/>
              </a:buClr>
              <a:buFont typeface="Wingdings" panose="05000000000000000000" pitchFamily="2" charset="2"/>
              <a:buChar char="§"/>
              <a:defRPr/>
            </a:pPr>
            <a:r>
              <a:rPr lang="de-DE" sz="2000" dirty="0" err="1"/>
              <a:t>Ethnographic</a:t>
            </a:r>
            <a:r>
              <a:rPr lang="de-DE" sz="2000" dirty="0"/>
              <a:t> </a:t>
            </a:r>
            <a:r>
              <a:rPr lang="de-DE" sz="2000" dirty="0" err="1"/>
              <a:t>Approaches</a:t>
            </a:r>
            <a:r>
              <a:rPr lang="de-DE" sz="2000" dirty="0"/>
              <a:t> </a:t>
            </a:r>
          </a:p>
          <a:p>
            <a:pPr>
              <a:buClr>
                <a:schemeClr val="tx1"/>
              </a:buClr>
              <a:buFont typeface="Wingdings" panose="05000000000000000000" pitchFamily="2" charset="2"/>
              <a:buChar char="§"/>
              <a:defRPr/>
            </a:pPr>
            <a:r>
              <a:rPr lang="de-DE" sz="2000" i="1" dirty="0"/>
              <a:t>Rapid </a:t>
            </a:r>
            <a:r>
              <a:rPr lang="de-DE" sz="2000" i="1" dirty="0" err="1"/>
              <a:t>Ethnography</a:t>
            </a:r>
            <a:r>
              <a:rPr lang="de-DE" sz="2000" i="1" dirty="0"/>
              <a:t> </a:t>
            </a:r>
          </a:p>
        </p:txBody>
      </p:sp>
      <p:sp>
        <p:nvSpPr>
          <p:cNvPr id="3" name="Footer Placeholder 4">
            <a:extLst>
              <a:ext uri="{FF2B5EF4-FFF2-40B4-BE49-F238E27FC236}">
                <a16:creationId xmlns:a16="http://schemas.microsoft.com/office/drawing/2014/main" id="{59BB8EEF-AC8D-F559-5EBF-F7D2D5B76EB3}"/>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17754138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7D2A4-8FF3-7776-3505-F22CAA13B97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B146F82-024D-6301-D204-7D489B8CC5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9DBCED85-4B5D-7492-A9B8-1E9CBC0CFD6C}"/>
              </a:ext>
            </a:extLst>
          </p:cNvPr>
          <p:cNvSpPr>
            <a:spLocks noGrp="1"/>
          </p:cNvSpPr>
          <p:nvPr>
            <p:ph type="title"/>
          </p:nvPr>
        </p:nvSpPr>
        <p:spPr/>
        <p:txBody>
          <a:bodyPr>
            <a:normAutofit/>
          </a:bodyPr>
          <a:lstStyle/>
          <a:p>
            <a:r>
              <a:rPr lang="en-GB" sz="1800" b="1" dirty="0">
                <a:solidFill>
                  <a:srgbClr val="0517B5"/>
                </a:solidFill>
              </a:rPr>
              <a:t>Chapter 4 / Conceiving Innovation Cultures</a:t>
            </a:r>
            <a:br>
              <a:rPr lang="en-GB" sz="1800" b="1" dirty="0">
                <a:solidFill>
                  <a:srgbClr val="0517B5"/>
                </a:solidFill>
              </a:rPr>
            </a:br>
            <a:r>
              <a:rPr lang="en-US" sz="3600" dirty="0">
                <a:solidFill>
                  <a:srgbClr val="0517B5"/>
                </a:solidFill>
              </a:rPr>
              <a:t>Challenges in Conceiving Cultures</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332CBB80-EEF2-0479-403F-241AD89676F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B73FDE18-004C-EA72-7891-BD71A07C858C}"/>
              </a:ext>
            </a:extLst>
          </p:cNvPr>
          <p:cNvSpPr>
            <a:spLocks noGrp="1"/>
          </p:cNvSpPr>
          <p:nvPr>
            <p:ph idx="1"/>
          </p:nvPr>
        </p:nvSpPr>
        <p:spPr>
          <a:xfrm>
            <a:off x="838200" y="1825625"/>
            <a:ext cx="10515600" cy="4351338"/>
          </a:xfrm>
        </p:spPr>
        <p:txBody>
          <a:bodyPr>
            <a:normAutofit lnSpcReduction="10000"/>
          </a:bodyPr>
          <a:lstStyle/>
          <a:p>
            <a:pPr>
              <a:buClr>
                <a:schemeClr val="tx1"/>
              </a:buClr>
              <a:buFont typeface="Wingdings" panose="05000000000000000000" pitchFamily="2" charset="2"/>
              <a:buChar char="§"/>
              <a:defRPr/>
            </a:pPr>
            <a:r>
              <a:rPr lang="en-US" sz="2000" dirty="0"/>
              <a:t>Employees often lack the reflective distance to perceive what makes up their </a:t>
            </a:r>
            <a:r>
              <a:rPr lang="en-US" sz="2000" dirty="0" err="1"/>
              <a:t>organisational</a:t>
            </a:r>
            <a:r>
              <a:rPr lang="en-US" sz="2000" dirty="0"/>
              <a:t> culture. An external perspective can uncover hidden insights. </a:t>
            </a:r>
          </a:p>
          <a:p>
            <a:pPr>
              <a:buClr>
                <a:schemeClr val="tx1"/>
              </a:buClr>
              <a:buFont typeface="Wingdings" panose="05000000000000000000" pitchFamily="2" charset="2"/>
              <a:buChar char="§"/>
              <a:defRPr/>
            </a:pPr>
            <a:r>
              <a:rPr lang="en-US" sz="2000" dirty="0"/>
              <a:t>Research that lacks a clear strategy or relies solely on self-reports is </a:t>
            </a:r>
            <a:r>
              <a:rPr lang="de-DE" sz="2000" dirty="0" err="1"/>
              <a:t>susceptible</a:t>
            </a:r>
            <a:r>
              <a:rPr lang="en-US" sz="2000" dirty="0"/>
              <a:t> to bias. </a:t>
            </a:r>
          </a:p>
          <a:p>
            <a:pPr lvl="1">
              <a:buClr>
                <a:schemeClr val="tx1"/>
              </a:buClr>
              <a:buFont typeface="Wingdings" panose="05000000000000000000" pitchFamily="2" charset="2"/>
              <a:buChar char="§"/>
              <a:defRPr/>
            </a:pPr>
            <a:r>
              <a:rPr lang="en-US" sz="1600" dirty="0"/>
              <a:t>Informants </a:t>
            </a:r>
            <a:r>
              <a:rPr lang="en-US" sz="1600" dirty="0" err="1"/>
              <a:t>overemphasising</a:t>
            </a:r>
            <a:r>
              <a:rPr lang="en-US" sz="1600" dirty="0"/>
              <a:t> superficial aspects because they seem interesting (e.g. a charity event) </a:t>
            </a:r>
          </a:p>
          <a:p>
            <a:pPr lvl="1">
              <a:buClr>
                <a:schemeClr val="tx1"/>
              </a:buClr>
              <a:buFont typeface="Wingdings" panose="05000000000000000000" pitchFamily="2" charset="2"/>
              <a:buChar char="§"/>
              <a:defRPr/>
            </a:pPr>
            <a:r>
              <a:rPr lang="en-US" sz="1600" dirty="0"/>
              <a:t>Overlooking key aspects, they regard as trivial (e.g. decision-making routines)</a:t>
            </a:r>
          </a:p>
          <a:p>
            <a:pPr lvl="1">
              <a:buClr>
                <a:schemeClr val="tx1"/>
              </a:buClr>
              <a:buFont typeface="Wingdings" panose="05000000000000000000" pitchFamily="2" charset="2"/>
              <a:buChar char="§"/>
              <a:defRPr/>
            </a:pPr>
            <a:r>
              <a:rPr lang="en-US" sz="1600" dirty="0"/>
              <a:t>Social desirability and confirmation biases </a:t>
            </a:r>
          </a:p>
          <a:p>
            <a:pPr lvl="1">
              <a:buClr>
                <a:schemeClr val="tx1"/>
              </a:buClr>
              <a:buFont typeface="Wingdings" panose="05000000000000000000" pitchFamily="2" charset="2"/>
              <a:buChar char="§"/>
              <a:defRPr/>
            </a:pPr>
            <a:r>
              <a:rPr lang="de-DE" sz="1600" dirty="0" err="1"/>
              <a:t>Generalising</a:t>
            </a:r>
            <a:r>
              <a:rPr lang="en-US" sz="1600" dirty="0"/>
              <a:t> one’s experiences within a subculture for the entire organization</a:t>
            </a:r>
          </a:p>
          <a:p>
            <a:pPr lvl="1">
              <a:buClr>
                <a:schemeClr val="tx1"/>
              </a:buClr>
              <a:buFont typeface="Wingdings" panose="05000000000000000000" pitchFamily="2" charset="2"/>
              <a:buChar char="§"/>
              <a:defRPr/>
            </a:pPr>
            <a:r>
              <a:rPr lang="en-US" sz="1600" dirty="0"/>
              <a:t>Self-censorship when respondents feel judged or worry about being seen as overly critical</a:t>
            </a:r>
          </a:p>
          <a:p>
            <a:pPr>
              <a:buClr>
                <a:schemeClr val="tx1"/>
              </a:buClr>
              <a:buFont typeface="Wingdings" panose="05000000000000000000" pitchFamily="2" charset="2"/>
              <a:buChar char="§"/>
              <a:defRPr/>
            </a:pPr>
            <a:r>
              <a:rPr lang="en-US" sz="2000" dirty="0"/>
              <a:t>To address biases and other challenges, researchers adopt quality criteria for qualitative research (e.g. comprehensibility, empirical grounding, reflected subjectivity).</a:t>
            </a:r>
            <a:r>
              <a:rPr lang="en-US" sz="2000" baseline="30000" dirty="0"/>
              <a:t>24</a:t>
            </a:r>
            <a:r>
              <a:rPr lang="en-US" sz="2000" dirty="0"/>
              <a:t> </a:t>
            </a:r>
          </a:p>
          <a:p>
            <a:pPr>
              <a:buClr>
                <a:schemeClr val="tx1"/>
              </a:buClr>
              <a:buFont typeface="Wingdings" panose="05000000000000000000" pitchFamily="2" charset="2"/>
              <a:buChar char="§"/>
              <a:defRPr/>
            </a:pPr>
            <a:r>
              <a:rPr lang="en-US" sz="2000" dirty="0"/>
              <a:t>Triangulation of data sources, methods and researcher perspectives further helps to get an </a:t>
            </a:r>
            <a:r>
              <a:rPr lang="de-DE" sz="2000" dirty="0" err="1"/>
              <a:t>accurate</a:t>
            </a:r>
            <a:r>
              <a:rPr lang="de-DE" sz="2000" dirty="0"/>
              <a:t> and </a:t>
            </a:r>
            <a:r>
              <a:rPr lang="de-DE" sz="2000" dirty="0" err="1"/>
              <a:t>nuanced</a:t>
            </a:r>
            <a:r>
              <a:rPr lang="de-DE" sz="2000" dirty="0"/>
              <a:t> </a:t>
            </a:r>
            <a:r>
              <a:rPr lang="de-DE" sz="2000" dirty="0" err="1"/>
              <a:t>understanding</a:t>
            </a:r>
            <a:r>
              <a:rPr lang="de-DE" sz="2000" dirty="0"/>
              <a:t>.</a:t>
            </a:r>
            <a:endParaRPr lang="en-US" sz="2000" dirty="0"/>
          </a:p>
          <a:p>
            <a:pPr>
              <a:buClr>
                <a:schemeClr val="tx1"/>
              </a:buClr>
              <a:buFont typeface="Wingdings" panose="05000000000000000000" pitchFamily="2" charset="2"/>
              <a:buChar char="§"/>
              <a:defRPr/>
            </a:pPr>
            <a:r>
              <a:rPr lang="en-US" sz="2000" dirty="0"/>
              <a:t>A key challenge is identifying values–action gaps, which requires </a:t>
            </a:r>
            <a:r>
              <a:rPr lang="en-US" sz="2000" dirty="0" err="1"/>
              <a:t>contextualising</a:t>
            </a:r>
            <a:r>
              <a:rPr lang="en-US" sz="2000" dirty="0"/>
              <a:t> a company’s sustainability performance to assess their relevance and severity.</a:t>
            </a:r>
          </a:p>
          <a:p>
            <a:pPr>
              <a:buClr>
                <a:schemeClr val="tx1"/>
              </a:buClr>
              <a:buFont typeface="Wingdings" panose="05000000000000000000" pitchFamily="2" charset="2"/>
              <a:buChar char="§"/>
              <a:defRPr/>
            </a:pPr>
            <a:endParaRPr lang="en-GB" sz="1800" i="1" dirty="0"/>
          </a:p>
        </p:txBody>
      </p:sp>
      <p:sp>
        <p:nvSpPr>
          <p:cNvPr id="3" name="Footer Placeholder 4">
            <a:extLst>
              <a:ext uri="{FF2B5EF4-FFF2-40B4-BE49-F238E27FC236}">
                <a16:creationId xmlns:a16="http://schemas.microsoft.com/office/drawing/2014/main" id="{67E5AC49-A582-F1A8-3280-F10698CE9B21}"/>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41194342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E1AEC-D30C-E989-0708-C0C98377C62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60730BD-92AC-B6E7-49B4-B9D1527A11D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3655466F-8A50-4F17-5747-48B49EF117CC}"/>
              </a:ext>
            </a:extLst>
          </p:cNvPr>
          <p:cNvSpPr>
            <a:spLocks noGrp="1"/>
          </p:cNvSpPr>
          <p:nvPr>
            <p:ph type="title"/>
          </p:nvPr>
        </p:nvSpPr>
        <p:spPr>
          <a:xfrm>
            <a:off x="838200" y="615386"/>
            <a:ext cx="10515600" cy="1325563"/>
          </a:xfrm>
        </p:spPr>
        <p:txBody>
          <a:bodyPr>
            <a:normAutofit fontScale="90000"/>
          </a:bodyPr>
          <a:lstStyle/>
          <a:p>
            <a:r>
              <a:rPr lang="en-GB" sz="2000" b="1" dirty="0">
                <a:solidFill>
                  <a:srgbClr val="0517B5"/>
                </a:solidFill>
              </a:rPr>
              <a:t>Chapter 4 / Conceiving Innovation Cultures</a:t>
            </a:r>
            <a:br>
              <a:rPr lang="en-GB" sz="1800" b="1" dirty="0">
                <a:solidFill>
                  <a:srgbClr val="0517B5"/>
                </a:solidFill>
              </a:rPr>
            </a:br>
            <a:r>
              <a:rPr lang="en-US" sz="4000" dirty="0">
                <a:solidFill>
                  <a:srgbClr val="0517B5"/>
                </a:solidFill>
              </a:rPr>
              <a:t>Ethnography as a Practice-Based Approach to</a:t>
            </a:r>
            <a:br>
              <a:rPr lang="en-US" sz="4000" dirty="0">
                <a:solidFill>
                  <a:srgbClr val="0517B5"/>
                </a:solidFill>
              </a:rPr>
            </a:br>
            <a:r>
              <a:rPr lang="en-US" sz="4000" dirty="0">
                <a:solidFill>
                  <a:srgbClr val="0517B5"/>
                </a:solidFill>
              </a:rPr>
              <a:t>Conceiving Values </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6EE89611-2DCC-33EC-6ADA-C1C134E2ED5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3ECD77CA-79E1-BDC8-027E-CF7F300DB3C8}"/>
              </a:ext>
            </a:extLst>
          </p:cNvPr>
          <p:cNvSpPr>
            <a:spLocks noGrp="1"/>
          </p:cNvSpPr>
          <p:nvPr>
            <p:ph idx="1"/>
          </p:nvPr>
        </p:nvSpPr>
        <p:spPr>
          <a:xfrm>
            <a:off x="838200" y="2075886"/>
            <a:ext cx="10515600" cy="4351338"/>
          </a:xfrm>
        </p:spPr>
        <p:txBody>
          <a:bodyPr>
            <a:normAutofit/>
          </a:bodyPr>
          <a:lstStyle/>
          <a:p>
            <a:pPr>
              <a:buClr>
                <a:schemeClr val="tx1"/>
              </a:buClr>
              <a:buFont typeface="Wingdings" panose="05000000000000000000" pitchFamily="2" charset="2"/>
              <a:buChar char="§"/>
              <a:defRPr/>
            </a:pPr>
            <a:r>
              <a:rPr lang="en-US" sz="2000" dirty="0"/>
              <a:t>Ethnography is an especially effective approach to understanding values, cultural tensions and values-action gaps. </a:t>
            </a:r>
          </a:p>
          <a:p>
            <a:pPr>
              <a:buClr>
                <a:schemeClr val="tx1"/>
              </a:buClr>
              <a:buFont typeface="Wingdings" panose="05000000000000000000" pitchFamily="2" charset="2"/>
              <a:buChar char="§"/>
              <a:defRPr/>
            </a:pPr>
            <a:r>
              <a:rPr lang="en-US" sz="2000" dirty="0"/>
              <a:t>This is because ethnography sees values as intertwined with </a:t>
            </a:r>
            <a:r>
              <a:rPr lang="en-US" sz="2000" dirty="0" err="1"/>
              <a:t>organisational</a:t>
            </a:r>
            <a:r>
              <a:rPr lang="en-US" sz="2000" dirty="0"/>
              <a:t> practices and mediating artefacts. </a:t>
            </a:r>
          </a:p>
          <a:p>
            <a:pPr>
              <a:buClr>
                <a:schemeClr val="tx1"/>
              </a:buClr>
              <a:buFont typeface="Wingdings" panose="05000000000000000000" pitchFamily="2" charset="2"/>
              <a:buChar char="§"/>
              <a:defRPr/>
            </a:pPr>
            <a:r>
              <a:rPr lang="en-US" sz="2000" dirty="0"/>
              <a:t>This approach differs from substantive and procedural approaches to </a:t>
            </a:r>
            <a:r>
              <a:rPr lang="en-US" sz="2000" dirty="0" err="1"/>
              <a:t>analysing</a:t>
            </a:r>
            <a:r>
              <a:rPr lang="en-US" sz="2000" dirty="0"/>
              <a:t> sustainability values in viewing values as interactive and dynamic ‘lived realities’ and not as ‘ready-made entities’ that can be found in policy agreements or self-reports.</a:t>
            </a:r>
            <a:r>
              <a:rPr lang="en-US" sz="2000" baseline="30000" dirty="0"/>
              <a:t>1</a:t>
            </a:r>
            <a:endParaRPr lang="en-US" sz="2000" dirty="0"/>
          </a:p>
          <a:p>
            <a:pPr>
              <a:buClr>
                <a:schemeClr val="tx1"/>
              </a:buClr>
              <a:buFont typeface="Wingdings" panose="05000000000000000000" pitchFamily="2" charset="2"/>
              <a:buChar char="§"/>
              <a:defRPr/>
            </a:pPr>
            <a:endParaRPr lang="en-GB" sz="1800" i="1" dirty="0"/>
          </a:p>
        </p:txBody>
      </p:sp>
      <p:sp>
        <p:nvSpPr>
          <p:cNvPr id="3" name="Footer Placeholder 4">
            <a:extLst>
              <a:ext uri="{FF2B5EF4-FFF2-40B4-BE49-F238E27FC236}">
                <a16:creationId xmlns:a16="http://schemas.microsoft.com/office/drawing/2014/main" id="{4340AD53-BC1F-205C-3FDE-5D4C9EAB10E9}"/>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076950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BEFF8C"/>
        </a:solidFill>
        <a:effectLst/>
      </p:bgPr>
    </p:bg>
    <p:spTree>
      <p:nvGrpSpPr>
        <p:cNvPr id="1" name="">
          <a:extLst>
            <a:ext uri="{FF2B5EF4-FFF2-40B4-BE49-F238E27FC236}">
              <a16:creationId xmlns:a16="http://schemas.microsoft.com/office/drawing/2014/main" id="{B7CAA41B-54B0-7098-6D99-EE63F384C32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ACBBE4B-D7C5-4C57-DBE9-6428F9708D1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FDE7D6E1-871C-B578-71DB-6ED80CF814B9}"/>
              </a:ext>
            </a:extLst>
          </p:cNvPr>
          <p:cNvSpPr>
            <a:spLocks noGrp="1"/>
          </p:cNvSpPr>
          <p:nvPr>
            <p:ph type="title"/>
          </p:nvPr>
        </p:nvSpPr>
        <p:spPr>
          <a:xfrm>
            <a:off x="838200" y="615384"/>
            <a:ext cx="10515600" cy="1325563"/>
          </a:xfrm>
        </p:spPr>
        <p:txBody>
          <a:bodyPr>
            <a:normAutofit fontScale="90000"/>
          </a:bodyPr>
          <a:lstStyle/>
          <a:p>
            <a:r>
              <a:rPr lang="en-GB" sz="2000" b="1" dirty="0">
                <a:solidFill>
                  <a:srgbClr val="0517B5"/>
                </a:solidFill>
              </a:rPr>
              <a:t>Chapter 4 / Conceiving Innovation Cultures</a:t>
            </a:r>
            <a:br>
              <a:rPr lang="en-GB" sz="2000" b="1" dirty="0">
                <a:solidFill>
                  <a:srgbClr val="0517B5"/>
                </a:solidFill>
              </a:rPr>
            </a:br>
            <a:r>
              <a:rPr lang="en-GB" sz="4000" noProof="0" dirty="0">
                <a:solidFill>
                  <a:srgbClr val="0517B5"/>
                </a:solidFill>
              </a:rPr>
              <a:t>Approach 2. </a:t>
            </a:r>
            <a:r>
              <a:rPr lang="en-US" sz="4000" noProof="0" dirty="0">
                <a:solidFill>
                  <a:srgbClr val="0517B5"/>
                </a:solidFill>
              </a:rPr>
              <a:t>Substantive, Procedural and Practice-Based Approaches</a:t>
            </a:r>
            <a:endParaRPr lang="en-GB" sz="3600"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77D945D8-FC97-01BB-9DB6-86EE5C88A527}"/>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5" name="TextBox 14">
            <a:extLst>
              <a:ext uri="{FF2B5EF4-FFF2-40B4-BE49-F238E27FC236}">
                <a16:creationId xmlns:a16="http://schemas.microsoft.com/office/drawing/2014/main" id="{0BCCEAD2-B250-CFCD-5A7C-C806447F830A}"/>
              </a:ext>
            </a:extLst>
          </p:cNvPr>
          <p:cNvSpPr txBox="1"/>
          <p:nvPr/>
        </p:nvSpPr>
        <p:spPr>
          <a:xfrm>
            <a:off x="838199" y="2080697"/>
            <a:ext cx="10515599" cy="3891771"/>
          </a:xfrm>
          <a:prstGeom prst="rect">
            <a:avLst/>
          </a:prstGeom>
          <a:noFill/>
        </p:spPr>
        <p:txBody>
          <a:bodyPr wrap="square">
            <a:spAutoFit/>
          </a:bodyPr>
          <a:lstStyle/>
          <a:p>
            <a:pPr lvl="0">
              <a:lnSpc>
                <a:spcPct val="90000"/>
              </a:lnSpc>
              <a:spcBef>
                <a:spcPts val="1000"/>
              </a:spcBef>
              <a:buClr>
                <a:prstClr val="black"/>
              </a:buClr>
              <a:defRPr/>
            </a:pPr>
            <a:r>
              <a:rPr lang="en-US" sz="2000" dirty="0">
                <a:solidFill>
                  <a:prstClr val="black"/>
                </a:solidFill>
                <a:latin typeface="IBM Plex Sans" panose="020B0503050203000203" pitchFamily="34" charset="0"/>
              </a:rPr>
              <a:t>Three approaches </a:t>
            </a:r>
            <a:r>
              <a:rPr lang="en-US" sz="2000" dirty="0" err="1">
                <a:latin typeface="IBM Plex Sans" panose="020B0503050203000203" pitchFamily="34" charset="0"/>
              </a:rPr>
              <a:t>analyse</a:t>
            </a:r>
            <a:r>
              <a:rPr lang="en-US" sz="2000" dirty="0">
                <a:latin typeface="IBM Plex Sans" panose="020B0503050203000203" pitchFamily="34" charset="0"/>
              </a:rPr>
              <a:t> sustainability-related values, tensions and values-action gaps</a:t>
            </a:r>
            <a:r>
              <a:rPr lang="en-US" sz="2000" dirty="0">
                <a:solidFill>
                  <a:prstClr val="black"/>
                </a:solidFill>
                <a:latin typeface="IBM Plex Sans" panose="020B0503050203000203" pitchFamily="34" charset="0"/>
              </a:rPr>
              <a:t>:</a:t>
            </a:r>
            <a:r>
              <a:rPr lang="en-US" sz="2000" baseline="30000" dirty="0"/>
              <a:t>2</a:t>
            </a:r>
            <a:endParaRPr lang="en-US" sz="2000" dirty="0">
              <a:solidFill>
                <a:prstClr val="black"/>
              </a:solidFill>
              <a:latin typeface="IBM Plex Sans" panose="020B0503050203000203" pitchFamily="34" charset="0"/>
            </a:endParaRPr>
          </a:p>
          <a:p>
            <a:pPr lvl="0">
              <a:lnSpc>
                <a:spcPct val="90000"/>
              </a:lnSpc>
              <a:spcBef>
                <a:spcPts val="1000"/>
              </a:spcBef>
              <a:buClr>
                <a:prstClr val="black"/>
              </a:buClr>
              <a:defRPr/>
            </a:pPr>
            <a:r>
              <a:rPr lang="en-US" sz="1600" b="1" dirty="0">
                <a:solidFill>
                  <a:srgbClr val="0517B5"/>
                </a:solidFill>
                <a:latin typeface="IBM Plex Sans" panose="020B0503050203000203" pitchFamily="34" charset="0"/>
              </a:rPr>
              <a:t>SUBSTANTIVE: </a:t>
            </a:r>
            <a:r>
              <a:rPr lang="en-US" sz="2000" dirty="0">
                <a:solidFill>
                  <a:prstClr val="black"/>
                </a:solidFill>
                <a:latin typeface="IBM Plex Sans" panose="020B0503050203000203" pitchFamily="34" charset="0"/>
              </a:rPr>
              <a:t>Uses predefined values with </a:t>
            </a:r>
            <a:r>
              <a:rPr lang="en-US" sz="2000" dirty="0">
                <a:latin typeface="IBM Plex Sans" panose="020B0503050203000203" pitchFamily="34" charset="0"/>
              </a:rPr>
              <a:t>broad political support </a:t>
            </a:r>
            <a:r>
              <a:rPr lang="en-US" sz="2000" dirty="0">
                <a:solidFill>
                  <a:prstClr val="black"/>
                </a:solidFill>
                <a:latin typeface="IBM Plex Sans" panose="020B0503050203000203" pitchFamily="34" charset="0"/>
              </a:rPr>
              <a:t>(e.g. UN SDGs) as guidelines for sustainable innovation.</a:t>
            </a:r>
            <a:r>
              <a:rPr lang="en-US" sz="1600" dirty="0">
                <a:solidFill>
                  <a:prstClr val="black"/>
                </a:solidFill>
                <a:latin typeface="IBM Plex Sans" panose="020B0503050203000203" pitchFamily="34" charset="0"/>
              </a:rPr>
              <a:t> </a:t>
            </a:r>
          </a:p>
          <a:p>
            <a:pPr marL="800100" lvl="1" indent="-342900">
              <a:lnSpc>
                <a:spcPct val="90000"/>
              </a:lnSpc>
              <a:spcBef>
                <a:spcPts val="1000"/>
              </a:spcBef>
              <a:buClr>
                <a:prstClr val="black"/>
              </a:buClr>
              <a:buFont typeface="Wingdings" panose="05000000000000000000" pitchFamily="2" charset="2"/>
              <a:buChar char="§"/>
              <a:defRPr/>
            </a:pPr>
            <a:r>
              <a:rPr lang="en-US" sz="1600" dirty="0">
                <a:solidFill>
                  <a:prstClr val="black"/>
                </a:solidFill>
                <a:latin typeface="IBM Plex Sans" panose="020B0503050203000203" pitchFamily="34" charset="0"/>
              </a:rPr>
              <a:t>Challenge: Interpreting </a:t>
            </a:r>
            <a:r>
              <a:rPr lang="en-US" sz="1600" dirty="0">
                <a:latin typeface="IBM Plex Sans" panose="020B0503050203000203" pitchFamily="34" charset="0"/>
              </a:rPr>
              <a:t>these values</a:t>
            </a:r>
            <a:r>
              <a:rPr lang="en-US" sz="1600" dirty="0">
                <a:solidFill>
                  <a:prstClr val="black"/>
                </a:solidFill>
                <a:latin typeface="IBM Plex Sans" panose="020B0503050203000203" pitchFamily="34" charset="0"/>
              </a:rPr>
              <a:t> in concrete contexts (e.g. privacy concerns in facial recognition).</a:t>
            </a:r>
          </a:p>
          <a:p>
            <a:pPr>
              <a:lnSpc>
                <a:spcPct val="90000"/>
              </a:lnSpc>
              <a:spcBef>
                <a:spcPts val="1000"/>
              </a:spcBef>
              <a:buClr>
                <a:prstClr val="black"/>
              </a:buClr>
              <a:defRPr/>
            </a:pPr>
            <a:r>
              <a:rPr lang="en-US" sz="1600" b="1" dirty="0">
                <a:solidFill>
                  <a:srgbClr val="0517B5"/>
                </a:solidFill>
                <a:latin typeface="IBM Plex Sans" panose="020B0503050203000203" pitchFamily="34" charset="0"/>
              </a:rPr>
              <a:t>PROCEDURAL: </a:t>
            </a:r>
            <a:r>
              <a:rPr lang="en-US" sz="2000" dirty="0">
                <a:solidFill>
                  <a:prstClr val="black"/>
                </a:solidFill>
                <a:latin typeface="IBM Plex Sans" panose="020B0503050203000203" pitchFamily="34" charset="0"/>
              </a:rPr>
              <a:t>Relies on </a:t>
            </a:r>
            <a:r>
              <a:rPr lang="en-US" sz="2000" dirty="0">
                <a:latin typeface="IBM Plex Sans" panose="020B0503050203000203" pitchFamily="34" charset="0"/>
              </a:rPr>
              <a:t>practices of </a:t>
            </a:r>
            <a:r>
              <a:rPr lang="en-US" sz="2000" i="1" dirty="0">
                <a:latin typeface="IBM Plex Sans" panose="020B0503050203000203" pitchFamily="34" charset="0"/>
              </a:rPr>
              <a:t>Inclusive Deliberation </a:t>
            </a:r>
            <a:r>
              <a:rPr lang="en-US" sz="2000" dirty="0">
                <a:latin typeface="IBM Plex Sans" panose="020B0503050203000203" pitchFamily="34" charset="0"/>
              </a:rPr>
              <a:t>and </a:t>
            </a:r>
            <a:r>
              <a:rPr lang="en-US" sz="2000" i="1" dirty="0">
                <a:latin typeface="IBM Plex Sans" panose="020B0503050203000203" pitchFamily="34" charset="0"/>
              </a:rPr>
              <a:t>Participatory Decision Making </a:t>
            </a:r>
            <a:r>
              <a:rPr lang="en-US" sz="2000" dirty="0">
                <a:latin typeface="IBM Plex Sans" panose="020B0503050203000203" pitchFamily="34" charset="0"/>
              </a:rPr>
              <a:t>or methods like </a:t>
            </a:r>
            <a:r>
              <a:rPr lang="en-US" sz="2000" i="1" dirty="0">
                <a:latin typeface="IBM Plex Sans" panose="020B0503050203000203" pitchFamily="34" charset="0"/>
              </a:rPr>
              <a:t>Co-construction</a:t>
            </a:r>
            <a:r>
              <a:rPr lang="en-US" sz="2000" dirty="0">
                <a:latin typeface="IBM Plex Sans" panose="020B0503050203000203" pitchFamily="34" charset="0"/>
              </a:rPr>
              <a:t> and </a:t>
            </a:r>
            <a:r>
              <a:rPr lang="en-US" sz="2000" i="1" dirty="0">
                <a:latin typeface="IBM Plex Sans" panose="020B0503050203000203" pitchFamily="34" charset="0"/>
              </a:rPr>
              <a:t>Stakeholder Advisory Boards</a:t>
            </a:r>
            <a:r>
              <a:rPr lang="en-US" sz="2000" dirty="0">
                <a:latin typeface="IBM Plex Sans" panose="020B0503050203000203" pitchFamily="34" charset="0"/>
              </a:rPr>
              <a:t> to determine which values should guide sustainable innovation.</a:t>
            </a:r>
          </a:p>
          <a:p>
            <a:pPr marL="800100" lvl="1" indent="-342900">
              <a:lnSpc>
                <a:spcPct val="90000"/>
              </a:lnSpc>
              <a:spcBef>
                <a:spcPts val="1000"/>
              </a:spcBef>
              <a:buClr>
                <a:prstClr val="black"/>
              </a:buClr>
              <a:buFont typeface="Wingdings" panose="05000000000000000000" pitchFamily="2" charset="2"/>
              <a:buChar char="§"/>
              <a:defRPr/>
            </a:pPr>
            <a:r>
              <a:rPr lang="en-US" sz="1600" dirty="0">
                <a:solidFill>
                  <a:prstClr val="black"/>
                </a:solidFill>
                <a:latin typeface="IBM Plex Sans" panose="020B0503050203000203" pitchFamily="34" charset="0"/>
              </a:rPr>
              <a:t>Challenge: Stakeholders need to reflect on their own values, articulate them openly and make compromises if they conflict. </a:t>
            </a:r>
          </a:p>
          <a:p>
            <a:pPr>
              <a:lnSpc>
                <a:spcPct val="90000"/>
              </a:lnSpc>
              <a:spcBef>
                <a:spcPts val="1000"/>
              </a:spcBef>
              <a:buClr>
                <a:prstClr val="black"/>
              </a:buClr>
              <a:defRPr/>
            </a:pPr>
            <a:r>
              <a:rPr lang="en-US" sz="1600" b="1" dirty="0">
                <a:solidFill>
                  <a:srgbClr val="0517B5"/>
                </a:solidFill>
                <a:latin typeface="IBM Plex Sans" panose="020B0503050203000203" pitchFamily="34" charset="0"/>
              </a:rPr>
              <a:t>PRACTICE-BASED: </a:t>
            </a:r>
            <a:r>
              <a:rPr lang="en-US" sz="2000" dirty="0" err="1">
                <a:solidFill>
                  <a:prstClr val="black"/>
                </a:solidFill>
                <a:latin typeface="IBM Plex Sans" panose="020B0503050203000203" pitchFamily="34" charset="0"/>
              </a:rPr>
              <a:t>Recognises</a:t>
            </a:r>
            <a:r>
              <a:rPr lang="en-US" sz="2000" dirty="0">
                <a:solidFill>
                  <a:prstClr val="black"/>
                </a:solidFill>
                <a:latin typeface="IBM Plex Sans" panose="020B0503050203000203" pitchFamily="34" charset="0"/>
              </a:rPr>
              <a:t> that </a:t>
            </a:r>
            <a:r>
              <a:rPr lang="en-US" sz="2000" dirty="0"/>
              <a:t>values are dynamically </a:t>
            </a:r>
            <a:r>
              <a:rPr lang="en-US" sz="2000" dirty="0" err="1"/>
              <a:t>realised</a:t>
            </a:r>
            <a:r>
              <a:rPr lang="en-US" sz="2000" dirty="0"/>
              <a:t> in specific practices and can only be understood in interaction with their material, social and cultural environments, through interpretive methods such as case studies, </a:t>
            </a:r>
            <a:r>
              <a:rPr lang="en-US" sz="2000" i="1" dirty="0"/>
              <a:t>Focus Groups </a:t>
            </a:r>
            <a:r>
              <a:rPr lang="en-US" sz="2000" dirty="0"/>
              <a:t>or ethnographic inquiry. </a:t>
            </a:r>
            <a:endParaRPr lang="en-US" sz="2000" dirty="0">
              <a:solidFill>
                <a:prstClr val="black"/>
              </a:solidFill>
              <a:latin typeface="IBM Plex Sans" panose="020B0503050203000203" pitchFamily="34" charset="0"/>
            </a:endParaRPr>
          </a:p>
        </p:txBody>
      </p:sp>
      <p:sp>
        <p:nvSpPr>
          <p:cNvPr id="6" name="Footer Placeholder 4">
            <a:extLst>
              <a:ext uri="{FF2B5EF4-FFF2-40B4-BE49-F238E27FC236}">
                <a16:creationId xmlns:a16="http://schemas.microsoft.com/office/drawing/2014/main" id="{7D9E61C3-C9C8-528E-27D8-A6AD1C7281CA}"/>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2342214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5F94E-9B75-96B9-5749-813344D886A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9BE52797-1060-9A99-88B2-5F3D4ABCCF1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9807B259-E017-AD48-986C-E01270FB200B}"/>
              </a:ext>
            </a:extLst>
          </p:cNvPr>
          <p:cNvSpPr>
            <a:spLocks noGrp="1"/>
          </p:cNvSpPr>
          <p:nvPr>
            <p:ph type="title"/>
          </p:nvPr>
        </p:nvSpPr>
        <p:spPr/>
        <p:txBody>
          <a:bodyPr>
            <a:normAutofit/>
          </a:bodyPr>
          <a:lstStyle/>
          <a:p>
            <a:r>
              <a:rPr lang="en-GB" sz="1800" b="1" dirty="0">
                <a:solidFill>
                  <a:srgbClr val="0517B5"/>
                </a:solidFill>
              </a:rPr>
              <a:t>Chapter 4 / Conceiving Innovation Cultures</a:t>
            </a:r>
            <a:br>
              <a:rPr lang="en-GB" sz="1800" b="1" dirty="0">
                <a:solidFill>
                  <a:srgbClr val="0517B5"/>
                </a:solidFill>
              </a:rPr>
            </a:br>
            <a:r>
              <a:rPr lang="en-US" sz="3600" dirty="0">
                <a:solidFill>
                  <a:srgbClr val="0517B5"/>
                </a:solidFill>
              </a:rPr>
              <a:t>Ethnographic Approaches</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722F4B34-969B-2385-4821-B1BB056ED554}"/>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80ED805F-0DA0-3585-7F49-CC42FA199F0B}"/>
              </a:ext>
            </a:extLst>
          </p:cNvPr>
          <p:cNvSpPr>
            <a:spLocks noGrp="1"/>
          </p:cNvSpPr>
          <p:nvPr>
            <p:ph idx="1"/>
          </p:nvPr>
        </p:nvSpPr>
        <p:spPr>
          <a:xfrm>
            <a:off x="838200" y="1825625"/>
            <a:ext cx="10515600" cy="4351338"/>
          </a:xfrm>
        </p:spPr>
        <p:txBody>
          <a:bodyPr>
            <a:normAutofit/>
          </a:bodyPr>
          <a:lstStyle/>
          <a:p>
            <a:pPr>
              <a:buClr>
                <a:srgbClr val="0517B5"/>
              </a:buClr>
              <a:buFont typeface="Helvetica" panose="020B0604020202020204" pitchFamily="34" charset="0"/>
              <a:buChar char="│"/>
              <a:defRPr/>
            </a:pPr>
            <a:r>
              <a:rPr lang="en-US" sz="2000" dirty="0">
                <a:solidFill>
                  <a:srgbClr val="0517B5"/>
                </a:solidFill>
              </a:rPr>
              <a:t>‘Ethnography implies a commitment, first, to the people being studied; second, to understanding what people actually do, not just what they say they do; third, to study people in the context of their regular lives, not just a circumstance created by the researchers and, fourth, to understand people within the larger context of their lives, not just the context of the transaction under study.’</a:t>
            </a:r>
            <a:r>
              <a:rPr lang="en-US" sz="2000" baseline="30000" dirty="0">
                <a:solidFill>
                  <a:srgbClr val="0517B5"/>
                </a:solidFill>
              </a:rPr>
              <a:t>3</a:t>
            </a:r>
            <a:endParaRPr lang="en-US" sz="2000" dirty="0">
              <a:solidFill>
                <a:srgbClr val="0517B5"/>
              </a:solidFill>
            </a:endParaRPr>
          </a:p>
        </p:txBody>
      </p:sp>
      <p:sp>
        <p:nvSpPr>
          <p:cNvPr id="3" name="Footer Placeholder 4">
            <a:extLst>
              <a:ext uri="{FF2B5EF4-FFF2-40B4-BE49-F238E27FC236}">
                <a16:creationId xmlns:a16="http://schemas.microsoft.com/office/drawing/2014/main" id="{1544D2CE-537B-817C-FC41-163DB85EC745}"/>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9803285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BEFF8C"/>
        </a:solidFill>
        <a:effectLst/>
      </p:bgPr>
    </p:bg>
    <p:spTree>
      <p:nvGrpSpPr>
        <p:cNvPr id="1" name="">
          <a:extLst>
            <a:ext uri="{FF2B5EF4-FFF2-40B4-BE49-F238E27FC236}">
              <a16:creationId xmlns:a16="http://schemas.microsoft.com/office/drawing/2014/main" id="{FDED79D0-B4BC-E222-1361-8C2FBCE1CDD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B6B82D0-445B-659C-66B1-679B4C59EF4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9A9F325D-3026-B695-3133-D96D6E0EDF7F}"/>
              </a:ext>
            </a:extLst>
          </p:cNvPr>
          <p:cNvSpPr>
            <a:spLocks noGrp="1"/>
          </p:cNvSpPr>
          <p:nvPr>
            <p:ph type="title"/>
          </p:nvPr>
        </p:nvSpPr>
        <p:spPr>
          <a:xfrm>
            <a:off x="838200" y="615383"/>
            <a:ext cx="10515600" cy="1325563"/>
          </a:xfrm>
        </p:spPr>
        <p:txBody>
          <a:bodyPr>
            <a:normAutofit fontScale="90000"/>
          </a:bodyPr>
          <a:lstStyle/>
          <a:p>
            <a:r>
              <a:rPr lang="en-GB" sz="2000" b="1" dirty="0">
                <a:solidFill>
                  <a:srgbClr val="0517B5"/>
                </a:solidFill>
              </a:rPr>
              <a:t>Chapter 4 / Conceiving Innovation Cultures</a:t>
            </a:r>
            <a:br>
              <a:rPr lang="en-GB" sz="2000" b="1" dirty="0">
                <a:solidFill>
                  <a:srgbClr val="0517B5"/>
                </a:solidFill>
              </a:rPr>
            </a:br>
            <a:r>
              <a:rPr lang="en-GB" sz="4000" noProof="0" dirty="0">
                <a:solidFill>
                  <a:srgbClr val="0517B5"/>
                </a:solidFill>
              </a:rPr>
              <a:t>Approach 3. </a:t>
            </a:r>
            <a:br>
              <a:rPr lang="en-GB" sz="4000" noProof="0" dirty="0">
                <a:solidFill>
                  <a:srgbClr val="0517B5"/>
                </a:solidFill>
              </a:rPr>
            </a:br>
            <a:r>
              <a:rPr lang="en-US" sz="4000" noProof="0" dirty="0">
                <a:solidFill>
                  <a:srgbClr val="0517B5"/>
                </a:solidFill>
              </a:rPr>
              <a:t>Key Features of the Ethnographic Approach</a:t>
            </a:r>
            <a:endParaRPr lang="en-GB" sz="3600"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15190C23-80A9-3F53-4421-D59B78794954}"/>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5" name="TextBox 14">
            <a:extLst>
              <a:ext uri="{FF2B5EF4-FFF2-40B4-BE49-F238E27FC236}">
                <a16:creationId xmlns:a16="http://schemas.microsoft.com/office/drawing/2014/main" id="{DB0B098C-2F16-6618-B721-0CCE239047FC}"/>
              </a:ext>
            </a:extLst>
          </p:cNvPr>
          <p:cNvSpPr txBox="1"/>
          <p:nvPr/>
        </p:nvSpPr>
        <p:spPr>
          <a:xfrm>
            <a:off x="838199" y="2080696"/>
            <a:ext cx="10515599" cy="2970493"/>
          </a:xfrm>
          <a:prstGeom prst="rect">
            <a:avLst/>
          </a:prstGeom>
          <a:noFill/>
        </p:spPr>
        <p:txBody>
          <a:bodyPr wrap="square">
            <a:spAutoFit/>
          </a:bodyPr>
          <a:lstStyle/>
          <a:p>
            <a:pPr marL="342900" lvl="0" indent="-342900">
              <a:lnSpc>
                <a:spcPct val="90000"/>
              </a:lnSpc>
              <a:spcBef>
                <a:spcPts val="1000"/>
              </a:spcBef>
              <a:buClr>
                <a:prstClr val="black"/>
              </a:buClr>
              <a:buFont typeface="Wingdings" panose="05000000000000000000" pitchFamily="2" charset="2"/>
              <a:buChar char="§"/>
              <a:defRPr/>
            </a:pPr>
            <a:r>
              <a:rPr lang="en-US" sz="2000" b="1" dirty="0"/>
              <a:t>Holism</a:t>
            </a:r>
            <a:r>
              <a:rPr lang="en-US" sz="2000" dirty="0"/>
              <a:t> refers to the ability to pull back from a specific problem, event or situation under study and address questions in a larger context. </a:t>
            </a:r>
          </a:p>
          <a:p>
            <a:pPr marL="342900" indent="-342900">
              <a:lnSpc>
                <a:spcPct val="90000"/>
              </a:lnSpc>
              <a:spcBef>
                <a:spcPts val="1000"/>
              </a:spcBef>
              <a:buClr>
                <a:prstClr val="black"/>
              </a:buClr>
              <a:buFont typeface="Wingdings" panose="05000000000000000000" pitchFamily="2" charset="2"/>
              <a:buChar char="§"/>
              <a:defRPr/>
            </a:pPr>
            <a:r>
              <a:rPr lang="en-US" sz="2000" dirty="0"/>
              <a:t>A </a:t>
            </a:r>
            <a:r>
              <a:rPr lang="en-US" sz="2000" b="1" dirty="0"/>
              <a:t>multi-method</a:t>
            </a:r>
            <a:r>
              <a:rPr lang="en-US" sz="2000" dirty="0"/>
              <a:t> research strategy or style typically combines interviews with observation and attention to artefacts. </a:t>
            </a:r>
          </a:p>
          <a:p>
            <a:pPr marL="342900" indent="-342900">
              <a:lnSpc>
                <a:spcPct val="90000"/>
              </a:lnSpc>
              <a:spcBef>
                <a:spcPts val="1000"/>
              </a:spcBef>
              <a:buClr>
                <a:prstClr val="black"/>
              </a:buClr>
              <a:buFont typeface="Wingdings" panose="05000000000000000000" pitchFamily="2" charset="2"/>
              <a:buChar char="§"/>
              <a:defRPr/>
            </a:pPr>
            <a:r>
              <a:rPr lang="en-US" sz="2000" b="1" dirty="0"/>
              <a:t>Interpretation</a:t>
            </a:r>
            <a:r>
              <a:rPr lang="en-US" sz="2000" dirty="0"/>
              <a:t> conveys a deeper understanding of what has been observed by looking for patterns and generating insights from the field material.</a:t>
            </a:r>
          </a:p>
          <a:p>
            <a:pPr marL="342900" indent="-342900">
              <a:lnSpc>
                <a:spcPct val="90000"/>
              </a:lnSpc>
              <a:spcBef>
                <a:spcPts val="1000"/>
              </a:spcBef>
              <a:buClr>
                <a:prstClr val="black"/>
              </a:buClr>
              <a:buFont typeface="Wingdings" panose="05000000000000000000" pitchFamily="2" charset="2"/>
              <a:buChar char="§"/>
              <a:defRPr/>
            </a:pPr>
            <a:r>
              <a:rPr lang="en-US" sz="2000" b="1" dirty="0"/>
              <a:t>Reflexivity</a:t>
            </a:r>
            <a:r>
              <a:rPr lang="en-US" sz="2000" dirty="0"/>
              <a:t> explores ‘the ways in which [the] researcher’s involvement with a particular study influence, acts upon and informs such research’.</a:t>
            </a:r>
            <a:r>
              <a:rPr lang="en-US" sz="2000" baseline="30000" dirty="0"/>
              <a:t>27</a:t>
            </a:r>
            <a:r>
              <a:rPr lang="en-US" sz="2000" dirty="0"/>
              <a:t> The researcher’s own experience in the field setting and their self-reflection are an essential resource to generate insights. </a:t>
            </a:r>
            <a:endParaRPr lang="en-US" sz="2000" dirty="0">
              <a:solidFill>
                <a:prstClr val="black"/>
              </a:solidFill>
              <a:latin typeface="IBM Plex Sans" panose="020B0503050203000203" pitchFamily="34" charset="0"/>
            </a:endParaRPr>
          </a:p>
        </p:txBody>
      </p:sp>
      <p:sp>
        <p:nvSpPr>
          <p:cNvPr id="6" name="Footer Placeholder 4">
            <a:extLst>
              <a:ext uri="{FF2B5EF4-FFF2-40B4-BE49-F238E27FC236}">
                <a16:creationId xmlns:a16="http://schemas.microsoft.com/office/drawing/2014/main" id="{35297408-B092-E474-6D17-19588E0E07B1}"/>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399452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A71EC-B58F-C1E8-6E21-A81818DF84DF}"/>
              </a:ext>
            </a:extLst>
          </p:cNvPr>
          <p:cNvSpPr>
            <a:spLocks noGrp="1"/>
          </p:cNvSpPr>
          <p:nvPr>
            <p:ph type="title"/>
          </p:nvPr>
        </p:nvSpPr>
        <p:spPr>
          <a:xfrm>
            <a:off x="838200" y="237374"/>
            <a:ext cx="10515600" cy="1325563"/>
          </a:xfrm>
        </p:spPr>
        <p:txBody>
          <a:bodyPr/>
          <a:lstStyle/>
          <a:p>
            <a:r>
              <a:rPr lang="en-GB" noProof="0" dirty="0">
                <a:solidFill>
                  <a:schemeClr val="bg1"/>
                </a:solidFill>
                <a:latin typeface="IBM Plex Sans" panose="020B0503050203000203" pitchFamily="34" charset="0"/>
              </a:rPr>
              <a:t>PART I </a:t>
            </a:r>
            <a:r>
              <a:rPr lang="en-GB" sz="3600" noProof="0" dirty="0">
                <a:solidFill>
                  <a:schemeClr val="bg1"/>
                </a:solidFill>
                <a:latin typeface="IBM Plex Sans" panose="020B0503050203000203" pitchFamily="34" charset="0"/>
              </a:rPr>
              <a:t>FRAMEWORK / It Takes a Whole Culture </a:t>
            </a:r>
            <a:endParaRPr lang="en-GB" noProof="0" dirty="0">
              <a:solidFill>
                <a:schemeClr val="bg1"/>
              </a:solidFill>
              <a:latin typeface="IBM Plex Sans" panose="020B0503050203000203" pitchFamily="34" charset="0"/>
            </a:endParaRPr>
          </a:p>
        </p:txBody>
      </p:sp>
      <p:sp>
        <p:nvSpPr>
          <p:cNvPr id="3" name="Content Placeholder 2">
            <a:extLst>
              <a:ext uri="{FF2B5EF4-FFF2-40B4-BE49-F238E27FC236}">
                <a16:creationId xmlns:a16="http://schemas.microsoft.com/office/drawing/2014/main" id="{B9BB155C-880C-95EB-CCDA-35649E54788A}"/>
              </a:ext>
            </a:extLst>
          </p:cNvPr>
          <p:cNvSpPr>
            <a:spLocks noGrp="1"/>
          </p:cNvSpPr>
          <p:nvPr>
            <p:ph idx="1"/>
          </p:nvPr>
        </p:nvSpPr>
        <p:spPr>
          <a:xfrm>
            <a:off x="838200" y="1825625"/>
            <a:ext cx="6799729" cy="4351338"/>
          </a:xfrm>
        </p:spPr>
        <p:txBody>
          <a:bodyPr>
            <a:normAutofit/>
          </a:bodyPr>
          <a:lstStyle/>
          <a:p>
            <a:pPr marL="0" indent="0">
              <a:buNone/>
            </a:pPr>
            <a:r>
              <a:rPr lang="en-GB" sz="2000" noProof="0" dirty="0">
                <a:solidFill>
                  <a:schemeClr val="bg1"/>
                </a:solidFill>
                <a:latin typeface="IBM Plex Sans" panose="020B0503050203000203" pitchFamily="34" charset="0"/>
              </a:rPr>
              <a:t>There is a well-known saying that it takes a whole village to raise a child. </a:t>
            </a:r>
          </a:p>
          <a:p>
            <a:pPr>
              <a:buClr>
                <a:srgbClr val="BEFF8C"/>
              </a:buClr>
              <a:buFont typeface="Helvetica" panose="020B0604020202020204" pitchFamily="34" charset="0"/>
              <a:buChar char="│"/>
            </a:pPr>
            <a:r>
              <a:rPr lang="en-GB" sz="2000" b="1" dirty="0">
                <a:solidFill>
                  <a:srgbClr val="BEFF8C"/>
                </a:solidFill>
              </a:rPr>
              <a:t>For sustainable development, it takes a whole culture to make it happen. It takes sustainable innovation cultures to bring about desired changes towards sustainability on a reliable basis.</a:t>
            </a:r>
          </a:p>
          <a:p>
            <a:pPr marL="0" indent="0">
              <a:buNone/>
            </a:pPr>
            <a:r>
              <a:rPr lang="en-GB" sz="2000" b="1" noProof="0" dirty="0">
                <a:solidFill>
                  <a:schemeClr val="bg1"/>
                </a:solidFill>
                <a:latin typeface="IBM Plex Sans" panose="020B0503050203000203" pitchFamily="34" charset="0"/>
              </a:rPr>
              <a:t>Chapters</a:t>
            </a:r>
          </a:p>
          <a:p>
            <a:pPr marL="342900" indent="-342900">
              <a:buAutoNum type="arabicPeriod"/>
            </a:pPr>
            <a:r>
              <a:rPr lang="en-GB" sz="2000" noProof="0" dirty="0">
                <a:solidFill>
                  <a:schemeClr val="bg1"/>
                </a:solidFill>
                <a:latin typeface="IBM Plex Sans" panose="020B0503050203000203" pitchFamily="34" charset="0"/>
              </a:rPr>
              <a:t>It Takes a Whole Culture</a:t>
            </a:r>
          </a:p>
          <a:p>
            <a:pPr marL="342900" indent="-342900">
              <a:buAutoNum type="arabicPeriod"/>
            </a:pPr>
            <a:r>
              <a:rPr lang="en-GB" sz="2000" noProof="0" dirty="0">
                <a:solidFill>
                  <a:schemeClr val="bg1"/>
                </a:solidFill>
                <a:latin typeface="IBM Plex Sans" panose="020B0503050203000203" pitchFamily="34" charset="0"/>
              </a:rPr>
              <a:t>Conceptual Foundations</a:t>
            </a:r>
          </a:p>
          <a:p>
            <a:pPr marL="342900" indent="-342900">
              <a:buAutoNum type="arabicPeriod"/>
            </a:pPr>
            <a:r>
              <a:rPr lang="en-GB" sz="2000" noProof="0" dirty="0">
                <a:solidFill>
                  <a:schemeClr val="bg1"/>
                </a:solidFill>
                <a:latin typeface="IBM Plex Sans" panose="020B0503050203000203" pitchFamily="34" charset="0"/>
              </a:rPr>
              <a:t>A Framework for Sustainable Innovation Cultures</a:t>
            </a:r>
          </a:p>
        </p:txBody>
      </p:sp>
      <p:sp>
        <p:nvSpPr>
          <p:cNvPr id="4" name="Slide Number Placeholder 3">
            <a:extLst>
              <a:ext uri="{FF2B5EF4-FFF2-40B4-BE49-F238E27FC236}">
                <a16:creationId xmlns:a16="http://schemas.microsoft.com/office/drawing/2014/main" id="{83FF1021-6C78-BAE0-D927-2BF3F8B3F24D}"/>
              </a:ext>
            </a:extLst>
          </p:cNvPr>
          <p:cNvSpPr>
            <a:spLocks noGrp="1"/>
          </p:cNvSpPr>
          <p:nvPr>
            <p:ph type="sldNum" sz="quarter" idx="12"/>
          </p:nvPr>
        </p:nvSpPr>
        <p:spPr/>
        <p:txBody>
          <a:bodyPr/>
          <a:lstStyle/>
          <a:p>
            <a:fld id="{3956045D-9102-456A-A452-B8024B51FE1A}" type="slidenum">
              <a:rPr lang="en-GB" noProof="0" smtClean="0">
                <a:latin typeface="IBM Plex Sans" panose="020B0503050203000203" pitchFamily="34" charset="0"/>
              </a:rPr>
              <a:t>8</a:t>
            </a:fld>
            <a:endParaRPr lang="en-GB" noProof="0" dirty="0">
              <a:latin typeface="IBM Plex Sans" panose="020B0503050203000203" pitchFamily="34" charset="0"/>
            </a:endParaRPr>
          </a:p>
        </p:txBody>
      </p:sp>
    </p:spTree>
    <p:extLst>
      <p:ext uri="{BB962C8B-B14F-4D97-AF65-F5344CB8AC3E}">
        <p14:creationId xmlns:p14="http://schemas.microsoft.com/office/powerpoint/2010/main" val="10900295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5B443-F6D7-8E02-B76A-7FB30BCB11F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CC900628-3ECC-E4BE-CCC6-FAF5669E07E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E163089D-EF45-7D94-F818-78AF93A15576}"/>
              </a:ext>
            </a:extLst>
          </p:cNvPr>
          <p:cNvSpPr>
            <a:spLocks noGrp="1"/>
          </p:cNvSpPr>
          <p:nvPr>
            <p:ph type="title"/>
          </p:nvPr>
        </p:nvSpPr>
        <p:spPr>
          <a:xfrm>
            <a:off x="838200" y="369938"/>
            <a:ext cx="10515600" cy="1325563"/>
          </a:xfrm>
        </p:spPr>
        <p:txBody>
          <a:bodyPr>
            <a:normAutofit/>
          </a:bodyPr>
          <a:lstStyle/>
          <a:p>
            <a:r>
              <a:rPr lang="en-GB" sz="1800" b="1" dirty="0">
                <a:solidFill>
                  <a:srgbClr val="0517B5"/>
                </a:solidFill>
              </a:rPr>
              <a:t>Chapter 4 / Conceiving Innovation Cultures</a:t>
            </a:r>
            <a:br>
              <a:rPr lang="en-GB" sz="1800" b="1" dirty="0">
                <a:solidFill>
                  <a:srgbClr val="0517B5"/>
                </a:solidFill>
              </a:rPr>
            </a:br>
            <a:r>
              <a:rPr lang="en-US" sz="3600" dirty="0">
                <a:solidFill>
                  <a:srgbClr val="0517B5"/>
                </a:solidFill>
              </a:rPr>
              <a:t>Rapid Ethnography</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5E2F3474-2535-7E06-A749-D550DDCED937}"/>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C8DF9F5D-DD5A-1555-CBC8-DB2CBC6DC356}"/>
              </a:ext>
            </a:extLst>
          </p:cNvPr>
          <p:cNvSpPr>
            <a:spLocks noGrp="1"/>
          </p:cNvSpPr>
          <p:nvPr>
            <p:ph idx="1"/>
          </p:nvPr>
        </p:nvSpPr>
        <p:spPr>
          <a:xfrm>
            <a:off x="838200" y="1825625"/>
            <a:ext cx="10515600" cy="4351338"/>
          </a:xfrm>
        </p:spPr>
        <p:txBody>
          <a:bodyPr>
            <a:normAutofit/>
          </a:bodyPr>
          <a:lstStyle/>
          <a:p>
            <a:pPr>
              <a:buClr>
                <a:schemeClr val="tx1"/>
              </a:buClr>
              <a:buFont typeface="Wingdings" panose="05000000000000000000" pitchFamily="2" charset="2"/>
              <a:buChar char="§"/>
              <a:defRPr/>
            </a:pPr>
            <a:r>
              <a:rPr lang="en-US" sz="2000" dirty="0"/>
              <a:t>Ethnography is considered to be a valuable approach but the cost and time of conducting such research is considerable, while the skill set of the researchers must be high.</a:t>
            </a:r>
          </a:p>
          <a:p>
            <a:pPr>
              <a:buClr>
                <a:schemeClr val="tx1"/>
              </a:buClr>
              <a:buFont typeface="Wingdings" panose="05000000000000000000" pitchFamily="2" charset="2"/>
              <a:buChar char="§"/>
              <a:defRPr/>
            </a:pPr>
            <a:r>
              <a:rPr lang="en-US" sz="2000" dirty="0"/>
              <a:t>In critical situations there is not enough time for extensive ethnographic research.</a:t>
            </a:r>
          </a:p>
          <a:p>
            <a:pPr>
              <a:buClr>
                <a:schemeClr val="tx1"/>
              </a:buClr>
              <a:buFont typeface="Wingdings" panose="05000000000000000000" pitchFamily="2" charset="2"/>
              <a:buChar char="§"/>
              <a:defRPr/>
            </a:pPr>
            <a:r>
              <a:rPr lang="en-US" sz="2000" dirty="0"/>
              <a:t>Still, a deep dive into values and culture remains indispensable for </a:t>
            </a:r>
            <a:r>
              <a:rPr lang="en-US" sz="2000" dirty="0" err="1"/>
              <a:t>organisations</a:t>
            </a:r>
            <a:r>
              <a:rPr lang="en-US" sz="2000" dirty="0"/>
              <a:t> seeking to enhance their sustainable innovation performance. </a:t>
            </a:r>
          </a:p>
          <a:p>
            <a:pPr>
              <a:buClr>
                <a:schemeClr val="tx1"/>
              </a:buClr>
              <a:buFont typeface="Wingdings" panose="05000000000000000000" pitchFamily="2" charset="2"/>
              <a:buChar char="§"/>
              <a:defRPr/>
            </a:pPr>
            <a:r>
              <a:rPr lang="en-US" sz="2000" i="1" dirty="0"/>
              <a:t>Rapid Ethnography</a:t>
            </a:r>
            <a:r>
              <a:rPr lang="en-US" sz="2000" dirty="0"/>
              <a:t> refocuses and </a:t>
            </a:r>
            <a:r>
              <a:rPr lang="en-US" sz="2000" dirty="0" err="1"/>
              <a:t>standardises</a:t>
            </a:r>
            <a:r>
              <a:rPr lang="en-US" sz="2000" dirty="0"/>
              <a:t> established ethnographic methods by providing templates and best practice examples that streamline the conceiving of cultures. </a:t>
            </a:r>
            <a:endParaRPr lang="en-GB" sz="2000" i="1" dirty="0"/>
          </a:p>
        </p:txBody>
      </p:sp>
      <p:sp>
        <p:nvSpPr>
          <p:cNvPr id="3" name="Footer Placeholder 4">
            <a:extLst>
              <a:ext uri="{FF2B5EF4-FFF2-40B4-BE49-F238E27FC236}">
                <a16:creationId xmlns:a16="http://schemas.microsoft.com/office/drawing/2014/main" id="{80859A5A-B1C7-81B0-122C-F83E305DCC96}"/>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6152604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BEFF8C"/>
        </a:solidFill>
        <a:effectLst/>
      </p:bgPr>
    </p:bg>
    <p:spTree>
      <p:nvGrpSpPr>
        <p:cNvPr id="1" name="">
          <a:extLst>
            <a:ext uri="{FF2B5EF4-FFF2-40B4-BE49-F238E27FC236}">
              <a16:creationId xmlns:a16="http://schemas.microsoft.com/office/drawing/2014/main" id="{5FA5835E-B9D4-3C42-DC57-13343D0B271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68B2C2F-6378-AF7C-2E71-341120CDB69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097D33A2-DE5D-B145-0B3C-91F06C58A919}"/>
              </a:ext>
            </a:extLst>
          </p:cNvPr>
          <p:cNvSpPr>
            <a:spLocks noGrp="1"/>
          </p:cNvSpPr>
          <p:nvPr>
            <p:ph type="title"/>
          </p:nvPr>
        </p:nvSpPr>
        <p:spPr>
          <a:xfrm>
            <a:off x="838200" y="620197"/>
            <a:ext cx="10515600" cy="1325563"/>
          </a:xfrm>
        </p:spPr>
        <p:txBody>
          <a:bodyPr>
            <a:normAutofit fontScale="90000"/>
          </a:bodyPr>
          <a:lstStyle/>
          <a:p>
            <a:r>
              <a:rPr lang="en-GB" sz="2000" b="1" dirty="0">
                <a:solidFill>
                  <a:srgbClr val="0517B5"/>
                </a:solidFill>
              </a:rPr>
              <a:t>Chapter 4 / Conceiving Innovation Cultures</a:t>
            </a:r>
            <a:br>
              <a:rPr lang="en-GB" sz="2000" b="1" dirty="0">
                <a:solidFill>
                  <a:srgbClr val="0517B5"/>
                </a:solidFill>
              </a:rPr>
            </a:br>
            <a:r>
              <a:rPr lang="en-GB" sz="4000" dirty="0">
                <a:solidFill>
                  <a:srgbClr val="0517B5"/>
                </a:solidFill>
              </a:rPr>
              <a:t>Case</a:t>
            </a:r>
            <a:r>
              <a:rPr lang="en-GB" sz="4000" noProof="0" dirty="0">
                <a:solidFill>
                  <a:srgbClr val="0517B5"/>
                </a:solidFill>
              </a:rPr>
              <a:t> </a:t>
            </a:r>
            <a:r>
              <a:rPr lang="en-GB" sz="4000" dirty="0">
                <a:solidFill>
                  <a:srgbClr val="0517B5"/>
                </a:solidFill>
              </a:rPr>
              <a:t>8</a:t>
            </a:r>
            <a:r>
              <a:rPr lang="en-GB" sz="4000" noProof="0" dirty="0">
                <a:solidFill>
                  <a:srgbClr val="0517B5"/>
                </a:solidFill>
              </a:rPr>
              <a:t>. </a:t>
            </a:r>
            <a:r>
              <a:rPr lang="en-US" sz="4000" noProof="0" dirty="0">
                <a:solidFill>
                  <a:srgbClr val="0517B5"/>
                </a:solidFill>
              </a:rPr>
              <a:t>Shortcut to Understanding and Reviving Brand Values in Mid-Sized Companies </a:t>
            </a:r>
            <a:endParaRPr lang="en-GB" sz="3600"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54864125-525D-2E0D-9811-BC9EBB2FE0A7}"/>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5" name="TextBox 14">
            <a:extLst>
              <a:ext uri="{FF2B5EF4-FFF2-40B4-BE49-F238E27FC236}">
                <a16:creationId xmlns:a16="http://schemas.microsoft.com/office/drawing/2014/main" id="{F35938D4-C555-3A16-28F4-F7CF0E3416B2}"/>
              </a:ext>
            </a:extLst>
          </p:cNvPr>
          <p:cNvSpPr txBox="1"/>
          <p:nvPr/>
        </p:nvSpPr>
        <p:spPr>
          <a:xfrm>
            <a:off x="838199" y="2080697"/>
            <a:ext cx="10515599" cy="2970493"/>
          </a:xfrm>
          <a:prstGeom prst="rect">
            <a:avLst/>
          </a:prstGeom>
          <a:noFill/>
        </p:spPr>
        <p:txBody>
          <a:bodyPr wrap="square">
            <a:spAutoFit/>
          </a:bodyPr>
          <a:lstStyle/>
          <a:p>
            <a:pPr marL="342900" lvl="0" indent="-342900">
              <a:lnSpc>
                <a:spcPct val="90000"/>
              </a:lnSpc>
              <a:spcBef>
                <a:spcPts val="1000"/>
              </a:spcBef>
              <a:buClr>
                <a:prstClr val="black"/>
              </a:buClr>
              <a:buFont typeface="Wingdings" panose="05000000000000000000" pitchFamily="2" charset="2"/>
              <a:buChar char="§"/>
              <a:defRPr/>
            </a:pPr>
            <a:r>
              <a:rPr lang="en-US" sz="2000" i="1" dirty="0"/>
              <a:t>Rapid Ethnography</a:t>
            </a:r>
            <a:r>
              <a:rPr lang="en-US" sz="2000" dirty="0"/>
              <a:t> helped a mid-sized family business regain clarity during a generational transition.</a:t>
            </a:r>
          </a:p>
          <a:p>
            <a:pPr marL="342900" lvl="0" indent="-342900">
              <a:lnSpc>
                <a:spcPct val="90000"/>
              </a:lnSpc>
              <a:spcBef>
                <a:spcPts val="1000"/>
              </a:spcBef>
              <a:buClr>
                <a:prstClr val="black"/>
              </a:buClr>
              <a:buFont typeface="Wingdings" panose="05000000000000000000" pitchFamily="2" charset="2"/>
              <a:buChar char="§"/>
              <a:defRPr/>
            </a:pPr>
            <a:r>
              <a:rPr lang="en-US" sz="2000" dirty="0"/>
              <a:t>Interviews with shareholders and executives enabled a shared understanding of the firm’s history, values and purpose together with the challenges and potential for its future development as a company and its brands.</a:t>
            </a:r>
          </a:p>
          <a:p>
            <a:pPr marL="342900" lvl="0" indent="-342900">
              <a:lnSpc>
                <a:spcPct val="90000"/>
              </a:lnSpc>
              <a:spcBef>
                <a:spcPts val="1000"/>
              </a:spcBef>
              <a:buClr>
                <a:prstClr val="black"/>
              </a:buClr>
              <a:buFont typeface="Wingdings" panose="05000000000000000000" pitchFamily="2" charset="2"/>
              <a:buChar char="§"/>
              <a:defRPr/>
            </a:pPr>
            <a:r>
              <a:rPr lang="en-US" sz="2000" dirty="0"/>
              <a:t>A two-day co-creation workshop aligned key decision-makers around core values and redefined the company’s mission and strategic priorities</a:t>
            </a:r>
            <a:r>
              <a:rPr lang="de-DE" sz="2000" dirty="0"/>
              <a:t>.</a:t>
            </a:r>
            <a:endParaRPr lang="en-US" sz="2000" dirty="0"/>
          </a:p>
          <a:p>
            <a:pPr marL="342900" lvl="0" indent="-342900">
              <a:lnSpc>
                <a:spcPct val="90000"/>
              </a:lnSpc>
              <a:spcBef>
                <a:spcPts val="1000"/>
              </a:spcBef>
              <a:buClr>
                <a:prstClr val="black"/>
              </a:buClr>
              <a:buFont typeface="Wingdings" panose="05000000000000000000" pitchFamily="2" charset="2"/>
              <a:buChar char="§"/>
              <a:defRPr/>
            </a:pPr>
            <a:r>
              <a:rPr lang="en-US" sz="2000" dirty="0"/>
              <a:t>A new innovation strategy was consolidated with revised priorities for new product, brand and business model development.</a:t>
            </a:r>
            <a:endParaRPr lang="en-US" sz="2000" dirty="0">
              <a:solidFill>
                <a:prstClr val="black"/>
              </a:solidFill>
              <a:latin typeface="IBM Plex Sans" panose="020B0503050203000203" pitchFamily="34" charset="0"/>
            </a:endParaRPr>
          </a:p>
        </p:txBody>
      </p:sp>
      <p:sp>
        <p:nvSpPr>
          <p:cNvPr id="6" name="Footer Placeholder 4">
            <a:extLst>
              <a:ext uri="{FF2B5EF4-FFF2-40B4-BE49-F238E27FC236}">
                <a16:creationId xmlns:a16="http://schemas.microsoft.com/office/drawing/2014/main" id="{821DB4FF-C14B-5191-E45A-C7FD6871C4A3}"/>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32317577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BEFF8C"/>
        </a:solidFill>
        <a:effectLst/>
      </p:bgPr>
    </p:bg>
    <p:spTree>
      <p:nvGrpSpPr>
        <p:cNvPr id="1" name="">
          <a:extLst>
            <a:ext uri="{FF2B5EF4-FFF2-40B4-BE49-F238E27FC236}">
              <a16:creationId xmlns:a16="http://schemas.microsoft.com/office/drawing/2014/main" id="{7C42C923-B20B-59C6-1A2F-2E0106F19D0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CB3659E-ACBA-D19E-83ED-C574D012EC1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307DE3CC-A27B-9E13-960B-650A54B07F5A}"/>
              </a:ext>
            </a:extLst>
          </p:cNvPr>
          <p:cNvSpPr>
            <a:spLocks noGrp="1"/>
          </p:cNvSpPr>
          <p:nvPr>
            <p:ph type="title"/>
          </p:nvPr>
        </p:nvSpPr>
        <p:spPr>
          <a:xfrm>
            <a:off x="838200" y="620195"/>
            <a:ext cx="10515600" cy="1325563"/>
          </a:xfrm>
        </p:spPr>
        <p:txBody>
          <a:bodyPr>
            <a:normAutofit fontScale="90000"/>
          </a:bodyPr>
          <a:lstStyle/>
          <a:p>
            <a:r>
              <a:rPr lang="en-GB" sz="2000" b="1" dirty="0">
                <a:solidFill>
                  <a:srgbClr val="0517B5"/>
                </a:solidFill>
              </a:rPr>
              <a:t>Chapter 4 / Conceiving Innovation Cultures</a:t>
            </a:r>
            <a:br>
              <a:rPr lang="en-GB" sz="2000" b="1" dirty="0">
                <a:solidFill>
                  <a:srgbClr val="0517B5"/>
                </a:solidFill>
              </a:rPr>
            </a:br>
            <a:r>
              <a:rPr lang="en-GB" sz="4000" dirty="0">
                <a:solidFill>
                  <a:srgbClr val="0517B5"/>
                </a:solidFill>
              </a:rPr>
              <a:t>Case</a:t>
            </a:r>
            <a:r>
              <a:rPr lang="en-GB" sz="4000" noProof="0" dirty="0">
                <a:solidFill>
                  <a:srgbClr val="0517B5"/>
                </a:solidFill>
              </a:rPr>
              <a:t> 9. </a:t>
            </a:r>
            <a:r>
              <a:rPr lang="en-US" sz="4000" dirty="0">
                <a:solidFill>
                  <a:srgbClr val="0517B5"/>
                </a:solidFill>
              </a:rPr>
              <a:t>Insights into Challenges and Practices from a Comparative European Study</a:t>
            </a:r>
            <a:endParaRPr lang="en-GB" sz="3600"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DD61AEC4-B18D-C5AD-C596-3F5DF0B34765}"/>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24" name="Freihandform: Form 31">
            <a:extLst>
              <a:ext uri="{FF2B5EF4-FFF2-40B4-BE49-F238E27FC236}">
                <a16:creationId xmlns:a16="http://schemas.microsoft.com/office/drawing/2014/main" id="{E51E8826-DDB1-3715-4E87-DD5639313788}"/>
              </a:ext>
            </a:extLst>
          </p:cNvPr>
          <p:cNvSpPr/>
          <p:nvPr/>
        </p:nvSpPr>
        <p:spPr>
          <a:xfrm>
            <a:off x="949239" y="2080138"/>
            <a:ext cx="4003765" cy="475208"/>
          </a:xfrm>
          <a:custGeom>
            <a:avLst/>
            <a:gdLst>
              <a:gd name="connsiteX0" fmla="*/ 0 w 1203280"/>
              <a:gd name="connsiteY0" fmla="*/ 132254 h 793508"/>
              <a:gd name="connsiteX1" fmla="*/ 132254 w 1203280"/>
              <a:gd name="connsiteY1" fmla="*/ 0 h 793508"/>
              <a:gd name="connsiteX2" fmla="*/ 1071026 w 1203280"/>
              <a:gd name="connsiteY2" fmla="*/ 0 h 793508"/>
              <a:gd name="connsiteX3" fmla="*/ 1203280 w 1203280"/>
              <a:gd name="connsiteY3" fmla="*/ 132254 h 793508"/>
              <a:gd name="connsiteX4" fmla="*/ 1203280 w 1203280"/>
              <a:gd name="connsiteY4" fmla="*/ 661254 h 793508"/>
              <a:gd name="connsiteX5" fmla="*/ 1071026 w 1203280"/>
              <a:gd name="connsiteY5" fmla="*/ 793508 h 793508"/>
              <a:gd name="connsiteX6" fmla="*/ 132254 w 1203280"/>
              <a:gd name="connsiteY6" fmla="*/ 793508 h 793508"/>
              <a:gd name="connsiteX7" fmla="*/ 0 w 1203280"/>
              <a:gd name="connsiteY7" fmla="*/ 661254 h 793508"/>
              <a:gd name="connsiteX8" fmla="*/ 0 w 1203280"/>
              <a:gd name="connsiteY8" fmla="*/ 132254 h 79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3280" h="793508">
                <a:moveTo>
                  <a:pt x="0" y="132254"/>
                </a:moveTo>
                <a:cubicBezTo>
                  <a:pt x="0" y="59212"/>
                  <a:pt x="59212" y="0"/>
                  <a:pt x="132254" y="0"/>
                </a:cubicBezTo>
                <a:lnTo>
                  <a:pt x="1071026" y="0"/>
                </a:lnTo>
                <a:cubicBezTo>
                  <a:pt x="1144068" y="0"/>
                  <a:pt x="1203280" y="59212"/>
                  <a:pt x="1203280" y="132254"/>
                </a:cubicBezTo>
                <a:lnTo>
                  <a:pt x="1203280" y="661254"/>
                </a:lnTo>
                <a:cubicBezTo>
                  <a:pt x="1203280" y="734296"/>
                  <a:pt x="1144068" y="793508"/>
                  <a:pt x="1071026" y="793508"/>
                </a:cubicBezTo>
                <a:lnTo>
                  <a:pt x="132254" y="793508"/>
                </a:lnTo>
                <a:cubicBezTo>
                  <a:pt x="59212" y="793508"/>
                  <a:pt x="0" y="734296"/>
                  <a:pt x="0" y="661254"/>
                </a:cubicBezTo>
                <a:lnTo>
                  <a:pt x="0" y="132254"/>
                </a:lnTo>
                <a:close/>
              </a:path>
            </a:pathLst>
          </a:custGeom>
          <a:solidFill>
            <a:srgbClr val="0517B5"/>
          </a:solidFill>
          <a:ln>
            <a:solidFill>
              <a:schemeClr val="bg1"/>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076" tIns="92076" rIns="92076" bIns="92076" numCol="1" spcCol="1270" anchor="ctr" anchorCtr="0">
            <a:noAutofit/>
          </a:bodyPr>
          <a:lstStyle/>
          <a:p>
            <a:pPr marL="0" marR="0" lvl="0" indent="0" defTabSz="62230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IBM Plex Sans" panose="020B0503050203000203" pitchFamily="34" charset="0"/>
                <a:cs typeface="Helvetica" panose="020B0604020202020204" pitchFamily="34" charset="0"/>
              </a:rPr>
              <a:t>I Sustainable Innovation Literacy</a:t>
            </a:r>
          </a:p>
        </p:txBody>
      </p:sp>
      <p:sp>
        <p:nvSpPr>
          <p:cNvPr id="25" name="Freihandform: Form 32">
            <a:extLst>
              <a:ext uri="{FF2B5EF4-FFF2-40B4-BE49-F238E27FC236}">
                <a16:creationId xmlns:a16="http://schemas.microsoft.com/office/drawing/2014/main" id="{82C9A597-808F-8DE4-2679-ABD908CFFB7F}"/>
              </a:ext>
            </a:extLst>
          </p:cNvPr>
          <p:cNvSpPr/>
          <p:nvPr/>
        </p:nvSpPr>
        <p:spPr>
          <a:xfrm>
            <a:off x="949236" y="2745185"/>
            <a:ext cx="4003765" cy="475208"/>
          </a:xfrm>
          <a:custGeom>
            <a:avLst/>
            <a:gdLst>
              <a:gd name="connsiteX0" fmla="*/ 0 w 1249473"/>
              <a:gd name="connsiteY0" fmla="*/ 132254 h 793508"/>
              <a:gd name="connsiteX1" fmla="*/ 132254 w 1249473"/>
              <a:gd name="connsiteY1" fmla="*/ 0 h 793508"/>
              <a:gd name="connsiteX2" fmla="*/ 1117219 w 1249473"/>
              <a:gd name="connsiteY2" fmla="*/ 0 h 793508"/>
              <a:gd name="connsiteX3" fmla="*/ 1249473 w 1249473"/>
              <a:gd name="connsiteY3" fmla="*/ 132254 h 793508"/>
              <a:gd name="connsiteX4" fmla="*/ 1249473 w 1249473"/>
              <a:gd name="connsiteY4" fmla="*/ 661254 h 793508"/>
              <a:gd name="connsiteX5" fmla="*/ 1117219 w 1249473"/>
              <a:gd name="connsiteY5" fmla="*/ 793508 h 793508"/>
              <a:gd name="connsiteX6" fmla="*/ 132254 w 1249473"/>
              <a:gd name="connsiteY6" fmla="*/ 793508 h 793508"/>
              <a:gd name="connsiteX7" fmla="*/ 0 w 1249473"/>
              <a:gd name="connsiteY7" fmla="*/ 661254 h 793508"/>
              <a:gd name="connsiteX8" fmla="*/ 0 w 1249473"/>
              <a:gd name="connsiteY8" fmla="*/ 132254 h 79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473" h="793508">
                <a:moveTo>
                  <a:pt x="0" y="132254"/>
                </a:moveTo>
                <a:cubicBezTo>
                  <a:pt x="0" y="59212"/>
                  <a:pt x="59212" y="0"/>
                  <a:pt x="132254" y="0"/>
                </a:cubicBezTo>
                <a:lnTo>
                  <a:pt x="1117219" y="0"/>
                </a:lnTo>
                <a:cubicBezTo>
                  <a:pt x="1190261" y="0"/>
                  <a:pt x="1249473" y="59212"/>
                  <a:pt x="1249473" y="132254"/>
                </a:cubicBezTo>
                <a:lnTo>
                  <a:pt x="1249473" y="661254"/>
                </a:lnTo>
                <a:cubicBezTo>
                  <a:pt x="1249473" y="734296"/>
                  <a:pt x="1190261" y="793508"/>
                  <a:pt x="1117219" y="793508"/>
                </a:cubicBezTo>
                <a:lnTo>
                  <a:pt x="132254" y="793508"/>
                </a:lnTo>
                <a:cubicBezTo>
                  <a:pt x="59212" y="793508"/>
                  <a:pt x="0" y="734296"/>
                  <a:pt x="0" y="661254"/>
                </a:cubicBezTo>
                <a:lnTo>
                  <a:pt x="0" y="132254"/>
                </a:lnTo>
                <a:close/>
              </a:path>
            </a:pathLst>
          </a:custGeom>
          <a:solidFill>
            <a:srgbClr val="0517B5"/>
          </a:solidFill>
          <a:ln>
            <a:solidFill>
              <a:schemeClr val="bg1"/>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076" tIns="92076" rIns="92076" bIns="92076" numCol="1" spcCol="1270" anchor="ctr" anchorCtr="0">
            <a:noAutofit/>
          </a:bodyPr>
          <a:lstStyle/>
          <a:p>
            <a:pPr marL="0" marR="0" lvl="0" indent="0" defTabSz="62230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IBM Plex Sans" panose="020B0503050203000203" pitchFamily="34" charset="0"/>
                <a:cs typeface="Helvetica" panose="020B0604020202020204" pitchFamily="34" charset="0"/>
              </a:rPr>
              <a:t>II Vertical Integration</a:t>
            </a:r>
          </a:p>
        </p:txBody>
      </p:sp>
      <p:sp>
        <p:nvSpPr>
          <p:cNvPr id="26" name="Freihandform: Form 33">
            <a:extLst>
              <a:ext uri="{FF2B5EF4-FFF2-40B4-BE49-F238E27FC236}">
                <a16:creationId xmlns:a16="http://schemas.microsoft.com/office/drawing/2014/main" id="{189C1FED-5528-84B8-40ED-B5D0C5F2811C}"/>
              </a:ext>
            </a:extLst>
          </p:cNvPr>
          <p:cNvSpPr/>
          <p:nvPr/>
        </p:nvSpPr>
        <p:spPr>
          <a:xfrm>
            <a:off x="949239" y="3396783"/>
            <a:ext cx="4003765" cy="522106"/>
          </a:xfrm>
          <a:custGeom>
            <a:avLst/>
            <a:gdLst>
              <a:gd name="connsiteX0" fmla="*/ 0 w 1249473"/>
              <a:gd name="connsiteY0" fmla="*/ 132254 h 793508"/>
              <a:gd name="connsiteX1" fmla="*/ 132254 w 1249473"/>
              <a:gd name="connsiteY1" fmla="*/ 0 h 793508"/>
              <a:gd name="connsiteX2" fmla="*/ 1117219 w 1249473"/>
              <a:gd name="connsiteY2" fmla="*/ 0 h 793508"/>
              <a:gd name="connsiteX3" fmla="*/ 1249473 w 1249473"/>
              <a:gd name="connsiteY3" fmla="*/ 132254 h 793508"/>
              <a:gd name="connsiteX4" fmla="*/ 1249473 w 1249473"/>
              <a:gd name="connsiteY4" fmla="*/ 661254 h 793508"/>
              <a:gd name="connsiteX5" fmla="*/ 1117219 w 1249473"/>
              <a:gd name="connsiteY5" fmla="*/ 793508 h 793508"/>
              <a:gd name="connsiteX6" fmla="*/ 132254 w 1249473"/>
              <a:gd name="connsiteY6" fmla="*/ 793508 h 793508"/>
              <a:gd name="connsiteX7" fmla="*/ 0 w 1249473"/>
              <a:gd name="connsiteY7" fmla="*/ 661254 h 793508"/>
              <a:gd name="connsiteX8" fmla="*/ 0 w 1249473"/>
              <a:gd name="connsiteY8" fmla="*/ 132254 h 79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473" h="793508">
                <a:moveTo>
                  <a:pt x="0" y="132254"/>
                </a:moveTo>
                <a:cubicBezTo>
                  <a:pt x="0" y="59212"/>
                  <a:pt x="59212" y="0"/>
                  <a:pt x="132254" y="0"/>
                </a:cubicBezTo>
                <a:lnTo>
                  <a:pt x="1117219" y="0"/>
                </a:lnTo>
                <a:cubicBezTo>
                  <a:pt x="1190261" y="0"/>
                  <a:pt x="1249473" y="59212"/>
                  <a:pt x="1249473" y="132254"/>
                </a:cubicBezTo>
                <a:lnTo>
                  <a:pt x="1249473" y="661254"/>
                </a:lnTo>
                <a:cubicBezTo>
                  <a:pt x="1249473" y="734296"/>
                  <a:pt x="1190261" y="793508"/>
                  <a:pt x="1117219" y="793508"/>
                </a:cubicBezTo>
                <a:lnTo>
                  <a:pt x="132254" y="793508"/>
                </a:lnTo>
                <a:cubicBezTo>
                  <a:pt x="59212" y="793508"/>
                  <a:pt x="0" y="734296"/>
                  <a:pt x="0" y="661254"/>
                </a:cubicBezTo>
                <a:lnTo>
                  <a:pt x="0" y="132254"/>
                </a:lnTo>
                <a:close/>
              </a:path>
            </a:pathLst>
          </a:custGeom>
          <a:solidFill>
            <a:srgbClr val="0517B5"/>
          </a:solidFill>
          <a:ln>
            <a:solidFill>
              <a:schemeClr val="bg1"/>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076" tIns="92076" rIns="92076" bIns="92076" numCol="1" spcCol="1270" anchor="ctr" anchorCtr="0">
            <a:noAutofit/>
          </a:bodyPr>
          <a:lstStyle/>
          <a:p>
            <a:pPr marL="0" marR="0" lvl="0" indent="0" defTabSz="622300" rtl="0" eaLnBrk="1" fontAlgn="auto" latinLnBrk="0" hangingPunct="1">
              <a:lnSpc>
                <a:spcPct val="90000"/>
              </a:lnSpc>
              <a:spcBef>
                <a:spcPct val="0"/>
              </a:spcBef>
              <a:spcAft>
                <a:spcPct val="3500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IBM Plex Sans" panose="020B0503050203000203" pitchFamily="34" charset="0"/>
                <a:cs typeface="Helvetica" panose="020B0604020202020204" pitchFamily="34" charset="0"/>
              </a:rPr>
              <a:t>III Horizontal Integration</a:t>
            </a:r>
          </a:p>
        </p:txBody>
      </p:sp>
      <p:sp>
        <p:nvSpPr>
          <p:cNvPr id="27" name="Freihandform: Form 34">
            <a:extLst>
              <a:ext uri="{FF2B5EF4-FFF2-40B4-BE49-F238E27FC236}">
                <a16:creationId xmlns:a16="http://schemas.microsoft.com/office/drawing/2014/main" id="{11B1C60A-FAFE-9B3A-F2D7-B4E8DFD8F38F}"/>
              </a:ext>
            </a:extLst>
          </p:cNvPr>
          <p:cNvSpPr/>
          <p:nvPr/>
        </p:nvSpPr>
        <p:spPr>
          <a:xfrm>
            <a:off x="949239" y="4082001"/>
            <a:ext cx="4003765" cy="475208"/>
          </a:xfrm>
          <a:custGeom>
            <a:avLst/>
            <a:gdLst>
              <a:gd name="connsiteX0" fmla="*/ 0 w 1249473"/>
              <a:gd name="connsiteY0" fmla="*/ 132254 h 793508"/>
              <a:gd name="connsiteX1" fmla="*/ 132254 w 1249473"/>
              <a:gd name="connsiteY1" fmla="*/ 0 h 793508"/>
              <a:gd name="connsiteX2" fmla="*/ 1117219 w 1249473"/>
              <a:gd name="connsiteY2" fmla="*/ 0 h 793508"/>
              <a:gd name="connsiteX3" fmla="*/ 1249473 w 1249473"/>
              <a:gd name="connsiteY3" fmla="*/ 132254 h 793508"/>
              <a:gd name="connsiteX4" fmla="*/ 1249473 w 1249473"/>
              <a:gd name="connsiteY4" fmla="*/ 661254 h 793508"/>
              <a:gd name="connsiteX5" fmla="*/ 1117219 w 1249473"/>
              <a:gd name="connsiteY5" fmla="*/ 793508 h 793508"/>
              <a:gd name="connsiteX6" fmla="*/ 132254 w 1249473"/>
              <a:gd name="connsiteY6" fmla="*/ 793508 h 793508"/>
              <a:gd name="connsiteX7" fmla="*/ 0 w 1249473"/>
              <a:gd name="connsiteY7" fmla="*/ 661254 h 793508"/>
              <a:gd name="connsiteX8" fmla="*/ 0 w 1249473"/>
              <a:gd name="connsiteY8" fmla="*/ 132254 h 79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473" h="793508">
                <a:moveTo>
                  <a:pt x="0" y="132254"/>
                </a:moveTo>
                <a:cubicBezTo>
                  <a:pt x="0" y="59212"/>
                  <a:pt x="59212" y="0"/>
                  <a:pt x="132254" y="0"/>
                </a:cubicBezTo>
                <a:lnTo>
                  <a:pt x="1117219" y="0"/>
                </a:lnTo>
                <a:cubicBezTo>
                  <a:pt x="1190261" y="0"/>
                  <a:pt x="1249473" y="59212"/>
                  <a:pt x="1249473" y="132254"/>
                </a:cubicBezTo>
                <a:lnTo>
                  <a:pt x="1249473" y="661254"/>
                </a:lnTo>
                <a:cubicBezTo>
                  <a:pt x="1249473" y="734296"/>
                  <a:pt x="1190261" y="793508"/>
                  <a:pt x="1117219" y="793508"/>
                </a:cubicBezTo>
                <a:lnTo>
                  <a:pt x="132254" y="793508"/>
                </a:lnTo>
                <a:cubicBezTo>
                  <a:pt x="59212" y="793508"/>
                  <a:pt x="0" y="734296"/>
                  <a:pt x="0" y="661254"/>
                </a:cubicBezTo>
                <a:lnTo>
                  <a:pt x="0" y="132254"/>
                </a:lnTo>
                <a:close/>
              </a:path>
            </a:pathLst>
          </a:custGeom>
          <a:solidFill>
            <a:srgbClr val="0517B5"/>
          </a:solidFill>
          <a:ln>
            <a:solidFill>
              <a:schemeClr val="bg1"/>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076" tIns="92076" rIns="92076" bIns="92076" numCol="1" spcCol="1270" anchor="ctr" anchorCtr="0">
            <a:noAutofit/>
          </a:bodyPr>
          <a:lstStyle/>
          <a:p>
            <a:pPr marL="0" marR="0" lvl="0" indent="0" defTabSz="622300" rtl="0" eaLnBrk="1" fontAlgn="auto" latinLnBrk="0" hangingPunct="1">
              <a:lnSpc>
                <a:spcPct val="90000"/>
              </a:lnSpc>
              <a:spcBef>
                <a:spcPct val="0"/>
              </a:spcBef>
              <a:spcAft>
                <a:spcPct val="3500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IBM Plex Sans" panose="020B0503050203000203" pitchFamily="34" charset="0"/>
                <a:cs typeface="Helvetica" panose="020B0604020202020204" pitchFamily="34" charset="0"/>
              </a:rPr>
              <a:t>IV Ecosystem Engagement</a:t>
            </a:r>
          </a:p>
        </p:txBody>
      </p:sp>
      <p:sp>
        <p:nvSpPr>
          <p:cNvPr id="28" name="Freihandform: Form 38">
            <a:extLst>
              <a:ext uri="{FF2B5EF4-FFF2-40B4-BE49-F238E27FC236}">
                <a16:creationId xmlns:a16="http://schemas.microsoft.com/office/drawing/2014/main" id="{591B05FC-965A-9F8A-92FB-88F17228505E}"/>
              </a:ext>
            </a:extLst>
          </p:cNvPr>
          <p:cNvSpPr/>
          <p:nvPr/>
        </p:nvSpPr>
        <p:spPr>
          <a:xfrm>
            <a:off x="949239" y="4747047"/>
            <a:ext cx="4003765" cy="475208"/>
          </a:xfrm>
          <a:custGeom>
            <a:avLst/>
            <a:gdLst>
              <a:gd name="connsiteX0" fmla="*/ 0 w 1249473"/>
              <a:gd name="connsiteY0" fmla="*/ 132254 h 793508"/>
              <a:gd name="connsiteX1" fmla="*/ 132254 w 1249473"/>
              <a:gd name="connsiteY1" fmla="*/ 0 h 793508"/>
              <a:gd name="connsiteX2" fmla="*/ 1117219 w 1249473"/>
              <a:gd name="connsiteY2" fmla="*/ 0 h 793508"/>
              <a:gd name="connsiteX3" fmla="*/ 1249473 w 1249473"/>
              <a:gd name="connsiteY3" fmla="*/ 132254 h 793508"/>
              <a:gd name="connsiteX4" fmla="*/ 1249473 w 1249473"/>
              <a:gd name="connsiteY4" fmla="*/ 661254 h 793508"/>
              <a:gd name="connsiteX5" fmla="*/ 1117219 w 1249473"/>
              <a:gd name="connsiteY5" fmla="*/ 793508 h 793508"/>
              <a:gd name="connsiteX6" fmla="*/ 132254 w 1249473"/>
              <a:gd name="connsiteY6" fmla="*/ 793508 h 793508"/>
              <a:gd name="connsiteX7" fmla="*/ 0 w 1249473"/>
              <a:gd name="connsiteY7" fmla="*/ 661254 h 793508"/>
              <a:gd name="connsiteX8" fmla="*/ 0 w 1249473"/>
              <a:gd name="connsiteY8" fmla="*/ 132254 h 79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473" h="793508">
                <a:moveTo>
                  <a:pt x="0" y="132254"/>
                </a:moveTo>
                <a:cubicBezTo>
                  <a:pt x="0" y="59212"/>
                  <a:pt x="59212" y="0"/>
                  <a:pt x="132254" y="0"/>
                </a:cubicBezTo>
                <a:lnTo>
                  <a:pt x="1117219" y="0"/>
                </a:lnTo>
                <a:cubicBezTo>
                  <a:pt x="1190261" y="0"/>
                  <a:pt x="1249473" y="59212"/>
                  <a:pt x="1249473" y="132254"/>
                </a:cubicBezTo>
                <a:lnTo>
                  <a:pt x="1249473" y="661254"/>
                </a:lnTo>
                <a:cubicBezTo>
                  <a:pt x="1249473" y="734296"/>
                  <a:pt x="1190261" y="793508"/>
                  <a:pt x="1117219" y="793508"/>
                </a:cubicBezTo>
                <a:lnTo>
                  <a:pt x="132254" y="793508"/>
                </a:lnTo>
                <a:cubicBezTo>
                  <a:pt x="59212" y="793508"/>
                  <a:pt x="0" y="734296"/>
                  <a:pt x="0" y="661254"/>
                </a:cubicBezTo>
                <a:lnTo>
                  <a:pt x="0" y="132254"/>
                </a:lnTo>
                <a:close/>
              </a:path>
            </a:pathLst>
          </a:custGeom>
          <a:solidFill>
            <a:srgbClr val="0517B5"/>
          </a:solidFill>
          <a:ln>
            <a:solidFill>
              <a:schemeClr val="bg1"/>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076" tIns="92076" rIns="92076" bIns="92076" numCol="1" spcCol="1270" anchor="ctr" anchorCtr="0">
            <a:noAutofit/>
          </a:bodyPr>
          <a:lstStyle/>
          <a:p>
            <a:pPr marL="0" marR="0" lvl="0" indent="0" defTabSz="622300" rtl="0" eaLnBrk="1" fontAlgn="auto" latinLnBrk="0" hangingPunct="1">
              <a:lnSpc>
                <a:spcPct val="90000"/>
              </a:lnSpc>
              <a:spcBef>
                <a:spcPct val="0"/>
              </a:spcBef>
              <a:spcAft>
                <a:spcPct val="3500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IBM Plex Sans" panose="020B0503050203000203" pitchFamily="34" charset="0"/>
                <a:cs typeface="Helvetica" panose="020B0604020202020204" pitchFamily="34" charset="0"/>
              </a:rPr>
              <a:t>V Practices &amp; Methods</a:t>
            </a:r>
          </a:p>
        </p:txBody>
      </p:sp>
      <p:sp>
        <p:nvSpPr>
          <p:cNvPr id="29" name="Freihandform: Form 44">
            <a:extLst>
              <a:ext uri="{FF2B5EF4-FFF2-40B4-BE49-F238E27FC236}">
                <a16:creationId xmlns:a16="http://schemas.microsoft.com/office/drawing/2014/main" id="{43D94D40-B71C-08B1-B82B-3292FCDD7D38}"/>
              </a:ext>
            </a:extLst>
          </p:cNvPr>
          <p:cNvSpPr/>
          <p:nvPr/>
        </p:nvSpPr>
        <p:spPr>
          <a:xfrm>
            <a:off x="949241" y="5391923"/>
            <a:ext cx="4003765" cy="517621"/>
          </a:xfrm>
          <a:custGeom>
            <a:avLst/>
            <a:gdLst>
              <a:gd name="connsiteX0" fmla="*/ 0 w 1249473"/>
              <a:gd name="connsiteY0" fmla="*/ 132254 h 793508"/>
              <a:gd name="connsiteX1" fmla="*/ 132254 w 1249473"/>
              <a:gd name="connsiteY1" fmla="*/ 0 h 793508"/>
              <a:gd name="connsiteX2" fmla="*/ 1117219 w 1249473"/>
              <a:gd name="connsiteY2" fmla="*/ 0 h 793508"/>
              <a:gd name="connsiteX3" fmla="*/ 1249473 w 1249473"/>
              <a:gd name="connsiteY3" fmla="*/ 132254 h 793508"/>
              <a:gd name="connsiteX4" fmla="*/ 1249473 w 1249473"/>
              <a:gd name="connsiteY4" fmla="*/ 661254 h 793508"/>
              <a:gd name="connsiteX5" fmla="*/ 1117219 w 1249473"/>
              <a:gd name="connsiteY5" fmla="*/ 793508 h 793508"/>
              <a:gd name="connsiteX6" fmla="*/ 132254 w 1249473"/>
              <a:gd name="connsiteY6" fmla="*/ 793508 h 793508"/>
              <a:gd name="connsiteX7" fmla="*/ 0 w 1249473"/>
              <a:gd name="connsiteY7" fmla="*/ 661254 h 793508"/>
              <a:gd name="connsiteX8" fmla="*/ 0 w 1249473"/>
              <a:gd name="connsiteY8" fmla="*/ 132254 h 79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473" h="793508">
                <a:moveTo>
                  <a:pt x="0" y="132254"/>
                </a:moveTo>
                <a:cubicBezTo>
                  <a:pt x="0" y="59212"/>
                  <a:pt x="59212" y="0"/>
                  <a:pt x="132254" y="0"/>
                </a:cubicBezTo>
                <a:lnTo>
                  <a:pt x="1117219" y="0"/>
                </a:lnTo>
                <a:cubicBezTo>
                  <a:pt x="1190261" y="0"/>
                  <a:pt x="1249473" y="59212"/>
                  <a:pt x="1249473" y="132254"/>
                </a:cubicBezTo>
                <a:lnTo>
                  <a:pt x="1249473" y="661254"/>
                </a:lnTo>
                <a:cubicBezTo>
                  <a:pt x="1249473" y="734296"/>
                  <a:pt x="1190261" y="793508"/>
                  <a:pt x="1117219" y="793508"/>
                </a:cubicBezTo>
                <a:lnTo>
                  <a:pt x="132254" y="793508"/>
                </a:lnTo>
                <a:cubicBezTo>
                  <a:pt x="59212" y="793508"/>
                  <a:pt x="0" y="734296"/>
                  <a:pt x="0" y="661254"/>
                </a:cubicBezTo>
                <a:lnTo>
                  <a:pt x="0" y="132254"/>
                </a:lnTo>
                <a:close/>
              </a:path>
            </a:pathLst>
          </a:custGeom>
          <a:solidFill>
            <a:srgbClr val="0517B5"/>
          </a:solidFill>
          <a:ln>
            <a:solidFill>
              <a:schemeClr val="bg1"/>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076" tIns="92076" rIns="92076" bIns="92076" numCol="1" spcCol="1270" anchor="ctr" anchorCtr="0">
            <a:noAutofit/>
          </a:bodyPr>
          <a:lstStyle/>
          <a:p>
            <a:pPr marL="0" marR="0" lvl="0" indent="0" defTabSz="622300" rtl="0" eaLnBrk="1" fontAlgn="auto" latinLnBrk="0" hangingPunct="1">
              <a:lnSpc>
                <a:spcPct val="90000"/>
              </a:lnSpc>
              <a:spcBef>
                <a:spcPct val="0"/>
              </a:spcBef>
              <a:spcAft>
                <a:spcPct val="3500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IBM Plex Sans" panose="020B0503050203000203" pitchFamily="34" charset="0"/>
                <a:cs typeface="Helvetica" panose="020B0604020202020204" pitchFamily="34" charset="0"/>
              </a:rPr>
              <a:t>VI Hidden </a:t>
            </a:r>
            <a:r>
              <a:rPr kumimoji="0" lang="en-GB" sz="2000" b="0" i="0" u="none" strike="noStrike" kern="1200" cap="none" spc="0" normalizeH="0" baseline="0" noProof="0" dirty="0">
                <a:ln>
                  <a:noFill/>
                </a:ln>
                <a:solidFill>
                  <a:prstClr val="white"/>
                </a:solidFill>
                <a:effectLst/>
                <a:uLnTx/>
                <a:uFillTx/>
                <a:latin typeface="IBM Plex Sans" panose="020B0503050203000203" pitchFamily="34" charset="0"/>
                <a:cs typeface="Helvetica" panose="020B0604020202020204" pitchFamily="34" charset="0"/>
              </a:rPr>
              <a:t>Treasures</a:t>
            </a:r>
            <a:endParaRPr kumimoji="0" lang="de-DE" sz="2000" b="0" i="0" u="none" strike="noStrike" kern="1200" cap="none" spc="0" normalizeH="0" baseline="0" noProof="0" dirty="0">
              <a:ln>
                <a:noFill/>
              </a:ln>
              <a:solidFill>
                <a:prstClr val="white"/>
              </a:solidFill>
              <a:effectLst/>
              <a:uLnTx/>
              <a:uFillTx/>
              <a:latin typeface="IBM Plex Sans" panose="020B0503050203000203" pitchFamily="34" charset="0"/>
              <a:cs typeface="Helvetica" panose="020B0604020202020204" pitchFamily="34" charset="0"/>
            </a:endParaRPr>
          </a:p>
        </p:txBody>
      </p:sp>
      <p:sp>
        <p:nvSpPr>
          <p:cNvPr id="30" name="TextBox 29">
            <a:extLst>
              <a:ext uri="{FF2B5EF4-FFF2-40B4-BE49-F238E27FC236}">
                <a16:creationId xmlns:a16="http://schemas.microsoft.com/office/drawing/2014/main" id="{12FF3ABA-3444-4B6B-0D1C-D55F3AA27913}"/>
              </a:ext>
            </a:extLst>
          </p:cNvPr>
          <p:cNvSpPr txBox="1"/>
          <p:nvPr/>
        </p:nvSpPr>
        <p:spPr>
          <a:xfrm>
            <a:off x="5123335" y="2081298"/>
            <a:ext cx="4832484" cy="510778"/>
          </a:xfrm>
          <a:prstGeom prst="roundRect">
            <a:avLst/>
          </a:prstGeom>
          <a:solidFill>
            <a:schemeClr val="bg1"/>
          </a:solidFill>
        </p:spPr>
        <p:txBody>
          <a:bodyPr wrap="square">
            <a:spAutoFit/>
          </a:bodyPr>
          <a:lstStyle/>
          <a:p>
            <a:pPr algn="ctr"/>
            <a:r>
              <a:rPr lang="en-GB" sz="1200" dirty="0">
                <a:solidFill>
                  <a:srgbClr val="0517B5"/>
                </a:solidFill>
                <a:effectLst/>
                <a:latin typeface="IBM Plex Sans" panose="020B0503050203000203" pitchFamily="34" charset="0"/>
                <a:ea typeface="Yu Mincho" panose="02020400000000000000" pitchFamily="18" charset="-128"/>
                <a:cs typeface="Helvetica" panose="020B0604020202020204" pitchFamily="34" charset="0"/>
              </a:rPr>
              <a:t>An unevenly distributed sustainable innovation literacy stands in the way of collaboration towards shared goals and values</a:t>
            </a:r>
            <a:endParaRPr lang="en-GB" sz="1200" dirty="0">
              <a:solidFill>
                <a:srgbClr val="0517B5"/>
              </a:solidFill>
              <a:latin typeface="IBM Plex Sans" panose="020B0503050203000203" pitchFamily="34" charset="0"/>
              <a:cs typeface="Helvetica" panose="020B0604020202020204" pitchFamily="34" charset="0"/>
            </a:endParaRPr>
          </a:p>
        </p:txBody>
      </p:sp>
      <p:sp>
        <p:nvSpPr>
          <p:cNvPr id="31" name="TextBox 30">
            <a:extLst>
              <a:ext uri="{FF2B5EF4-FFF2-40B4-BE49-F238E27FC236}">
                <a16:creationId xmlns:a16="http://schemas.microsoft.com/office/drawing/2014/main" id="{7A5E8CA1-8C66-C81C-BE29-0AB9621BEAD2}"/>
              </a:ext>
            </a:extLst>
          </p:cNvPr>
          <p:cNvSpPr txBox="1"/>
          <p:nvPr/>
        </p:nvSpPr>
        <p:spPr>
          <a:xfrm>
            <a:off x="5123330" y="2735075"/>
            <a:ext cx="4832487" cy="510778"/>
          </a:xfrm>
          <a:prstGeom prst="roundRect">
            <a:avLst/>
          </a:prstGeom>
          <a:solidFill>
            <a:schemeClr val="bg1"/>
          </a:solidFill>
        </p:spPr>
        <p:txBody>
          <a:bodyPr wrap="square">
            <a:spAutoFit/>
          </a:bodyPr>
          <a:lstStyle/>
          <a:p>
            <a:pPr algn="ctr"/>
            <a:r>
              <a:rPr lang="en-GB" sz="1200" dirty="0">
                <a:solidFill>
                  <a:srgbClr val="0517B5"/>
                </a:solidFill>
                <a:effectLst/>
                <a:latin typeface="IBM Plex Sans" panose="020B0503050203000203" pitchFamily="34" charset="0"/>
                <a:ea typeface="Yu Mincho" panose="02020400000000000000" pitchFamily="18" charset="-128"/>
                <a:cs typeface="Helvetica" panose="020B0604020202020204" pitchFamily="34" charset="0"/>
              </a:rPr>
              <a:t>Chasm between hierarchical levels with strategic ambitions unknown at the base and bottom-up initiatives missing a response</a:t>
            </a:r>
            <a:endParaRPr lang="en-GB" sz="1200" dirty="0">
              <a:solidFill>
                <a:srgbClr val="0517B5"/>
              </a:solidFill>
              <a:latin typeface="IBM Plex Sans" panose="020B0503050203000203" pitchFamily="34" charset="0"/>
              <a:cs typeface="Helvetica" panose="020B0604020202020204" pitchFamily="34" charset="0"/>
            </a:endParaRPr>
          </a:p>
        </p:txBody>
      </p:sp>
      <p:sp>
        <p:nvSpPr>
          <p:cNvPr id="32" name="TextBox 31">
            <a:extLst>
              <a:ext uri="{FF2B5EF4-FFF2-40B4-BE49-F238E27FC236}">
                <a16:creationId xmlns:a16="http://schemas.microsoft.com/office/drawing/2014/main" id="{3F72F756-6077-A23B-176C-BF7CF396A0A4}"/>
              </a:ext>
            </a:extLst>
          </p:cNvPr>
          <p:cNvSpPr txBox="1"/>
          <p:nvPr/>
        </p:nvSpPr>
        <p:spPr>
          <a:xfrm>
            <a:off x="5123335" y="3401451"/>
            <a:ext cx="4832484" cy="510778"/>
          </a:xfrm>
          <a:prstGeom prst="roundRect">
            <a:avLst/>
          </a:prstGeom>
          <a:solidFill>
            <a:schemeClr val="bg1"/>
          </a:solidFill>
        </p:spPr>
        <p:txBody>
          <a:bodyPr wrap="square">
            <a:spAutoFit/>
          </a:bodyPr>
          <a:lstStyle/>
          <a:p>
            <a:pPr algn="ctr"/>
            <a:r>
              <a:rPr lang="en-GB" sz="1200" dirty="0">
                <a:solidFill>
                  <a:srgbClr val="0517B5"/>
                </a:solidFill>
                <a:effectLst/>
                <a:latin typeface="IBM Plex Sans" panose="020B0503050203000203" pitchFamily="34" charset="0"/>
                <a:ea typeface="Yu Mincho" panose="02020400000000000000" pitchFamily="18" charset="-128"/>
                <a:cs typeface="Helvetica" panose="020B0604020202020204" pitchFamily="34" charset="0"/>
              </a:rPr>
              <a:t>Divergent interests and interpretations of values hamper multilateral collaboration and knowledge exchange</a:t>
            </a:r>
            <a:endParaRPr lang="en-GB" sz="1200" dirty="0">
              <a:solidFill>
                <a:srgbClr val="0517B5"/>
              </a:solidFill>
              <a:latin typeface="IBM Plex Sans" panose="020B0503050203000203" pitchFamily="34" charset="0"/>
              <a:cs typeface="Helvetica" panose="020B0604020202020204" pitchFamily="34" charset="0"/>
            </a:endParaRPr>
          </a:p>
        </p:txBody>
      </p:sp>
      <p:sp>
        <p:nvSpPr>
          <p:cNvPr id="37" name="TextBox 36">
            <a:extLst>
              <a:ext uri="{FF2B5EF4-FFF2-40B4-BE49-F238E27FC236}">
                <a16:creationId xmlns:a16="http://schemas.microsoft.com/office/drawing/2014/main" id="{B6F3D1BF-F244-F887-E069-7E567E5D82E6}"/>
              </a:ext>
            </a:extLst>
          </p:cNvPr>
          <p:cNvSpPr txBox="1"/>
          <p:nvPr/>
        </p:nvSpPr>
        <p:spPr>
          <a:xfrm>
            <a:off x="5123335" y="4735357"/>
            <a:ext cx="4832479" cy="510778"/>
          </a:xfrm>
          <a:prstGeom prst="roundRect">
            <a:avLst/>
          </a:prstGeom>
          <a:solidFill>
            <a:schemeClr val="bg1"/>
          </a:solidFill>
        </p:spPr>
        <p:txBody>
          <a:bodyPr wrap="square">
            <a:spAutoFit/>
          </a:bodyPr>
          <a:lstStyle/>
          <a:p>
            <a:pPr algn="ctr"/>
            <a:r>
              <a:rPr lang="en-GB" sz="1200" dirty="0">
                <a:solidFill>
                  <a:srgbClr val="0517B5"/>
                </a:solidFill>
                <a:effectLst/>
                <a:latin typeface="IBM Plex Sans" panose="020B0503050203000203" pitchFamily="34" charset="0"/>
                <a:ea typeface="Yu Mincho" panose="02020400000000000000" pitchFamily="18" charset="-128"/>
                <a:cs typeface="Helvetica" panose="020B0604020202020204" pitchFamily="34" charset="0"/>
              </a:rPr>
              <a:t>Introducing and mainstreaming new approaches is a conflictual process to be carefully moderated</a:t>
            </a:r>
            <a:endParaRPr lang="en-GB" sz="1200" dirty="0">
              <a:solidFill>
                <a:srgbClr val="0517B5"/>
              </a:solidFill>
              <a:latin typeface="IBM Plex Sans" panose="020B0503050203000203" pitchFamily="34" charset="0"/>
              <a:cs typeface="Helvetica" panose="020B0604020202020204" pitchFamily="34" charset="0"/>
            </a:endParaRPr>
          </a:p>
        </p:txBody>
      </p:sp>
      <p:sp>
        <p:nvSpPr>
          <p:cNvPr id="38" name="TextBox 37">
            <a:extLst>
              <a:ext uri="{FF2B5EF4-FFF2-40B4-BE49-F238E27FC236}">
                <a16:creationId xmlns:a16="http://schemas.microsoft.com/office/drawing/2014/main" id="{15174E16-A283-1A8E-0793-49839B6D8A6B}"/>
              </a:ext>
            </a:extLst>
          </p:cNvPr>
          <p:cNvSpPr txBox="1"/>
          <p:nvPr/>
        </p:nvSpPr>
        <p:spPr>
          <a:xfrm>
            <a:off x="5123332" y="5409952"/>
            <a:ext cx="4832482" cy="510778"/>
          </a:xfrm>
          <a:prstGeom prst="roundRect">
            <a:avLst/>
          </a:prstGeom>
          <a:solidFill>
            <a:schemeClr val="bg1"/>
          </a:solidFill>
        </p:spPr>
        <p:txBody>
          <a:bodyPr wrap="square">
            <a:spAutoFit/>
          </a:bodyPr>
          <a:lstStyle/>
          <a:p>
            <a:pPr algn="ctr"/>
            <a:r>
              <a:rPr lang="en-GB" sz="1200" dirty="0">
                <a:solidFill>
                  <a:srgbClr val="0517B5"/>
                </a:solidFill>
                <a:latin typeface="IBM Plex Sans" panose="020B0503050203000203" pitchFamily="34" charset="0"/>
                <a:ea typeface="Yu Mincho" panose="02020400000000000000" pitchFamily="18" charset="-128"/>
                <a:cs typeface="Helvetica" panose="020B0604020202020204" pitchFamily="34" charset="0"/>
              </a:rPr>
              <a:t>V</a:t>
            </a:r>
            <a:r>
              <a:rPr lang="en-GB" sz="1200" dirty="0">
                <a:solidFill>
                  <a:srgbClr val="0517B5"/>
                </a:solidFill>
                <a:effectLst/>
                <a:latin typeface="IBM Plex Sans" panose="020B0503050203000203" pitchFamily="34" charset="0"/>
                <a:ea typeface="Yu Mincho" panose="02020400000000000000" pitchFamily="18" charset="-128"/>
                <a:cs typeface="Helvetica" panose="020B0604020202020204" pitchFamily="34" charset="0"/>
              </a:rPr>
              <a:t>alues-based motivations of employees</a:t>
            </a:r>
            <a:r>
              <a:rPr lang="en-GB" sz="1200" dirty="0">
                <a:solidFill>
                  <a:srgbClr val="0517B5"/>
                </a:solidFill>
                <a:latin typeface="IBM Plex Sans" panose="020B0503050203000203" pitchFamily="34" charset="0"/>
                <a:ea typeface="Yu Mincho" panose="02020400000000000000" pitchFamily="18" charset="-128"/>
                <a:cs typeface="Helvetica" panose="020B0604020202020204" pitchFamily="34" charset="0"/>
              </a:rPr>
              <a:t> </a:t>
            </a:r>
            <a:r>
              <a:rPr lang="en-GB" sz="1200" dirty="0">
                <a:solidFill>
                  <a:srgbClr val="0517B5"/>
                </a:solidFill>
                <a:effectLst/>
                <a:latin typeface="IBM Plex Sans" panose="020B0503050203000203" pitchFamily="34" charset="0"/>
                <a:ea typeface="Yu Mincho" panose="02020400000000000000" pitchFamily="18" charset="-128"/>
                <a:cs typeface="Helvetica" panose="020B0604020202020204" pitchFamily="34" charset="0"/>
              </a:rPr>
              <a:t>are not well leveraged for driving sustainability and cultural transformation</a:t>
            </a:r>
            <a:endParaRPr lang="en-GB" sz="1200" dirty="0">
              <a:solidFill>
                <a:srgbClr val="0517B5"/>
              </a:solidFill>
              <a:latin typeface="IBM Plex Sans" panose="020B0503050203000203" pitchFamily="34" charset="0"/>
              <a:cs typeface="Helvetica" panose="020B0604020202020204" pitchFamily="34" charset="0"/>
            </a:endParaRPr>
          </a:p>
        </p:txBody>
      </p:sp>
      <p:sp>
        <p:nvSpPr>
          <p:cNvPr id="40" name="TextBox 39">
            <a:extLst>
              <a:ext uri="{FF2B5EF4-FFF2-40B4-BE49-F238E27FC236}">
                <a16:creationId xmlns:a16="http://schemas.microsoft.com/office/drawing/2014/main" id="{B846EADF-24F4-CB8B-5185-1CE8FA3CDC33}"/>
              </a:ext>
            </a:extLst>
          </p:cNvPr>
          <p:cNvSpPr txBox="1"/>
          <p:nvPr/>
        </p:nvSpPr>
        <p:spPr>
          <a:xfrm>
            <a:off x="5140896" y="4074875"/>
            <a:ext cx="4817536" cy="510778"/>
          </a:xfrm>
          <a:prstGeom prst="roundRect">
            <a:avLst/>
          </a:prstGeom>
          <a:solidFill>
            <a:schemeClr val="bg1"/>
          </a:solidFill>
        </p:spPr>
        <p:txBody>
          <a:bodyPr wrap="square">
            <a:spAutoFit/>
          </a:bodyPr>
          <a:lstStyle/>
          <a:p>
            <a:pPr algn="ctr"/>
            <a:r>
              <a:rPr lang="en-GB" sz="1200" dirty="0">
                <a:solidFill>
                  <a:srgbClr val="0517B5"/>
                </a:solidFill>
                <a:effectLst/>
                <a:latin typeface="IBM Plex Sans" panose="020B0503050203000203" pitchFamily="34" charset="0"/>
                <a:ea typeface="Yu Mincho" panose="02020400000000000000" pitchFamily="18" charset="-128"/>
                <a:cs typeface="Helvetica" panose="020B0604020202020204" pitchFamily="34" charset="0"/>
              </a:rPr>
              <a:t>Engagement in sustainable innovation ecosystems is left to isolated initiatives - rather than being  a common strategy</a:t>
            </a:r>
          </a:p>
        </p:txBody>
      </p:sp>
      <p:grpSp>
        <p:nvGrpSpPr>
          <p:cNvPr id="58" name="Group 57">
            <a:extLst>
              <a:ext uri="{FF2B5EF4-FFF2-40B4-BE49-F238E27FC236}">
                <a16:creationId xmlns:a16="http://schemas.microsoft.com/office/drawing/2014/main" id="{950B2F47-2F15-0499-2D7F-F38AA188C3E7}"/>
              </a:ext>
            </a:extLst>
          </p:cNvPr>
          <p:cNvGrpSpPr/>
          <p:nvPr/>
        </p:nvGrpSpPr>
        <p:grpSpPr>
          <a:xfrm>
            <a:off x="9997393" y="1953178"/>
            <a:ext cx="662789" cy="646313"/>
            <a:chOff x="10028208" y="1790859"/>
            <a:chExt cx="662789" cy="646313"/>
          </a:xfrm>
        </p:grpSpPr>
        <p:sp>
          <p:nvSpPr>
            <p:cNvPr id="41" name="TextBox 40">
              <a:extLst>
                <a:ext uri="{FF2B5EF4-FFF2-40B4-BE49-F238E27FC236}">
                  <a16:creationId xmlns:a16="http://schemas.microsoft.com/office/drawing/2014/main" id="{B6A2C0A9-4925-BEE1-E1EE-91F5ACF4D422}"/>
                </a:ext>
              </a:extLst>
            </p:cNvPr>
            <p:cNvSpPr txBox="1"/>
            <p:nvPr/>
          </p:nvSpPr>
          <p:spPr>
            <a:xfrm>
              <a:off x="10028208" y="1790859"/>
              <a:ext cx="662789"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23. Awareness </a:t>
              </a:r>
              <a:br>
                <a:rPr lang="en-GB" sz="500" b="1" dirty="0">
                  <a:latin typeface="IBM Plex Sans" panose="020B0503050203000203" pitchFamily="34" charset="0"/>
                </a:rPr>
              </a:br>
              <a:r>
                <a:rPr lang="en-GB" sz="500" b="1" dirty="0">
                  <a:latin typeface="IBM Plex Sans" panose="020B0503050203000203" pitchFamily="34" charset="0"/>
                </a:rPr>
                <a:t>Raising</a:t>
              </a:r>
              <a:endParaRPr lang="de-DE" sz="500" b="1" dirty="0">
                <a:latin typeface="IBM Plex Sans" panose="020B0503050203000203" pitchFamily="34" charset="0"/>
              </a:endParaRPr>
            </a:p>
          </p:txBody>
        </p:sp>
        <p:pic>
          <p:nvPicPr>
            <p:cNvPr id="44" name="Picture 43" descr="A group of people in a circle&#10;&#10;AI-generated content may be incorrect.">
              <a:extLst>
                <a:ext uri="{FF2B5EF4-FFF2-40B4-BE49-F238E27FC236}">
                  <a16:creationId xmlns:a16="http://schemas.microsoft.com/office/drawing/2014/main" id="{0825954B-EAFB-3EAF-BF5C-C90FC04C3E0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140362" y="1999083"/>
              <a:ext cx="438449" cy="438089"/>
            </a:xfrm>
            <a:prstGeom prst="rect">
              <a:avLst/>
            </a:prstGeom>
          </p:spPr>
        </p:pic>
      </p:grpSp>
      <p:grpSp>
        <p:nvGrpSpPr>
          <p:cNvPr id="77" name="Group 76">
            <a:extLst>
              <a:ext uri="{FF2B5EF4-FFF2-40B4-BE49-F238E27FC236}">
                <a16:creationId xmlns:a16="http://schemas.microsoft.com/office/drawing/2014/main" id="{7D92CF74-3B4E-DB08-879D-FC6D72E32D0F}"/>
              </a:ext>
            </a:extLst>
          </p:cNvPr>
          <p:cNvGrpSpPr/>
          <p:nvPr/>
        </p:nvGrpSpPr>
        <p:grpSpPr>
          <a:xfrm>
            <a:off x="10727474" y="1953178"/>
            <a:ext cx="592497" cy="646313"/>
            <a:chOff x="10606711" y="1790859"/>
            <a:chExt cx="592497" cy="646313"/>
          </a:xfrm>
        </p:grpSpPr>
        <p:sp>
          <p:nvSpPr>
            <p:cNvPr id="42" name="TextBox 41">
              <a:extLst>
                <a:ext uri="{FF2B5EF4-FFF2-40B4-BE49-F238E27FC236}">
                  <a16:creationId xmlns:a16="http://schemas.microsoft.com/office/drawing/2014/main" id="{0E4A8F4E-E7DC-45DF-F017-AD4673F59340}"/>
                </a:ext>
              </a:extLst>
            </p:cNvPr>
            <p:cNvSpPr txBox="1"/>
            <p:nvPr/>
          </p:nvSpPr>
          <p:spPr>
            <a:xfrm>
              <a:off x="10606711" y="1790859"/>
              <a:ext cx="592497"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48. Cultural Dictionary</a:t>
              </a:r>
              <a:endParaRPr lang="de-DE" sz="500" b="1" dirty="0">
                <a:latin typeface="IBM Plex Sans" panose="020B0503050203000203" pitchFamily="34" charset="0"/>
              </a:endParaRPr>
            </a:p>
          </p:txBody>
        </p:sp>
        <p:pic>
          <p:nvPicPr>
            <p:cNvPr id="45" name="Picture 44" descr="A logo of a book and a globe&#10;&#10;AI-generated content may be incorrect.">
              <a:extLst>
                <a:ext uri="{FF2B5EF4-FFF2-40B4-BE49-F238E27FC236}">
                  <a16:creationId xmlns:a16="http://schemas.microsoft.com/office/drawing/2014/main" id="{17194284-344E-4171-55C9-1F291687683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683920" y="1999083"/>
              <a:ext cx="438078" cy="438089"/>
            </a:xfrm>
            <a:prstGeom prst="rect">
              <a:avLst/>
            </a:prstGeom>
          </p:spPr>
        </p:pic>
      </p:grpSp>
      <p:grpSp>
        <p:nvGrpSpPr>
          <p:cNvPr id="78" name="Group 77">
            <a:extLst>
              <a:ext uri="{FF2B5EF4-FFF2-40B4-BE49-F238E27FC236}">
                <a16:creationId xmlns:a16="http://schemas.microsoft.com/office/drawing/2014/main" id="{47D5F040-66D7-94BF-5FE4-3E57ABB0F832}"/>
              </a:ext>
            </a:extLst>
          </p:cNvPr>
          <p:cNvGrpSpPr/>
          <p:nvPr/>
        </p:nvGrpSpPr>
        <p:grpSpPr>
          <a:xfrm>
            <a:off x="11353797" y="1953178"/>
            <a:ext cx="631694" cy="646313"/>
            <a:chOff x="11150269" y="1790859"/>
            <a:chExt cx="631694" cy="646313"/>
          </a:xfrm>
        </p:grpSpPr>
        <p:sp>
          <p:nvSpPr>
            <p:cNvPr id="43" name="TextBox 42">
              <a:extLst>
                <a:ext uri="{FF2B5EF4-FFF2-40B4-BE49-F238E27FC236}">
                  <a16:creationId xmlns:a16="http://schemas.microsoft.com/office/drawing/2014/main" id="{7C3EE6B6-BCF0-3FB3-BDAE-8B8331D41918}"/>
                </a:ext>
              </a:extLst>
            </p:cNvPr>
            <p:cNvSpPr txBox="1"/>
            <p:nvPr/>
          </p:nvSpPr>
          <p:spPr>
            <a:xfrm>
              <a:off x="11150269" y="1790859"/>
              <a:ext cx="631694"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55. Mandatory Training</a:t>
              </a:r>
              <a:endParaRPr lang="de-DE" sz="500" b="1" dirty="0">
                <a:latin typeface="IBM Plex Sans" panose="020B0503050203000203" pitchFamily="34" charset="0"/>
              </a:endParaRPr>
            </a:p>
          </p:txBody>
        </p:sp>
        <p:pic>
          <p:nvPicPr>
            <p:cNvPr id="46" name="Picture 45" descr="A blue and white circle with a person and a graph&#10;&#10;AI-generated content may be incorrect.">
              <a:extLst>
                <a:ext uri="{FF2B5EF4-FFF2-40B4-BE49-F238E27FC236}">
                  <a16:creationId xmlns:a16="http://schemas.microsoft.com/office/drawing/2014/main" id="{54D6778A-58E7-30F8-CA42-22C4792B3DC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247077" y="1999083"/>
              <a:ext cx="438078" cy="438089"/>
            </a:xfrm>
            <a:prstGeom prst="rect">
              <a:avLst/>
            </a:prstGeom>
          </p:spPr>
        </p:pic>
      </p:grpSp>
      <p:grpSp>
        <p:nvGrpSpPr>
          <p:cNvPr id="52" name="Group 51">
            <a:extLst>
              <a:ext uri="{FF2B5EF4-FFF2-40B4-BE49-F238E27FC236}">
                <a16:creationId xmlns:a16="http://schemas.microsoft.com/office/drawing/2014/main" id="{8BC5D85A-836B-6316-62E3-41C0E6A24AC2}"/>
              </a:ext>
            </a:extLst>
          </p:cNvPr>
          <p:cNvGrpSpPr/>
          <p:nvPr/>
        </p:nvGrpSpPr>
        <p:grpSpPr>
          <a:xfrm>
            <a:off x="9964970" y="2632957"/>
            <a:ext cx="727635" cy="638007"/>
            <a:chOff x="10028208" y="2501763"/>
            <a:chExt cx="727635" cy="638007"/>
          </a:xfrm>
        </p:grpSpPr>
        <p:sp>
          <p:nvSpPr>
            <p:cNvPr id="47" name="TextBox 46">
              <a:extLst>
                <a:ext uri="{FF2B5EF4-FFF2-40B4-BE49-F238E27FC236}">
                  <a16:creationId xmlns:a16="http://schemas.microsoft.com/office/drawing/2014/main" id="{E53C202E-C219-D203-5482-34975AACFBEE}"/>
                </a:ext>
              </a:extLst>
            </p:cNvPr>
            <p:cNvSpPr txBox="1"/>
            <p:nvPr/>
          </p:nvSpPr>
          <p:spPr>
            <a:xfrm>
              <a:off x="10028208" y="2501763"/>
              <a:ext cx="727635"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58. Employee </a:t>
              </a:r>
              <a:br>
                <a:rPr lang="en-GB" sz="500" b="1" dirty="0">
                  <a:latin typeface="IBM Plex Sans" panose="020B0503050203000203" pitchFamily="34" charset="0"/>
                </a:rPr>
              </a:br>
              <a:r>
                <a:rPr lang="en-GB" sz="500" b="1" dirty="0">
                  <a:latin typeface="IBM Plex Sans" panose="020B0503050203000203" pitchFamily="34" charset="0"/>
                </a:rPr>
                <a:t>Resource Groups</a:t>
              </a:r>
              <a:endParaRPr lang="de-DE" sz="500" b="1" dirty="0">
                <a:latin typeface="IBM Plex Sans" panose="020B0503050203000203" pitchFamily="34" charset="0"/>
              </a:endParaRPr>
            </a:p>
          </p:txBody>
        </p:sp>
        <p:pic>
          <p:nvPicPr>
            <p:cNvPr id="48" name="Picture 47" descr="A group of people with a arrow&#10;&#10;AI-generated content may be incorrect.">
              <a:extLst>
                <a:ext uri="{FF2B5EF4-FFF2-40B4-BE49-F238E27FC236}">
                  <a16:creationId xmlns:a16="http://schemas.microsoft.com/office/drawing/2014/main" id="{3D84E164-FDDA-5008-2504-66023873BEB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172986" y="2701681"/>
              <a:ext cx="438078" cy="438089"/>
            </a:xfrm>
            <a:prstGeom prst="rect">
              <a:avLst/>
            </a:prstGeom>
          </p:spPr>
        </p:pic>
      </p:grpSp>
      <p:grpSp>
        <p:nvGrpSpPr>
          <p:cNvPr id="53" name="Group 52">
            <a:extLst>
              <a:ext uri="{FF2B5EF4-FFF2-40B4-BE49-F238E27FC236}">
                <a16:creationId xmlns:a16="http://schemas.microsoft.com/office/drawing/2014/main" id="{E5DE3F30-CE44-4FBB-EF07-9F8B23808BD3}"/>
              </a:ext>
            </a:extLst>
          </p:cNvPr>
          <p:cNvGrpSpPr/>
          <p:nvPr/>
        </p:nvGrpSpPr>
        <p:grpSpPr>
          <a:xfrm>
            <a:off x="9932095" y="3290982"/>
            <a:ext cx="793384" cy="636485"/>
            <a:chOff x="9995333" y="3178471"/>
            <a:chExt cx="793384" cy="636485"/>
          </a:xfrm>
        </p:grpSpPr>
        <p:sp>
          <p:nvSpPr>
            <p:cNvPr id="49" name="TextBox 48">
              <a:extLst>
                <a:ext uri="{FF2B5EF4-FFF2-40B4-BE49-F238E27FC236}">
                  <a16:creationId xmlns:a16="http://schemas.microsoft.com/office/drawing/2014/main" id="{90D511F4-2F9A-F688-18DC-DD31FA9B4B3E}"/>
                </a:ext>
              </a:extLst>
            </p:cNvPr>
            <p:cNvSpPr txBox="1"/>
            <p:nvPr/>
          </p:nvSpPr>
          <p:spPr>
            <a:xfrm>
              <a:off x="9995333" y="3178471"/>
              <a:ext cx="793384"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65. Innovation Impact Assessment</a:t>
              </a:r>
              <a:endParaRPr lang="de-DE" sz="500" b="1" dirty="0">
                <a:latin typeface="IBM Plex Sans" panose="020B0503050203000203" pitchFamily="34" charset="0"/>
              </a:endParaRPr>
            </a:p>
          </p:txBody>
        </p:sp>
        <p:pic>
          <p:nvPicPr>
            <p:cNvPr id="50" name="Picture 49" descr="A circle with people and a pie chart&#10;&#10;AI-generated content may be incorrect.">
              <a:extLst>
                <a:ext uri="{FF2B5EF4-FFF2-40B4-BE49-F238E27FC236}">
                  <a16:creationId xmlns:a16="http://schemas.microsoft.com/office/drawing/2014/main" id="{F584777A-79EB-42EB-D836-9CB2B0BB2C1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172986" y="3376867"/>
              <a:ext cx="438078" cy="438089"/>
            </a:xfrm>
            <a:prstGeom prst="rect">
              <a:avLst/>
            </a:prstGeom>
          </p:spPr>
        </p:pic>
      </p:grpSp>
      <p:grpSp>
        <p:nvGrpSpPr>
          <p:cNvPr id="59" name="Group 58">
            <a:extLst>
              <a:ext uri="{FF2B5EF4-FFF2-40B4-BE49-F238E27FC236}">
                <a16:creationId xmlns:a16="http://schemas.microsoft.com/office/drawing/2014/main" id="{66DBD1A1-F117-C393-A199-FADF9FAD51EF}"/>
              </a:ext>
            </a:extLst>
          </p:cNvPr>
          <p:cNvGrpSpPr/>
          <p:nvPr/>
        </p:nvGrpSpPr>
        <p:grpSpPr>
          <a:xfrm>
            <a:off x="9799750" y="3981105"/>
            <a:ext cx="1058074" cy="657456"/>
            <a:chOff x="9857625" y="3803090"/>
            <a:chExt cx="1058074" cy="657456"/>
          </a:xfrm>
        </p:grpSpPr>
        <p:sp>
          <p:nvSpPr>
            <p:cNvPr id="54" name="TextBox 53">
              <a:extLst>
                <a:ext uri="{FF2B5EF4-FFF2-40B4-BE49-F238E27FC236}">
                  <a16:creationId xmlns:a16="http://schemas.microsoft.com/office/drawing/2014/main" id="{AAD125C1-D60D-119B-3A22-AE6FA728E6C1}"/>
                </a:ext>
              </a:extLst>
            </p:cNvPr>
            <p:cNvSpPr txBox="1"/>
            <p:nvPr/>
          </p:nvSpPr>
          <p:spPr>
            <a:xfrm>
              <a:off x="9857625" y="3803090"/>
              <a:ext cx="1058074"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37. Engaging in Open Innovation</a:t>
              </a:r>
              <a:endParaRPr lang="de-DE" sz="500" b="1" dirty="0">
                <a:latin typeface="IBM Plex Sans" panose="020B0503050203000203" pitchFamily="34" charset="0"/>
              </a:endParaRPr>
            </a:p>
          </p:txBody>
        </p:sp>
        <p:pic>
          <p:nvPicPr>
            <p:cNvPr id="56" name="Picture 55" descr="A drawing of a group of people&#10;&#10;AI-generated content may be incorrect.">
              <a:extLst>
                <a:ext uri="{FF2B5EF4-FFF2-40B4-BE49-F238E27FC236}">
                  <a16:creationId xmlns:a16="http://schemas.microsoft.com/office/drawing/2014/main" id="{E2ED451A-2D63-46BA-5C57-CE1C31032F6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167438" y="4022457"/>
              <a:ext cx="438449" cy="438089"/>
            </a:xfrm>
            <a:prstGeom prst="rect">
              <a:avLst/>
            </a:prstGeom>
          </p:spPr>
        </p:pic>
      </p:grpSp>
      <p:grpSp>
        <p:nvGrpSpPr>
          <p:cNvPr id="60" name="Group 59">
            <a:extLst>
              <a:ext uri="{FF2B5EF4-FFF2-40B4-BE49-F238E27FC236}">
                <a16:creationId xmlns:a16="http://schemas.microsoft.com/office/drawing/2014/main" id="{44BEEB81-3293-7353-5188-3F946FFB303E}"/>
              </a:ext>
            </a:extLst>
          </p:cNvPr>
          <p:cNvGrpSpPr/>
          <p:nvPr/>
        </p:nvGrpSpPr>
        <p:grpSpPr>
          <a:xfrm>
            <a:off x="10602790" y="3981105"/>
            <a:ext cx="841865" cy="657456"/>
            <a:chOff x="10683920" y="3803090"/>
            <a:chExt cx="841865" cy="657456"/>
          </a:xfrm>
        </p:grpSpPr>
        <p:sp>
          <p:nvSpPr>
            <p:cNvPr id="55" name="TextBox 54">
              <a:extLst>
                <a:ext uri="{FF2B5EF4-FFF2-40B4-BE49-F238E27FC236}">
                  <a16:creationId xmlns:a16="http://schemas.microsoft.com/office/drawing/2014/main" id="{EE237AA5-7DC8-2398-191F-2C9031E03B8C}"/>
                </a:ext>
              </a:extLst>
            </p:cNvPr>
            <p:cNvSpPr txBox="1"/>
            <p:nvPr/>
          </p:nvSpPr>
          <p:spPr>
            <a:xfrm>
              <a:off x="10683920" y="3803090"/>
              <a:ext cx="841865"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42. Values-Based Ecosystem Modelling</a:t>
              </a:r>
              <a:endParaRPr lang="de-DE" sz="500" b="1" dirty="0">
                <a:latin typeface="IBM Plex Sans" panose="020B0503050203000203" pitchFamily="34" charset="0"/>
              </a:endParaRPr>
            </a:p>
          </p:txBody>
        </p:sp>
        <p:pic>
          <p:nvPicPr>
            <p:cNvPr id="57" name="Picture 56" descr="A circular logo with buildings and globe&#10;&#10;AI-generated content may be incorrect.">
              <a:extLst>
                <a:ext uri="{FF2B5EF4-FFF2-40B4-BE49-F238E27FC236}">
                  <a16:creationId xmlns:a16="http://schemas.microsoft.com/office/drawing/2014/main" id="{B685BB90-445C-2DCC-728B-B103906805B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885628" y="4022457"/>
              <a:ext cx="438449" cy="438089"/>
            </a:xfrm>
            <a:prstGeom prst="rect">
              <a:avLst/>
            </a:prstGeom>
          </p:spPr>
        </p:pic>
      </p:grpSp>
      <p:grpSp>
        <p:nvGrpSpPr>
          <p:cNvPr id="61" name="Group 60">
            <a:extLst>
              <a:ext uri="{FF2B5EF4-FFF2-40B4-BE49-F238E27FC236}">
                <a16:creationId xmlns:a16="http://schemas.microsoft.com/office/drawing/2014/main" id="{A68BCB27-11DC-3FC7-7417-EA2809BA2C61}"/>
              </a:ext>
            </a:extLst>
          </p:cNvPr>
          <p:cNvGrpSpPr/>
          <p:nvPr/>
        </p:nvGrpSpPr>
        <p:grpSpPr>
          <a:xfrm>
            <a:off x="9964970" y="4672027"/>
            <a:ext cx="727635" cy="638007"/>
            <a:chOff x="10028208" y="2501763"/>
            <a:chExt cx="727635" cy="638007"/>
          </a:xfrm>
        </p:grpSpPr>
        <p:sp>
          <p:nvSpPr>
            <p:cNvPr id="62" name="TextBox 61">
              <a:extLst>
                <a:ext uri="{FF2B5EF4-FFF2-40B4-BE49-F238E27FC236}">
                  <a16:creationId xmlns:a16="http://schemas.microsoft.com/office/drawing/2014/main" id="{521CF92E-7115-DEF2-221B-53A02D04CC7F}"/>
                </a:ext>
              </a:extLst>
            </p:cNvPr>
            <p:cNvSpPr txBox="1"/>
            <p:nvPr/>
          </p:nvSpPr>
          <p:spPr>
            <a:xfrm>
              <a:off x="10028208" y="2501763"/>
              <a:ext cx="727635"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58. Employee </a:t>
              </a:r>
              <a:br>
                <a:rPr lang="en-GB" sz="500" b="1" dirty="0">
                  <a:latin typeface="IBM Plex Sans" panose="020B0503050203000203" pitchFamily="34" charset="0"/>
                </a:rPr>
              </a:br>
              <a:r>
                <a:rPr lang="en-GB" sz="500" b="1" dirty="0">
                  <a:latin typeface="IBM Plex Sans" panose="020B0503050203000203" pitchFamily="34" charset="0"/>
                </a:rPr>
                <a:t>Resource Groups</a:t>
              </a:r>
              <a:endParaRPr lang="de-DE" sz="500" b="1" dirty="0">
                <a:latin typeface="IBM Plex Sans" panose="020B0503050203000203" pitchFamily="34" charset="0"/>
              </a:endParaRPr>
            </a:p>
          </p:txBody>
        </p:sp>
        <p:pic>
          <p:nvPicPr>
            <p:cNvPr id="63" name="Picture 62" descr="A group of people with a arrow&#10;&#10;AI-generated content may be incorrect.">
              <a:extLst>
                <a:ext uri="{FF2B5EF4-FFF2-40B4-BE49-F238E27FC236}">
                  <a16:creationId xmlns:a16="http://schemas.microsoft.com/office/drawing/2014/main" id="{6C86611C-1E58-4144-3349-9759A9B6739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172986" y="2701681"/>
              <a:ext cx="438078" cy="438089"/>
            </a:xfrm>
            <a:prstGeom prst="rect">
              <a:avLst/>
            </a:prstGeom>
          </p:spPr>
        </p:pic>
      </p:grpSp>
      <p:grpSp>
        <p:nvGrpSpPr>
          <p:cNvPr id="64" name="Group 63">
            <a:extLst>
              <a:ext uri="{FF2B5EF4-FFF2-40B4-BE49-F238E27FC236}">
                <a16:creationId xmlns:a16="http://schemas.microsoft.com/office/drawing/2014/main" id="{3D3F3FEB-5EBD-E906-5284-AC2514474DB8}"/>
              </a:ext>
            </a:extLst>
          </p:cNvPr>
          <p:cNvGrpSpPr/>
          <p:nvPr/>
        </p:nvGrpSpPr>
        <p:grpSpPr>
          <a:xfrm>
            <a:off x="10627030" y="4673549"/>
            <a:ext cx="793384" cy="636485"/>
            <a:chOff x="9995333" y="3178471"/>
            <a:chExt cx="793384" cy="636485"/>
          </a:xfrm>
        </p:grpSpPr>
        <p:sp>
          <p:nvSpPr>
            <p:cNvPr id="65" name="TextBox 64">
              <a:extLst>
                <a:ext uri="{FF2B5EF4-FFF2-40B4-BE49-F238E27FC236}">
                  <a16:creationId xmlns:a16="http://schemas.microsoft.com/office/drawing/2014/main" id="{A13773E6-34C6-86E0-3213-E44030BB0609}"/>
                </a:ext>
              </a:extLst>
            </p:cNvPr>
            <p:cNvSpPr txBox="1"/>
            <p:nvPr/>
          </p:nvSpPr>
          <p:spPr>
            <a:xfrm>
              <a:off x="9995333" y="3178471"/>
              <a:ext cx="793384"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65. Innovation Impact Assessment</a:t>
              </a:r>
              <a:endParaRPr lang="de-DE" sz="500" b="1" dirty="0">
                <a:latin typeface="IBM Plex Sans" panose="020B0503050203000203" pitchFamily="34" charset="0"/>
              </a:endParaRPr>
            </a:p>
          </p:txBody>
        </p:sp>
        <p:pic>
          <p:nvPicPr>
            <p:cNvPr id="66" name="Picture 65" descr="A circle with people and a pie chart&#10;&#10;AI-generated content may be incorrect.">
              <a:extLst>
                <a:ext uri="{FF2B5EF4-FFF2-40B4-BE49-F238E27FC236}">
                  <a16:creationId xmlns:a16="http://schemas.microsoft.com/office/drawing/2014/main" id="{95CFA5AD-C923-58F9-C558-21DF96D89B5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172986" y="3376867"/>
              <a:ext cx="438078" cy="438089"/>
            </a:xfrm>
            <a:prstGeom prst="rect">
              <a:avLst/>
            </a:prstGeom>
          </p:spPr>
        </p:pic>
      </p:grpSp>
      <p:grpSp>
        <p:nvGrpSpPr>
          <p:cNvPr id="76" name="Group 75">
            <a:extLst>
              <a:ext uri="{FF2B5EF4-FFF2-40B4-BE49-F238E27FC236}">
                <a16:creationId xmlns:a16="http://schemas.microsoft.com/office/drawing/2014/main" id="{C0D8363B-6045-7262-B706-4B29B164BD6A}"/>
              </a:ext>
            </a:extLst>
          </p:cNvPr>
          <p:cNvGrpSpPr/>
          <p:nvPr/>
        </p:nvGrpSpPr>
        <p:grpSpPr>
          <a:xfrm>
            <a:off x="9968274" y="5323326"/>
            <a:ext cx="721026" cy="651419"/>
            <a:chOff x="10036903" y="5171140"/>
            <a:chExt cx="721026" cy="651419"/>
          </a:xfrm>
        </p:grpSpPr>
        <p:sp>
          <p:nvSpPr>
            <p:cNvPr id="67" name="TextBox 66">
              <a:extLst>
                <a:ext uri="{FF2B5EF4-FFF2-40B4-BE49-F238E27FC236}">
                  <a16:creationId xmlns:a16="http://schemas.microsoft.com/office/drawing/2014/main" id="{4D8F2B77-1E46-DB8A-7C87-F976F0B413BA}"/>
                </a:ext>
              </a:extLst>
            </p:cNvPr>
            <p:cNvSpPr txBox="1"/>
            <p:nvPr/>
          </p:nvSpPr>
          <p:spPr>
            <a:xfrm>
              <a:off x="10036903" y="5171140"/>
              <a:ext cx="721026"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24. Appreciative </a:t>
              </a:r>
              <a:br>
                <a:rPr lang="en-GB" sz="500" b="1" dirty="0">
                  <a:latin typeface="IBM Plex Sans" panose="020B0503050203000203" pitchFamily="34" charset="0"/>
                </a:rPr>
              </a:br>
              <a:r>
                <a:rPr lang="en-GB" sz="500" b="1" dirty="0">
                  <a:latin typeface="IBM Plex Sans" panose="020B0503050203000203" pitchFamily="34" charset="0"/>
                </a:rPr>
                <a:t>Inquiry</a:t>
              </a:r>
              <a:endParaRPr lang="de-DE" sz="500" b="1" dirty="0">
                <a:latin typeface="IBM Plex Sans" panose="020B0503050203000203" pitchFamily="34" charset="0"/>
              </a:endParaRPr>
            </a:p>
          </p:txBody>
        </p:sp>
        <p:pic>
          <p:nvPicPr>
            <p:cNvPr id="70" name="Picture 69" descr="A logo of a book and a heart&#10;&#10;AI-generated content may be incorrect.">
              <a:extLst>
                <a:ext uri="{FF2B5EF4-FFF2-40B4-BE49-F238E27FC236}">
                  <a16:creationId xmlns:a16="http://schemas.microsoft.com/office/drawing/2014/main" id="{B337DD6F-E47A-BF5D-5113-7068377F850B}"/>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0178701" y="5384470"/>
              <a:ext cx="438449" cy="438089"/>
            </a:xfrm>
            <a:prstGeom prst="rect">
              <a:avLst/>
            </a:prstGeom>
          </p:spPr>
        </p:pic>
      </p:grpSp>
      <p:grpSp>
        <p:nvGrpSpPr>
          <p:cNvPr id="75" name="Group 74">
            <a:extLst>
              <a:ext uri="{FF2B5EF4-FFF2-40B4-BE49-F238E27FC236}">
                <a16:creationId xmlns:a16="http://schemas.microsoft.com/office/drawing/2014/main" id="{04E0DD8D-2424-F45E-B997-7A119228985D}"/>
              </a:ext>
            </a:extLst>
          </p:cNvPr>
          <p:cNvGrpSpPr/>
          <p:nvPr/>
        </p:nvGrpSpPr>
        <p:grpSpPr>
          <a:xfrm>
            <a:off x="10657514" y="5323326"/>
            <a:ext cx="732417" cy="651419"/>
            <a:chOff x="10707680" y="5171140"/>
            <a:chExt cx="732417" cy="651419"/>
          </a:xfrm>
        </p:grpSpPr>
        <p:sp>
          <p:nvSpPr>
            <p:cNvPr id="69" name="TextBox 68">
              <a:extLst>
                <a:ext uri="{FF2B5EF4-FFF2-40B4-BE49-F238E27FC236}">
                  <a16:creationId xmlns:a16="http://schemas.microsoft.com/office/drawing/2014/main" id="{82800FEE-4718-0190-DC66-65D2CA8D9078}"/>
                </a:ext>
              </a:extLst>
            </p:cNvPr>
            <p:cNvSpPr txBox="1"/>
            <p:nvPr/>
          </p:nvSpPr>
          <p:spPr>
            <a:xfrm>
              <a:off x="10707680" y="5171140"/>
              <a:ext cx="732417" cy="246221"/>
            </a:xfrm>
            <a:prstGeom prst="rect">
              <a:avLst/>
            </a:prstGeom>
            <a:noFill/>
            <a:ln>
              <a:noFill/>
            </a:ln>
          </p:spPr>
          <p:txBody>
            <a:bodyPr wrap="square" rtlCol="0">
              <a:spAutoFit/>
            </a:bodyPr>
            <a:lstStyle/>
            <a:p>
              <a:pPr algn="ctr"/>
              <a:r>
                <a:rPr lang="en-GB" sz="500" b="1" dirty="0">
                  <a:latin typeface="IBM Plex Sans" panose="020B0503050203000203" pitchFamily="34" charset="0"/>
                </a:rPr>
                <a:t>54. HR </a:t>
              </a:r>
              <a:br>
                <a:rPr lang="en-GB" sz="500" b="1" dirty="0">
                  <a:latin typeface="IBM Plex Sans" panose="020B0503050203000203" pitchFamily="34" charset="0"/>
                </a:rPr>
              </a:br>
              <a:r>
                <a:rPr lang="en-GB" sz="500" b="1" dirty="0">
                  <a:latin typeface="IBM Plex Sans" panose="020B0503050203000203" pitchFamily="34" charset="0"/>
                </a:rPr>
                <a:t>Development</a:t>
              </a:r>
              <a:endParaRPr lang="de-DE" sz="500" b="1" dirty="0">
                <a:latin typeface="IBM Plex Sans" panose="020B0503050203000203" pitchFamily="34" charset="0"/>
              </a:endParaRPr>
            </a:p>
          </p:txBody>
        </p:sp>
        <p:pic>
          <p:nvPicPr>
            <p:cNvPr id="72" name="Picture 71" descr="A graphic of a diagram&#10;&#10;AI-generated content may be incorrect.">
              <a:extLst>
                <a:ext uri="{FF2B5EF4-FFF2-40B4-BE49-F238E27FC236}">
                  <a16:creationId xmlns:a16="http://schemas.microsoft.com/office/drawing/2014/main" id="{62CD4F90-BD4E-65A5-2996-904B1CB81743}"/>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0854664" y="5384470"/>
              <a:ext cx="438449" cy="438089"/>
            </a:xfrm>
            <a:prstGeom prst="rect">
              <a:avLst/>
            </a:prstGeom>
          </p:spPr>
        </p:pic>
      </p:grpSp>
      <p:sp>
        <p:nvSpPr>
          <p:cNvPr id="6" name="Footer Placeholder 4">
            <a:extLst>
              <a:ext uri="{FF2B5EF4-FFF2-40B4-BE49-F238E27FC236}">
                <a16:creationId xmlns:a16="http://schemas.microsoft.com/office/drawing/2014/main" id="{8B43B63F-0FA6-2B8F-1584-298B0FF12485}"/>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909093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95812-C1E2-E382-6F2A-7873DF0F236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25C589E-EF1F-263C-CD42-D5965094E3F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BE533866-E199-F78B-1477-3E54DEBF45BD}"/>
              </a:ext>
            </a:extLst>
          </p:cNvPr>
          <p:cNvSpPr>
            <a:spLocks noGrp="1"/>
          </p:cNvSpPr>
          <p:nvPr>
            <p:ph type="title"/>
          </p:nvPr>
        </p:nvSpPr>
        <p:spPr/>
        <p:txBody>
          <a:bodyPr>
            <a:normAutofit/>
          </a:bodyPr>
          <a:lstStyle/>
          <a:p>
            <a:r>
              <a:rPr lang="en-GB" sz="1800" b="1" dirty="0">
                <a:solidFill>
                  <a:srgbClr val="0517B5"/>
                </a:solidFill>
              </a:rPr>
              <a:t>Chapter 4 / Conceiving Innovation Cultures</a:t>
            </a:r>
            <a:br>
              <a:rPr lang="en-GB" sz="1800" b="1" dirty="0">
                <a:solidFill>
                  <a:srgbClr val="0517B5"/>
                </a:solidFill>
              </a:rPr>
            </a:br>
            <a:r>
              <a:rPr lang="en-US" sz="3600" dirty="0">
                <a:solidFill>
                  <a:srgbClr val="0517B5"/>
                </a:solidFill>
              </a:rPr>
              <a:t>How to Understand One’s Own Culture </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5921F521-0B05-D415-06B9-522ABF6A8F9F}"/>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pic>
        <p:nvPicPr>
          <p:cNvPr id="6" name="Picture 5">
            <a:extLst>
              <a:ext uri="{FF2B5EF4-FFF2-40B4-BE49-F238E27FC236}">
                <a16:creationId xmlns:a16="http://schemas.microsoft.com/office/drawing/2014/main" id="{CB91A4D8-FF0F-AFA0-DD23-6FAD7955001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24880" y="1835074"/>
            <a:ext cx="4142240" cy="4142240"/>
          </a:xfrm>
          <a:prstGeom prst="rect">
            <a:avLst/>
          </a:prstGeom>
        </p:spPr>
      </p:pic>
      <p:sp>
        <p:nvSpPr>
          <p:cNvPr id="3" name="Footer Placeholder 4">
            <a:extLst>
              <a:ext uri="{FF2B5EF4-FFF2-40B4-BE49-F238E27FC236}">
                <a16:creationId xmlns:a16="http://schemas.microsoft.com/office/drawing/2014/main" id="{60D7D39F-C243-17CB-C50F-02731CD73139}"/>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5804574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1FE11-09CC-8800-7CAF-CF1856228F6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4ABC2E6-7F5A-A38C-8186-0CC31E87932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78D624EC-9E3E-6109-7C55-A1343AF845E0}"/>
              </a:ext>
            </a:extLst>
          </p:cNvPr>
          <p:cNvSpPr>
            <a:spLocks noGrp="1"/>
          </p:cNvSpPr>
          <p:nvPr>
            <p:ph type="title"/>
          </p:nvPr>
        </p:nvSpPr>
        <p:spPr/>
        <p:txBody>
          <a:bodyPr>
            <a:normAutofit/>
          </a:bodyPr>
          <a:lstStyle/>
          <a:p>
            <a:r>
              <a:rPr lang="en-GB" sz="1800" b="1" dirty="0">
                <a:solidFill>
                  <a:srgbClr val="0517B5"/>
                </a:solidFill>
              </a:rPr>
              <a:t>Chapter 4 / Conceiving Innovation Cultures</a:t>
            </a:r>
            <a:br>
              <a:rPr lang="en-GB" sz="1800" b="1" dirty="0">
                <a:solidFill>
                  <a:srgbClr val="0517B5"/>
                </a:solidFill>
              </a:rPr>
            </a:br>
            <a:r>
              <a:rPr lang="en-US" sz="3600" dirty="0">
                <a:solidFill>
                  <a:srgbClr val="0517B5"/>
                </a:solidFill>
              </a:rPr>
              <a:t>How to Understand One’s Own Culture </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5C00A201-01AF-A961-8697-24960890D36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BA895A36-6569-7F2F-C427-B6634648C38C}"/>
              </a:ext>
            </a:extLst>
          </p:cNvPr>
          <p:cNvSpPr>
            <a:spLocks noGrp="1"/>
          </p:cNvSpPr>
          <p:nvPr>
            <p:ph idx="1"/>
          </p:nvPr>
        </p:nvSpPr>
        <p:spPr>
          <a:xfrm>
            <a:off x="838200" y="1825625"/>
            <a:ext cx="8395735" cy="4351338"/>
          </a:xfrm>
        </p:spPr>
        <p:txBody>
          <a:bodyPr>
            <a:normAutofit/>
          </a:bodyPr>
          <a:lstStyle/>
          <a:p>
            <a:pPr>
              <a:buClr>
                <a:srgbClr val="0517B5"/>
              </a:buClr>
              <a:buFont typeface="Helvetica" panose="020B0604020202020204" pitchFamily="34" charset="0"/>
              <a:buChar char="│"/>
              <a:defRPr/>
            </a:pPr>
            <a:r>
              <a:rPr lang="en-US" sz="2000" dirty="0">
                <a:solidFill>
                  <a:srgbClr val="0517B5"/>
                </a:solidFill>
              </a:rPr>
              <a:t>A critical view of culture begins with the </a:t>
            </a:r>
            <a:r>
              <a:rPr lang="en-US" sz="2000" dirty="0" err="1">
                <a:solidFill>
                  <a:srgbClr val="0517B5"/>
                </a:solidFill>
              </a:rPr>
              <a:t>realisation</a:t>
            </a:r>
            <a:r>
              <a:rPr lang="en-US" sz="2000" dirty="0">
                <a:solidFill>
                  <a:srgbClr val="0517B5"/>
                </a:solidFill>
              </a:rPr>
              <a:t> that no one yet sufficiently understands the innovation culture and its challenges, nor the alignment between sustainability-related notions, practices and artefacts.</a:t>
            </a:r>
          </a:p>
          <a:p>
            <a:pPr>
              <a:buClr>
                <a:schemeClr val="tx1"/>
              </a:buClr>
              <a:buFont typeface="Wingdings" panose="05000000000000000000" pitchFamily="2" charset="2"/>
              <a:buChar char="§"/>
              <a:defRPr/>
            </a:pPr>
            <a:r>
              <a:rPr lang="en-US" sz="2000" i="1" dirty="0"/>
              <a:t>Rapid Ethnography </a:t>
            </a:r>
            <a:r>
              <a:rPr lang="en-US" sz="2000" dirty="0"/>
              <a:t>provides a structured approach to understanding innovation cultures, comprising four tasks or steps: </a:t>
            </a:r>
            <a:r>
              <a:rPr lang="de-DE" sz="2000" dirty="0" err="1"/>
              <a:t>framing</a:t>
            </a:r>
            <a:r>
              <a:rPr lang="de-DE" sz="2000" dirty="0"/>
              <a:t>, </a:t>
            </a:r>
            <a:r>
              <a:rPr lang="de-DE" sz="2000" dirty="0" err="1"/>
              <a:t>accessing</a:t>
            </a:r>
            <a:r>
              <a:rPr lang="de-DE" sz="2000" dirty="0"/>
              <a:t>, </a:t>
            </a:r>
            <a:r>
              <a:rPr lang="de-DE" sz="2000" dirty="0" err="1"/>
              <a:t>investigating</a:t>
            </a:r>
            <a:r>
              <a:rPr lang="de-DE" sz="2000" dirty="0"/>
              <a:t> and </a:t>
            </a:r>
            <a:r>
              <a:rPr lang="de-DE" sz="2000" dirty="0" err="1"/>
              <a:t>interpreting</a:t>
            </a:r>
            <a:r>
              <a:rPr lang="de-DE" sz="2000" dirty="0"/>
              <a:t>.</a:t>
            </a:r>
            <a:r>
              <a:rPr lang="en-US" sz="2000" dirty="0"/>
              <a:t> </a:t>
            </a:r>
          </a:p>
          <a:p>
            <a:pPr>
              <a:buClr>
                <a:schemeClr val="tx1"/>
              </a:buClr>
              <a:buFont typeface="Wingdings" panose="05000000000000000000" pitchFamily="2" charset="2"/>
              <a:buChar char="§"/>
              <a:defRPr/>
            </a:pPr>
            <a:r>
              <a:rPr lang="en-US" sz="2000" dirty="0"/>
              <a:t>These steps are also applicable to other methods of understanding culture, such as </a:t>
            </a:r>
            <a:r>
              <a:rPr lang="en-US" sz="2000" i="1" dirty="0"/>
              <a:t>Mapping Competing Values, Memetics, Focus Groups, Cultural Surveys </a:t>
            </a:r>
            <a:r>
              <a:rPr lang="en-US" sz="2000" dirty="0"/>
              <a:t>and </a:t>
            </a:r>
            <a:r>
              <a:rPr lang="en-US" sz="2000" i="1" dirty="0"/>
              <a:t>Sensemaking.</a:t>
            </a:r>
            <a:endParaRPr lang="en-GB" sz="2000" i="1" dirty="0"/>
          </a:p>
        </p:txBody>
      </p:sp>
      <p:pic>
        <p:nvPicPr>
          <p:cNvPr id="9" name="Picture 8">
            <a:extLst>
              <a:ext uri="{FF2B5EF4-FFF2-40B4-BE49-F238E27FC236}">
                <a16:creationId xmlns:a16="http://schemas.microsoft.com/office/drawing/2014/main" id="{C8EF284D-06BB-81E9-B5E3-8EB23BEBEC6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24757" y="2583499"/>
            <a:ext cx="1938220" cy="1938220"/>
          </a:xfrm>
          <a:prstGeom prst="rect">
            <a:avLst/>
          </a:prstGeom>
        </p:spPr>
      </p:pic>
      <p:sp>
        <p:nvSpPr>
          <p:cNvPr id="3" name="Footer Placeholder 4">
            <a:extLst>
              <a:ext uri="{FF2B5EF4-FFF2-40B4-BE49-F238E27FC236}">
                <a16:creationId xmlns:a16="http://schemas.microsoft.com/office/drawing/2014/main" id="{A76A3E75-8661-C755-6442-9FDB14E52612}"/>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5285481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1AFFB-DBEF-85DE-2B23-062AF5BFEC42}"/>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AE6E7B5-59D5-FA9C-ACD9-0859072E037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4422662E-04A0-B16B-3480-15107E417DD8}"/>
              </a:ext>
            </a:extLst>
          </p:cNvPr>
          <p:cNvSpPr>
            <a:spLocks noGrp="1"/>
          </p:cNvSpPr>
          <p:nvPr>
            <p:ph type="title"/>
          </p:nvPr>
        </p:nvSpPr>
        <p:spPr/>
        <p:txBody>
          <a:bodyPr>
            <a:normAutofit/>
          </a:bodyPr>
          <a:lstStyle/>
          <a:p>
            <a:r>
              <a:rPr lang="en-GB" sz="1800" b="1" dirty="0">
                <a:solidFill>
                  <a:srgbClr val="0517B5"/>
                </a:solidFill>
              </a:rPr>
              <a:t>Chapter 4 / Conceiving Innovation Cultures</a:t>
            </a:r>
            <a:br>
              <a:rPr lang="en-GB" sz="1800" b="1" dirty="0">
                <a:solidFill>
                  <a:srgbClr val="0517B5"/>
                </a:solidFill>
              </a:rPr>
            </a:br>
            <a:r>
              <a:rPr lang="en-US" sz="3600" dirty="0">
                <a:solidFill>
                  <a:srgbClr val="0517B5"/>
                </a:solidFill>
              </a:rPr>
              <a:t>Framing Culture </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E73E5EA9-2294-8F91-D1D3-7FB95CD05B7F}"/>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24" name="Rechteck 5">
            <a:extLst>
              <a:ext uri="{FF2B5EF4-FFF2-40B4-BE49-F238E27FC236}">
                <a16:creationId xmlns:a16="http://schemas.microsoft.com/office/drawing/2014/main" id="{D39BF461-78A4-5820-CE79-463EFA77BCDC}"/>
              </a:ext>
            </a:extLst>
          </p:cNvPr>
          <p:cNvSpPr/>
          <p:nvPr/>
        </p:nvSpPr>
        <p:spPr>
          <a:xfrm>
            <a:off x="1571741" y="3014126"/>
            <a:ext cx="2461379" cy="307777"/>
          </a:xfrm>
          <a:prstGeom prst="rect">
            <a:avLst/>
          </a:prstGeom>
        </p:spPr>
        <p:txBody>
          <a:bodyPr wrap="square">
            <a:spAutoFit/>
          </a:bodyPr>
          <a:lstStyle/>
          <a:p>
            <a:pPr algn="ctr">
              <a:buClr>
                <a:srgbClr val="C8461E"/>
              </a:buClr>
              <a:buNone/>
            </a:pPr>
            <a:r>
              <a:rPr lang="de-DE" sz="1400" dirty="0">
                <a:latin typeface="IBM Plex Sans" panose="020B0503050203000203" pitchFamily="34" charset="0"/>
                <a:ea typeface="Calibri" panose="020F0502020204030204" pitchFamily="34" charset="0"/>
                <a:cs typeface="Helvetica" panose="020B0604020202020204" pitchFamily="34" charset="0"/>
              </a:rPr>
              <a:t> </a:t>
            </a:r>
            <a:r>
              <a:rPr lang="en-GB" sz="1400" dirty="0">
                <a:latin typeface="IBM Plex Sans" panose="020B0503050203000203" pitchFamily="34" charset="0"/>
                <a:ea typeface="Calibri" panose="020F0502020204030204" pitchFamily="34" charset="0"/>
                <a:cs typeface="Helvetica" panose="020B0604020202020204" pitchFamily="34" charset="0"/>
              </a:rPr>
              <a:t>‘</a:t>
            </a:r>
            <a:r>
              <a:rPr lang="de-DE" sz="1400" dirty="0" err="1">
                <a:latin typeface="IBM Plex Sans" panose="020B0503050203000203" pitchFamily="34" charset="0"/>
                <a:ea typeface="Calibri" panose="020F0502020204030204" pitchFamily="34" charset="0"/>
                <a:cs typeface="Helvetica" panose="020B0604020202020204" pitchFamily="34" charset="0"/>
              </a:rPr>
              <a:t>What</a:t>
            </a:r>
            <a:r>
              <a:rPr lang="de-DE" sz="1400" dirty="0">
                <a:latin typeface="IBM Plex Sans" panose="020B0503050203000203" pitchFamily="34" charset="0"/>
                <a:ea typeface="Calibri" panose="020F0502020204030204" pitchFamily="34" charset="0"/>
                <a:cs typeface="Helvetica" panose="020B0604020202020204" pitchFamily="34" charset="0"/>
              </a:rPr>
              <a:t> </a:t>
            </a:r>
            <a:r>
              <a:rPr lang="de-DE" sz="1400" dirty="0" err="1">
                <a:latin typeface="IBM Plex Sans" panose="020B0503050203000203" pitchFamily="34" charset="0"/>
                <a:ea typeface="Calibri" panose="020F0502020204030204" pitchFamily="34" charset="0"/>
                <a:cs typeface="Helvetica" panose="020B0604020202020204" pitchFamily="34" charset="0"/>
              </a:rPr>
              <a:t>toys</a:t>
            </a:r>
            <a:r>
              <a:rPr lang="de-DE" sz="1400" dirty="0">
                <a:latin typeface="IBM Plex Sans" panose="020B0503050203000203" pitchFamily="34" charset="0"/>
                <a:ea typeface="Calibri" panose="020F0502020204030204" pitchFamily="34" charset="0"/>
                <a:cs typeface="Helvetica" panose="020B0604020202020204" pitchFamily="34" charset="0"/>
              </a:rPr>
              <a:t> do </a:t>
            </a:r>
            <a:r>
              <a:rPr lang="de-DE" sz="1400" dirty="0" err="1">
                <a:latin typeface="IBM Plex Sans" panose="020B0503050203000203" pitchFamily="34" charset="0"/>
                <a:ea typeface="Calibri" panose="020F0502020204030204" pitchFamily="34" charset="0"/>
                <a:cs typeface="Helvetica" panose="020B0604020202020204" pitchFamily="34" charset="0"/>
              </a:rPr>
              <a:t>kids</a:t>
            </a:r>
            <a:r>
              <a:rPr lang="de-DE" sz="1400" dirty="0">
                <a:latin typeface="IBM Plex Sans" panose="020B0503050203000203" pitchFamily="34" charset="0"/>
                <a:ea typeface="Calibri" panose="020F0502020204030204" pitchFamily="34" charset="0"/>
                <a:cs typeface="Helvetica" panose="020B0604020202020204" pitchFamily="34" charset="0"/>
              </a:rPr>
              <a:t> </a:t>
            </a:r>
            <a:r>
              <a:rPr lang="de-DE" sz="1400" dirty="0" err="1">
                <a:latin typeface="IBM Plex Sans" panose="020B0503050203000203" pitchFamily="34" charset="0"/>
                <a:ea typeface="Calibri" panose="020F0502020204030204" pitchFamily="34" charset="0"/>
                <a:cs typeface="Helvetica" panose="020B0604020202020204" pitchFamily="34" charset="0"/>
              </a:rPr>
              <a:t>want</a:t>
            </a:r>
            <a:r>
              <a:rPr lang="de-DE" sz="1400" dirty="0">
                <a:latin typeface="IBM Plex Sans" panose="020B0503050203000203" pitchFamily="34" charset="0"/>
                <a:ea typeface="Calibri" panose="020F0502020204030204" pitchFamily="34" charset="0"/>
                <a:cs typeface="Helvetica" panose="020B0604020202020204" pitchFamily="34" charset="0"/>
              </a:rPr>
              <a:t>?‘  </a:t>
            </a:r>
          </a:p>
        </p:txBody>
      </p:sp>
      <p:sp>
        <p:nvSpPr>
          <p:cNvPr id="25" name="Rechteck 6">
            <a:extLst>
              <a:ext uri="{FF2B5EF4-FFF2-40B4-BE49-F238E27FC236}">
                <a16:creationId xmlns:a16="http://schemas.microsoft.com/office/drawing/2014/main" id="{7176BEDA-1E00-D8A8-881E-3FEB3C1A62A3}"/>
              </a:ext>
            </a:extLst>
          </p:cNvPr>
          <p:cNvSpPr/>
          <p:nvPr/>
        </p:nvSpPr>
        <p:spPr>
          <a:xfrm>
            <a:off x="7712518" y="3014126"/>
            <a:ext cx="2273379" cy="307777"/>
          </a:xfrm>
          <a:prstGeom prst="rect">
            <a:avLst/>
          </a:prstGeom>
        </p:spPr>
        <p:txBody>
          <a:bodyPr wrap="none">
            <a:spAutoFit/>
          </a:bodyPr>
          <a:lstStyle/>
          <a:p>
            <a:pPr algn="ctr">
              <a:buClr>
                <a:srgbClr val="C8461E"/>
              </a:buClr>
              <a:buNone/>
            </a:pPr>
            <a:r>
              <a:rPr lang="en-GB" sz="1400" dirty="0">
                <a:latin typeface="IBM Plex Sans" panose="020B0503050203000203" pitchFamily="34" charset="0"/>
                <a:ea typeface="Calibri" panose="020F0502020204030204" pitchFamily="34" charset="0"/>
                <a:cs typeface="Helvetica" panose="020B0604020202020204" pitchFamily="34" charset="0"/>
              </a:rPr>
              <a:t>‘</a:t>
            </a:r>
            <a:r>
              <a:rPr lang="de-DE" sz="1400" dirty="0" err="1">
                <a:latin typeface="IBM Plex Sans" panose="020B0503050203000203" pitchFamily="34" charset="0"/>
                <a:ea typeface="Calibri" panose="020F0502020204030204" pitchFamily="34" charset="0"/>
                <a:cs typeface="Helvetica" panose="020B0604020202020204" pitchFamily="34" charset="0"/>
              </a:rPr>
              <a:t>What</a:t>
            </a:r>
            <a:r>
              <a:rPr lang="de-DE" sz="1400" dirty="0">
                <a:latin typeface="IBM Plex Sans" panose="020B0503050203000203" pitchFamily="34" charset="0"/>
                <a:ea typeface="Calibri" panose="020F0502020204030204" pitchFamily="34" charset="0"/>
                <a:cs typeface="Helvetica" panose="020B0604020202020204" pitchFamily="34" charset="0"/>
              </a:rPr>
              <a:t> </a:t>
            </a:r>
            <a:r>
              <a:rPr lang="de-DE" sz="1400" dirty="0" err="1">
                <a:latin typeface="IBM Plex Sans" panose="020B0503050203000203" pitchFamily="34" charset="0"/>
                <a:ea typeface="Calibri" panose="020F0502020204030204" pitchFamily="34" charset="0"/>
                <a:cs typeface="Helvetica" panose="020B0604020202020204" pitchFamily="34" charset="0"/>
              </a:rPr>
              <a:t>is</a:t>
            </a:r>
            <a:r>
              <a:rPr lang="de-DE" sz="1400" dirty="0">
                <a:latin typeface="IBM Plex Sans" panose="020B0503050203000203" pitchFamily="34" charset="0"/>
                <a:ea typeface="Calibri" panose="020F0502020204030204" pitchFamily="34" charset="0"/>
                <a:cs typeface="Helvetica" panose="020B0604020202020204" pitchFamily="34" charset="0"/>
              </a:rPr>
              <a:t> </a:t>
            </a:r>
            <a:r>
              <a:rPr lang="de-DE" sz="1400" dirty="0" err="1">
                <a:latin typeface="IBM Plex Sans" panose="020B0503050203000203" pitchFamily="34" charset="0"/>
                <a:ea typeface="Calibri" panose="020F0502020204030204" pitchFamily="34" charset="0"/>
                <a:cs typeface="Helvetica" panose="020B0604020202020204" pitchFamily="34" charset="0"/>
              </a:rPr>
              <a:t>the</a:t>
            </a:r>
            <a:r>
              <a:rPr lang="de-DE" sz="1400" dirty="0">
                <a:latin typeface="IBM Plex Sans" panose="020B0503050203000203" pitchFamily="34" charset="0"/>
                <a:ea typeface="Calibri" panose="020F0502020204030204" pitchFamily="34" charset="0"/>
                <a:cs typeface="Helvetica" panose="020B0604020202020204" pitchFamily="34" charset="0"/>
              </a:rPr>
              <a:t> </a:t>
            </a:r>
            <a:r>
              <a:rPr lang="de-DE" sz="1400" dirty="0" err="1">
                <a:latin typeface="IBM Plex Sans" panose="020B0503050203000203" pitchFamily="34" charset="0"/>
                <a:ea typeface="Calibri" panose="020F0502020204030204" pitchFamily="34" charset="0"/>
                <a:cs typeface="Helvetica" panose="020B0604020202020204" pitchFamily="34" charset="0"/>
              </a:rPr>
              <a:t>role</a:t>
            </a:r>
            <a:r>
              <a:rPr lang="de-DE" sz="1400" dirty="0">
                <a:latin typeface="IBM Plex Sans" panose="020B0503050203000203" pitchFamily="34" charset="0"/>
                <a:ea typeface="Calibri" panose="020F0502020204030204" pitchFamily="34" charset="0"/>
                <a:cs typeface="Helvetica" panose="020B0604020202020204" pitchFamily="34" charset="0"/>
              </a:rPr>
              <a:t> </a:t>
            </a:r>
            <a:r>
              <a:rPr lang="de-DE" sz="1400" dirty="0" err="1">
                <a:latin typeface="IBM Plex Sans" panose="020B0503050203000203" pitchFamily="34" charset="0"/>
                <a:ea typeface="Calibri" panose="020F0502020204030204" pitchFamily="34" charset="0"/>
                <a:cs typeface="Helvetica" panose="020B0604020202020204" pitchFamily="34" charset="0"/>
              </a:rPr>
              <a:t>of</a:t>
            </a:r>
            <a:r>
              <a:rPr lang="de-DE" sz="1400" dirty="0">
                <a:latin typeface="IBM Plex Sans" panose="020B0503050203000203" pitchFamily="34" charset="0"/>
                <a:ea typeface="Calibri" panose="020F0502020204030204" pitchFamily="34" charset="0"/>
                <a:cs typeface="Helvetica" panose="020B0604020202020204" pitchFamily="34" charset="0"/>
              </a:rPr>
              <a:t> play?‘</a:t>
            </a:r>
            <a:r>
              <a:rPr lang="de-DE" sz="1400" baseline="30000" dirty="0">
                <a:latin typeface="IBM Plex Sans" panose="020B0503050203000203" pitchFamily="34" charset="0"/>
                <a:ea typeface="Calibri" panose="020F0502020204030204" pitchFamily="34" charset="0"/>
                <a:cs typeface="Helvetica" panose="020B0604020202020204" pitchFamily="34" charset="0"/>
              </a:rPr>
              <a:t>5</a:t>
            </a:r>
            <a:endParaRPr lang="de-DE" sz="1400" baseline="30000" dirty="0">
              <a:latin typeface="IBM Plex Sans" panose="020B0503050203000203" pitchFamily="34" charset="0"/>
              <a:cs typeface="Helvetica" panose="020B0604020202020204" pitchFamily="34" charset="0"/>
            </a:endParaRPr>
          </a:p>
        </p:txBody>
      </p:sp>
      <p:pic>
        <p:nvPicPr>
          <p:cNvPr id="26" name="Picture 2" descr="http://vignette1.wikia.nocookie.net/lego/images/5/58/LEGO_Photo_Icon.png/revision/latest?cb=20111224174150">
            <a:extLst>
              <a:ext uri="{FF2B5EF4-FFF2-40B4-BE49-F238E27FC236}">
                <a16:creationId xmlns:a16="http://schemas.microsoft.com/office/drawing/2014/main" id="{429C2616-F82A-1B39-2392-107BD842408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64555" y="2687597"/>
            <a:ext cx="1057144" cy="9608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s://upload.wikimedia.org/wikipedia/de/thumb/5/50/Adidas_klassisches_logo.svg/2000px-Adidas_klassisches_logo.svg.png">
            <a:extLst>
              <a:ext uri="{FF2B5EF4-FFF2-40B4-BE49-F238E27FC236}">
                <a16:creationId xmlns:a16="http://schemas.microsoft.com/office/drawing/2014/main" id="{2C0F11E6-07B2-48CB-08D7-F0915C094C0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5658" y="3929013"/>
            <a:ext cx="873414" cy="772026"/>
          </a:xfrm>
          <a:prstGeom prst="rect">
            <a:avLst/>
          </a:prstGeom>
          <a:noFill/>
          <a:extLst>
            <a:ext uri="{909E8E84-426E-40DD-AFC4-6F175D3DCCD1}">
              <a14:hiddenFill xmlns:a14="http://schemas.microsoft.com/office/drawing/2010/main">
                <a:solidFill>
                  <a:srgbClr val="FFFFFF"/>
                </a:solidFill>
              </a14:hiddenFill>
            </a:ext>
          </a:extLst>
        </p:spPr>
      </p:pic>
      <p:sp>
        <p:nvSpPr>
          <p:cNvPr id="28" name="Rechteck 9">
            <a:extLst>
              <a:ext uri="{FF2B5EF4-FFF2-40B4-BE49-F238E27FC236}">
                <a16:creationId xmlns:a16="http://schemas.microsoft.com/office/drawing/2014/main" id="{3E42D868-BCE4-5C50-7A9F-378E2883B1A1}"/>
              </a:ext>
            </a:extLst>
          </p:cNvPr>
          <p:cNvSpPr/>
          <p:nvPr/>
        </p:nvSpPr>
        <p:spPr>
          <a:xfrm>
            <a:off x="1580597" y="4053416"/>
            <a:ext cx="2452523" cy="523220"/>
          </a:xfrm>
          <a:prstGeom prst="rect">
            <a:avLst/>
          </a:prstGeom>
        </p:spPr>
        <p:txBody>
          <a:bodyPr wrap="square">
            <a:spAutoFit/>
          </a:bodyPr>
          <a:lstStyle/>
          <a:p>
            <a:pPr algn="ctr">
              <a:buClr>
                <a:srgbClr val="C8461E"/>
              </a:buClr>
              <a:buNone/>
            </a:pPr>
            <a:r>
              <a:rPr lang="de-DE" sz="1400" dirty="0">
                <a:latin typeface="IBM Plex Sans" panose="020B0503050203000203" pitchFamily="34" charset="0"/>
                <a:ea typeface="Calibri" panose="020F0502020204030204" pitchFamily="34" charset="0"/>
                <a:cs typeface="Helvetica" panose="020B0604020202020204" pitchFamily="34" charset="0"/>
              </a:rPr>
              <a:t> </a:t>
            </a:r>
            <a:r>
              <a:rPr lang="en-GB" sz="1400" dirty="0">
                <a:latin typeface="IBM Plex Sans" panose="020B0503050203000203" pitchFamily="34" charset="0"/>
                <a:ea typeface="Calibri" panose="020F0502020204030204" pitchFamily="34" charset="0"/>
                <a:cs typeface="Helvetica" panose="020B0604020202020204" pitchFamily="34" charset="0"/>
              </a:rPr>
              <a:t>‘</a:t>
            </a:r>
            <a:r>
              <a:rPr lang="de-DE" sz="1400" dirty="0">
                <a:latin typeface="IBM Plex Sans" panose="020B0503050203000203" pitchFamily="34" charset="0"/>
                <a:ea typeface="Calibri" panose="020F0502020204030204" pitchFamily="34" charset="0"/>
                <a:cs typeface="Helvetica" panose="020B0604020202020204" pitchFamily="34" charset="0"/>
              </a:rPr>
              <a:t>How do </a:t>
            </a:r>
            <a:r>
              <a:rPr lang="de-DE" sz="1400" dirty="0" err="1">
                <a:latin typeface="IBM Plex Sans" panose="020B0503050203000203" pitchFamily="34" charset="0"/>
                <a:ea typeface="Calibri" panose="020F0502020204030204" pitchFamily="34" charset="0"/>
                <a:cs typeface="Helvetica" panose="020B0604020202020204" pitchFamily="34" charset="0"/>
              </a:rPr>
              <a:t>we</a:t>
            </a:r>
            <a:r>
              <a:rPr lang="de-DE" sz="1400" dirty="0">
                <a:latin typeface="IBM Plex Sans" panose="020B0503050203000203" pitchFamily="34" charset="0"/>
                <a:ea typeface="Calibri" panose="020F0502020204030204" pitchFamily="34" charset="0"/>
                <a:cs typeface="Helvetica" panose="020B0604020202020204" pitchFamily="34" charset="0"/>
              </a:rPr>
              <a:t> </a:t>
            </a:r>
            <a:r>
              <a:rPr lang="de-DE" sz="1400" dirty="0" err="1">
                <a:latin typeface="IBM Plex Sans" panose="020B0503050203000203" pitchFamily="34" charset="0"/>
                <a:ea typeface="Calibri" panose="020F0502020204030204" pitchFamily="34" charset="0"/>
                <a:cs typeface="Helvetica" panose="020B0604020202020204" pitchFamily="34" charset="0"/>
              </a:rPr>
              <a:t>sell</a:t>
            </a:r>
            <a:r>
              <a:rPr lang="de-DE" sz="1400" dirty="0">
                <a:latin typeface="IBM Plex Sans" panose="020B0503050203000203" pitchFamily="34" charset="0"/>
                <a:ea typeface="Calibri" panose="020F0502020204030204" pitchFamily="34" charset="0"/>
                <a:cs typeface="Helvetica" panose="020B0604020202020204" pitchFamily="34" charset="0"/>
              </a:rPr>
              <a:t> </a:t>
            </a:r>
            <a:br>
              <a:rPr lang="de-DE" sz="1400" dirty="0">
                <a:latin typeface="IBM Plex Sans" panose="020B0503050203000203" pitchFamily="34" charset="0"/>
                <a:ea typeface="Calibri" panose="020F0502020204030204" pitchFamily="34" charset="0"/>
                <a:cs typeface="Helvetica" panose="020B0604020202020204" pitchFamily="34" charset="0"/>
              </a:rPr>
            </a:br>
            <a:r>
              <a:rPr lang="de-DE" sz="1400" dirty="0" err="1">
                <a:latin typeface="IBM Plex Sans" panose="020B0503050203000203" pitchFamily="34" charset="0"/>
                <a:ea typeface="Calibri" panose="020F0502020204030204" pitchFamily="34" charset="0"/>
                <a:cs typeface="Helvetica" panose="020B0604020202020204" pitchFamily="34" charset="0"/>
              </a:rPr>
              <a:t>sports</a:t>
            </a:r>
            <a:r>
              <a:rPr lang="de-DE" sz="1400" dirty="0">
                <a:latin typeface="IBM Plex Sans" panose="020B0503050203000203" pitchFamily="34" charset="0"/>
                <a:ea typeface="Calibri" panose="020F0502020204030204" pitchFamily="34" charset="0"/>
                <a:cs typeface="Helvetica" panose="020B0604020202020204" pitchFamily="34" charset="0"/>
              </a:rPr>
              <a:t> </a:t>
            </a:r>
            <a:r>
              <a:rPr lang="de-DE" sz="1400" dirty="0" err="1">
                <a:latin typeface="IBM Plex Sans" panose="020B0503050203000203" pitchFamily="34" charset="0"/>
                <a:ea typeface="Calibri" panose="020F0502020204030204" pitchFamily="34" charset="0"/>
                <a:cs typeface="Helvetica" panose="020B0604020202020204" pitchFamily="34" charset="0"/>
              </a:rPr>
              <a:t>equipment</a:t>
            </a:r>
            <a:r>
              <a:rPr lang="de-DE" sz="1400" dirty="0">
                <a:latin typeface="IBM Plex Sans" panose="020B0503050203000203" pitchFamily="34" charset="0"/>
                <a:ea typeface="Calibri" panose="020F0502020204030204" pitchFamily="34" charset="0"/>
                <a:cs typeface="Helvetica" panose="020B0604020202020204" pitchFamily="34" charset="0"/>
              </a:rPr>
              <a:t>?</a:t>
            </a:r>
            <a:r>
              <a:rPr lang="en-GB" sz="1400" dirty="0">
                <a:latin typeface="IBM Plex Sans" panose="020B0503050203000203" pitchFamily="34" charset="0"/>
                <a:ea typeface="Calibri" panose="020F0502020204030204" pitchFamily="34" charset="0"/>
                <a:cs typeface="Helvetica" panose="020B0604020202020204" pitchFamily="34" charset="0"/>
              </a:rPr>
              <a:t>‘</a:t>
            </a:r>
            <a:endParaRPr lang="de-DE" sz="1400" dirty="0">
              <a:latin typeface="IBM Plex Sans" panose="020B0503050203000203" pitchFamily="34" charset="0"/>
              <a:ea typeface="Calibri" panose="020F0502020204030204" pitchFamily="34" charset="0"/>
              <a:cs typeface="Helvetica" panose="020B0604020202020204" pitchFamily="34" charset="0"/>
            </a:endParaRPr>
          </a:p>
        </p:txBody>
      </p:sp>
      <p:sp>
        <p:nvSpPr>
          <p:cNvPr id="29" name="Rechteck 10">
            <a:extLst>
              <a:ext uri="{FF2B5EF4-FFF2-40B4-BE49-F238E27FC236}">
                <a16:creationId xmlns:a16="http://schemas.microsoft.com/office/drawing/2014/main" id="{58BDE7E0-D621-C7DC-B184-2FF9A9E53B75}"/>
              </a:ext>
            </a:extLst>
          </p:cNvPr>
          <p:cNvSpPr/>
          <p:nvPr/>
        </p:nvSpPr>
        <p:spPr>
          <a:xfrm>
            <a:off x="7614819" y="4053416"/>
            <a:ext cx="2452523" cy="523220"/>
          </a:xfrm>
          <a:prstGeom prst="rect">
            <a:avLst/>
          </a:prstGeom>
        </p:spPr>
        <p:txBody>
          <a:bodyPr wrap="square">
            <a:spAutoFit/>
          </a:bodyPr>
          <a:lstStyle/>
          <a:p>
            <a:pPr algn="ctr">
              <a:buClr>
                <a:srgbClr val="C8461E"/>
              </a:buClr>
              <a:buNone/>
            </a:pPr>
            <a:r>
              <a:rPr lang="en-GB" sz="1400" dirty="0">
                <a:latin typeface="IBM Plex Sans" panose="020B0503050203000203" pitchFamily="34" charset="0"/>
                <a:ea typeface="Calibri" panose="020F0502020204030204" pitchFamily="34" charset="0"/>
                <a:cs typeface="Helvetica" panose="020B0604020202020204" pitchFamily="34" charset="0"/>
              </a:rPr>
              <a:t>‘</a:t>
            </a:r>
            <a:r>
              <a:rPr lang="de-DE" sz="1400" dirty="0" err="1">
                <a:latin typeface="IBM Plex Sans" panose="020B0503050203000203" pitchFamily="34" charset="0"/>
                <a:ea typeface="Calibri" panose="020F0502020204030204" pitchFamily="34" charset="0"/>
                <a:cs typeface="Helvetica" panose="020B0604020202020204" pitchFamily="34" charset="0"/>
              </a:rPr>
              <a:t>Is</a:t>
            </a:r>
            <a:r>
              <a:rPr lang="de-DE" sz="1400" dirty="0">
                <a:latin typeface="IBM Plex Sans" panose="020B0503050203000203" pitchFamily="34" charset="0"/>
                <a:ea typeface="Calibri" panose="020F0502020204030204" pitchFamily="34" charset="0"/>
                <a:cs typeface="Helvetica" panose="020B0604020202020204" pitchFamily="34" charset="0"/>
              </a:rPr>
              <a:t> </a:t>
            </a:r>
            <a:r>
              <a:rPr lang="de-DE" sz="1400" dirty="0" err="1">
                <a:latin typeface="IBM Plex Sans" panose="020B0503050203000203" pitchFamily="34" charset="0"/>
                <a:ea typeface="Calibri" panose="020F0502020204030204" pitchFamily="34" charset="0"/>
                <a:cs typeface="Helvetica" panose="020B0604020202020204" pitchFamily="34" charset="0"/>
              </a:rPr>
              <a:t>yoga</a:t>
            </a:r>
            <a:r>
              <a:rPr lang="de-DE" sz="1400" dirty="0">
                <a:latin typeface="IBM Plex Sans" panose="020B0503050203000203" pitchFamily="34" charset="0"/>
                <a:ea typeface="Calibri" panose="020F0502020204030204" pitchFamily="34" charset="0"/>
                <a:cs typeface="Helvetica" panose="020B0604020202020204" pitchFamily="34" charset="0"/>
              </a:rPr>
              <a:t> a </a:t>
            </a:r>
            <a:r>
              <a:rPr lang="de-DE" sz="1400" dirty="0" err="1">
                <a:latin typeface="IBM Plex Sans" panose="020B0503050203000203" pitchFamily="34" charset="0"/>
                <a:ea typeface="Calibri" panose="020F0502020204030204" pitchFamily="34" charset="0"/>
                <a:cs typeface="Helvetica" panose="020B0604020202020204" pitchFamily="34" charset="0"/>
              </a:rPr>
              <a:t>sport</a:t>
            </a:r>
            <a:r>
              <a:rPr lang="de-DE" sz="1400" dirty="0">
                <a:latin typeface="IBM Plex Sans" panose="020B0503050203000203" pitchFamily="34" charset="0"/>
                <a:ea typeface="Calibri" panose="020F0502020204030204" pitchFamily="34" charset="0"/>
                <a:cs typeface="Helvetica" panose="020B0604020202020204" pitchFamily="34" charset="0"/>
              </a:rPr>
              <a:t>?</a:t>
            </a:r>
            <a:br>
              <a:rPr lang="de-DE" sz="1400" dirty="0">
                <a:latin typeface="IBM Plex Sans" panose="020B0503050203000203" pitchFamily="34" charset="0"/>
                <a:ea typeface="Calibri" panose="020F0502020204030204" pitchFamily="34" charset="0"/>
                <a:cs typeface="Helvetica" panose="020B0604020202020204" pitchFamily="34" charset="0"/>
              </a:rPr>
            </a:br>
            <a:r>
              <a:rPr lang="de-DE" sz="1400" dirty="0" err="1">
                <a:latin typeface="IBM Plex Sans" panose="020B0503050203000203" pitchFamily="34" charset="0"/>
                <a:ea typeface="Calibri" panose="020F0502020204030204" pitchFamily="34" charset="0"/>
                <a:cs typeface="Helvetica" panose="020B0604020202020204" pitchFamily="34" charset="0"/>
              </a:rPr>
              <a:t>What</a:t>
            </a:r>
            <a:r>
              <a:rPr lang="de-DE" sz="1400" dirty="0">
                <a:latin typeface="IBM Plex Sans" panose="020B0503050203000203" pitchFamily="34" charset="0"/>
                <a:ea typeface="Calibri" panose="020F0502020204030204" pitchFamily="34" charset="0"/>
                <a:cs typeface="Helvetica" panose="020B0604020202020204" pitchFamily="34" charset="0"/>
              </a:rPr>
              <a:t> </a:t>
            </a:r>
            <a:r>
              <a:rPr lang="de-DE" sz="1400" dirty="0" err="1">
                <a:latin typeface="IBM Plex Sans" panose="020B0503050203000203" pitchFamily="34" charset="0"/>
                <a:ea typeface="Calibri" panose="020F0502020204030204" pitchFamily="34" charset="0"/>
                <a:cs typeface="Helvetica" panose="020B0604020202020204" pitchFamily="34" charset="0"/>
              </a:rPr>
              <a:t>are</a:t>
            </a:r>
            <a:r>
              <a:rPr lang="de-DE" sz="1400" dirty="0">
                <a:latin typeface="IBM Plex Sans" panose="020B0503050203000203" pitchFamily="34" charset="0"/>
                <a:ea typeface="Calibri" panose="020F0502020204030204" pitchFamily="34" charset="0"/>
                <a:cs typeface="Helvetica" panose="020B0604020202020204" pitchFamily="34" charset="0"/>
              </a:rPr>
              <a:t> sports?‘</a:t>
            </a:r>
            <a:r>
              <a:rPr lang="de-DE" sz="1400" baseline="30000" dirty="0">
                <a:latin typeface="IBM Plex Sans" panose="020B0503050203000203" pitchFamily="34" charset="0"/>
                <a:ea typeface="Calibri" panose="020F0502020204030204" pitchFamily="34" charset="0"/>
                <a:cs typeface="Helvetica" panose="020B0604020202020204" pitchFamily="34" charset="0"/>
              </a:rPr>
              <a:t>5</a:t>
            </a:r>
            <a:endParaRPr lang="de-DE" sz="1400" baseline="30000" dirty="0">
              <a:latin typeface="IBM Plex Sans" panose="020B0503050203000203" pitchFamily="34" charset="0"/>
              <a:cs typeface="Helvetica" panose="020B0604020202020204" pitchFamily="34" charset="0"/>
            </a:endParaRPr>
          </a:p>
        </p:txBody>
      </p:sp>
      <p:sp>
        <p:nvSpPr>
          <p:cNvPr id="33" name="Rechteck 14">
            <a:extLst>
              <a:ext uri="{FF2B5EF4-FFF2-40B4-BE49-F238E27FC236}">
                <a16:creationId xmlns:a16="http://schemas.microsoft.com/office/drawing/2014/main" id="{91C6C618-FBB1-8F61-C7FE-1BDBBA51BBA1}"/>
              </a:ext>
            </a:extLst>
          </p:cNvPr>
          <p:cNvSpPr/>
          <p:nvPr/>
        </p:nvSpPr>
        <p:spPr>
          <a:xfrm>
            <a:off x="1793444" y="5299354"/>
            <a:ext cx="2074402" cy="590354"/>
          </a:xfrm>
          <a:prstGeom prst="rect">
            <a:avLst/>
          </a:prstGeom>
        </p:spPr>
        <p:txBody>
          <a:bodyPr wrap="square">
            <a:spAutoFit/>
          </a:bodyPr>
          <a:lstStyle/>
          <a:p>
            <a:pPr algn="ctr">
              <a:lnSpc>
                <a:spcPct val="120000"/>
              </a:lnSpc>
              <a:spcBef>
                <a:spcPts val="0"/>
              </a:spcBef>
              <a:buClr>
                <a:srgbClr val="C8461E"/>
              </a:buClr>
              <a:buNone/>
            </a:pPr>
            <a:r>
              <a:rPr lang="en-GB" sz="1400" dirty="0">
                <a:latin typeface="IBM Plex Sans" panose="020B0503050203000203" pitchFamily="34" charset="0"/>
                <a:ea typeface="Calibri" panose="020F0502020204030204" pitchFamily="34" charset="0"/>
                <a:cs typeface="Helvetica" panose="020B0604020202020204" pitchFamily="34" charset="0"/>
              </a:rPr>
              <a:t>‘How to improve </a:t>
            </a:r>
            <a:br>
              <a:rPr lang="en-GB" sz="1400" dirty="0">
                <a:latin typeface="IBM Plex Sans" panose="020B0503050203000203" pitchFamily="34" charset="0"/>
                <a:ea typeface="Calibri" panose="020F0502020204030204" pitchFamily="34" charset="0"/>
                <a:cs typeface="Helvetica" panose="020B0604020202020204" pitchFamily="34" charset="0"/>
              </a:rPr>
            </a:br>
            <a:r>
              <a:rPr lang="en-GB" sz="1400" dirty="0">
                <a:latin typeface="IBM Plex Sans" panose="020B0503050203000203" pitchFamily="34" charset="0"/>
                <a:ea typeface="Calibri" panose="020F0502020204030204" pitchFamily="34" charset="0"/>
                <a:cs typeface="Helvetica" panose="020B0604020202020204" pitchFamily="34" charset="0"/>
              </a:rPr>
              <a:t>GM’s effectiveness?’</a:t>
            </a:r>
          </a:p>
        </p:txBody>
      </p:sp>
      <p:sp>
        <p:nvSpPr>
          <p:cNvPr id="34" name="Rechteck 15">
            <a:extLst>
              <a:ext uri="{FF2B5EF4-FFF2-40B4-BE49-F238E27FC236}">
                <a16:creationId xmlns:a16="http://schemas.microsoft.com/office/drawing/2014/main" id="{09CEEC93-B0D8-D2E6-5D01-8D326B3BC376}"/>
              </a:ext>
            </a:extLst>
          </p:cNvPr>
          <p:cNvSpPr/>
          <p:nvPr/>
        </p:nvSpPr>
        <p:spPr>
          <a:xfrm>
            <a:off x="7384648" y="5299354"/>
            <a:ext cx="3449256" cy="590354"/>
          </a:xfrm>
          <a:prstGeom prst="rect">
            <a:avLst/>
          </a:prstGeom>
        </p:spPr>
        <p:txBody>
          <a:bodyPr wrap="square">
            <a:spAutoFit/>
          </a:bodyPr>
          <a:lstStyle/>
          <a:p>
            <a:pPr algn="ctr">
              <a:lnSpc>
                <a:spcPct val="120000"/>
              </a:lnSpc>
              <a:spcBef>
                <a:spcPts val="0"/>
              </a:spcBef>
              <a:buClr>
                <a:srgbClr val="C8461E"/>
              </a:buClr>
              <a:buNone/>
            </a:pPr>
            <a:r>
              <a:rPr lang="en-GB" sz="1400" dirty="0">
                <a:latin typeface="IBM Plex Sans" panose="020B0503050203000203" pitchFamily="34" charset="0"/>
                <a:ea typeface="Calibri" panose="020F0502020204030204" pitchFamily="34" charset="0"/>
                <a:cs typeface="Helvetica" panose="020B0604020202020204" pitchFamily="34" charset="0"/>
              </a:rPr>
              <a:t>‘Which issues do workers face? </a:t>
            </a:r>
            <a:br>
              <a:rPr lang="en-GB" sz="1400" dirty="0">
                <a:latin typeface="IBM Plex Sans" panose="020B0503050203000203" pitchFamily="34" charset="0"/>
                <a:ea typeface="Calibri" panose="020F0502020204030204" pitchFamily="34" charset="0"/>
                <a:cs typeface="Helvetica" panose="020B0604020202020204" pitchFamily="34" charset="0"/>
              </a:rPr>
            </a:br>
            <a:r>
              <a:rPr lang="en-GB" sz="1400" dirty="0">
                <a:latin typeface="IBM Plex Sans" panose="020B0503050203000203" pitchFamily="34" charset="0"/>
                <a:ea typeface="Calibri" panose="020F0502020204030204" pitchFamily="34" charset="0"/>
                <a:cs typeface="Helvetica" panose="020B0604020202020204" pitchFamily="34" charset="0"/>
              </a:rPr>
              <a:t>How to make their work lives better?’</a:t>
            </a:r>
            <a:r>
              <a:rPr lang="en-GB" sz="1400" baseline="30000" dirty="0">
                <a:latin typeface="IBM Plex Sans" panose="020B0503050203000203" pitchFamily="34" charset="0"/>
                <a:ea typeface="Calibri" panose="020F0502020204030204" pitchFamily="34" charset="0"/>
                <a:cs typeface="Helvetica" panose="020B0604020202020204" pitchFamily="34" charset="0"/>
              </a:rPr>
              <a:t>6</a:t>
            </a:r>
            <a:endParaRPr lang="en-GB" sz="1400" baseline="30000" dirty="0">
              <a:latin typeface="IBM Plex Sans" panose="020B0503050203000203" pitchFamily="34" charset="0"/>
              <a:cs typeface="Helvetica" panose="020B0604020202020204" pitchFamily="34" charset="0"/>
            </a:endParaRPr>
          </a:p>
        </p:txBody>
      </p:sp>
      <p:pic>
        <p:nvPicPr>
          <p:cNvPr id="35" name="Picture 4" descr="http://oncarbrands.com/wp-content/uploads/2015/01/General-Motors-Logo.jpg">
            <a:extLst>
              <a:ext uri="{FF2B5EF4-FFF2-40B4-BE49-F238E27FC236}">
                <a16:creationId xmlns:a16="http://schemas.microsoft.com/office/drawing/2014/main" id="{7B1B6153-2692-DF9F-88D0-B4B81AE33D0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42449" y="5094921"/>
            <a:ext cx="1101356" cy="1001017"/>
          </a:xfrm>
          <a:prstGeom prst="rect">
            <a:avLst/>
          </a:prstGeom>
          <a:noFill/>
          <a:extLst>
            <a:ext uri="{909E8E84-426E-40DD-AFC4-6F175D3DCCD1}">
              <a14:hiddenFill xmlns:a14="http://schemas.microsoft.com/office/drawing/2010/main">
                <a:solidFill>
                  <a:srgbClr val="FFFFFF"/>
                </a:solidFill>
              </a14:hiddenFill>
            </a:ext>
          </a:extLst>
        </p:spPr>
      </p:pic>
      <p:sp>
        <p:nvSpPr>
          <p:cNvPr id="36" name="Content Placeholder 2">
            <a:extLst>
              <a:ext uri="{FF2B5EF4-FFF2-40B4-BE49-F238E27FC236}">
                <a16:creationId xmlns:a16="http://schemas.microsoft.com/office/drawing/2014/main" id="{197D577B-7069-326E-2EC3-E25A472CFE80}"/>
              </a:ext>
            </a:extLst>
          </p:cNvPr>
          <p:cNvSpPr>
            <a:spLocks noGrp="1"/>
          </p:cNvSpPr>
          <p:nvPr>
            <p:ph idx="1"/>
          </p:nvPr>
        </p:nvSpPr>
        <p:spPr>
          <a:xfrm>
            <a:off x="838200" y="1825625"/>
            <a:ext cx="10515600" cy="744161"/>
          </a:xfrm>
        </p:spPr>
        <p:txBody>
          <a:bodyPr>
            <a:normAutofit/>
          </a:bodyPr>
          <a:lstStyle/>
          <a:p>
            <a:pPr marL="0" indent="0">
              <a:buClr>
                <a:schemeClr val="tx1"/>
              </a:buClr>
              <a:buNone/>
              <a:defRPr/>
            </a:pPr>
            <a:r>
              <a:rPr lang="en-US" sz="2000" dirty="0"/>
              <a:t>Managers often articulate rather narrow questions that need to be translated by the researcher into broader terms to address the viewpoints of stakeholders.</a:t>
            </a:r>
            <a:endParaRPr lang="en-GB" sz="2000" dirty="0">
              <a:solidFill>
                <a:srgbClr val="0517B5"/>
              </a:solidFill>
            </a:endParaRPr>
          </a:p>
        </p:txBody>
      </p:sp>
      <p:sp>
        <p:nvSpPr>
          <p:cNvPr id="3" name="Footer Placeholder 4">
            <a:extLst>
              <a:ext uri="{FF2B5EF4-FFF2-40B4-BE49-F238E27FC236}">
                <a16:creationId xmlns:a16="http://schemas.microsoft.com/office/drawing/2014/main" id="{D60F3F7C-6753-C01E-2E78-1753E50C6874}"/>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42111169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B0849-C5F5-33C4-1894-2493A93D2272}"/>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A8485FB-FF2A-97A6-54DD-1F717992CC5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0C5A1C5E-9416-2AAB-4C7E-1F27F9AEE17A}"/>
              </a:ext>
            </a:extLst>
          </p:cNvPr>
          <p:cNvSpPr>
            <a:spLocks noGrp="1"/>
          </p:cNvSpPr>
          <p:nvPr>
            <p:ph type="title"/>
          </p:nvPr>
        </p:nvSpPr>
        <p:spPr/>
        <p:txBody>
          <a:bodyPr>
            <a:normAutofit/>
          </a:bodyPr>
          <a:lstStyle/>
          <a:p>
            <a:r>
              <a:rPr lang="en-GB" sz="1800" b="1" dirty="0">
                <a:solidFill>
                  <a:srgbClr val="0517B5"/>
                </a:solidFill>
              </a:rPr>
              <a:t>Chapter 4 / Conceiving Innovation Cultures</a:t>
            </a:r>
            <a:br>
              <a:rPr lang="en-GB" sz="1800" b="1" dirty="0">
                <a:solidFill>
                  <a:srgbClr val="0517B5"/>
                </a:solidFill>
              </a:rPr>
            </a:br>
            <a:r>
              <a:rPr lang="en-US" sz="3600" dirty="0">
                <a:solidFill>
                  <a:srgbClr val="0517B5"/>
                </a:solidFill>
              </a:rPr>
              <a:t>Framing Culture </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D69314FC-B6EC-CD5F-82E0-5AD80E11F237}"/>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6" name="Content Placeholder 2">
            <a:extLst>
              <a:ext uri="{FF2B5EF4-FFF2-40B4-BE49-F238E27FC236}">
                <a16:creationId xmlns:a16="http://schemas.microsoft.com/office/drawing/2014/main" id="{B9607019-F0C4-18F6-A6A2-626723EF2AE5}"/>
              </a:ext>
            </a:extLst>
          </p:cNvPr>
          <p:cNvSpPr>
            <a:spLocks noGrp="1"/>
          </p:cNvSpPr>
          <p:nvPr>
            <p:ph idx="1"/>
          </p:nvPr>
        </p:nvSpPr>
        <p:spPr>
          <a:xfrm>
            <a:off x="838200" y="1825625"/>
            <a:ext cx="10515600" cy="4351338"/>
          </a:xfrm>
        </p:spPr>
        <p:txBody>
          <a:bodyPr>
            <a:normAutofit/>
          </a:bodyPr>
          <a:lstStyle/>
          <a:p>
            <a:pPr>
              <a:buClr>
                <a:schemeClr val="tx1"/>
              </a:buClr>
              <a:buFont typeface="Wingdings" panose="05000000000000000000" pitchFamily="2" charset="2"/>
              <a:buChar char="§"/>
              <a:defRPr/>
            </a:pPr>
            <a:r>
              <a:rPr lang="en-US" sz="2000" dirty="0"/>
              <a:t>In our comparative European study, we started with broad questions:</a:t>
            </a:r>
          </a:p>
          <a:p>
            <a:pPr lvl="1">
              <a:buClr>
                <a:schemeClr val="tx1"/>
              </a:buClr>
              <a:buFont typeface="Wingdings" panose="05000000000000000000" pitchFamily="2" charset="2"/>
              <a:buChar char="§"/>
              <a:defRPr/>
            </a:pPr>
            <a:r>
              <a:rPr lang="en-US" sz="1600" i="1" dirty="0"/>
              <a:t>What are good practices and methods and drivers? And what are </a:t>
            </a:r>
            <a:r>
              <a:rPr lang="en-US" sz="1600" i="1" dirty="0" err="1"/>
              <a:t>organisational</a:t>
            </a:r>
            <a:r>
              <a:rPr lang="en-US" sz="1600" i="1" dirty="0"/>
              <a:t> barriers and challenges for establishing a sustainable innovation culture? </a:t>
            </a:r>
          </a:p>
          <a:p>
            <a:pPr>
              <a:buClr>
                <a:schemeClr val="tx1"/>
              </a:buClr>
              <a:buFont typeface="Wingdings" panose="05000000000000000000" pitchFamily="2" charset="2"/>
              <a:buChar char="§"/>
              <a:defRPr/>
            </a:pPr>
            <a:r>
              <a:rPr lang="en-US" sz="2000" dirty="0"/>
              <a:t>Later on, we reformulated our questions to address the specific challenges of each company, e.g., in the case of a German inspection company: </a:t>
            </a:r>
          </a:p>
          <a:p>
            <a:pPr lvl="1">
              <a:buClr>
                <a:schemeClr val="tx1"/>
              </a:buClr>
              <a:buFont typeface="Wingdings" panose="05000000000000000000" pitchFamily="2" charset="2"/>
              <a:buChar char="§"/>
              <a:defRPr/>
            </a:pPr>
            <a:r>
              <a:rPr lang="en-US" sz="1600" i="1" dirty="0"/>
              <a:t>How do cultural tensions and values-action gaps in your company impede the translation of sustainability-oriented innovation strategies into everyday practice?</a:t>
            </a:r>
          </a:p>
          <a:p>
            <a:pPr marL="0" indent="0">
              <a:buClr>
                <a:schemeClr val="tx1"/>
              </a:buClr>
              <a:buNone/>
              <a:defRPr/>
            </a:pPr>
            <a:endParaRPr lang="en-GB" sz="2000" i="1" dirty="0"/>
          </a:p>
        </p:txBody>
      </p:sp>
      <p:sp>
        <p:nvSpPr>
          <p:cNvPr id="3" name="Footer Placeholder 4">
            <a:extLst>
              <a:ext uri="{FF2B5EF4-FFF2-40B4-BE49-F238E27FC236}">
                <a16:creationId xmlns:a16="http://schemas.microsoft.com/office/drawing/2014/main" id="{8EF5829A-86EF-E71C-64B8-CDA2C5BE351F}"/>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7956187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8EACC-6E9D-9217-BD14-44369313F5DD}"/>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9675D3AB-EF18-ED81-9A3F-03545174930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71E6C9E9-C8AC-A5FB-ED6C-1E7BA9F46D58}"/>
              </a:ext>
            </a:extLst>
          </p:cNvPr>
          <p:cNvSpPr>
            <a:spLocks noGrp="1"/>
          </p:cNvSpPr>
          <p:nvPr>
            <p:ph type="title"/>
          </p:nvPr>
        </p:nvSpPr>
        <p:spPr/>
        <p:txBody>
          <a:bodyPr>
            <a:normAutofit/>
          </a:bodyPr>
          <a:lstStyle/>
          <a:p>
            <a:r>
              <a:rPr lang="en-GB" sz="1800" b="1" dirty="0">
                <a:solidFill>
                  <a:srgbClr val="0517B5"/>
                </a:solidFill>
              </a:rPr>
              <a:t>Chapter 4 / Conceiving Innovation Cultures</a:t>
            </a:r>
            <a:br>
              <a:rPr lang="en-GB" sz="1800" b="1" dirty="0">
                <a:solidFill>
                  <a:srgbClr val="0517B5"/>
                </a:solidFill>
              </a:rPr>
            </a:br>
            <a:r>
              <a:rPr lang="en-US" sz="3600" dirty="0">
                <a:solidFill>
                  <a:srgbClr val="0517B5"/>
                </a:solidFill>
              </a:rPr>
              <a:t>Framing Culture </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81C1ABB5-B3F9-D9E4-1314-C1D350FE9586}"/>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6" name="Content Placeholder 2">
            <a:extLst>
              <a:ext uri="{FF2B5EF4-FFF2-40B4-BE49-F238E27FC236}">
                <a16:creationId xmlns:a16="http://schemas.microsoft.com/office/drawing/2014/main" id="{6D808DF1-65C1-BBF1-8006-26CF11B6F69C}"/>
              </a:ext>
            </a:extLst>
          </p:cNvPr>
          <p:cNvSpPr>
            <a:spLocks noGrp="1"/>
          </p:cNvSpPr>
          <p:nvPr>
            <p:ph idx="1"/>
          </p:nvPr>
        </p:nvSpPr>
        <p:spPr>
          <a:xfrm>
            <a:off x="838200" y="1825625"/>
            <a:ext cx="10515600" cy="4351338"/>
          </a:xfrm>
        </p:spPr>
        <p:txBody>
          <a:bodyPr>
            <a:normAutofit/>
          </a:bodyPr>
          <a:lstStyle/>
          <a:p>
            <a:pPr>
              <a:buClr>
                <a:schemeClr val="tx1"/>
              </a:buClr>
              <a:buFont typeface="Wingdings" panose="05000000000000000000" pitchFamily="2" charset="2"/>
              <a:buChar char="§"/>
              <a:defRPr/>
            </a:pPr>
            <a:r>
              <a:rPr lang="en-US" sz="2000" dirty="0"/>
              <a:t>Research questions are answered in reference to the specific culture </a:t>
            </a:r>
            <a:r>
              <a:rPr lang="de-DE" sz="2000" dirty="0"/>
              <a:t>– </a:t>
            </a:r>
            <a:r>
              <a:rPr lang="en-US" sz="2000" dirty="0"/>
              <a:t>it is important to grasp the historical, national, economic and institutional background of the </a:t>
            </a:r>
            <a:r>
              <a:rPr lang="en-US" sz="2000" dirty="0" err="1"/>
              <a:t>organisation</a:t>
            </a:r>
            <a:r>
              <a:rPr lang="en-US" sz="2000" dirty="0"/>
              <a:t>.</a:t>
            </a:r>
          </a:p>
          <a:p>
            <a:pPr>
              <a:buClr>
                <a:schemeClr val="tx1"/>
              </a:buClr>
              <a:buFont typeface="Wingdings" panose="05000000000000000000" pitchFamily="2" charset="2"/>
              <a:buChar char="§"/>
              <a:defRPr/>
            </a:pPr>
            <a:r>
              <a:rPr lang="de-DE" sz="2000" dirty="0" err="1"/>
              <a:t>Informants</a:t>
            </a:r>
            <a:r>
              <a:rPr lang="de-DE" sz="2000" dirty="0"/>
              <a:t> </a:t>
            </a:r>
            <a:r>
              <a:rPr lang="en-US" sz="2000" dirty="0"/>
              <a:t>should be chosen carefully to ensure diversity of expertise, professional background and areas of responsibility.</a:t>
            </a:r>
          </a:p>
          <a:p>
            <a:pPr>
              <a:buClr>
                <a:schemeClr val="tx1"/>
              </a:buClr>
              <a:buFont typeface="Wingdings" panose="05000000000000000000" pitchFamily="2" charset="2"/>
              <a:buChar char="§"/>
              <a:defRPr/>
            </a:pPr>
            <a:r>
              <a:rPr lang="en-US" sz="2000" dirty="0"/>
              <a:t>The final framing task consists in developing interview, observation and data-collection guides as well as templates for documenting the data in brief profiles for each informant.</a:t>
            </a:r>
          </a:p>
          <a:p>
            <a:pPr marL="0" indent="0">
              <a:buClr>
                <a:schemeClr val="tx1"/>
              </a:buClr>
              <a:buNone/>
              <a:defRPr/>
            </a:pPr>
            <a:endParaRPr lang="en-GB" sz="2000" i="1" dirty="0"/>
          </a:p>
        </p:txBody>
      </p:sp>
      <p:sp>
        <p:nvSpPr>
          <p:cNvPr id="3" name="Footer Placeholder 4">
            <a:extLst>
              <a:ext uri="{FF2B5EF4-FFF2-40B4-BE49-F238E27FC236}">
                <a16:creationId xmlns:a16="http://schemas.microsoft.com/office/drawing/2014/main" id="{386A8361-4D61-E8A2-3692-B6681E8F55CF}"/>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5585299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BE7DA-D705-8E92-47BB-0A33281D6CA6}"/>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664B7FED-68FD-740A-AE31-2412E8C5030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BDDC0FDE-9880-395E-6347-55E67DE954A6}"/>
              </a:ext>
            </a:extLst>
          </p:cNvPr>
          <p:cNvSpPr>
            <a:spLocks noGrp="1"/>
          </p:cNvSpPr>
          <p:nvPr>
            <p:ph type="title"/>
          </p:nvPr>
        </p:nvSpPr>
        <p:spPr/>
        <p:txBody>
          <a:bodyPr>
            <a:normAutofit/>
          </a:bodyPr>
          <a:lstStyle/>
          <a:p>
            <a:r>
              <a:rPr lang="en-GB" sz="1800" b="1" dirty="0">
                <a:solidFill>
                  <a:srgbClr val="0517B5"/>
                </a:solidFill>
              </a:rPr>
              <a:t>Chapter 4 / Conceiving Innovation Cultures</a:t>
            </a:r>
            <a:br>
              <a:rPr lang="en-GB" sz="1800" b="1" dirty="0">
                <a:solidFill>
                  <a:srgbClr val="0517B5"/>
                </a:solidFill>
              </a:rPr>
            </a:br>
            <a:r>
              <a:rPr lang="en-US" sz="3600" dirty="0">
                <a:solidFill>
                  <a:srgbClr val="0517B5"/>
                </a:solidFill>
              </a:rPr>
              <a:t>Accessing Culture </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156DC56A-967E-AF68-DFC9-D8391D2B87A8}"/>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3" name="Content Placeholder 2">
            <a:extLst>
              <a:ext uri="{FF2B5EF4-FFF2-40B4-BE49-F238E27FC236}">
                <a16:creationId xmlns:a16="http://schemas.microsoft.com/office/drawing/2014/main" id="{689066A6-247C-04C2-E2B4-DCFFA517A91E}"/>
              </a:ext>
            </a:extLst>
          </p:cNvPr>
          <p:cNvSpPr>
            <a:spLocks noGrp="1"/>
          </p:cNvSpPr>
          <p:nvPr>
            <p:ph idx="1"/>
          </p:nvPr>
        </p:nvSpPr>
        <p:spPr>
          <a:xfrm>
            <a:off x="838200" y="1825625"/>
            <a:ext cx="10515600" cy="4351338"/>
          </a:xfrm>
        </p:spPr>
        <p:txBody>
          <a:bodyPr>
            <a:normAutofit/>
          </a:bodyPr>
          <a:lstStyle/>
          <a:p>
            <a:pPr>
              <a:buClr>
                <a:schemeClr val="tx1"/>
              </a:buClr>
              <a:buFont typeface="Wingdings" panose="05000000000000000000" pitchFamily="2" charset="2"/>
              <a:buChar char="§"/>
              <a:defRPr/>
            </a:pPr>
            <a:r>
              <a:rPr lang="en-US" sz="2000" dirty="0"/>
              <a:t>A key challenge when accessing the field is to reassure respondents (approach 4).</a:t>
            </a:r>
          </a:p>
          <a:p>
            <a:pPr>
              <a:buClr>
                <a:schemeClr val="tx1"/>
              </a:buClr>
              <a:buFont typeface="Wingdings" panose="05000000000000000000" pitchFamily="2" charset="2"/>
              <a:buChar char="§"/>
              <a:defRPr/>
            </a:pPr>
            <a:r>
              <a:rPr lang="en-US" sz="2000" dirty="0"/>
              <a:t>Not every research design requires extensive field observation. As work practices and findings move online, ethnographic observers are following.</a:t>
            </a:r>
          </a:p>
          <a:p>
            <a:pPr>
              <a:buClr>
                <a:schemeClr val="tx1"/>
              </a:buClr>
              <a:buFont typeface="Wingdings" panose="05000000000000000000" pitchFamily="2" charset="2"/>
              <a:buChar char="§"/>
              <a:defRPr/>
            </a:pPr>
            <a:r>
              <a:rPr lang="en-US" sz="2000" dirty="0"/>
              <a:t>Going online reduces time and costs and facilitates reviewing digital materials.</a:t>
            </a:r>
          </a:p>
          <a:p>
            <a:pPr>
              <a:buClr>
                <a:schemeClr val="tx1"/>
              </a:buClr>
              <a:buFont typeface="Wingdings" panose="05000000000000000000" pitchFamily="2" charset="2"/>
              <a:buChar char="§"/>
              <a:defRPr/>
            </a:pPr>
            <a:r>
              <a:rPr lang="en-US" sz="2000" dirty="0"/>
              <a:t>However, online observation has significant limitations:</a:t>
            </a:r>
          </a:p>
          <a:p>
            <a:pPr lvl="1">
              <a:buClr>
                <a:schemeClr val="tx1"/>
              </a:buClr>
              <a:buFont typeface="Wingdings" panose="05000000000000000000" pitchFamily="2" charset="2"/>
              <a:buChar char="§"/>
              <a:defRPr/>
            </a:pPr>
            <a:r>
              <a:rPr lang="en-US" sz="1600" dirty="0"/>
              <a:t>Overreliance on what respondents show and their skills</a:t>
            </a:r>
            <a:r>
              <a:rPr lang="de-DE" sz="1600" dirty="0"/>
              <a:t> in </a:t>
            </a:r>
            <a:r>
              <a:rPr lang="de-DE" sz="1600" dirty="0" err="1"/>
              <a:t>using</a:t>
            </a:r>
            <a:r>
              <a:rPr lang="de-DE" sz="1600" dirty="0"/>
              <a:t> digital </a:t>
            </a:r>
            <a:r>
              <a:rPr lang="de-DE" sz="1600" dirty="0" err="1"/>
              <a:t>media</a:t>
            </a:r>
            <a:endParaRPr lang="en-US" sz="1600" dirty="0"/>
          </a:p>
          <a:p>
            <a:pPr lvl="1">
              <a:buClr>
                <a:schemeClr val="tx1"/>
              </a:buClr>
              <a:buFont typeface="Wingdings" panose="05000000000000000000" pitchFamily="2" charset="2"/>
              <a:buChar char="§"/>
              <a:defRPr/>
            </a:pPr>
            <a:r>
              <a:rPr lang="en-US" sz="1600" dirty="0"/>
              <a:t>Non-verbal cues such and changes in the environment are blended out</a:t>
            </a:r>
          </a:p>
          <a:p>
            <a:pPr lvl="1">
              <a:buClr>
                <a:schemeClr val="tx1"/>
              </a:buClr>
              <a:buFont typeface="Wingdings" panose="05000000000000000000" pitchFamily="2" charset="2"/>
              <a:buChar char="§"/>
              <a:defRPr/>
            </a:pPr>
            <a:r>
              <a:rPr lang="de-DE" sz="1600" dirty="0"/>
              <a:t>Building </a:t>
            </a:r>
            <a:r>
              <a:rPr lang="de-DE" sz="1600" dirty="0" err="1"/>
              <a:t>rapport</a:t>
            </a:r>
            <a:r>
              <a:rPr lang="de-DE" sz="1600" dirty="0"/>
              <a:t> </a:t>
            </a:r>
            <a:r>
              <a:rPr lang="de-DE" sz="1600" dirty="0" err="1"/>
              <a:t>is</a:t>
            </a:r>
            <a:r>
              <a:rPr lang="de-DE" sz="1600" dirty="0"/>
              <a:t> </a:t>
            </a:r>
            <a:r>
              <a:rPr lang="de-DE" sz="1600" dirty="0" err="1"/>
              <a:t>more</a:t>
            </a:r>
            <a:r>
              <a:rPr lang="de-DE" sz="1600" dirty="0"/>
              <a:t> </a:t>
            </a:r>
            <a:r>
              <a:rPr lang="de-DE" sz="1600" dirty="0" err="1"/>
              <a:t>difficult</a:t>
            </a:r>
            <a:endParaRPr lang="de-DE" sz="1600" dirty="0"/>
          </a:p>
          <a:p>
            <a:pPr lvl="1">
              <a:buClr>
                <a:schemeClr val="tx1"/>
              </a:buClr>
              <a:buFont typeface="Wingdings" panose="05000000000000000000" pitchFamily="2" charset="2"/>
              <a:buChar char="§"/>
              <a:defRPr/>
            </a:pPr>
            <a:r>
              <a:rPr lang="en-GB" sz="1600" noProof="0" dirty="0"/>
              <a:t>Reliance</a:t>
            </a:r>
            <a:r>
              <a:rPr lang="de-DE" sz="1600" dirty="0"/>
              <a:t> on </a:t>
            </a:r>
            <a:r>
              <a:rPr lang="de-DE" sz="1600" dirty="0" err="1"/>
              <a:t>suitable</a:t>
            </a:r>
            <a:r>
              <a:rPr lang="de-DE" sz="1600" dirty="0"/>
              <a:t> </a:t>
            </a:r>
            <a:r>
              <a:rPr lang="de-DE" sz="1600" dirty="0" err="1"/>
              <a:t>devices</a:t>
            </a:r>
            <a:r>
              <a:rPr lang="de-DE" sz="1600" dirty="0"/>
              <a:t>, </a:t>
            </a:r>
            <a:r>
              <a:rPr lang="de-DE" sz="1600" dirty="0" err="1"/>
              <a:t>software</a:t>
            </a:r>
            <a:r>
              <a:rPr lang="de-DE" sz="1600" dirty="0"/>
              <a:t> and online </a:t>
            </a:r>
            <a:r>
              <a:rPr lang="de-DE" sz="1600" dirty="0" err="1"/>
              <a:t>templates</a:t>
            </a:r>
            <a:endParaRPr lang="en-US" sz="1600" dirty="0"/>
          </a:p>
          <a:p>
            <a:pPr>
              <a:buClr>
                <a:schemeClr val="tx1"/>
              </a:buClr>
              <a:buFont typeface="Wingdings" panose="05000000000000000000" pitchFamily="2" charset="2"/>
              <a:buChar char="§"/>
              <a:defRPr/>
            </a:pPr>
            <a:endParaRPr lang="en-GB" sz="2000" i="1" dirty="0"/>
          </a:p>
        </p:txBody>
      </p:sp>
      <p:sp>
        <p:nvSpPr>
          <p:cNvPr id="6" name="Footer Placeholder 4">
            <a:extLst>
              <a:ext uri="{FF2B5EF4-FFF2-40B4-BE49-F238E27FC236}">
                <a16:creationId xmlns:a16="http://schemas.microsoft.com/office/drawing/2014/main" id="{26091060-CEBC-3865-F496-A9490519F874}"/>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3106463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BEFF8C"/>
        </a:solidFill>
        <a:effectLst/>
      </p:bgPr>
    </p:bg>
    <p:spTree>
      <p:nvGrpSpPr>
        <p:cNvPr id="1" name="">
          <a:extLst>
            <a:ext uri="{FF2B5EF4-FFF2-40B4-BE49-F238E27FC236}">
              <a16:creationId xmlns:a16="http://schemas.microsoft.com/office/drawing/2014/main" id="{C96A11DD-4AE9-AADD-70F6-4F1289C8D6B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4CEBE67-BF06-A268-593F-24B4F509DD7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7D4CB19F-7D84-0E82-454A-33A64529ABF9}"/>
              </a:ext>
            </a:extLst>
          </p:cNvPr>
          <p:cNvSpPr>
            <a:spLocks noGrp="1"/>
          </p:cNvSpPr>
          <p:nvPr>
            <p:ph type="title"/>
          </p:nvPr>
        </p:nvSpPr>
        <p:spPr>
          <a:xfrm>
            <a:off x="838200" y="620197"/>
            <a:ext cx="10515600" cy="1325563"/>
          </a:xfrm>
        </p:spPr>
        <p:txBody>
          <a:bodyPr>
            <a:normAutofit fontScale="90000"/>
          </a:bodyPr>
          <a:lstStyle/>
          <a:p>
            <a:r>
              <a:rPr lang="en-GB" sz="2000" b="1" dirty="0">
                <a:solidFill>
                  <a:srgbClr val="0517B5"/>
                </a:solidFill>
              </a:rPr>
              <a:t>Chapter 4 / Conceiving Innovation Cultures</a:t>
            </a:r>
            <a:br>
              <a:rPr lang="en-GB" sz="2000" b="1" dirty="0">
                <a:solidFill>
                  <a:srgbClr val="0517B5"/>
                </a:solidFill>
              </a:rPr>
            </a:br>
            <a:r>
              <a:rPr lang="en-GB" sz="4000" dirty="0">
                <a:solidFill>
                  <a:srgbClr val="0517B5"/>
                </a:solidFill>
              </a:rPr>
              <a:t>Approach</a:t>
            </a:r>
            <a:r>
              <a:rPr lang="en-GB" sz="4000" noProof="0" dirty="0">
                <a:solidFill>
                  <a:srgbClr val="0517B5"/>
                </a:solidFill>
              </a:rPr>
              <a:t> 4. </a:t>
            </a:r>
            <a:r>
              <a:rPr lang="en-US" sz="4000" noProof="0" dirty="0">
                <a:solidFill>
                  <a:srgbClr val="0517B5"/>
                </a:solidFill>
              </a:rPr>
              <a:t>Guidelines and Techniques for Ethnographic Observers</a:t>
            </a:r>
            <a:endParaRPr lang="en-GB" sz="3600"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01D01C22-C8E2-8C9A-7FCB-EC6D4A096A0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5" name="TextBox 14">
            <a:extLst>
              <a:ext uri="{FF2B5EF4-FFF2-40B4-BE49-F238E27FC236}">
                <a16:creationId xmlns:a16="http://schemas.microsoft.com/office/drawing/2014/main" id="{EE9D5EFB-74B5-393E-10DB-D46ED3729C0E}"/>
              </a:ext>
            </a:extLst>
          </p:cNvPr>
          <p:cNvSpPr txBox="1"/>
          <p:nvPr/>
        </p:nvSpPr>
        <p:spPr>
          <a:xfrm>
            <a:off x="838199" y="2080697"/>
            <a:ext cx="10515599" cy="3206006"/>
          </a:xfrm>
          <a:prstGeom prst="rect">
            <a:avLst/>
          </a:prstGeom>
          <a:noFill/>
        </p:spPr>
        <p:txBody>
          <a:bodyPr wrap="square">
            <a:spAutoFit/>
          </a:bodyPr>
          <a:lstStyle/>
          <a:p>
            <a:pPr marL="342900" lvl="0" indent="-342900">
              <a:lnSpc>
                <a:spcPct val="90000"/>
              </a:lnSpc>
              <a:spcBef>
                <a:spcPts val="1000"/>
              </a:spcBef>
              <a:buClr>
                <a:prstClr val="black"/>
              </a:buClr>
              <a:buFont typeface="Wingdings" panose="05000000000000000000" pitchFamily="2" charset="2"/>
              <a:buChar char="§"/>
              <a:defRPr/>
            </a:pPr>
            <a:r>
              <a:rPr lang="en-US" sz="2000" dirty="0">
                <a:latin typeface="IBM Plex Sans" panose="020B0503050203000203" pitchFamily="34" charset="0"/>
              </a:rPr>
              <a:t>Your informant is in charge</a:t>
            </a:r>
          </a:p>
          <a:p>
            <a:pPr marL="342900" lvl="0" indent="-342900">
              <a:lnSpc>
                <a:spcPct val="90000"/>
              </a:lnSpc>
              <a:spcBef>
                <a:spcPts val="1000"/>
              </a:spcBef>
              <a:buClr>
                <a:prstClr val="black"/>
              </a:buClr>
              <a:buFont typeface="Wingdings" panose="05000000000000000000" pitchFamily="2" charset="2"/>
              <a:buChar char="§"/>
              <a:defRPr/>
            </a:pPr>
            <a:r>
              <a:rPr lang="de-DE" sz="2000" dirty="0" err="1">
                <a:latin typeface="IBM Plex Sans" panose="020B0503050203000203" pitchFamily="34" charset="0"/>
              </a:rPr>
              <a:t>Blend</a:t>
            </a:r>
            <a:r>
              <a:rPr lang="de-DE" sz="2000" dirty="0">
                <a:latin typeface="IBM Plex Sans" panose="020B0503050203000203" pitchFamily="34" charset="0"/>
              </a:rPr>
              <a:t> in</a:t>
            </a:r>
          </a:p>
          <a:p>
            <a:pPr marL="342900" lvl="0" indent="-342900">
              <a:lnSpc>
                <a:spcPct val="90000"/>
              </a:lnSpc>
              <a:spcBef>
                <a:spcPts val="1000"/>
              </a:spcBef>
              <a:buClr>
                <a:prstClr val="black"/>
              </a:buClr>
              <a:buFont typeface="Wingdings" panose="05000000000000000000" pitchFamily="2" charset="2"/>
              <a:buChar char="§"/>
              <a:defRPr/>
            </a:pPr>
            <a:r>
              <a:rPr lang="en-US" sz="2000" dirty="0">
                <a:latin typeface="IBM Plex Sans" panose="020B0503050203000203" pitchFamily="34" charset="0"/>
              </a:rPr>
              <a:t>Look at the big picture</a:t>
            </a:r>
          </a:p>
          <a:p>
            <a:pPr marL="342900" lvl="0" indent="-342900">
              <a:lnSpc>
                <a:spcPct val="90000"/>
              </a:lnSpc>
              <a:spcBef>
                <a:spcPts val="1000"/>
              </a:spcBef>
              <a:buClr>
                <a:prstClr val="black"/>
              </a:buClr>
              <a:buFont typeface="Wingdings" panose="05000000000000000000" pitchFamily="2" charset="2"/>
              <a:buChar char="§"/>
              <a:defRPr/>
            </a:pPr>
            <a:r>
              <a:rPr lang="de-DE" sz="2000" dirty="0">
                <a:latin typeface="IBM Plex Sans" panose="020B0503050203000203" pitchFamily="34" charset="0"/>
              </a:rPr>
              <a:t>Move </a:t>
            </a:r>
            <a:r>
              <a:rPr lang="de-DE" sz="2000" dirty="0" err="1">
                <a:latin typeface="IBM Plex Sans" panose="020B0503050203000203" pitchFamily="34" charset="0"/>
              </a:rPr>
              <a:t>about</a:t>
            </a:r>
            <a:endParaRPr lang="de-DE" sz="2000" dirty="0">
              <a:latin typeface="IBM Plex Sans" panose="020B0503050203000203" pitchFamily="34" charset="0"/>
            </a:endParaRPr>
          </a:p>
          <a:p>
            <a:pPr marL="342900" lvl="0" indent="-342900">
              <a:lnSpc>
                <a:spcPct val="90000"/>
              </a:lnSpc>
              <a:spcBef>
                <a:spcPts val="1000"/>
              </a:spcBef>
              <a:buClr>
                <a:prstClr val="black"/>
              </a:buClr>
              <a:buFont typeface="Wingdings" panose="05000000000000000000" pitchFamily="2" charset="2"/>
              <a:buChar char="§"/>
              <a:defRPr/>
            </a:pPr>
            <a:r>
              <a:rPr lang="de-DE" sz="2000" dirty="0">
                <a:latin typeface="IBM Plex Sans" panose="020B0503050203000203" pitchFamily="34" charset="0"/>
              </a:rPr>
              <a:t>Keep </a:t>
            </a:r>
            <a:r>
              <a:rPr lang="de-DE" sz="2000" dirty="0" err="1">
                <a:latin typeface="IBM Plex Sans" panose="020B0503050203000203" pitchFamily="34" charset="0"/>
              </a:rPr>
              <a:t>it</a:t>
            </a:r>
            <a:r>
              <a:rPr lang="de-DE" sz="2000" dirty="0">
                <a:latin typeface="IBM Plex Sans" panose="020B0503050203000203" pitchFamily="34" charset="0"/>
              </a:rPr>
              <a:t> simple</a:t>
            </a:r>
          </a:p>
          <a:p>
            <a:pPr marL="342900" lvl="0" indent="-342900">
              <a:lnSpc>
                <a:spcPct val="90000"/>
              </a:lnSpc>
              <a:spcBef>
                <a:spcPts val="1000"/>
              </a:spcBef>
              <a:buClr>
                <a:prstClr val="black"/>
              </a:buClr>
              <a:buFont typeface="Wingdings" panose="05000000000000000000" pitchFamily="2" charset="2"/>
              <a:buChar char="§"/>
              <a:defRPr/>
            </a:pPr>
            <a:r>
              <a:rPr lang="de-DE" sz="2000" dirty="0">
                <a:latin typeface="IBM Plex Sans" panose="020B0503050203000203" pitchFamily="34" charset="0"/>
              </a:rPr>
              <a:t>Paraphrase and </a:t>
            </a:r>
            <a:r>
              <a:rPr lang="de-DE" sz="2000" dirty="0" err="1">
                <a:latin typeface="IBM Plex Sans" panose="020B0503050203000203" pitchFamily="34" charset="0"/>
              </a:rPr>
              <a:t>summarise</a:t>
            </a:r>
            <a:endParaRPr lang="de-DE" sz="2000" dirty="0">
              <a:latin typeface="IBM Plex Sans" panose="020B0503050203000203" pitchFamily="34" charset="0"/>
            </a:endParaRPr>
          </a:p>
          <a:p>
            <a:pPr marL="342900" lvl="0" indent="-342900">
              <a:lnSpc>
                <a:spcPct val="90000"/>
              </a:lnSpc>
              <a:spcBef>
                <a:spcPts val="1000"/>
              </a:spcBef>
              <a:buClr>
                <a:prstClr val="black"/>
              </a:buClr>
              <a:buFont typeface="Wingdings" panose="05000000000000000000" pitchFamily="2" charset="2"/>
              <a:buChar char="§"/>
              <a:defRPr/>
            </a:pPr>
            <a:r>
              <a:rPr lang="de-DE" sz="2000" dirty="0" err="1">
                <a:latin typeface="IBM Plex Sans" panose="020B0503050203000203" pitchFamily="34" charset="0"/>
              </a:rPr>
              <a:t>Record</a:t>
            </a:r>
            <a:endParaRPr lang="de-DE" sz="2000" dirty="0">
              <a:latin typeface="IBM Plex Sans" panose="020B0503050203000203" pitchFamily="34" charset="0"/>
            </a:endParaRPr>
          </a:p>
          <a:p>
            <a:pPr marL="342900" lvl="0" indent="-342900">
              <a:lnSpc>
                <a:spcPct val="90000"/>
              </a:lnSpc>
              <a:spcBef>
                <a:spcPts val="1000"/>
              </a:spcBef>
              <a:buClr>
                <a:prstClr val="black"/>
              </a:buClr>
              <a:buFont typeface="Wingdings" panose="05000000000000000000" pitchFamily="2" charset="2"/>
              <a:buChar char="§"/>
              <a:defRPr/>
            </a:pPr>
            <a:endParaRPr lang="en-US" sz="2000" dirty="0">
              <a:solidFill>
                <a:prstClr val="black"/>
              </a:solidFill>
              <a:latin typeface="IBM Plex Sans" panose="020B0503050203000203" pitchFamily="34" charset="0"/>
            </a:endParaRPr>
          </a:p>
        </p:txBody>
      </p:sp>
      <p:sp>
        <p:nvSpPr>
          <p:cNvPr id="6" name="Footer Placeholder 4">
            <a:extLst>
              <a:ext uri="{FF2B5EF4-FFF2-40B4-BE49-F238E27FC236}">
                <a16:creationId xmlns:a16="http://schemas.microsoft.com/office/drawing/2014/main" id="{5DC2AE39-AC1B-EA13-3EC8-C05CCA84AA7B}"/>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940396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EE265-5395-FACD-9886-38DF3530331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FB02BFC-28B0-D9C9-8541-F2657796BA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EE0CBDF-86F8-B55C-400C-3CA2DA2EF20C}"/>
              </a:ext>
            </a:extLst>
          </p:cNvPr>
          <p:cNvSpPr>
            <a:spLocks noGrp="1"/>
          </p:cNvSpPr>
          <p:nvPr>
            <p:ph type="title"/>
          </p:nvPr>
        </p:nvSpPr>
        <p:spPr/>
        <p:txBody>
          <a:bodyPr>
            <a:normAutofit/>
          </a:bodyPr>
          <a:lstStyle/>
          <a:p>
            <a:r>
              <a:rPr lang="en-GB" sz="3600" b="1" noProof="0" dirty="0">
                <a:solidFill>
                  <a:schemeClr val="bg1"/>
                </a:solidFill>
                <a:latin typeface="IBM Plex Sans" panose="020B0503050203000203" pitchFamily="34" charset="0"/>
                <a:ea typeface="+mn-ea"/>
              </a:rPr>
              <a:t>Chapter 1</a:t>
            </a:r>
            <a:br>
              <a:rPr lang="en-GB" sz="3600" b="1" noProof="0" dirty="0">
                <a:solidFill>
                  <a:schemeClr val="bg1"/>
                </a:solidFill>
                <a:latin typeface="IBM Plex Sans" panose="020B0503050203000203" pitchFamily="34" charset="0"/>
                <a:ea typeface="+mn-ea"/>
              </a:rPr>
            </a:br>
            <a:r>
              <a:rPr lang="en-GB" sz="3600" noProof="0" dirty="0">
                <a:solidFill>
                  <a:schemeClr val="bg1"/>
                </a:solidFill>
                <a:latin typeface="IBM Plex Sans" panose="020B0503050203000203" pitchFamily="34" charset="0"/>
              </a:rPr>
              <a:t>It Takes a Whole Culture</a:t>
            </a:r>
            <a:endParaRPr lang="en-GB" sz="3600" noProof="0" dirty="0">
              <a:solidFill>
                <a:schemeClr val="bg1"/>
              </a:solidFill>
              <a:latin typeface="IBM Plex Sans" panose="020B0503050203000203" pitchFamily="34" charset="0"/>
              <a:ea typeface="+mn-ea"/>
            </a:endParaRPr>
          </a:p>
        </p:txBody>
      </p:sp>
      <p:sp>
        <p:nvSpPr>
          <p:cNvPr id="7" name="Slide Number Placeholder 6">
            <a:extLst>
              <a:ext uri="{FF2B5EF4-FFF2-40B4-BE49-F238E27FC236}">
                <a16:creationId xmlns:a16="http://schemas.microsoft.com/office/drawing/2014/main" id="{D93CA1CB-E3C4-F1C4-5A78-326C148E6F8B}"/>
              </a:ext>
            </a:extLst>
          </p:cNvPr>
          <p:cNvSpPr>
            <a:spLocks noGrp="1"/>
          </p:cNvSpPr>
          <p:nvPr>
            <p:ph type="sldNum" sz="quarter" idx="12"/>
          </p:nvPr>
        </p:nvSpPr>
        <p:spPr/>
        <p:txBody>
          <a:bodyPr/>
          <a:lstStyle/>
          <a:p>
            <a:fld id="{3956045D-9102-456A-A452-B8024B51FE1A}" type="slidenum">
              <a:rPr lang="en-GB" noProof="0" smtClean="0">
                <a:latin typeface="IBM Plex Sans" panose="020B0503050203000203" pitchFamily="34" charset="0"/>
              </a:rPr>
              <a:t>9</a:t>
            </a:fld>
            <a:endParaRPr lang="en-GB" noProof="0" dirty="0">
              <a:latin typeface="IBM Plex Sans" panose="020B0503050203000203" pitchFamily="34" charset="0"/>
            </a:endParaRPr>
          </a:p>
        </p:txBody>
      </p:sp>
    </p:spTree>
    <p:extLst>
      <p:ext uri="{BB962C8B-B14F-4D97-AF65-F5344CB8AC3E}">
        <p14:creationId xmlns:p14="http://schemas.microsoft.com/office/powerpoint/2010/main" val="10977541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7A9B7-AB9C-31D0-CD35-A0E2214DADA9}"/>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DEF0689-082A-FC88-A165-910093699DC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24896F7B-D3F7-54CF-7B5A-DB0746DD00E5}"/>
              </a:ext>
            </a:extLst>
          </p:cNvPr>
          <p:cNvSpPr>
            <a:spLocks noGrp="1"/>
          </p:cNvSpPr>
          <p:nvPr>
            <p:ph type="title"/>
          </p:nvPr>
        </p:nvSpPr>
        <p:spPr/>
        <p:txBody>
          <a:bodyPr>
            <a:normAutofit/>
          </a:bodyPr>
          <a:lstStyle/>
          <a:p>
            <a:r>
              <a:rPr lang="en-GB" sz="1800" b="1" dirty="0">
                <a:solidFill>
                  <a:srgbClr val="0517B5"/>
                </a:solidFill>
              </a:rPr>
              <a:t>Chapter 4 / Conceiving Innovation Cultures</a:t>
            </a:r>
            <a:br>
              <a:rPr lang="en-GB" sz="1800" b="1" dirty="0">
                <a:solidFill>
                  <a:srgbClr val="0517B5"/>
                </a:solidFill>
              </a:rPr>
            </a:br>
            <a:r>
              <a:rPr lang="en-US" sz="3600" dirty="0">
                <a:solidFill>
                  <a:srgbClr val="0517B5"/>
                </a:solidFill>
              </a:rPr>
              <a:t>Investigating Culture </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D4F6C1CF-B21E-8C31-C60C-15E806632EF0}"/>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3" name="Content Placeholder 2">
            <a:extLst>
              <a:ext uri="{FF2B5EF4-FFF2-40B4-BE49-F238E27FC236}">
                <a16:creationId xmlns:a16="http://schemas.microsoft.com/office/drawing/2014/main" id="{B209F02A-3FC7-6414-92FB-AAB8808E0C52}"/>
              </a:ext>
            </a:extLst>
          </p:cNvPr>
          <p:cNvSpPr>
            <a:spLocks noGrp="1"/>
          </p:cNvSpPr>
          <p:nvPr>
            <p:ph idx="1"/>
          </p:nvPr>
        </p:nvSpPr>
        <p:spPr>
          <a:xfrm>
            <a:off x="838200" y="1825625"/>
            <a:ext cx="10515600" cy="4351338"/>
          </a:xfrm>
        </p:spPr>
        <p:txBody>
          <a:bodyPr>
            <a:normAutofit/>
          </a:bodyPr>
          <a:lstStyle/>
          <a:p>
            <a:pPr>
              <a:buClr>
                <a:schemeClr val="tx1"/>
              </a:buClr>
              <a:buFont typeface="Wingdings" panose="05000000000000000000" pitchFamily="2" charset="2"/>
              <a:buChar char="§"/>
              <a:defRPr/>
            </a:pPr>
            <a:r>
              <a:rPr lang="en-US" sz="2000" dirty="0"/>
              <a:t>Field interviews are the key methodology of </a:t>
            </a:r>
            <a:r>
              <a:rPr lang="en-US" sz="2000" i="1" dirty="0"/>
              <a:t>Rapid Ethnography</a:t>
            </a:r>
            <a:r>
              <a:rPr lang="en-US" sz="2000" dirty="0"/>
              <a:t>.</a:t>
            </a:r>
          </a:p>
          <a:p>
            <a:pPr>
              <a:buClr>
                <a:schemeClr val="tx1"/>
              </a:buClr>
              <a:buFont typeface="Wingdings" panose="05000000000000000000" pitchFamily="2" charset="2"/>
              <a:buChar char="§"/>
              <a:defRPr/>
            </a:pPr>
            <a:r>
              <a:rPr lang="en-US" sz="2000" dirty="0"/>
              <a:t>Semi-structured interview guides ensure that key topics are covered, while allowing the conversation to flow naturally and respondents to share their perspectives freely.</a:t>
            </a:r>
          </a:p>
          <a:p>
            <a:pPr>
              <a:buClr>
                <a:schemeClr val="tx1"/>
              </a:buClr>
              <a:buFont typeface="Wingdings" panose="05000000000000000000" pitchFamily="2" charset="2"/>
              <a:buChar char="§"/>
              <a:defRPr/>
            </a:pPr>
            <a:r>
              <a:rPr lang="en-US" sz="2000" dirty="0"/>
              <a:t>Several techniques help to streamline the field interview approach to uncover insights into values, tensions, practices and values-action gaps (approach 5).</a:t>
            </a:r>
          </a:p>
          <a:p>
            <a:pPr>
              <a:buClr>
                <a:schemeClr val="tx1"/>
              </a:buClr>
              <a:buFont typeface="Wingdings" panose="05000000000000000000" pitchFamily="2" charset="2"/>
              <a:buChar char="§"/>
              <a:defRPr/>
            </a:pPr>
            <a:r>
              <a:rPr lang="en-US" sz="2000" dirty="0"/>
              <a:t>In addition to interview and observational data, secondary materials (such as internal documents) can be collected in the field or from publicly available sources. </a:t>
            </a:r>
            <a:endParaRPr lang="en-GB" sz="2000" i="1" dirty="0"/>
          </a:p>
        </p:txBody>
      </p:sp>
      <p:sp>
        <p:nvSpPr>
          <p:cNvPr id="6" name="Footer Placeholder 4">
            <a:extLst>
              <a:ext uri="{FF2B5EF4-FFF2-40B4-BE49-F238E27FC236}">
                <a16:creationId xmlns:a16="http://schemas.microsoft.com/office/drawing/2014/main" id="{C93CCCB5-A35C-9979-554F-ECCB6001FA6F}"/>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93893783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BEFF8C"/>
        </a:solidFill>
        <a:effectLst/>
      </p:bgPr>
    </p:bg>
    <p:spTree>
      <p:nvGrpSpPr>
        <p:cNvPr id="1" name="">
          <a:extLst>
            <a:ext uri="{FF2B5EF4-FFF2-40B4-BE49-F238E27FC236}">
              <a16:creationId xmlns:a16="http://schemas.microsoft.com/office/drawing/2014/main" id="{DFE394F3-6052-0C11-BCF2-3577C18B18D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1C831B4-FD5C-807D-9E4D-E6830AF7951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14EEDEAE-1462-A4C3-9768-9FF4E9EAB0EF}"/>
              </a:ext>
            </a:extLst>
          </p:cNvPr>
          <p:cNvSpPr>
            <a:spLocks noGrp="1"/>
          </p:cNvSpPr>
          <p:nvPr>
            <p:ph type="title"/>
          </p:nvPr>
        </p:nvSpPr>
        <p:spPr>
          <a:xfrm>
            <a:off x="838200" y="615382"/>
            <a:ext cx="10515600" cy="1325563"/>
          </a:xfrm>
        </p:spPr>
        <p:txBody>
          <a:bodyPr>
            <a:normAutofit fontScale="90000"/>
          </a:bodyPr>
          <a:lstStyle/>
          <a:p>
            <a:r>
              <a:rPr lang="en-GB" sz="2000" b="1" dirty="0">
                <a:solidFill>
                  <a:srgbClr val="0517B5"/>
                </a:solidFill>
              </a:rPr>
              <a:t>Chapter 4 / Conceiving Innovation Cultures</a:t>
            </a:r>
            <a:br>
              <a:rPr lang="en-GB" sz="2000" b="1" dirty="0">
                <a:solidFill>
                  <a:srgbClr val="0517B5"/>
                </a:solidFill>
              </a:rPr>
            </a:br>
            <a:r>
              <a:rPr lang="en-GB" sz="4000" dirty="0">
                <a:solidFill>
                  <a:srgbClr val="0517B5"/>
                </a:solidFill>
              </a:rPr>
              <a:t>Approach</a:t>
            </a:r>
            <a:r>
              <a:rPr lang="en-GB" sz="4000" noProof="0" dirty="0">
                <a:solidFill>
                  <a:srgbClr val="0517B5"/>
                </a:solidFill>
              </a:rPr>
              <a:t> </a:t>
            </a:r>
            <a:r>
              <a:rPr lang="en-GB" sz="4000" dirty="0">
                <a:solidFill>
                  <a:srgbClr val="0517B5"/>
                </a:solidFill>
              </a:rPr>
              <a:t>5</a:t>
            </a:r>
            <a:r>
              <a:rPr lang="en-GB" sz="4000" noProof="0" dirty="0">
                <a:solidFill>
                  <a:srgbClr val="0517B5"/>
                </a:solidFill>
              </a:rPr>
              <a:t>. </a:t>
            </a:r>
            <a:r>
              <a:rPr lang="en-US" sz="4000" noProof="0" dirty="0">
                <a:solidFill>
                  <a:srgbClr val="0517B5"/>
                </a:solidFill>
              </a:rPr>
              <a:t>Techniques to Streamline Field Interviews and Observations </a:t>
            </a:r>
            <a:endParaRPr lang="en-GB" sz="3600"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1127A338-33AF-2611-100D-8F8686457238}"/>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5" name="TextBox 14">
            <a:extLst>
              <a:ext uri="{FF2B5EF4-FFF2-40B4-BE49-F238E27FC236}">
                <a16:creationId xmlns:a16="http://schemas.microsoft.com/office/drawing/2014/main" id="{BAD59F42-40AA-A05B-0E46-7AF1AFE417A4}"/>
              </a:ext>
            </a:extLst>
          </p:cNvPr>
          <p:cNvSpPr txBox="1"/>
          <p:nvPr/>
        </p:nvSpPr>
        <p:spPr>
          <a:xfrm>
            <a:off x="838199" y="2075882"/>
            <a:ext cx="10515599" cy="2802562"/>
          </a:xfrm>
          <a:prstGeom prst="rect">
            <a:avLst/>
          </a:prstGeom>
          <a:noFill/>
        </p:spPr>
        <p:txBody>
          <a:bodyPr wrap="square" numCol="2">
            <a:spAutoFit/>
          </a:bodyPr>
          <a:lstStyle/>
          <a:p>
            <a:pPr marL="342900" lvl="0" indent="-342900">
              <a:lnSpc>
                <a:spcPct val="90000"/>
              </a:lnSpc>
              <a:spcBef>
                <a:spcPts val="1000"/>
              </a:spcBef>
              <a:buClr>
                <a:prstClr val="black"/>
              </a:buClr>
              <a:buFont typeface="Wingdings" panose="05000000000000000000" pitchFamily="2" charset="2"/>
              <a:buChar char="§"/>
              <a:defRPr/>
            </a:pPr>
            <a:r>
              <a:rPr lang="en-US" sz="2000" dirty="0"/>
              <a:t>Structured observations</a:t>
            </a:r>
          </a:p>
          <a:p>
            <a:pPr marL="342900" lvl="0" indent="-342900">
              <a:lnSpc>
                <a:spcPct val="90000"/>
              </a:lnSpc>
              <a:spcBef>
                <a:spcPts val="1000"/>
              </a:spcBef>
              <a:buClr>
                <a:prstClr val="black"/>
              </a:buClr>
              <a:buFont typeface="Wingdings" panose="05000000000000000000" pitchFamily="2" charset="2"/>
              <a:buChar char="§"/>
              <a:defRPr/>
            </a:pPr>
            <a:r>
              <a:rPr lang="en-US" sz="2000" dirty="0"/>
              <a:t>Diaries for self-observation</a:t>
            </a:r>
          </a:p>
          <a:p>
            <a:pPr marL="342900" lvl="0" indent="-342900">
              <a:lnSpc>
                <a:spcPct val="90000"/>
              </a:lnSpc>
              <a:spcBef>
                <a:spcPts val="1000"/>
              </a:spcBef>
              <a:buClr>
                <a:prstClr val="black"/>
              </a:buClr>
              <a:buFont typeface="Wingdings" panose="05000000000000000000" pitchFamily="2" charset="2"/>
              <a:buChar char="§"/>
              <a:defRPr/>
            </a:pPr>
            <a:r>
              <a:rPr lang="en-US" sz="2000" dirty="0"/>
              <a:t>Open-ended questions</a:t>
            </a:r>
          </a:p>
          <a:p>
            <a:pPr marL="342900" lvl="0" indent="-342900">
              <a:lnSpc>
                <a:spcPct val="90000"/>
              </a:lnSpc>
              <a:spcBef>
                <a:spcPts val="1000"/>
              </a:spcBef>
              <a:buClr>
                <a:prstClr val="black"/>
              </a:buClr>
              <a:buFont typeface="Wingdings" panose="05000000000000000000" pitchFamily="2" charset="2"/>
              <a:buChar char="§"/>
              <a:defRPr/>
            </a:pPr>
            <a:r>
              <a:rPr lang="en-US" sz="2000" dirty="0"/>
              <a:t>Specification questions</a:t>
            </a:r>
          </a:p>
          <a:p>
            <a:pPr marL="342900" lvl="0" indent="-342900">
              <a:lnSpc>
                <a:spcPct val="90000"/>
              </a:lnSpc>
              <a:spcBef>
                <a:spcPts val="1000"/>
              </a:spcBef>
              <a:buClr>
                <a:prstClr val="black"/>
              </a:buClr>
              <a:buFont typeface="Wingdings" panose="05000000000000000000" pitchFamily="2" charset="2"/>
              <a:buChar char="§"/>
              <a:defRPr/>
            </a:pPr>
            <a:r>
              <a:rPr lang="en-US" sz="2000" dirty="0"/>
              <a:t>Tour questions</a:t>
            </a:r>
          </a:p>
          <a:p>
            <a:pPr marL="342900" lvl="0" indent="-342900">
              <a:lnSpc>
                <a:spcPct val="90000"/>
              </a:lnSpc>
              <a:spcBef>
                <a:spcPts val="1000"/>
              </a:spcBef>
              <a:buClr>
                <a:prstClr val="black"/>
              </a:buClr>
              <a:buFont typeface="Wingdings" panose="05000000000000000000" pitchFamily="2" charset="2"/>
              <a:buChar char="§"/>
              <a:defRPr/>
            </a:pPr>
            <a:r>
              <a:rPr lang="en-US" sz="2000" dirty="0"/>
              <a:t>Laddering</a:t>
            </a:r>
          </a:p>
          <a:p>
            <a:pPr marL="342900" lvl="0" indent="-342900">
              <a:lnSpc>
                <a:spcPct val="90000"/>
              </a:lnSpc>
              <a:spcBef>
                <a:spcPts val="1000"/>
              </a:spcBef>
              <a:buClr>
                <a:prstClr val="black"/>
              </a:buClr>
              <a:buFont typeface="Wingdings" panose="05000000000000000000" pitchFamily="2" charset="2"/>
              <a:buChar char="§"/>
              <a:defRPr/>
            </a:pPr>
            <a:r>
              <a:rPr lang="en-US" sz="2000" dirty="0"/>
              <a:t>Meeting protocols</a:t>
            </a:r>
          </a:p>
          <a:p>
            <a:pPr marL="342900" lvl="0" indent="-342900">
              <a:lnSpc>
                <a:spcPct val="90000"/>
              </a:lnSpc>
              <a:spcBef>
                <a:spcPts val="1000"/>
              </a:spcBef>
              <a:buClr>
                <a:prstClr val="black"/>
              </a:buClr>
              <a:buFont typeface="Wingdings" panose="05000000000000000000" pitchFamily="2" charset="2"/>
              <a:buChar char="§"/>
              <a:defRPr/>
            </a:pPr>
            <a:r>
              <a:rPr lang="en-US" sz="2000" dirty="0"/>
              <a:t>Protocols of thinking aloud</a:t>
            </a:r>
          </a:p>
          <a:p>
            <a:pPr marL="342900" lvl="0" indent="-342900">
              <a:lnSpc>
                <a:spcPct val="90000"/>
              </a:lnSpc>
              <a:spcBef>
                <a:spcPts val="1000"/>
              </a:spcBef>
              <a:buClr>
                <a:prstClr val="black"/>
              </a:buClr>
              <a:buFont typeface="Wingdings" panose="05000000000000000000" pitchFamily="2" charset="2"/>
              <a:buChar char="§"/>
              <a:defRPr/>
            </a:pPr>
            <a:r>
              <a:rPr lang="en-US" sz="2000" dirty="0"/>
              <a:t>Mapping tools</a:t>
            </a:r>
          </a:p>
          <a:p>
            <a:pPr marL="342900" lvl="0" indent="-342900">
              <a:lnSpc>
                <a:spcPct val="90000"/>
              </a:lnSpc>
              <a:spcBef>
                <a:spcPts val="1000"/>
              </a:spcBef>
              <a:buClr>
                <a:prstClr val="black"/>
              </a:buClr>
              <a:buFont typeface="Wingdings" panose="05000000000000000000" pitchFamily="2" charset="2"/>
              <a:buChar char="§"/>
              <a:defRPr/>
            </a:pPr>
            <a:r>
              <a:rPr lang="en-US" sz="2000" dirty="0"/>
              <a:t>Roleplay</a:t>
            </a:r>
          </a:p>
          <a:p>
            <a:pPr marL="342900" lvl="0" indent="-342900">
              <a:lnSpc>
                <a:spcPct val="90000"/>
              </a:lnSpc>
              <a:spcBef>
                <a:spcPts val="1000"/>
              </a:spcBef>
              <a:buClr>
                <a:prstClr val="black"/>
              </a:buClr>
              <a:buFont typeface="Wingdings" panose="05000000000000000000" pitchFamily="2" charset="2"/>
              <a:buChar char="§"/>
              <a:defRPr/>
            </a:pPr>
            <a:r>
              <a:rPr lang="en-US" sz="2000" dirty="0"/>
              <a:t>Card sorting</a:t>
            </a:r>
          </a:p>
          <a:p>
            <a:pPr marL="342900" lvl="0" indent="-342900">
              <a:lnSpc>
                <a:spcPct val="90000"/>
              </a:lnSpc>
              <a:spcBef>
                <a:spcPts val="1000"/>
              </a:spcBef>
              <a:buClr>
                <a:prstClr val="black"/>
              </a:buClr>
              <a:buFont typeface="Wingdings" panose="05000000000000000000" pitchFamily="2" charset="2"/>
              <a:buChar char="§"/>
              <a:defRPr/>
            </a:pPr>
            <a:r>
              <a:rPr lang="en-US" sz="2000" dirty="0"/>
              <a:t>‘Heaven and hell’ imagination</a:t>
            </a:r>
          </a:p>
          <a:p>
            <a:pPr marL="342900" lvl="0" indent="-342900">
              <a:lnSpc>
                <a:spcPct val="90000"/>
              </a:lnSpc>
              <a:spcBef>
                <a:spcPts val="1000"/>
              </a:spcBef>
              <a:buClr>
                <a:prstClr val="black"/>
              </a:buClr>
              <a:buFont typeface="Wingdings" panose="05000000000000000000" pitchFamily="2" charset="2"/>
              <a:buChar char="§"/>
              <a:defRPr/>
            </a:pPr>
            <a:r>
              <a:rPr lang="en-US" sz="2000" dirty="0"/>
              <a:t>Evocative objects</a:t>
            </a:r>
            <a:endParaRPr lang="en-US" sz="2000" dirty="0">
              <a:solidFill>
                <a:prstClr val="black"/>
              </a:solidFill>
              <a:latin typeface="IBM Plex Sans" panose="020B0503050203000203" pitchFamily="34" charset="0"/>
            </a:endParaRPr>
          </a:p>
        </p:txBody>
      </p:sp>
      <p:sp>
        <p:nvSpPr>
          <p:cNvPr id="6" name="Footer Placeholder 4">
            <a:extLst>
              <a:ext uri="{FF2B5EF4-FFF2-40B4-BE49-F238E27FC236}">
                <a16:creationId xmlns:a16="http://schemas.microsoft.com/office/drawing/2014/main" id="{D8FDB7CE-1B28-8E83-81B0-7A6794D327CF}"/>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25085293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34E56-3677-C938-D000-CA754EF45382}"/>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B6DB1039-3E31-CEDD-BE81-87AFCDAC40B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820846C9-A744-4D1A-6214-BFD6F6F296FE}"/>
              </a:ext>
            </a:extLst>
          </p:cNvPr>
          <p:cNvSpPr>
            <a:spLocks noGrp="1"/>
          </p:cNvSpPr>
          <p:nvPr>
            <p:ph type="title"/>
          </p:nvPr>
        </p:nvSpPr>
        <p:spPr/>
        <p:txBody>
          <a:bodyPr>
            <a:normAutofit/>
          </a:bodyPr>
          <a:lstStyle/>
          <a:p>
            <a:r>
              <a:rPr lang="en-GB" sz="1800" b="1" dirty="0">
                <a:solidFill>
                  <a:srgbClr val="0517B5"/>
                </a:solidFill>
              </a:rPr>
              <a:t>Chapter 4 / Conceiving Innovation Cultures</a:t>
            </a:r>
            <a:br>
              <a:rPr lang="en-GB" sz="1800" b="1" dirty="0">
                <a:solidFill>
                  <a:srgbClr val="0517B5"/>
                </a:solidFill>
              </a:rPr>
            </a:br>
            <a:r>
              <a:rPr lang="en-US" sz="3600" dirty="0">
                <a:solidFill>
                  <a:srgbClr val="0517B5"/>
                </a:solidFill>
              </a:rPr>
              <a:t>Interpreting Culture</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C79CEC27-4EAF-9848-3B7F-99FE8891E879}"/>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3" name="Content Placeholder 2">
            <a:extLst>
              <a:ext uri="{FF2B5EF4-FFF2-40B4-BE49-F238E27FC236}">
                <a16:creationId xmlns:a16="http://schemas.microsoft.com/office/drawing/2014/main" id="{C46AEAE5-8449-A1D4-2AE7-58DBDFDD66E2}"/>
              </a:ext>
            </a:extLst>
          </p:cNvPr>
          <p:cNvSpPr>
            <a:spLocks noGrp="1"/>
          </p:cNvSpPr>
          <p:nvPr>
            <p:ph idx="1"/>
          </p:nvPr>
        </p:nvSpPr>
        <p:spPr>
          <a:xfrm>
            <a:off x="838200" y="1825625"/>
            <a:ext cx="10515600" cy="4351338"/>
          </a:xfrm>
        </p:spPr>
        <p:txBody>
          <a:bodyPr>
            <a:normAutofit/>
          </a:bodyPr>
          <a:lstStyle/>
          <a:p>
            <a:pPr marL="0" indent="0">
              <a:buClr>
                <a:schemeClr val="tx1"/>
              </a:buClr>
              <a:buNone/>
              <a:defRPr/>
            </a:pPr>
            <a:r>
              <a:rPr lang="en-US" sz="1600" b="1" dirty="0">
                <a:solidFill>
                  <a:srgbClr val="0517B5"/>
                </a:solidFill>
                <a:cs typeface="+mn-cs"/>
              </a:rPr>
              <a:t>STORYTELLING SESSION: </a:t>
            </a:r>
            <a:r>
              <a:rPr lang="en-US" sz="2000" dirty="0" err="1"/>
              <a:t>Analyse</a:t>
            </a:r>
            <a:r>
              <a:rPr lang="en-US" sz="2000" dirty="0"/>
              <a:t> the data and code relevant findings.  </a:t>
            </a:r>
          </a:p>
          <a:p>
            <a:pPr lvl="1">
              <a:buClr>
                <a:schemeClr val="tx1"/>
              </a:buClr>
              <a:buFont typeface="Wingdings" panose="05000000000000000000" pitchFamily="2" charset="2"/>
              <a:buChar char="§"/>
              <a:defRPr/>
            </a:pPr>
            <a:r>
              <a:rPr lang="en-US" sz="1600" i="1" dirty="0"/>
              <a:t>What do you find interesting, new or surprising about each profile? What did you learn from this informant? What motivates him or her? and What is he or she struggling with?  </a:t>
            </a:r>
          </a:p>
          <a:p>
            <a:pPr marL="0" indent="0">
              <a:buClr>
                <a:schemeClr val="tx1"/>
              </a:buClr>
              <a:buNone/>
              <a:defRPr/>
            </a:pPr>
            <a:r>
              <a:rPr lang="en-US" sz="1600" b="1" dirty="0">
                <a:solidFill>
                  <a:srgbClr val="0517B5"/>
                </a:solidFill>
                <a:cs typeface="+mn-cs"/>
              </a:rPr>
              <a:t>PATTERN RECOGNITION: </a:t>
            </a:r>
            <a:r>
              <a:rPr lang="en-US" sz="2000" dirty="0"/>
              <a:t>Cluster findings and detect of patterns. </a:t>
            </a:r>
          </a:p>
          <a:p>
            <a:pPr lvl="1">
              <a:buClr>
                <a:schemeClr val="tx1"/>
              </a:buClr>
              <a:buFont typeface="Wingdings" panose="05000000000000000000" pitchFamily="2" charset="2"/>
              <a:buChar char="§"/>
              <a:defRPr/>
            </a:pPr>
            <a:r>
              <a:rPr lang="en-US" sz="1600" i="1" dirty="0"/>
              <a:t>What is interesting or surprising? What happens again and again? What are the main differences and similarities between the findings? </a:t>
            </a:r>
          </a:p>
          <a:p>
            <a:pPr marL="0" indent="0">
              <a:buClr>
                <a:schemeClr val="tx1"/>
              </a:buClr>
              <a:buNone/>
              <a:defRPr/>
            </a:pPr>
            <a:r>
              <a:rPr lang="en-US" sz="1600" b="1" dirty="0">
                <a:solidFill>
                  <a:srgbClr val="0517B5"/>
                </a:solidFill>
                <a:cs typeface="+mn-cs"/>
              </a:rPr>
              <a:t>INSIGHT SYNTHESIS: </a:t>
            </a:r>
            <a:r>
              <a:rPr lang="en-US" sz="2000" dirty="0"/>
              <a:t>Identify insights that have subjective relevance and explanatory power and articulate tensions.</a:t>
            </a:r>
          </a:p>
          <a:p>
            <a:pPr lvl="1">
              <a:buClr>
                <a:schemeClr val="tx1"/>
              </a:buClr>
              <a:buFont typeface="Wingdings" panose="05000000000000000000" pitchFamily="2" charset="2"/>
              <a:buChar char="§"/>
              <a:defRPr/>
            </a:pPr>
            <a:r>
              <a:rPr lang="en-US" sz="1600" i="1" dirty="0"/>
              <a:t>What underlies each pattern? What is of overarching importance for the informants? What contributes to answering our research questions? </a:t>
            </a:r>
          </a:p>
          <a:p>
            <a:pPr marL="0" indent="0">
              <a:buClr>
                <a:schemeClr val="tx1"/>
              </a:buClr>
              <a:buNone/>
              <a:defRPr/>
            </a:pPr>
            <a:r>
              <a:rPr lang="de-DE" sz="1600" b="1" dirty="0">
                <a:solidFill>
                  <a:srgbClr val="0517B5"/>
                </a:solidFill>
                <a:cs typeface="+mn-cs"/>
              </a:rPr>
              <a:t>ETHNOGRAPHIC WRITING: </a:t>
            </a:r>
            <a:r>
              <a:rPr lang="de-DE" sz="2000" dirty="0"/>
              <a:t>Generate</a:t>
            </a:r>
            <a:r>
              <a:rPr lang="de-DE" sz="2000" b="1" dirty="0"/>
              <a:t> </a:t>
            </a:r>
            <a:r>
              <a:rPr lang="en-US" sz="2000" dirty="0"/>
              <a:t>‘thick descriptions’</a:t>
            </a:r>
            <a:r>
              <a:rPr lang="en-US" sz="2000" baseline="30000" dirty="0">
                <a:latin typeface="+mn-lt"/>
                <a:cs typeface="+mn-cs"/>
              </a:rPr>
              <a:t>7</a:t>
            </a:r>
            <a:r>
              <a:rPr lang="en-US" sz="2000" dirty="0"/>
              <a:t> of the observed phenomena.</a:t>
            </a:r>
          </a:p>
          <a:p>
            <a:pPr marL="685800" lvl="2">
              <a:spcBef>
                <a:spcPts val="1000"/>
              </a:spcBef>
              <a:buClr>
                <a:srgbClr val="0517B5"/>
              </a:buClr>
              <a:buFont typeface="Helvetica" panose="020B0604020202020204" pitchFamily="34" charset="0"/>
              <a:buChar char="│"/>
              <a:defRPr/>
            </a:pPr>
            <a:r>
              <a:rPr lang="en-US" sz="1600" dirty="0">
                <a:solidFill>
                  <a:srgbClr val="0517B5"/>
                </a:solidFill>
              </a:rPr>
              <a:t>Insights into sustainable innovation challenges are translated into task domains for cultural development. Using spatial metaphors, we also speak of design spaces or sustainable innovation territories.</a:t>
            </a:r>
          </a:p>
        </p:txBody>
      </p:sp>
      <p:sp>
        <p:nvSpPr>
          <p:cNvPr id="6" name="Footer Placeholder 4">
            <a:extLst>
              <a:ext uri="{FF2B5EF4-FFF2-40B4-BE49-F238E27FC236}">
                <a16:creationId xmlns:a16="http://schemas.microsoft.com/office/drawing/2014/main" id="{9F48301A-A33A-D3BF-9D67-0CC95EA681CD}"/>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30498615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63215-B093-35BF-428F-5D10A799A4D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2560C3CF-2FC7-7A88-9053-2CC12C127A2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94FC570C-8E12-95BB-1C57-53A5DCDA63E4}"/>
              </a:ext>
            </a:extLst>
          </p:cNvPr>
          <p:cNvSpPr>
            <a:spLocks noGrp="1"/>
          </p:cNvSpPr>
          <p:nvPr>
            <p:ph type="title"/>
          </p:nvPr>
        </p:nvSpPr>
        <p:spPr/>
        <p:txBody>
          <a:bodyPr>
            <a:normAutofit fontScale="90000"/>
          </a:bodyPr>
          <a:lstStyle/>
          <a:p>
            <a:r>
              <a:rPr lang="en-GB" sz="2000" b="1" dirty="0">
                <a:solidFill>
                  <a:srgbClr val="0517B5"/>
                </a:solidFill>
              </a:rPr>
              <a:t>Chapter 4 / Conceiving Innovation Cultures</a:t>
            </a:r>
            <a:br>
              <a:rPr lang="en-GB" sz="1800" b="1" dirty="0">
                <a:solidFill>
                  <a:srgbClr val="0517B5"/>
                </a:solidFill>
              </a:rPr>
            </a:br>
            <a:r>
              <a:rPr lang="en-US" sz="4000" dirty="0">
                <a:solidFill>
                  <a:srgbClr val="0517B5"/>
                </a:solidFill>
              </a:rPr>
              <a:t>From findings to insights in an exemplary study</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0D8699EC-FA63-46D6-6E21-D220D8B47DED}"/>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graphicFrame>
        <p:nvGraphicFramePr>
          <p:cNvPr id="9" name="Table 8">
            <a:extLst>
              <a:ext uri="{FF2B5EF4-FFF2-40B4-BE49-F238E27FC236}">
                <a16:creationId xmlns:a16="http://schemas.microsoft.com/office/drawing/2014/main" id="{6D2CB1BF-9A62-30B9-0219-AF6F8F688F87}"/>
              </a:ext>
            </a:extLst>
          </p:cNvPr>
          <p:cNvGraphicFramePr>
            <a:graphicFrameLocks noGrp="1"/>
          </p:cNvGraphicFramePr>
          <p:nvPr>
            <p:extLst>
              <p:ext uri="{D42A27DB-BD31-4B8C-83A1-F6EECF244321}">
                <p14:modId xmlns:p14="http://schemas.microsoft.com/office/powerpoint/2010/main" val="2452743561"/>
              </p:ext>
            </p:extLst>
          </p:nvPr>
        </p:nvGraphicFramePr>
        <p:xfrm>
          <a:off x="925613" y="1553127"/>
          <a:ext cx="10515600" cy="4406234"/>
        </p:xfrm>
        <a:graphic>
          <a:graphicData uri="http://schemas.openxmlformats.org/drawingml/2006/table">
            <a:tbl>
              <a:tblPr firstRow="1" bandRow="1">
                <a:tableStyleId>{5C22544A-7EE6-4342-B048-85BDC9FD1C3A}</a:tableStyleId>
              </a:tblPr>
              <a:tblGrid>
                <a:gridCol w="1610360">
                  <a:extLst>
                    <a:ext uri="{9D8B030D-6E8A-4147-A177-3AD203B41FA5}">
                      <a16:colId xmlns:a16="http://schemas.microsoft.com/office/drawing/2014/main" val="3938076522"/>
                    </a:ext>
                  </a:extLst>
                </a:gridCol>
                <a:gridCol w="1107440">
                  <a:extLst>
                    <a:ext uri="{9D8B030D-6E8A-4147-A177-3AD203B41FA5}">
                      <a16:colId xmlns:a16="http://schemas.microsoft.com/office/drawing/2014/main" val="644492185"/>
                    </a:ext>
                  </a:extLst>
                </a:gridCol>
                <a:gridCol w="4104640">
                  <a:extLst>
                    <a:ext uri="{9D8B030D-6E8A-4147-A177-3AD203B41FA5}">
                      <a16:colId xmlns:a16="http://schemas.microsoft.com/office/drawing/2014/main" val="2591013198"/>
                    </a:ext>
                  </a:extLst>
                </a:gridCol>
                <a:gridCol w="3693160">
                  <a:extLst>
                    <a:ext uri="{9D8B030D-6E8A-4147-A177-3AD203B41FA5}">
                      <a16:colId xmlns:a16="http://schemas.microsoft.com/office/drawing/2014/main" val="732036224"/>
                    </a:ext>
                  </a:extLst>
                </a:gridCol>
              </a:tblGrid>
              <a:tr h="218335">
                <a:tc>
                  <a:txBody>
                    <a:bodyPr/>
                    <a:lstStyle/>
                    <a:p>
                      <a:pPr algn="l">
                        <a:lnSpc>
                          <a:spcPct val="115000"/>
                        </a:lnSpc>
                        <a:spcAft>
                          <a:spcPts val="300"/>
                        </a:spcAft>
                        <a:buNone/>
                      </a:pPr>
                      <a:r>
                        <a:rPr lang="en-GB" sz="1200" kern="1200" dirty="0">
                          <a:effectLst/>
                          <a:latin typeface="IBM Plex Sans" panose="020B0503050203000203" pitchFamily="34" charset="0"/>
                        </a:rPr>
                        <a:t>Research Tasks</a:t>
                      </a:r>
                      <a:endParaRPr lang="de-DE" sz="1600" kern="100" dirty="0">
                        <a:effectLst/>
                        <a:latin typeface="IBM Plex Sans" panose="020B0503050203000203" pitchFamily="34" charset="0"/>
                        <a:ea typeface="Yu Mincho" panose="02020400000000000000" pitchFamily="18" charset="-128"/>
                        <a:cs typeface="Times New Roman" panose="02020603050405020304" pitchFamily="18" charset="0"/>
                      </a:endParaRPr>
                    </a:p>
                  </a:txBody>
                  <a:tcPr marL="65792" marR="65792" marT="32896" marB="32896">
                    <a:lnL w="12700" cap="flat" cmpd="sng" algn="ctr">
                      <a:solidFill>
                        <a:srgbClr val="0517B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517B5"/>
                      </a:solidFill>
                      <a:prstDash val="solid"/>
                      <a:round/>
                      <a:headEnd type="none" w="med" len="med"/>
                      <a:tailEnd type="none" w="med" len="med"/>
                    </a:lnT>
                    <a:lnB w="12700" cap="flat" cmpd="sng" algn="ctr">
                      <a:solidFill>
                        <a:srgbClr val="0517B5"/>
                      </a:solidFill>
                      <a:prstDash val="solid"/>
                      <a:round/>
                      <a:headEnd type="none" w="med" len="med"/>
                      <a:tailEnd type="none" w="med" len="med"/>
                    </a:lnB>
                    <a:solidFill>
                      <a:srgbClr val="0517B5"/>
                    </a:solidFill>
                  </a:tcPr>
                </a:tc>
                <a:tc>
                  <a:txBody>
                    <a:bodyPr/>
                    <a:lstStyle/>
                    <a:p>
                      <a:pPr algn="l">
                        <a:lnSpc>
                          <a:spcPct val="115000"/>
                        </a:lnSpc>
                        <a:spcAft>
                          <a:spcPts val="300"/>
                        </a:spcAft>
                        <a:buNone/>
                      </a:pPr>
                      <a:r>
                        <a:rPr lang="en-GB" sz="1200" kern="1200" dirty="0">
                          <a:effectLst/>
                          <a:latin typeface="IBM Plex Sans" panose="020B0503050203000203" pitchFamily="34" charset="0"/>
                        </a:rPr>
                        <a:t>Output</a:t>
                      </a:r>
                      <a:endParaRPr lang="de-DE" sz="1600" kern="100" dirty="0">
                        <a:effectLst/>
                        <a:latin typeface="IBM Plex Sans" panose="020B0503050203000203" pitchFamily="34" charset="0"/>
                        <a:ea typeface="Yu Mincho" panose="02020400000000000000" pitchFamily="18" charset="-128"/>
                        <a:cs typeface="Times New Roman" panose="02020603050405020304" pitchFamily="18" charset="0"/>
                      </a:endParaRPr>
                    </a:p>
                  </a:txBody>
                  <a:tcPr marL="65792" marR="65792" marT="32896" marB="3289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517B5"/>
                      </a:solidFill>
                      <a:prstDash val="solid"/>
                      <a:round/>
                      <a:headEnd type="none" w="med" len="med"/>
                      <a:tailEnd type="none" w="med" len="med"/>
                    </a:lnT>
                    <a:lnB w="12700" cap="flat" cmpd="sng" algn="ctr">
                      <a:solidFill>
                        <a:srgbClr val="0517B5"/>
                      </a:solidFill>
                      <a:prstDash val="solid"/>
                      <a:round/>
                      <a:headEnd type="none" w="med" len="med"/>
                      <a:tailEnd type="none" w="med" len="med"/>
                    </a:lnB>
                    <a:solidFill>
                      <a:srgbClr val="0517B5"/>
                    </a:solidFill>
                  </a:tcPr>
                </a:tc>
                <a:tc gridSpan="2">
                  <a:txBody>
                    <a:bodyPr/>
                    <a:lstStyle/>
                    <a:p>
                      <a:pPr algn="l">
                        <a:lnSpc>
                          <a:spcPct val="115000"/>
                        </a:lnSpc>
                        <a:spcAft>
                          <a:spcPts val="300"/>
                        </a:spcAft>
                        <a:buNone/>
                      </a:pPr>
                      <a:r>
                        <a:rPr lang="en-GB" sz="1200" kern="1200" dirty="0">
                          <a:effectLst/>
                          <a:latin typeface="IBM Plex Sans" panose="020B0503050203000203" pitchFamily="34" charset="0"/>
                        </a:rPr>
                        <a:t>Exemplary Results</a:t>
                      </a:r>
                      <a:endParaRPr lang="de-DE" sz="1600" kern="100" dirty="0">
                        <a:effectLst/>
                        <a:latin typeface="IBM Plex Sans" panose="020B0503050203000203" pitchFamily="34" charset="0"/>
                        <a:ea typeface="Yu Mincho" panose="02020400000000000000" pitchFamily="18" charset="-128"/>
                        <a:cs typeface="Times New Roman" panose="02020603050405020304" pitchFamily="18" charset="0"/>
                      </a:endParaRPr>
                    </a:p>
                  </a:txBody>
                  <a:tcPr marL="65792" marR="65792" marT="32896" marB="32896">
                    <a:lnL w="12700" cap="flat" cmpd="sng" algn="ctr">
                      <a:solidFill>
                        <a:schemeClr val="bg1"/>
                      </a:solidFill>
                      <a:prstDash val="solid"/>
                      <a:round/>
                      <a:headEnd type="none" w="med" len="med"/>
                      <a:tailEnd type="none" w="med" len="med"/>
                    </a:lnL>
                    <a:lnR w="12700" cap="flat" cmpd="sng" algn="ctr">
                      <a:solidFill>
                        <a:srgbClr val="0517B5"/>
                      </a:solidFill>
                      <a:prstDash val="solid"/>
                      <a:round/>
                      <a:headEnd type="none" w="med" len="med"/>
                      <a:tailEnd type="none" w="med" len="med"/>
                    </a:lnR>
                    <a:lnT w="12700" cap="flat" cmpd="sng" algn="ctr">
                      <a:solidFill>
                        <a:srgbClr val="0517B5"/>
                      </a:solidFill>
                      <a:prstDash val="solid"/>
                      <a:round/>
                      <a:headEnd type="none" w="med" len="med"/>
                      <a:tailEnd type="none" w="med" len="med"/>
                    </a:lnT>
                    <a:lnB w="12700" cap="flat" cmpd="sng" algn="ctr">
                      <a:solidFill>
                        <a:srgbClr val="0517B5"/>
                      </a:solidFill>
                      <a:prstDash val="solid"/>
                      <a:round/>
                      <a:headEnd type="none" w="med" len="med"/>
                      <a:tailEnd type="none" w="med" len="med"/>
                    </a:lnB>
                    <a:solidFill>
                      <a:srgbClr val="0517B5"/>
                    </a:solidFill>
                  </a:tcPr>
                </a:tc>
                <a:tc hMerge="1">
                  <a:txBody>
                    <a:bodyPr/>
                    <a:lstStyle/>
                    <a:p>
                      <a:endParaRPr lang="en-GB"/>
                    </a:p>
                  </a:txBody>
                  <a:tcPr/>
                </a:tc>
                <a:extLst>
                  <a:ext uri="{0D108BD9-81ED-4DB2-BD59-A6C34878D82A}">
                    <a16:rowId xmlns:a16="http://schemas.microsoft.com/office/drawing/2014/main" val="3961164641"/>
                  </a:ext>
                </a:extLst>
              </a:tr>
              <a:tr h="2034027">
                <a:tc>
                  <a:txBody>
                    <a:bodyPr/>
                    <a:lstStyle/>
                    <a:p>
                      <a:pPr algn="l">
                        <a:lnSpc>
                          <a:spcPct val="115000"/>
                        </a:lnSpc>
                        <a:spcAft>
                          <a:spcPts val="300"/>
                        </a:spcAft>
                        <a:buNone/>
                      </a:pPr>
                      <a:r>
                        <a:rPr lang="en-GB" sz="1100" b="1" kern="1200" dirty="0">
                          <a:effectLst/>
                          <a:latin typeface="IBM Plex Sans" panose="020B0503050203000203" pitchFamily="34" charset="0"/>
                        </a:rPr>
                        <a:t>1. Storytelling </a:t>
                      </a:r>
                      <a:endParaRPr lang="de-DE" sz="1600" b="1" kern="100" dirty="0">
                        <a:effectLst/>
                        <a:latin typeface="IBM Plex Sans" panose="020B0503050203000203" pitchFamily="34" charset="0"/>
                        <a:ea typeface="Yu Mincho" panose="02020400000000000000" pitchFamily="18" charset="-128"/>
                        <a:cs typeface="Times New Roman" panose="02020603050405020304" pitchFamily="18" charset="0"/>
                      </a:endParaRPr>
                    </a:p>
                  </a:txBody>
                  <a:tcPr marL="65792" marR="65792" marT="32896" marB="32896">
                    <a:lnL w="12700" cap="flat" cmpd="sng" algn="ctr">
                      <a:solidFill>
                        <a:srgbClr val="0517B5"/>
                      </a:solidFill>
                      <a:prstDash val="solid"/>
                      <a:round/>
                      <a:headEnd type="none" w="med" len="med"/>
                      <a:tailEnd type="none" w="med" len="med"/>
                    </a:lnL>
                    <a:lnR w="12700" cap="flat" cmpd="sng" algn="ctr">
                      <a:solidFill>
                        <a:srgbClr val="0517B5"/>
                      </a:solidFill>
                      <a:prstDash val="solid"/>
                      <a:round/>
                      <a:headEnd type="none" w="med" len="med"/>
                      <a:tailEnd type="none" w="med" len="med"/>
                    </a:lnR>
                    <a:lnT w="12700" cap="flat" cmpd="sng" algn="ctr">
                      <a:solidFill>
                        <a:srgbClr val="0517B5"/>
                      </a:solidFill>
                      <a:prstDash val="solid"/>
                      <a:round/>
                      <a:headEnd type="none" w="med" len="med"/>
                      <a:tailEnd type="none" w="med" len="med"/>
                    </a:lnT>
                    <a:lnB w="12700" cap="flat" cmpd="sng" algn="ctr">
                      <a:solidFill>
                        <a:srgbClr val="0517B5"/>
                      </a:solidFill>
                      <a:prstDash val="solid"/>
                      <a:round/>
                      <a:headEnd type="none" w="med" len="med"/>
                      <a:tailEnd type="none" w="med" len="med"/>
                    </a:lnB>
                    <a:solidFill>
                      <a:schemeClr val="bg1"/>
                    </a:solidFill>
                  </a:tcPr>
                </a:tc>
                <a:tc>
                  <a:txBody>
                    <a:bodyPr/>
                    <a:lstStyle/>
                    <a:p>
                      <a:pPr algn="l">
                        <a:lnSpc>
                          <a:spcPct val="115000"/>
                        </a:lnSpc>
                        <a:spcAft>
                          <a:spcPts val="300"/>
                        </a:spcAft>
                        <a:buNone/>
                      </a:pPr>
                      <a:r>
                        <a:rPr lang="en-GB" sz="1100" kern="1200" dirty="0">
                          <a:effectLst/>
                          <a:latin typeface="IBM Plex Sans" panose="020B0503050203000203" pitchFamily="34" charset="0"/>
                        </a:rPr>
                        <a:t>Clustered findings with illustrative quotes and materials from field interviews, or secondary data</a:t>
                      </a:r>
                      <a:endParaRPr lang="de-DE" sz="1600" kern="100" dirty="0">
                        <a:effectLst/>
                        <a:latin typeface="IBM Plex Sans" panose="020B0503050203000203" pitchFamily="34" charset="0"/>
                        <a:ea typeface="Yu Mincho" panose="02020400000000000000" pitchFamily="18" charset="-128"/>
                        <a:cs typeface="Times New Roman" panose="02020603050405020304" pitchFamily="18" charset="0"/>
                      </a:endParaRPr>
                    </a:p>
                  </a:txBody>
                  <a:tcPr marL="65792" marR="65792" marT="32896" marB="32896">
                    <a:lnL w="12700" cap="flat" cmpd="sng" algn="ctr">
                      <a:solidFill>
                        <a:srgbClr val="0517B5"/>
                      </a:solidFill>
                      <a:prstDash val="solid"/>
                      <a:round/>
                      <a:headEnd type="none" w="med" len="med"/>
                      <a:tailEnd type="none" w="med" len="med"/>
                    </a:lnL>
                    <a:lnR w="12700" cap="flat" cmpd="sng" algn="ctr">
                      <a:solidFill>
                        <a:srgbClr val="0517B5"/>
                      </a:solidFill>
                      <a:prstDash val="solid"/>
                      <a:round/>
                      <a:headEnd type="none" w="med" len="med"/>
                      <a:tailEnd type="none" w="med" len="med"/>
                    </a:lnR>
                    <a:lnT w="12700" cap="flat" cmpd="sng" algn="ctr">
                      <a:solidFill>
                        <a:srgbClr val="0517B5"/>
                      </a:solidFill>
                      <a:prstDash val="solid"/>
                      <a:round/>
                      <a:headEnd type="none" w="med" len="med"/>
                      <a:tailEnd type="none" w="med" len="med"/>
                    </a:lnT>
                    <a:lnB w="12700" cap="flat" cmpd="sng" algn="ctr">
                      <a:solidFill>
                        <a:srgbClr val="0517B5"/>
                      </a:solidFill>
                      <a:prstDash val="solid"/>
                      <a:round/>
                      <a:headEnd type="none" w="med" len="med"/>
                      <a:tailEnd type="none" w="med" len="med"/>
                    </a:lnB>
                    <a:solidFill>
                      <a:schemeClr val="bg1"/>
                    </a:solidFill>
                  </a:tcPr>
                </a:tc>
                <a:tc>
                  <a:txBody>
                    <a:bodyPr/>
                    <a:lstStyle/>
                    <a:p>
                      <a:pPr algn="l">
                        <a:lnSpc>
                          <a:spcPct val="115000"/>
                        </a:lnSpc>
                        <a:spcAft>
                          <a:spcPts val="300"/>
                        </a:spcAft>
                        <a:buNone/>
                      </a:pPr>
                      <a:r>
                        <a:rPr lang="en-GB" sz="1100" kern="1200" dirty="0">
                          <a:effectLst/>
                          <a:latin typeface="IBM Plex Sans" panose="020B0503050203000203" pitchFamily="34" charset="0"/>
                        </a:rPr>
                        <a:t>Developing a constructive attitude towards mistakes: ‘Things simply go wrong, and we should develop a constructive attitude to it and always strive to draw something positive from these mistakes’ (Theo).</a:t>
                      </a:r>
                      <a:endParaRPr lang="de-DE" sz="1600" kern="100" dirty="0">
                        <a:effectLst/>
                        <a:latin typeface="IBM Plex Sans" panose="020B0503050203000203" pitchFamily="34" charset="0"/>
                      </a:endParaRPr>
                    </a:p>
                    <a:p>
                      <a:pPr algn="l">
                        <a:lnSpc>
                          <a:spcPct val="115000"/>
                        </a:lnSpc>
                        <a:spcAft>
                          <a:spcPts val="300"/>
                        </a:spcAft>
                        <a:buNone/>
                      </a:pPr>
                      <a:r>
                        <a:rPr lang="en-GB" sz="1100" kern="1200" dirty="0">
                          <a:effectLst/>
                          <a:latin typeface="IBM Plex Sans" panose="020B0503050203000203" pitchFamily="34" charset="0"/>
                        </a:rPr>
                        <a:t>Problems as sources of learning: ‘You want big enough problems so that failing gives you either a big gain or a big learning experience’ (Ronald).</a:t>
                      </a:r>
                      <a:endParaRPr lang="de-DE" sz="1600" kern="100" dirty="0">
                        <a:effectLst/>
                        <a:latin typeface="IBM Plex Sans" panose="020B0503050203000203" pitchFamily="34" charset="0"/>
                      </a:endParaRPr>
                    </a:p>
                    <a:p>
                      <a:pPr algn="l">
                        <a:lnSpc>
                          <a:spcPct val="115000"/>
                        </a:lnSpc>
                        <a:spcAft>
                          <a:spcPts val="300"/>
                        </a:spcAft>
                        <a:buNone/>
                      </a:pPr>
                      <a:r>
                        <a:rPr lang="en-GB" sz="1100" kern="1200" dirty="0">
                          <a:effectLst/>
                          <a:latin typeface="IBM Plex Sans" panose="020B0503050203000203" pitchFamily="34" charset="0"/>
                        </a:rPr>
                        <a:t>Resistance to change: Observation of an informant commenting on a poster found in the meeting room calling for experimentation. He comments that many colleagues still resist experimental approaches (Mark).</a:t>
                      </a:r>
                      <a:endParaRPr lang="de-DE" sz="1600" kern="100" dirty="0">
                        <a:effectLst/>
                        <a:latin typeface="IBM Plex Sans" panose="020B0503050203000203" pitchFamily="34" charset="0"/>
                        <a:ea typeface="Yu Mincho" panose="02020400000000000000" pitchFamily="18" charset="-128"/>
                        <a:cs typeface="Times New Roman" panose="02020603050405020304" pitchFamily="18" charset="0"/>
                      </a:endParaRPr>
                    </a:p>
                  </a:txBody>
                  <a:tcPr marL="65792" marR="65792" marT="32896" marB="32896">
                    <a:lnL w="12700" cap="flat" cmpd="sng" algn="ctr">
                      <a:solidFill>
                        <a:srgbClr val="0517B5"/>
                      </a:solidFill>
                      <a:prstDash val="solid"/>
                      <a:round/>
                      <a:headEnd type="none" w="med" len="med"/>
                      <a:tailEnd type="none" w="med" len="med"/>
                    </a:lnL>
                    <a:lnR w="12700" cap="flat" cmpd="sng" algn="ctr">
                      <a:solidFill>
                        <a:srgbClr val="0517B5"/>
                      </a:solidFill>
                      <a:prstDash val="solid"/>
                      <a:round/>
                      <a:headEnd type="none" w="med" len="med"/>
                      <a:tailEnd type="none" w="med" len="med"/>
                    </a:lnR>
                    <a:lnT w="12700" cap="flat" cmpd="sng" algn="ctr">
                      <a:solidFill>
                        <a:srgbClr val="0517B5"/>
                      </a:solidFill>
                      <a:prstDash val="solid"/>
                      <a:round/>
                      <a:headEnd type="none" w="med" len="med"/>
                      <a:tailEnd type="none" w="med" len="med"/>
                    </a:lnT>
                    <a:lnB w="12700" cap="flat" cmpd="sng" algn="ctr">
                      <a:solidFill>
                        <a:srgbClr val="0517B5"/>
                      </a:solidFill>
                      <a:prstDash val="solid"/>
                      <a:round/>
                      <a:headEnd type="none" w="med" len="med"/>
                      <a:tailEnd type="none" w="med" len="med"/>
                    </a:lnB>
                    <a:solidFill>
                      <a:schemeClr val="bg1"/>
                    </a:solidFill>
                  </a:tcPr>
                </a:tc>
                <a:tc>
                  <a:txBody>
                    <a:bodyPr/>
                    <a:lstStyle/>
                    <a:p>
                      <a:pPr algn="l">
                        <a:lnSpc>
                          <a:spcPct val="115000"/>
                        </a:lnSpc>
                        <a:spcAft>
                          <a:spcPts val="300"/>
                        </a:spcAft>
                        <a:buNone/>
                      </a:pPr>
                      <a:r>
                        <a:rPr lang="en-GB" sz="1100" kern="1200" dirty="0">
                          <a:effectLst/>
                          <a:latin typeface="IBM Plex Sans" panose="020B0503050203000203" pitchFamily="34" charset="0"/>
                        </a:rPr>
                        <a:t>Teams avoid failure at early-stage development: ‘When you try new stuff you fail all the time ... Don’t build the login mechanism that works perfectly ... Move on [to] the new stuff’ (Mark).</a:t>
                      </a:r>
                      <a:endParaRPr lang="de-DE" sz="1600" kern="100" dirty="0">
                        <a:effectLst/>
                        <a:latin typeface="IBM Plex Sans" panose="020B0503050203000203" pitchFamily="34" charset="0"/>
                      </a:endParaRPr>
                    </a:p>
                    <a:p>
                      <a:pPr algn="l">
                        <a:lnSpc>
                          <a:spcPct val="115000"/>
                        </a:lnSpc>
                        <a:spcAft>
                          <a:spcPts val="300"/>
                        </a:spcAft>
                        <a:buNone/>
                      </a:pPr>
                      <a:r>
                        <a:rPr lang="en-GB" sz="1100" kern="1200" dirty="0">
                          <a:effectLst/>
                          <a:latin typeface="IBM Plex Sans" panose="020B0503050203000203" pitchFamily="34" charset="0"/>
                        </a:rPr>
                        <a:t>Leadership struggles to accept learning from failure: ‘When I explained this “learning from failure” concept to my boss … he struggled … He said: “We must then </a:t>
                      </a:r>
                      <a:br>
                        <a:rPr lang="en-GB" sz="1100" kern="1200" dirty="0">
                          <a:effectLst/>
                          <a:latin typeface="IBM Plex Sans" panose="020B0503050203000203" pitchFamily="34" charset="0"/>
                        </a:rPr>
                      </a:br>
                      <a:r>
                        <a:rPr lang="en-GB" sz="1100" kern="1200" dirty="0">
                          <a:effectLst/>
                          <a:latin typeface="IBM Plex Sans" panose="020B0503050203000203" pitchFamily="34" charset="0"/>
                        </a:rPr>
                        <a:t>also do learning from success”’ (Theo).</a:t>
                      </a:r>
                      <a:endParaRPr lang="de-DE" sz="1600" kern="100" dirty="0">
                        <a:effectLst/>
                        <a:latin typeface="IBM Plex Sans" panose="020B0503050203000203" pitchFamily="34" charset="0"/>
                      </a:endParaRPr>
                    </a:p>
                    <a:p>
                      <a:pPr algn="l">
                        <a:lnSpc>
                          <a:spcPct val="115000"/>
                        </a:lnSpc>
                        <a:spcAft>
                          <a:spcPts val="300"/>
                        </a:spcAft>
                        <a:buNone/>
                      </a:pPr>
                      <a:r>
                        <a:rPr lang="en-GB" sz="1100" kern="1200" dirty="0">
                          <a:effectLst/>
                          <a:latin typeface="IBM Plex Sans" panose="020B0503050203000203" pitchFamily="34" charset="0"/>
                        </a:rPr>
                        <a:t>Blaming others falls back on the speaker: A photo shows the hand of an informant commenting on failure and blaming others. His index finger points one way, while three fingers point back to the person blaming (Theo).</a:t>
                      </a:r>
                      <a:endParaRPr lang="de-DE" sz="1600" kern="100" dirty="0">
                        <a:effectLst/>
                        <a:latin typeface="IBM Plex Sans" panose="020B0503050203000203" pitchFamily="34" charset="0"/>
                        <a:ea typeface="Yu Mincho" panose="02020400000000000000" pitchFamily="18" charset="-128"/>
                        <a:cs typeface="Times New Roman" panose="02020603050405020304" pitchFamily="18" charset="0"/>
                      </a:endParaRPr>
                    </a:p>
                  </a:txBody>
                  <a:tcPr marL="65792" marR="65792" marT="32896" marB="32896">
                    <a:lnL w="12700" cap="flat" cmpd="sng" algn="ctr">
                      <a:solidFill>
                        <a:srgbClr val="0517B5"/>
                      </a:solidFill>
                      <a:prstDash val="solid"/>
                      <a:round/>
                      <a:headEnd type="none" w="med" len="med"/>
                      <a:tailEnd type="none" w="med" len="med"/>
                    </a:lnL>
                    <a:lnR w="12700" cap="flat" cmpd="sng" algn="ctr">
                      <a:solidFill>
                        <a:srgbClr val="0517B5"/>
                      </a:solidFill>
                      <a:prstDash val="solid"/>
                      <a:round/>
                      <a:headEnd type="none" w="med" len="med"/>
                      <a:tailEnd type="none" w="med" len="med"/>
                    </a:lnR>
                    <a:lnT w="12700" cap="flat" cmpd="sng" algn="ctr">
                      <a:solidFill>
                        <a:srgbClr val="0517B5"/>
                      </a:solidFill>
                      <a:prstDash val="solid"/>
                      <a:round/>
                      <a:headEnd type="none" w="med" len="med"/>
                      <a:tailEnd type="none" w="med" len="med"/>
                    </a:lnT>
                    <a:lnB w="12700" cap="flat" cmpd="sng" algn="ctr">
                      <a:solidFill>
                        <a:srgbClr val="0517B5"/>
                      </a:solidFill>
                      <a:prstDash val="solid"/>
                      <a:round/>
                      <a:headEnd type="none" w="med" len="med"/>
                      <a:tailEnd type="none" w="med" len="med"/>
                    </a:lnB>
                    <a:solidFill>
                      <a:schemeClr val="bg1"/>
                    </a:solidFill>
                  </a:tcPr>
                </a:tc>
                <a:extLst>
                  <a:ext uri="{0D108BD9-81ED-4DB2-BD59-A6C34878D82A}">
                    <a16:rowId xmlns:a16="http://schemas.microsoft.com/office/drawing/2014/main" val="536255603"/>
                  </a:ext>
                </a:extLst>
              </a:tr>
              <a:tr h="204692">
                <a:tc>
                  <a:txBody>
                    <a:bodyPr/>
                    <a:lstStyle/>
                    <a:p>
                      <a:pPr algn="l">
                        <a:lnSpc>
                          <a:spcPct val="115000"/>
                        </a:lnSpc>
                        <a:spcAft>
                          <a:spcPts val="300"/>
                        </a:spcAft>
                        <a:buNone/>
                      </a:pPr>
                      <a:r>
                        <a:rPr lang="en-GB" sz="1100" b="1" kern="1200" dirty="0">
                          <a:effectLst/>
                          <a:latin typeface="IBM Plex Sans" panose="020B0503050203000203" pitchFamily="34" charset="0"/>
                        </a:rPr>
                        <a:t>2. Pattern Recognition </a:t>
                      </a:r>
                      <a:endParaRPr lang="de-DE" sz="1600" b="1" kern="100" dirty="0">
                        <a:effectLst/>
                        <a:latin typeface="IBM Plex Sans" panose="020B0503050203000203" pitchFamily="34" charset="0"/>
                        <a:ea typeface="Yu Mincho" panose="02020400000000000000" pitchFamily="18" charset="-128"/>
                        <a:cs typeface="Times New Roman" panose="02020603050405020304" pitchFamily="18" charset="0"/>
                      </a:endParaRPr>
                    </a:p>
                  </a:txBody>
                  <a:tcPr marL="65792" marR="65792" marT="32896" marB="32896">
                    <a:lnL w="12700" cap="flat" cmpd="sng" algn="ctr">
                      <a:solidFill>
                        <a:srgbClr val="0517B5"/>
                      </a:solidFill>
                      <a:prstDash val="solid"/>
                      <a:round/>
                      <a:headEnd type="none" w="med" len="med"/>
                      <a:tailEnd type="none" w="med" len="med"/>
                    </a:lnL>
                    <a:lnR w="12700" cap="flat" cmpd="sng" algn="ctr">
                      <a:solidFill>
                        <a:srgbClr val="0517B5"/>
                      </a:solidFill>
                      <a:prstDash val="solid"/>
                      <a:round/>
                      <a:headEnd type="none" w="med" len="med"/>
                      <a:tailEnd type="none" w="med" len="med"/>
                    </a:lnR>
                    <a:lnT w="12700" cap="flat" cmpd="sng" algn="ctr">
                      <a:solidFill>
                        <a:srgbClr val="0517B5"/>
                      </a:solidFill>
                      <a:prstDash val="solid"/>
                      <a:round/>
                      <a:headEnd type="none" w="med" len="med"/>
                      <a:tailEnd type="none" w="med" len="med"/>
                    </a:lnT>
                    <a:lnB w="12700" cap="flat" cmpd="sng" algn="ctr">
                      <a:solidFill>
                        <a:srgbClr val="0517B5"/>
                      </a:solidFill>
                      <a:prstDash val="solid"/>
                      <a:round/>
                      <a:headEnd type="none" w="med" len="med"/>
                      <a:tailEnd type="none" w="med" len="med"/>
                    </a:lnB>
                    <a:solidFill>
                      <a:schemeClr val="bg1"/>
                    </a:solidFill>
                  </a:tcPr>
                </a:tc>
                <a:tc>
                  <a:txBody>
                    <a:bodyPr/>
                    <a:lstStyle/>
                    <a:p>
                      <a:pPr algn="l">
                        <a:lnSpc>
                          <a:spcPct val="115000"/>
                        </a:lnSpc>
                        <a:spcAft>
                          <a:spcPts val="300"/>
                        </a:spcAft>
                        <a:buNone/>
                      </a:pPr>
                      <a:r>
                        <a:rPr lang="en-GB" sz="1100" kern="1200" dirty="0">
                          <a:effectLst/>
                          <a:latin typeface="IBM Plex Sans" panose="020B0503050203000203" pitchFamily="34" charset="0"/>
                        </a:rPr>
                        <a:t>Patterns</a:t>
                      </a:r>
                      <a:endParaRPr lang="de-DE" sz="1600" kern="100" dirty="0">
                        <a:effectLst/>
                        <a:latin typeface="IBM Plex Sans" panose="020B0503050203000203" pitchFamily="34" charset="0"/>
                        <a:ea typeface="Yu Mincho" panose="02020400000000000000" pitchFamily="18" charset="-128"/>
                        <a:cs typeface="Times New Roman" panose="02020603050405020304" pitchFamily="18" charset="0"/>
                      </a:endParaRPr>
                    </a:p>
                  </a:txBody>
                  <a:tcPr marL="65792" marR="65792" marT="32896" marB="32896">
                    <a:lnL w="12700" cap="flat" cmpd="sng" algn="ctr">
                      <a:solidFill>
                        <a:srgbClr val="0517B5"/>
                      </a:solidFill>
                      <a:prstDash val="solid"/>
                      <a:round/>
                      <a:headEnd type="none" w="med" len="med"/>
                      <a:tailEnd type="none" w="med" len="med"/>
                    </a:lnL>
                    <a:lnR w="12700" cap="flat" cmpd="sng" algn="ctr">
                      <a:solidFill>
                        <a:srgbClr val="0517B5"/>
                      </a:solidFill>
                      <a:prstDash val="solid"/>
                      <a:round/>
                      <a:headEnd type="none" w="med" len="med"/>
                      <a:tailEnd type="none" w="med" len="med"/>
                    </a:lnR>
                    <a:lnT w="12700" cap="flat" cmpd="sng" algn="ctr">
                      <a:solidFill>
                        <a:srgbClr val="0517B5"/>
                      </a:solidFill>
                      <a:prstDash val="solid"/>
                      <a:round/>
                      <a:headEnd type="none" w="med" len="med"/>
                      <a:tailEnd type="none" w="med" len="med"/>
                    </a:lnT>
                    <a:lnB w="12700" cap="flat" cmpd="sng" algn="ctr">
                      <a:solidFill>
                        <a:srgbClr val="0517B5"/>
                      </a:solidFill>
                      <a:prstDash val="solid"/>
                      <a:round/>
                      <a:headEnd type="none" w="med" len="med"/>
                      <a:tailEnd type="none" w="med" len="med"/>
                    </a:lnB>
                    <a:solidFill>
                      <a:schemeClr val="bg1"/>
                    </a:solidFill>
                  </a:tcPr>
                </a:tc>
                <a:tc>
                  <a:txBody>
                    <a:bodyPr/>
                    <a:lstStyle/>
                    <a:p>
                      <a:pPr algn="l">
                        <a:lnSpc>
                          <a:spcPct val="115000"/>
                        </a:lnSpc>
                        <a:spcAft>
                          <a:spcPts val="300"/>
                        </a:spcAft>
                        <a:buNone/>
                      </a:pPr>
                      <a:r>
                        <a:rPr lang="en-GB" sz="1100" kern="1200" dirty="0">
                          <a:effectLst/>
                          <a:latin typeface="IBM Plex Sans" panose="020B0503050203000203" pitchFamily="34" charset="0"/>
                        </a:rPr>
                        <a:t>Recognising the need for experimentation &amp; failure tolerance</a:t>
                      </a:r>
                      <a:endParaRPr lang="de-DE" sz="1600" kern="100" dirty="0">
                        <a:effectLst/>
                        <a:latin typeface="IBM Plex Sans" panose="020B0503050203000203" pitchFamily="34" charset="0"/>
                        <a:ea typeface="Yu Mincho" panose="02020400000000000000" pitchFamily="18" charset="-128"/>
                        <a:cs typeface="Times New Roman" panose="02020603050405020304" pitchFamily="18" charset="0"/>
                      </a:endParaRPr>
                    </a:p>
                  </a:txBody>
                  <a:tcPr marL="65792" marR="65792" marT="32896" marB="32896">
                    <a:lnL w="12700" cap="flat" cmpd="sng" algn="ctr">
                      <a:solidFill>
                        <a:srgbClr val="0517B5"/>
                      </a:solidFill>
                      <a:prstDash val="solid"/>
                      <a:round/>
                      <a:headEnd type="none" w="med" len="med"/>
                      <a:tailEnd type="none" w="med" len="med"/>
                    </a:lnL>
                    <a:lnR w="12700" cap="flat" cmpd="sng" algn="ctr">
                      <a:solidFill>
                        <a:srgbClr val="0517B5"/>
                      </a:solidFill>
                      <a:prstDash val="solid"/>
                      <a:round/>
                      <a:headEnd type="none" w="med" len="med"/>
                      <a:tailEnd type="none" w="med" len="med"/>
                    </a:lnR>
                    <a:lnT w="12700" cap="flat" cmpd="sng" algn="ctr">
                      <a:solidFill>
                        <a:srgbClr val="0517B5"/>
                      </a:solidFill>
                      <a:prstDash val="solid"/>
                      <a:round/>
                      <a:headEnd type="none" w="med" len="med"/>
                      <a:tailEnd type="none" w="med" len="med"/>
                    </a:lnT>
                    <a:lnB w="12700" cap="flat" cmpd="sng" algn="ctr">
                      <a:solidFill>
                        <a:srgbClr val="0517B5"/>
                      </a:solidFill>
                      <a:prstDash val="solid"/>
                      <a:round/>
                      <a:headEnd type="none" w="med" len="med"/>
                      <a:tailEnd type="none" w="med" len="med"/>
                    </a:lnB>
                    <a:solidFill>
                      <a:schemeClr val="bg1"/>
                    </a:solidFill>
                  </a:tcPr>
                </a:tc>
                <a:tc>
                  <a:txBody>
                    <a:bodyPr/>
                    <a:lstStyle/>
                    <a:p>
                      <a:pPr algn="l">
                        <a:lnSpc>
                          <a:spcPct val="115000"/>
                        </a:lnSpc>
                        <a:spcAft>
                          <a:spcPts val="300"/>
                        </a:spcAft>
                        <a:buNone/>
                      </a:pPr>
                      <a:r>
                        <a:rPr lang="en-GB" sz="1100" kern="1200" dirty="0">
                          <a:effectLst/>
                          <a:latin typeface="IBM Plex Sans" panose="020B0503050203000203" pitchFamily="34" charset="0"/>
                        </a:rPr>
                        <a:t>Fear of failure and being blamed</a:t>
                      </a:r>
                      <a:endParaRPr lang="de-DE" sz="1600" kern="100" dirty="0">
                        <a:effectLst/>
                        <a:latin typeface="IBM Plex Sans" panose="020B0503050203000203" pitchFamily="34" charset="0"/>
                        <a:ea typeface="Yu Mincho" panose="02020400000000000000" pitchFamily="18" charset="-128"/>
                        <a:cs typeface="Times New Roman" panose="02020603050405020304" pitchFamily="18" charset="0"/>
                      </a:endParaRPr>
                    </a:p>
                  </a:txBody>
                  <a:tcPr marL="65792" marR="65792" marT="32896" marB="32896">
                    <a:lnL w="12700" cap="flat" cmpd="sng" algn="ctr">
                      <a:solidFill>
                        <a:srgbClr val="0517B5"/>
                      </a:solidFill>
                      <a:prstDash val="solid"/>
                      <a:round/>
                      <a:headEnd type="none" w="med" len="med"/>
                      <a:tailEnd type="none" w="med" len="med"/>
                    </a:lnL>
                    <a:lnR w="12700" cap="flat" cmpd="sng" algn="ctr">
                      <a:solidFill>
                        <a:srgbClr val="0517B5"/>
                      </a:solidFill>
                      <a:prstDash val="solid"/>
                      <a:round/>
                      <a:headEnd type="none" w="med" len="med"/>
                      <a:tailEnd type="none" w="med" len="med"/>
                    </a:lnR>
                    <a:lnT w="12700" cap="flat" cmpd="sng" algn="ctr">
                      <a:solidFill>
                        <a:srgbClr val="0517B5"/>
                      </a:solidFill>
                      <a:prstDash val="solid"/>
                      <a:round/>
                      <a:headEnd type="none" w="med" len="med"/>
                      <a:tailEnd type="none" w="med" len="med"/>
                    </a:lnT>
                    <a:lnB w="12700" cap="flat" cmpd="sng" algn="ctr">
                      <a:solidFill>
                        <a:srgbClr val="0517B5"/>
                      </a:solidFill>
                      <a:prstDash val="solid"/>
                      <a:round/>
                      <a:headEnd type="none" w="med" len="med"/>
                      <a:tailEnd type="none" w="med" len="med"/>
                    </a:lnB>
                    <a:solidFill>
                      <a:schemeClr val="bg1"/>
                    </a:solidFill>
                  </a:tcPr>
                </a:tc>
                <a:extLst>
                  <a:ext uri="{0D108BD9-81ED-4DB2-BD59-A6C34878D82A}">
                    <a16:rowId xmlns:a16="http://schemas.microsoft.com/office/drawing/2014/main" val="1043195296"/>
                  </a:ext>
                </a:extLst>
              </a:tr>
              <a:tr h="525762">
                <a:tc>
                  <a:txBody>
                    <a:bodyPr/>
                    <a:lstStyle/>
                    <a:p>
                      <a:pPr algn="l">
                        <a:lnSpc>
                          <a:spcPct val="115000"/>
                        </a:lnSpc>
                        <a:spcAft>
                          <a:spcPts val="300"/>
                        </a:spcAft>
                        <a:buNone/>
                      </a:pPr>
                      <a:r>
                        <a:rPr lang="en-GB" sz="1100" b="1" kern="1200" dirty="0">
                          <a:effectLst/>
                          <a:latin typeface="IBM Plex Sans" panose="020B0503050203000203" pitchFamily="34" charset="0"/>
                        </a:rPr>
                        <a:t>3. Insight Synthesis</a:t>
                      </a:r>
                      <a:endParaRPr lang="de-DE" sz="1600" b="1" kern="100" dirty="0">
                        <a:effectLst/>
                        <a:latin typeface="IBM Plex Sans" panose="020B0503050203000203" pitchFamily="34" charset="0"/>
                        <a:ea typeface="Yu Mincho" panose="02020400000000000000" pitchFamily="18" charset="-128"/>
                        <a:cs typeface="Times New Roman" panose="02020603050405020304" pitchFamily="18" charset="0"/>
                      </a:endParaRPr>
                    </a:p>
                  </a:txBody>
                  <a:tcPr marL="65792" marR="65792" marT="32896" marB="32896">
                    <a:lnL w="12700" cap="flat" cmpd="sng" algn="ctr">
                      <a:solidFill>
                        <a:srgbClr val="0517B5"/>
                      </a:solidFill>
                      <a:prstDash val="solid"/>
                      <a:round/>
                      <a:headEnd type="none" w="med" len="med"/>
                      <a:tailEnd type="none" w="med" len="med"/>
                    </a:lnL>
                    <a:lnR w="12700" cap="flat" cmpd="sng" algn="ctr">
                      <a:solidFill>
                        <a:srgbClr val="0517B5"/>
                      </a:solidFill>
                      <a:prstDash val="solid"/>
                      <a:round/>
                      <a:headEnd type="none" w="med" len="med"/>
                      <a:tailEnd type="none" w="med" len="med"/>
                    </a:lnR>
                    <a:lnT w="12700" cap="flat" cmpd="sng" algn="ctr">
                      <a:solidFill>
                        <a:srgbClr val="0517B5"/>
                      </a:solidFill>
                      <a:prstDash val="solid"/>
                      <a:round/>
                      <a:headEnd type="none" w="med" len="med"/>
                      <a:tailEnd type="none" w="med" len="med"/>
                    </a:lnT>
                    <a:lnB w="12700" cap="flat" cmpd="sng" algn="ctr">
                      <a:solidFill>
                        <a:srgbClr val="0517B5"/>
                      </a:solidFill>
                      <a:prstDash val="solid"/>
                      <a:round/>
                      <a:headEnd type="none" w="med" len="med"/>
                      <a:tailEnd type="none" w="med" len="med"/>
                    </a:lnB>
                    <a:solidFill>
                      <a:schemeClr val="bg1"/>
                    </a:solidFill>
                  </a:tcPr>
                </a:tc>
                <a:tc>
                  <a:txBody>
                    <a:bodyPr/>
                    <a:lstStyle/>
                    <a:p>
                      <a:pPr algn="l">
                        <a:lnSpc>
                          <a:spcPct val="115000"/>
                        </a:lnSpc>
                        <a:spcAft>
                          <a:spcPts val="300"/>
                        </a:spcAft>
                        <a:buNone/>
                      </a:pPr>
                      <a:r>
                        <a:rPr lang="en-GB" sz="1100" kern="1200" dirty="0">
                          <a:effectLst/>
                          <a:latin typeface="IBM Plex Sans" panose="020B0503050203000203" pitchFamily="34" charset="0"/>
                        </a:rPr>
                        <a:t>Overarching insights</a:t>
                      </a:r>
                      <a:endParaRPr lang="de-DE" sz="1600" kern="100" dirty="0">
                        <a:effectLst/>
                        <a:latin typeface="IBM Plex Sans" panose="020B0503050203000203" pitchFamily="34" charset="0"/>
                        <a:ea typeface="Yu Mincho" panose="02020400000000000000" pitchFamily="18" charset="-128"/>
                        <a:cs typeface="Times New Roman" panose="02020603050405020304" pitchFamily="18" charset="0"/>
                      </a:endParaRPr>
                    </a:p>
                  </a:txBody>
                  <a:tcPr marL="65792" marR="65792" marT="32896" marB="32896">
                    <a:lnL w="12700" cap="flat" cmpd="sng" algn="ctr">
                      <a:solidFill>
                        <a:srgbClr val="0517B5"/>
                      </a:solidFill>
                      <a:prstDash val="solid"/>
                      <a:round/>
                      <a:headEnd type="none" w="med" len="med"/>
                      <a:tailEnd type="none" w="med" len="med"/>
                    </a:lnL>
                    <a:lnR w="12700" cap="flat" cmpd="sng" algn="ctr">
                      <a:solidFill>
                        <a:srgbClr val="0517B5"/>
                      </a:solidFill>
                      <a:prstDash val="solid"/>
                      <a:round/>
                      <a:headEnd type="none" w="med" len="med"/>
                      <a:tailEnd type="none" w="med" len="med"/>
                    </a:lnR>
                    <a:lnT w="12700" cap="flat" cmpd="sng" algn="ctr">
                      <a:solidFill>
                        <a:srgbClr val="0517B5"/>
                      </a:solidFill>
                      <a:prstDash val="solid"/>
                      <a:round/>
                      <a:headEnd type="none" w="med" len="med"/>
                      <a:tailEnd type="none" w="med" len="med"/>
                    </a:lnT>
                    <a:lnB w="12700" cap="flat" cmpd="sng" algn="ctr">
                      <a:solidFill>
                        <a:srgbClr val="0517B5"/>
                      </a:solidFill>
                      <a:prstDash val="solid"/>
                      <a:round/>
                      <a:headEnd type="none" w="med" len="med"/>
                      <a:tailEnd type="none" w="med" len="med"/>
                    </a:lnB>
                    <a:solidFill>
                      <a:schemeClr val="bg1"/>
                    </a:solidFill>
                  </a:tcPr>
                </a:tc>
                <a:tc gridSpan="2">
                  <a:txBody>
                    <a:bodyPr/>
                    <a:lstStyle/>
                    <a:p>
                      <a:pPr algn="l">
                        <a:lnSpc>
                          <a:spcPct val="115000"/>
                        </a:lnSpc>
                        <a:spcAft>
                          <a:spcPts val="300"/>
                        </a:spcAft>
                        <a:buNone/>
                      </a:pPr>
                      <a:r>
                        <a:rPr lang="en-GB" sz="1100" kern="1200" dirty="0">
                          <a:effectLst/>
                          <a:latin typeface="IBM Plex Sans" panose="020B0503050203000203" pitchFamily="34" charset="0"/>
                        </a:rPr>
                        <a:t>‘We want to experiment and learn from failure so that we can rapidly advance towards our ambitions for sustainability-oriented innovation, but we also fear failure and finger-pointing and so we identify with the risk aversity that characterises the traditional inspection business.’</a:t>
                      </a:r>
                      <a:endParaRPr lang="de-DE" sz="1600" kern="100" dirty="0">
                        <a:effectLst/>
                        <a:latin typeface="IBM Plex Sans" panose="020B0503050203000203" pitchFamily="34" charset="0"/>
                        <a:ea typeface="Yu Mincho" panose="02020400000000000000" pitchFamily="18" charset="-128"/>
                        <a:cs typeface="Times New Roman" panose="02020603050405020304" pitchFamily="18" charset="0"/>
                      </a:endParaRPr>
                    </a:p>
                  </a:txBody>
                  <a:tcPr marL="65792" marR="65792" marT="32896" marB="32896">
                    <a:lnL w="12700" cap="flat" cmpd="sng" algn="ctr">
                      <a:solidFill>
                        <a:srgbClr val="0517B5"/>
                      </a:solidFill>
                      <a:prstDash val="solid"/>
                      <a:round/>
                      <a:headEnd type="none" w="med" len="med"/>
                      <a:tailEnd type="none" w="med" len="med"/>
                    </a:lnL>
                    <a:lnR w="12700" cap="flat" cmpd="sng" algn="ctr">
                      <a:solidFill>
                        <a:srgbClr val="0517B5"/>
                      </a:solidFill>
                      <a:prstDash val="solid"/>
                      <a:round/>
                      <a:headEnd type="none" w="med" len="med"/>
                      <a:tailEnd type="none" w="med" len="med"/>
                    </a:lnR>
                    <a:lnT w="12700" cap="flat" cmpd="sng" algn="ctr">
                      <a:solidFill>
                        <a:srgbClr val="0517B5"/>
                      </a:solidFill>
                      <a:prstDash val="solid"/>
                      <a:round/>
                      <a:headEnd type="none" w="med" len="med"/>
                      <a:tailEnd type="none" w="med" len="med"/>
                    </a:lnT>
                    <a:lnB w="12700" cap="flat" cmpd="sng" algn="ctr">
                      <a:solidFill>
                        <a:srgbClr val="0517B5"/>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699550999"/>
                  </a:ext>
                </a:extLst>
              </a:tr>
              <a:tr h="686297">
                <a:tc>
                  <a:txBody>
                    <a:bodyPr/>
                    <a:lstStyle/>
                    <a:p>
                      <a:pPr algn="l">
                        <a:lnSpc>
                          <a:spcPct val="115000"/>
                        </a:lnSpc>
                        <a:spcAft>
                          <a:spcPts val="300"/>
                        </a:spcAft>
                        <a:buNone/>
                      </a:pPr>
                      <a:r>
                        <a:rPr lang="en-GB" sz="1100" b="1" kern="1200" dirty="0">
                          <a:effectLst/>
                          <a:latin typeface="IBM Plex Sans" panose="020B0503050203000203" pitchFamily="34" charset="0"/>
                        </a:rPr>
                        <a:t>4. Ethnographic Writing</a:t>
                      </a:r>
                      <a:br>
                        <a:rPr lang="en-GB" sz="1100" b="1" kern="1200" dirty="0">
                          <a:effectLst/>
                          <a:latin typeface="IBM Plex Sans" panose="020B0503050203000203" pitchFamily="34" charset="0"/>
                        </a:rPr>
                      </a:br>
                      <a:r>
                        <a:rPr lang="en-GB" sz="1100" b="1" kern="1200" dirty="0">
                          <a:effectLst/>
                          <a:latin typeface="IBM Plex Sans" panose="020B0503050203000203" pitchFamily="34" charset="0"/>
                        </a:rPr>
                        <a:t> </a:t>
                      </a:r>
                      <a:endParaRPr lang="de-DE" sz="1600" b="1" kern="100" dirty="0">
                        <a:effectLst/>
                        <a:latin typeface="IBM Plex Sans" panose="020B0503050203000203" pitchFamily="34" charset="0"/>
                        <a:ea typeface="Yu Mincho" panose="02020400000000000000" pitchFamily="18" charset="-128"/>
                        <a:cs typeface="Times New Roman" panose="02020603050405020304" pitchFamily="18" charset="0"/>
                      </a:endParaRPr>
                    </a:p>
                  </a:txBody>
                  <a:tcPr marL="65792" marR="65792" marT="32896" marB="32896">
                    <a:lnL w="12700" cap="flat" cmpd="sng" algn="ctr">
                      <a:solidFill>
                        <a:srgbClr val="0517B5"/>
                      </a:solidFill>
                      <a:prstDash val="solid"/>
                      <a:round/>
                      <a:headEnd type="none" w="med" len="med"/>
                      <a:tailEnd type="none" w="med" len="med"/>
                    </a:lnL>
                    <a:lnR w="12700" cap="flat" cmpd="sng" algn="ctr">
                      <a:solidFill>
                        <a:srgbClr val="0517B5"/>
                      </a:solidFill>
                      <a:prstDash val="solid"/>
                      <a:round/>
                      <a:headEnd type="none" w="med" len="med"/>
                      <a:tailEnd type="none" w="med" len="med"/>
                    </a:lnR>
                    <a:lnT w="12700" cap="flat" cmpd="sng" algn="ctr">
                      <a:solidFill>
                        <a:srgbClr val="0517B5"/>
                      </a:solidFill>
                      <a:prstDash val="solid"/>
                      <a:round/>
                      <a:headEnd type="none" w="med" len="med"/>
                      <a:tailEnd type="none" w="med" len="med"/>
                    </a:lnT>
                    <a:lnB w="12700" cap="flat" cmpd="sng" algn="ctr">
                      <a:solidFill>
                        <a:srgbClr val="0517B5"/>
                      </a:solidFill>
                      <a:prstDash val="solid"/>
                      <a:round/>
                      <a:headEnd type="none" w="med" len="med"/>
                      <a:tailEnd type="none" w="med" len="med"/>
                    </a:lnB>
                    <a:solidFill>
                      <a:schemeClr val="bg1"/>
                    </a:solidFill>
                  </a:tcPr>
                </a:tc>
                <a:tc>
                  <a:txBody>
                    <a:bodyPr/>
                    <a:lstStyle/>
                    <a:p>
                      <a:pPr algn="l">
                        <a:lnSpc>
                          <a:spcPct val="115000"/>
                        </a:lnSpc>
                        <a:spcAft>
                          <a:spcPts val="300"/>
                        </a:spcAft>
                        <a:buNone/>
                      </a:pPr>
                      <a:r>
                        <a:rPr lang="en-GB" sz="1100" kern="1200" dirty="0">
                          <a:effectLst/>
                          <a:latin typeface="IBM Plex Sans" panose="020B0503050203000203" pitchFamily="34" charset="0"/>
                        </a:rPr>
                        <a:t>Ethnographic descriptions of insights and task domains</a:t>
                      </a:r>
                      <a:endParaRPr lang="de-DE" sz="1600" kern="100" dirty="0">
                        <a:effectLst/>
                        <a:latin typeface="IBM Plex Sans" panose="020B0503050203000203" pitchFamily="34" charset="0"/>
                        <a:ea typeface="Yu Mincho" panose="02020400000000000000" pitchFamily="18" charset="-128"/>
                        <a:cs typeface="Times New Roman" panose="02020603050405020304" pitchFamily="18" charset="0"/>
                      </a:endParaRPr>
                    </a:p>
                  </a:txBody>
                  <a:tcPr marL="65792" marR="65792" marT="32896" marB="32896">
                    <a:lnL w="12700" cap="flat" cmpd="sng" algn="ctr">
                      <a:solidFill>
                        <a:srgbClr val="0517B5"/>
                      </a:solidFill>
                      <a:prstDash val="solid"/>
                      <a:round/>
                      <a:headEnd type="none" w="med" len="med"/>
                      <a:tailEnd type="none" w="med" len="med"/>
                    </a:lnL>
                    <a:lnR w="12700" cap="flat" cmpd="sng" algn="ctr">
                      <a:solidFill>
                        <a:srgbClr val="0517B5"/>
                      </a:solidFill>
                      <a:prstDash val="solid"/>
                      <a:round/>
                      <a:headEnd type="none" w="med" len="med"/>
                      <a:tailEnd type="none" w="med" len="med"/>
                    </a:lnR>
                    <a:lnT w="12700" cap="flat" cmpd="sng" algn="ctr">
                      <a:solidFill>
                        <a:srgbClr val="0517B5"/>
                      </a:solidFill>
                      <a:prstDash val="solid"/>
                      <a:round/>
                      <a:headEnd type="none" w="med" len="med"/>
                      <a:tailEnd type="none" w="med" len="med"/>
                    </a:lnT>
                    <a:lnB w="12700" cap="flat" cmpd="sng" algn="ctr">
                      <a:solidFill>
                        <a:srgbClr val="0517B5"/>
                      </a:solidFill>
                      <a:prstDash val="solid"/>
                      <a:round/>
                      <a:headEnd type="none" w="med" len="med"/>
                      <a:tailEnd type="none" w="med" len="med"/>
                    </a:lnB>
                    <a:solidFill>
                      <a:schemeClr val="bg1"/>
                    </a:solidFill>
                  </a:tcPr>
                </a:tc>
                <a:tc gridSpan="2">
                  <a:txBody>
                    <a:bodyPr/>
                    <a:lstStyle/>
                    <a:p>
                      <a:pPr algn="l">
                        <a:lnSpc>
                          <a:spcPct val="115000"/>
                        </a:lnSpc>
                        <a:spcAft>
                          <a:spcPts val="300"/>
                        </a:spcAft>
                        <a:buNone/>
                      </a:pPr>
                      <a:r>
                        <a:rPr lang="en-GB" sz="1100" kern="1200" dirty="0">
                          <a:effectLst/>
                          <a:latin typeface="IBM Plex Sans" panose="020B0503050203000203" pitchFamily="34" charset="0"/>
                        </a:rPr>
                        <a:t>Insight 1: A failure-tolerant and inclusive sustainable innovation culture presented in a one-sentence summary, an illustrative statement, short description and empirical evidence supporting the insight and task domains (Fostering an Innovation Mindset and Promoting Sustainability Literacy), lessons learned from the insight and discussion of implications with reference to research.</a:t>
                      </a:r>
                      <a:endParaRPr lang="de-DE" sz="1600" kern="100" dirty="0">
                        <a:effectLst/>
                        <a:latin typeface="IBM Plex Sans" panose="020B0503050203000203" pitchFamily="34" charset="0"/>
                        <a:ea typeface="Yu Mincho" panose="02020400000000000000" pitchFamily="18" charset="-128"/>
                        <a:cs typeface="Times New Roman" panose="02020603050405020304" pitchFamily="18" charset="0"/>
                      </a:endParaRPr>
                    </a:p>
                  </a:txBody>
                  <a:tcPr marL="65792" marR="65792" marT="32896" marB="32896">
                    <a:lnL w="12700" cap="flat" cmpd="sng" algn="ctr">
                      <a:solidFill>
                        <a:srgbClr val="0517B5"/>
                      </a:solidFill>
                      <a:prstDash val="solid"/>
                      <a:round/>
                      <a:headEnd type="none" w="med" len="med"/>
                      <a:tailEnd type="none" w="med" len="med"/>
                    </a:lnL>
                    <a:lnR w="12700" cap="flat" cmpd="sng" algn="ctr">
                      <a:solidFill>
                        <a:srgbClr val="0517B5"/>
                      </a:solidFill>
                      <a:prstDash val="solid"/>
                      <a:round/>
                      <a:headEnd type="none" w="med" len="med"/>
                      <a:tailEnd type="none" w="med" len="med"/>
                    </a:lnR>
                    <a:lnT w="12700" cap="flat" cmpd="sng" algn="ctr">
                      <a:solidFill>
                        <a:srgbClr val="0517B5"/>
                      </a:solidFill>
                      <a:prstDash val="solid"/>
                      <a:round/>
                      <a:headEnd type="none" w="med" len="med"/>
                      <a:tailEnd type="none" w="med" len="med"/>
                    </a:lnT>
                    <a:lnB w="12700" cap="flat" cmpd="sng" algn="ctr">
                      <a:solidFill>
                        <a:srgbClr val="0517B5"/>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499450424"/>
                  </a:ext>
                </a:extLst>
              </a:tr>
            </a:tbl>
          </a:graphicData>
        </a:graphic>
      </p:graphicFrame>
      <p:sp>
        <p:nvSpPr>
          <p:cNvPr id="3" name="Footer Placeholder 4">
            <a:extLst>
              <a:ext uri="{FF2B5EF4-FFF2-40B4-BE49-F238E27FC236}">
                <a16:creationId xmlns:a16="http://schemas.microsoft.com/office/drawing/2014/main" id="{6F5DBD77-1BD1-9578-80C1-0557ECBD3B1B}"/>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37473692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387BC-89BD-BFC9-FB8A-36052EB4A09C}"/>
            </a:ext>
          </a:extLst>
        </p:cNvPr>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474ED3F1-11CC-D127-8E42-F9AE86109457}"/>
              </a:ext>
            </a:extLst>
          </p:cNvPr>
          <p:cNvSpPr>
            <a:spLocks noGrp="1"/>
          </p:cNvSpPr>
          <p:nvPr>
            <p:ph idx="1"/>
          </p:nvPr>
        </p:nvSpPr>
        <p:spPr>
          <a:xfrm>
            <a:off x="838200" y="1825625"/>
            <a:ext cx="10515600" cy="4351338"/>
          </a:xfrm>
        </p:spPr>
        <p:txBody>
          <a:bodyPr>
            <a:normAutofit/>
          </a:bodyPr>
          <a:lstStyle/>
          <a:p>
            <a:pPr marL="0" indent="0">
              <a:buClr>
                <a:schemeClr val="tx1"/>
              </a:buClr>
              <a:buNone/>
              <a:defRPr/>
            </a:pPr>
            <a:r>
              <a:rPr lang="en-US" sz="2000" dirty="0"/>
              <a:t>The first set of practices </a:t>
            </a:r>
            <a:r>
              <a:rPr lang="de-DE" sz="2000" dirty="0"/>
              <a:t>(</a:t>
            </a:r>
            <a:r>
              <a:rPr lang="de-DE" sz="2000" dirty="0" err="1"/>
              <a:t>marked</a:t>
            </a:r>
            <a:r>
              <a:rPr lang="de-DE" sz="2000" dirty="0"/>
              <a:t> </a:t>
            </a:r>
            <a:r>
              <a:rPr lang="de-DE" sz="2000" dirty="0" err="1"/>
              <a:t>with</a:t>
            </a:r>
            <a:r>
              <a:rPr lang="en-US" sz="2000" dirty="0"/>
              <a:t>     ) and methods (marked with     ) digs beneath the surface of officially espoused values and prescribed practices to uncover implicit notions, values, tensions and values-action gaps. It addresses the question: </a:t>
            </a:r>
          </a:p>
          <a:p>
            <a:pPr>
              <a:buClr>
                <a:srgbClr val="0517B5"/>
              </a:buClr>
              <a:buFont typeface="Helvetica" panose="020B0604020202020204" pitchFamily="34" charset="0"/>
              <a:buChar char="│"/>
              <a:defRPr/>
            </a:pPr>
            <a:r>
              <a:rPr lang="en-US" sz="2000" dirty="0">
                <a:solidFill>
                  <a:srgbClr val="0517B5"/>
                </a:solidFill>
              </a:rPr>
              <a:t>How can we identify implicit notions and values, practices and artefacts to explain tensions and values-action gaps?</a:t>
            </a:r>
            <a:endParaRPr lang="en-GB" sz="2000" dirty="0">
              <a:solidFill>
                <a:srgbClr val="0517B5"/>
              </a:solidFill>
            </a:endParaRPr>
          </a:p>
        </p:txBody>
      </p:sp>
      <p:pic>
        <p:nvPicPr>
          <p:cNvPr id="8" name="Picture 7">
            <a:extLst>
              <a:ext uri="{FF2B5EF4-FFF2-40B4-BE49-F238E27FC236}">
                <a16:creationId xmlns:a16="http://schemas.microsoft.com/office/drawing/2014/main" id="{426316D3-C762-9A9F-68FB-FBDC43E6F56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3935" y="5977314"/>
            <a:ext cx="2119865" cy="744161"/>
          </a:xfrm>
          <a:prstGeom prst="rect">
            <a:avLst/>
          </a:prstGeom>
        </p:spPr>
      </p:pic>
      <p:sp>
        <p:nvSpPr>
          <p:cNvPr id="2" name="Title 1">
            <a:extLst>
              <a:ext uri="{FF2B5EF4-FFF2-40B4-BE49-F238E27FC236}">
                <a16:creationId xmlns:a16="http://schemas.microsoft.com/office/drawing/2014/main" id="{013E7600-F9F1-5ED2-6BCE-09E51C08801C}"/>
              </a:ext>
            </a:extLst>
          </p:cNvPr>
          <p:cNvSpPr>
            <a:spLocks noGrp="1"/>
          </p:cNvSpPr>
          <p:nvPr>
            <p:ph type="title"/>
          </p:nvPr>
        </p:nvSpPr>
        <p:spPr/>
        <p:txBody>
          <a:bodyPr>
            <a:normAutofit/>
          </a:bodyPr>
          <a:lstStyle/>
          <a:p>
            <a:r>
              <a:rPr lang="en-GB" sz="1800" b="1" dirty="0">
                <a:solidFill>
                  <a:srgbClr val="0517B5"/>
                </a:solidFill>
              </a:rPr>
              <a:t>Chapter 4 / Conceiving Innovation Cultures</a:t>
            </a:r>
            <a:br>
              <a:rPr lang="en-GB" sz="1800" b="1" dirty="0">
                <a:solidFill>
                  <a:srgbClr val="0517B5"/>
                </a:solidFill>
              </a:rPr>
            </a:br>
            <a:r>
              <a:rPr lang="en-US" sz="3600" dirty="0">
                <a:solidFill>
                  <a:srgbClr val="0517B5"/>
                </a:solidFill>
              </a:rPr>
              <a:t>Practices and Methods: Contextual Inquiry</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F115F0EA-77BE-8FA2-FC48-6FC99210348F}"/>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pic>
        <p:nvPicPr>
          <p:cNvPr id="6" name="Graphic 5" descr="Stop outline">
            <a:extLst>
              <a:ext uri="{FF2B5EF4-FFF2-40B4-BE49-F238E27FC236}">
                <a16:creationId xmlns:a16="http://schemas.microsoft.com/office/drawing/2014/main" id="{2D8C7A1E-D16F-0816-5883-CE1AAD2530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9070" y="1856105"/>
            <a:ext cx="277495" cy="277495"/>
          </a:xfrm>
          <a:prstGeom prst="rect">
            <a:avLst/>
          </a:prstGeom>
        </p:spPr>
      </p:pic>
      <p:sp>
        <p:nvSpPr>
          <p:cNvPr id="7" name="Oval 6">
            <a:extLst>
              <a:ext uri="{FF2B5EF4-FFF2-40B4-BE49-F238E27FC236}">
                <a16:creationId xmlns:a16="http://schemas.microsoft.com/office/drawing/2014/main" id="{69A55CEB-4F38-6676-A2F4-6ABE74F59999}"/>
              </a:ext>
            </a:extLst>
          </p:cNvPr>
          <p:cNvSpPr/>
          <p:nvPr/>
        </p:nvSpPr>
        <p:spPr>
          <a:xfrm>
            <a:off x="8800147" y="1885949"/>
            <a:ext cx="219600" cy="217805"/>
          </a:xfrm>
          <a:prstGeom prst="ellipse">
            <a:avLst/>
          </a:prstGeom>
          <a:solidFill>
            <a:schemeClr val="bg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4">
            <a:extLst>
              <a:ext uri="{FF2B5EF4-FFF2-40B4-BE49-F238E27FC236}">
                <a16:creationId xmlns:a16="http://schemas.microsoft.com/office/drawing/2014/main" id="{40A7E5F2-8F5C-DB05-B677-5DEB799EB878}"/>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spTree>
    <p:extLst>
      <p:ext uri="{BB962C8B-B14F-4D97-AF65-F5344CB8AC3E}">
        <p14:creationId xmlns:p14="http://schemas.microsoft.com/office/powerpoint/2010/main" val="40253570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D5169-53CA-8092-FBF2-AC165B3DE2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27A386-6A83-61B0-F52D-658C5643974A}"/>
              </a:ext>
            </a:extLst>
          </p:cNvPr>
          <p:cNvSpPr>
            <a:spLocks noGrp="1"/>
          </p:cNvSpPr>
          <p:nvPr>
            <p:ph type="title"/>
          </p:nvPr>
        </p:nvSpPr>
        <p:spPr>
          <a:xfrm>
            <a:off x="838200" y="573561"/>
            <a:ext cx="10515600" cy="1423331"/>
          </a:xfrm>
        </p:spPr>
        <p:txBody>
          <a:bodyPr>
            <a:normAutofit/>
          </a:bodyPr>
          <a:lstStyle/>
          <a:p>
            <a:r>
              <a:rPr lang="en-GB" sz="1800" b="1" dirty="0">
                <a:solidFill>
                  <a:srgbClr val="0517B5"/>
                </a:solidFill>
              </a:rPr>
              <a:t>Chapter 4 / Conceiving Innovation Cultures</a:t>
            </a:r>
            <a:br>
              <a:rPr lang="en-GB" sz="2000" b="1" dirty="0">
                <a:solidFill>
                  <a:srgbClr val="0517B5"/>
                </a:solidFill>
              </a:rPr>
            </a:br>
            <a:r>
              <a:rPr lang="en-US" sz="3600" dirty="0">
                <a:solidFill>
                  <a:srgbClr val="0517B5"/>
                </a:solidFill>
              </a:rPr>
              <a:t>Practices and Methods:</a:t>
            </a:r>
            <a:br>
              <a:rPr lang="en-US" sz="3600" dirty="0">
                <a:solidFill>
                  <a:srgbClr val="0517B5"/>
                </a:solidFill>
              </a:rPr>
            </a:br>
            <a:r>
              <a:rPr lang="en-US" sz="3600" i="1" dirty="0">
                <a:solidFill>
                  <a:srgbClr val="0517B5"/>
                </a:solidFill>
              </a:rPr>
              <a:t>15. Contextual Inquiry</a:t>
            </a:r>
            <a:r>
              <a:rPr lang="en-US" sz="3600" i="1" baseline="30000" dirty="0">
                <a:solidFill>
                  <a:srgbClr val="0517B5"/>
                </a:solidFill>
              </a:rPr>
              <a:t>8</a:t>
            </a:r>
            <a:endParaRPr lang="en-GB" sz="3600" i="1" noProof="0" dirty="0">
              <a:solidFill>
                <a:srgbClr val="0517B5"/>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1BF56871-7826-186F-410D-DABF39E39087}"/>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33B30340-0FD7-5F54-D8C9-E8E8672C3F4D}"/>
              </a:ext>
            </a:extLst>
          </p:cNvPr>
          <p:cNvSpPr>
            <a:spLocks noGrp="1"/>
          </p:cNvSpPr>
          <p:nvPr>
            <p:ph idx="1"/>
          </p:nvPr>
        </p:nvSpPr>
        <p:spPr>
          <a:xfrm>
            <a:off x="3399866" y="2069450"/>
            <a:ext cx="7953934"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gain a holistic understanding of an </a:t>
            </a:r>
            <a:r>
              <a:rPr lang="en-US" sz="2000" i="1" dirty="0" err="1"/>
              <a:t>organisation’s</a:t>
            </a:r>
            <a:r>
              <a:rPr lang="en-US" sz="2000" i="1" dirty="0"/>
              <a:t> innovation culture?</a:t>
            </a:r>
            <a:endParaRPr lang="en-US" sz="2000" baseline="30000" dirty="0">
              <a:cs typeface="+mn-cs"/>
            </a:endParaRPr>
          </a:p>
          <a:p>
            <a:pPr marL="0" indent="0">
              <a:buClr>
                <a:schemeClr val="tx1"/>
              </a:buClr>
              <a:buNone/>
              <a:defRPr/>
            </a:pPr>
            <a:r>
              <a:rPr lang="en-US" sz="1600" b="1" dirty="0">
                <a:solidFill>
                  <a:srgbClr val="0517B5"/>
                </a:solidFill>
              </a:rPr>
              <a:t>APPROACH: </a:t>
            </a:r>
            <a:r>
              <a:rPr lang="en-US" sz="2000" dirty="0"/>
              <a:t>Understand an </a:t>
            </a:r>
            <a:r>
              <a:rPr lang="en-US" sz="2000" dirty="0" err="1"/>
              <a:t>organisation’s</a:t>
            </a:r>
            <a:r>
              <a:rPr lang="en-US" sz="2000" dirty="0"/>
              <a:t> culture by having researchers immerse themselves in their informants’ everyday work environments and collaborate with them to uncover and interpret cultural practices and implicit notions in real-time. </a:t>
            </a:r>
          </a:p>
          <a:p>
            <a:pPr marL="0" indent="0">
              <a:buClr>
                <a:schemeClr val="tx1"/>
              </a:buClr>
              <a:buNone/>
              <a:defRPr/>
            </a:pPr>
            <a:r>
              <a:rPr lang="en-US" sz="1600" b="1" dirty="0">
                <a:solidFill>
                  <a:srgbClr val="0517B5"/>
                </a:solidFill>
              </a:rPr>
              <a:t>RELATED METHODS: </a:t>
            </a:r>
            <a:r>
              <a:rPr lang="en-US" sz="2000" i="1" dirty="0"/>
              <a:t>Rapid Ethnography, Mapping Competing Values, Memetics, Focus Groups, Cultural Survey, Sensemaking</a:t>
            </a:r>
            <a:endParaRPr lang="en-GB" sz="2000" i="1" dirty="0"/>
          </a:p>
          <a:p>
            <a:pPr marL="0" indent="0">
              <a:buClr>
                <a:schemeClr val="tx1"/>
              </a:buClr>
              <a:buNone/>
              <a:defRPr/>
            </a:pPr>
            <a:endParaRPr lang="en-GB" sz="2000" dirty="0"/>
          </a:p>
        </p:txBody>
      </p:sp>
      <p:pic>
        <p:nvPicPr>
          <p:cNvPr id="18" name="Picture 17">
            <a:extLst>
              <a:ext uri="{FF2B5EF4-FFF2-40B4-BE49-F238E27FC236}">
                <a16:creationId xmlns:a16="http://schemas.microsoft.com/office/drawing/2014/main" id="{C672688F-3888-90B7-E885-4F6C114D4C9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3015" y="2067679"/>
            <a:ext cx="2123029" cy="2123029"/>
          </a:xfrm>
          <a:prstGeom prst="rect">
            <a:avLst/>
          </a:prstGeom>
        </p:spPr>
      </p:pic>
      <p:sp>
        <p:nvSpPr>
          <p:cNvPr id="3" name="Footer Placeholder 4">
            <a:extLst>
              <a:ext uri="{FF2B5EF4-FFF2-40B4-BE49-F238E27FC236}">
                <a16:creationId xmlns:a16="http://schemas.microsoft.com/office/drawing/2014/main" id="{5D5D6A94-BCD7-B305-CB34-4F0F1FB689C6}"/>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4" name="Picture 7">
            <a:extLst>
              <a:ext uri="{FF2B5EF4-FFF2-40B4-BE49-F238E27FC236}">
                <a16:creationId xmlns:a16="http://schemas.microsoft.com/office/drawing/2014/main" id="{B2FECB0A-759F-39D4-CE7D-C164D23F68A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36151895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74C6C-0182-2F5B-2035-782959A4F3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EA514D-D168-61BC-3D59-0C3361B10219}"/>
              </a:ext>
            </a:extLst>
          </p:cNvPr>
          <p:cNvSpPr>
            <a:spLocks noGrp="1"/>
          </p:cNvSpPr>
          <p:nvPr>
            <p:ph type="title"/>
          </p:nvPr>
        </p:nvSpPr>
        <p:spPr>
          <a:xfrm>
            <a:off x="838200" y="553387"/>
            <a:ext cx="10515600" cy="1456394"/>
          </a:xfrm>
        </p:spPr>
        <p:txBody>
          <a:bodyPr>
            <a:normAutofit/>
          </a:bodyPr>
          <a:lstStyle/>
          <a:p>
            <a:r>
              <a:rPr lang="en-GB" sz="1800" b="1" dirty="0">
                <a:solidFill>
                  <a:srgbClr val="0517B5"/>
                </a:solidFill>
              </a:rPr>
              <a:t>Chapter 4 / Conceiving Innovation Cultures</a:t>
            </a:r>
            <a:br>
              <a:rPr lang="en-GB" sz="2000" b="1" dirty="0">
                <a:solidFill>
                  <a:srgbClr val="0517B5"/>
                </a:solidFill>
              </a:rPr>
            </a:br>
            <a:r>
              <a:rPr lang="en-US" sz="3600" dirty="0">
                <a:solidFill>
                  <a:srgbClr val="0517B5"/>
                </a:solidFill>
              </a:rPr>
              <a:t>Practices and Methods: </a:t>
            </a:r>
            <a:br>
              <a:rPr lang="en-US" sz="3600" dirty="0">
                <a:solidFill>
                  <a:srgbClr val="0517B5"/>
                </a:solidFill>
              </a:rPr>
            </a:br>
            <a:r>
              <a:rPr lang="en-US" sz="3600" i="1" dirty="0">
                <a:solidFill>
                  <a:srgbClr val="0517B5"/>
                </a:solidFill>
              </a:rPr>
              <a:t>16. Cultural Surveys</a:t>
            </a:r>
            <a:r>
              <a:rPr lang="en-US" sz="3600" i="1" baseline="30000" dirty="0">
                <a:solidFill>
                  <a:srgbClr val="0517B5"/>
                </a:solidFill>
              </a:rPr>
              <a:t>9</a:t>
            </a:r>
            <a:endParaRPr lang="en-GB" sz="3600" i="1" baseline="30000" dirty="0">
              <a:solidFill>
                <a:srgbClr val="0517B5"/>
              </a:solidFill>
            </a:endParaRPr>
          </a:p>
        </p:txBody>
      </p:sp>
      <p:sp>
        <p:nvSpPr>
          <p:cNvPr id="5" name="Slide Number Placeholder 4">
            <a:extLst>
              <a:ext uri="{FF2B5EF4-FFF2-40B4-BE49-F238E27FC236}">
                <a16:creationId xmlns:a16="http://schemas.microsoft.com/office/drawing/2014/main" id="{3F876626-91BF-5F7A-57DD-BB2662C80C6D}"/>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33C14DF0-E9A3-63D0-B9DD-C08F6D2A8908}"/>
              </a:ext>
            </a:extLst>
          </p:cNvPr>
          <p:cNvSpPr>
            <a:spLocks noGrp="1"/>
          </p:cNvSpPr>
          <p:nvPr>
            <p:ph idx="1"/>
          </p:nvPr>
        </p:nvSpPr>
        <p:spPr>
          <a:xfrm>
            <a:off x="3406592" y="2074403"/>
            <a:ext cx="7947208"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identify starting points for interventions and transformation with limited effort?</a:t>
            </a:r>
          </a:p>
          <a:p>
            <a:pPr marL="0" indent="0">
              <a:buClr>
                <a:schemeClr val="tx1"/>
              </a:buClr>
              <a:buNone/>
              <a:defRPr/>
            </a:pPr>
            <a:r>
              <a:rPr lang="en-US" sz="1600" b="1" dirty="0">
                <a:solidFill>
                  <a:srgbClr val="0517B5"/>
                </a:solidFill>
              </a:rPr>
              <a:t>APPROACH: </a:t>
            </a:r>
            <a:r>
              <a:rPr lang="en-US" sz="2000" dirty="0"/>
              <a:t>Reach a large sample of informants (</a:t>
            </a:r>
            <a:r>
              <a:rPr lang="en-US" sz="2000" dirty="0" err="1"/>
              <a:t>anonymised</a:t>
            </a:r>
            <a:r>
              <a:rPr lang="en-US" sz="2000" dirty="0"/>
              <a:t> to ensure confidentiality) and conduct comparative analysis of cultural variables based on dimensional models of culture. Employ custom-made surveys to compare specific notions, values and practices. </a:t>
            </a:r>
          </a:p>
          <a:p>
            <a:pPr marL="0" indent="0">
              <a:buClr>
                <a:schemeClr val="tx1"/>
              </a:buClr>
              <a:buNone/>
              <a:defRPr/>
            </a:pPr>
            <a:r>
              <a:rPr lang="en-US" sz="1600" b="1" dirty="0">
                <a:solidFill>
                  <a:srgbClr val="0517B5"/>
                </a:solidFill>
              </a:rPr>
              <a:t>EXAMPLE: </a:t>
            </a:r>
            <a:r>
              <a:rPr lang="en-US" sz="2000" dirty="0"/>
              <a:t>A survey of innovation and executive managers from 85 Austrian firms examined the relationship between competing values and sustainable innovation performance. Values </a:t>
            </a:r>
            <a:r>
              <a:rPr lang="en-US" sz="2000" dirty="0" err="1"/>
              <a:t>emphasising</a:t>
            </a:r>
            <a:r>
              <a:rPr lang="en-US" sz="2000" dirty="0"/>
              <a:t> internal orientation can hinder sustainable innovation, whereas values that </a:t>
            </a:r>
            <a:r>
              <a:rPr lang="en-US" sz="2000" dirty="0" err="1"/>
              <a:t>prioritise</a:t>
            </a:r>
            <a:r>
              <a:rPr lang="en-US" sz="2000" dirty="0"/>
              <a:t> external orientation towards stakeholders are positively linked to sustainable innovation performance.</a:t>
            </a:r>
            <a:endParaRPr lang="en-GB" sz="2000" dirty="0"/>
          </a:p>
        </p:txBody>
      </p:sp>
      <p:sp>
        <p:nvSpPr>
          <p:cNvPr id="3" name="Footer Placeholder 4">
            <a:extLst>
              <a:ext uri="{FF2B5EF4-FFF2-40B4-BE49-F238E27FC236}">
                <a16:creationId xmlns:a16="http://schemas.microsoft.com/office/drawing/2014/main" id="{16C62A51-1AC1-FE56-1E61-6CBB43673D18}"/>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6">
            <a:extLst>
              <a:ext uri="{FF2B5EF4-FFF2-40B4-BE49-F238E27FC236}">
                <a16:creationId xmlns:a16="http://schemas.microsoft.com/office/drawing/2014/main" id="{F981E849-7929-EC23-372C-E7C414A04F6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7291" y="2070297"/>
            <a:ext cx="2118474" cy="2118474"/>
          </a:xfrm>
          <a:prstGeom prst="rect">
            <a:avLst/>
          </a:prstGeom>
        </p:spPr>
      </p:pic>
      <p:pic>
        <p:nvPicPr>
          <p:cNvPr id="4" name="Picture 7">
            <a:extLst>
              <a:ext uri="{FF2B5EF4-FFF2-40B4-BE49-F238E27FC236}">
                <a16:creationId xmlns:a16="http://schemas.microsoft.com/office/drawing/2014/main" id="{2C6FAACC-A71D-0D61-4029-7117667F4D2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29726218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E44D1-2417-1A64-1D40-79FE5BE570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78D55C-4791-A0D3-FAAA-9FE6AE38C594}"/>
              </a:ext>
            </a:extLst>
          </p:cNvPr>
          <p:cNvSpPr>
            <a:spLocks noGrp="1"/>
          </p:cNvSpPr>
          <p:nvPr>
            <p:ph type="title"/>
          </p:nvPr>
        </p:nvSpPr>
        <p:spPr>
          <a:xfrm>
            <a:off x="838200" y="613901"/>
            <a:ext cx="10515600" cy="1325563"/>
          </a:xfrm>
        </p:spPr>
        <p:txBody>
          <a:bodyPr>
            <a:normAutofit fontScale="90000"/>
          </a:bodyPr>
          <a:lstStyle/>
          <a:p>
            <a:r>
              <a:rPr lang="en-GB" sz="2000" b="1" dirty="0">
                <a:solidFill>
                  <a:srgbClr val="0517B5"/>
                </a:solidFill>
              </a:rPr>
              <a:t>Chapter 4 / Conceiving Innovation Cultures</a:t>
            </a:r>
            <a:br>
              <a:rPr lang="en-GB" sz="20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17. Mapping Competing Values</a:t>
            </a:r>
            <a:r>
              <a:rPr lang="en-US" sz="4000" i="1" baseline="30000" dirty="0">
                <a:solidFill>
                  <a:srgbClr val="0517B5"/>
                </a:solidFill>
              </a:rPr>
              <a:t>10</a:t>
            </a:r>
            <a:endParaRPr lang="en-GB" sz="4000" i="1" baseline="30000" dirty="0">
              <a:solidFill>
                <a:srgbClr val="0517B5"/>
              </a:solidFill>
            </a:endParaRPr>
          </a:p>
        </p:txBody>
      </p:sp>
      <p:sp>
        <p:nvSpPr>
          <p:cNvPr id="5" name="Slide Number Placeholder 4">
            <a:extLst>
              <a:ext uri="{FF2B5EF4-FFF2-40B4-BE49-F238E27FC236}">
                <a16:creationId xmlns:a16="http://schemas.microsoft.com/office/drawing/2014/main" id="{FE1E45C1-0916-67BB-E7DE-8A67B9455E9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219CF4EF-469C-A025-F6B9-BEE67CCB600F}"/>
              </a:ext>
            </a:extLst>
          </p:cNvPr>
          <p:cNvSpPr>
            <a:spLocks noGrp="1"/>
          </p:cNvSpPr>
          <p:nvPr>
            <p:ph idx="1"/>
          </p:nvPr>
        </p:nvSpPr>
        <p:spPr>
          <a:xfrm>
            <a:off x="3406594" y="2074401"/>
            <a:ext cx="7947206"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uncover competing values and tensions with limited effort?</a:t>
            </a:r>
          </a:p>
          <a:p>
            <a:pPr marL="0" indent="0">
              <a:buClr>
                <a:schemeClr val="tx1"/>
              </a:buClr>
              <a:buNone/>
              <a:defRPr/>
            </a:pPr>
            <a:r>
              <a:rPr lang="en-US" sz="1600" b="1" dirty="0">
                <a:solidFill>
                  <a:srgbClr val="0517B5"/>
                </a:solidFill>
              </a:rPr>
              <a:t>APPROACH: </a:t>
            </a:r>
            <a:r>
              <a:rPr lang="en-US" sz="2000" dirty="0"/>
              <a:t>Reveal employees’ implicit values to map typical values and </a:t>
            </a:r>
            <a:r>
              <a:rPr lang="en-US" sz="2000" dirty="0" err="1"/>
              <a:t>behaviours</a:t>
            </a:r>
            <a:r>
              <a:rPr lang="en-US" sz="2000" dirty="0"/>
              <a:t> across three groups of employees. ‘Star employees’ and the ‘leadership team’ represent the most highly valued values in the </a:t>
            </a:r>
            <a:r>
              <a:rPr lang="en-US" sz="2000" dirty="0" err="1"/>
              <a:t>organisation</a:t>
            </a:r>
            <a:r>
              <a:rPr lang="en-US" sz="2000" dirty="0"/>
              <a:t>. ‘Not so hot’ employees provide greater context and insights into values that hinder an innovation culture. </a:t>
            </a:r>
          </a:p>
          <a:p>
            <a:pPr marL="0" indent="0">
              <a:buClr>
                <a:schemeClr val="tx1"/>
              </a:buClr>
              <a:buNone/>
              <a:defRPr/>
            </a:pPr>
            <a:r>
              <a:rPr lang="en-US" sz="1600" b="1" dirty="0">
                <a:solidFill>
                  <a:srgbClr val="0517B5"/>
                </a:solidFill>
              </a:rPr>
              <a:t>EXAMPLE: </a:t>
            </a:r>
            <a:r>
              <a:rPr lang="en-US" sz="2000" dirty="0"/>
              <a:t>This method helped to reveal tensions between guiding values for sustainable innovation in an inspection firm: </a:t>
            </a:r>
            <a:r>
              <a:rPr lang="en-US" sz="2000" i="1" dirty="0"/>
              <a:t>Experimentation</a:t>
            </a:r>
            <a:r>
              <a:rPr lang="en-US" sz="2000" dirty="0"/>
              <a:t> and failure tolerance of star employees contrasted with risk aversion and performance orientation valued by the leadership team. </a:t>
            </a:r>
            <a:endParaRPr lang="en-GB" sz="2000" dirty="0"/>
          </a:p>
        </p:txBody>
      </p:sp>
      <p:sp>
        <p:nvSpPr>
          <p:cNvPr id="3" name="Footer Placeholder 4">
            <a:extLst>
              <a:ext uri="{FF2B5EF4-FFF2-40B4-BE49-F238E27FC236}">
                <a16:creationId xmlns:a16="http://schemas.microsoft.com/office/drawing/2014/main" id="{64918750-C92F-96D6-C3BA-94BE48C0FAEB}"/>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8">
            <a:extLst>
              <a:ext uri="{FF2B5EF4-FFF2-40B4-BE49-F238E27FC236}">
                <a16:creationId xmlns:a16="http://schemas.microsoft.com/office/drawing/2014/main" id="{E924EFC7-0F5A-73CF-5261-FD2528E037D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1225" y="2070387"/>
            <a:ext cx="2120400" cy="2120400"/>
          </a:xfrm>
          <a:prstGeom prst="rect">
            <a:avLst/>
          </a:prstGeom>
        </p:spPr>
      </p:pic>
      <p:pic>
        <p:nvPicPr>
          <p:cNvPr id="4" name="Picture 7">
            <a:extLst>
              <a:ext uri="{FF2B5EF4-FFF2-40B4-BE49-F238E27FC236}">
                <a16:creationId xmlns:a16="http://schemas.microsoft.com/office/drawing/2014/main" id="{1655225D-8ED7-3B25-BD10-48B37CB9AF6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6605072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8B656-850F-36B5-ADFC-F750C8EDD7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4AE815-4DE1-98ED-A029-2EA12033D970}"/>
              </a:ext>
            </a:extLst>
          </p:cNvPr>
          <p:cNvSpPr>
            <a:spLocks noGrp="1"/>
          </p:cNvSpPr>
          <p:nvPr>
            <p:ph type="title"/>
          </p:nvPr>
        </p:nvSpPr>
        <p:spPr>
          <a:xfrm>
            <a:off x="838200" y="620621"/>
            <a:ext cx="10515600" cy="1325563"/>
          </a:xfrm>
        </p:spPr>
        <p:txBody>
          <a:bodyPr>
            <a:normAutofit fontScale="90000"/>
          </a:bodyPr>
          <a:lstStyle/>
          <a:p>
            <a:r>
              <a:rPr lang="en-GB" sz="2000" b="1" dirty="0">
                <a:solidFill>
                  <a:srgbClr val="0517B5"/>
                </a:solidFill>
              </a:rPr>
              <a:t>Chapter 4 / Conceiving Innovation Cultures</a:t>
            </a:r>
            <a:br>
              <a:rPr lang="en-GB" sz="2000" b="1" dirty="0">
                <a:solidFill>
                  <a:srgbClr val="0517B5"/>
                </a:solidFill>
              </a:rPr>
            </a:br>
            <a:r>
              <a:rPr lang="en-US" sz="4000" dirty="0">
                <a:solidFill>
                  <a:srgbClr val="0517B5"/>
                </a:solidFill>
              </a:rPr>
              <a:t>Practices and Methods: </a:t>
            </a:r>
            <a:br>
              <a:rPr lang="en-US" sz="4000" dirty="0">
                <a:solidFill>
                  <a:srgbClr val="0517B5"/>
                </a:solidFill>
              </a:rPr>
            </a:br>
            <a:r>
              <a:rPr lang="en-US" sz="4000" i="1" dirty="0">
                <a:solidFill>
                  <a:srgbClr val="0517B5"/>
                </a:solidFill>
              </a:rPr>
              <a:t>18. Rapid Ethnography</a:t>
            </a:r>
            <a:r>
              <a:rPr lang="en-US" sz="4000" i="1" baseline="30000" dirty="0">
                <a:solidFill>
                  <a:srgbClr val="0517B5"/>
                </a:solidFill>
              </a:rPr>
              <a:t>11</a:t>
            </a:r>
            <a:endParaRPr lang="en-GB" sz="4000" i="1" baseline="30000" dirty="0">
              <a:solidFill>
                <a:srgbClr val="0517B5"/>
              </a:solidFill>
            </a:endParaRPr>
          </a:p>
        </p:txBody>
      </p:sp>
      <p:sp>
        <p:nvSpPr>
          <p:cNvPr id="5" name="Slide Number Placeholder 4">
            <a:extLst>
              <a:ext uri="{FF2B5EF4-FFF2-40B4-BE49-F238E27FC236}">
                <a16:creationId xmlns:a16="http://schemas.microsoft.com/office/drawing/2014/main" id="{C0F2FDD0-5668-A065-6073-C998F644D00F}"/>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13356B65-809A-899E-0B70-374DEB860CDE}"/>
              </a:ext>
            </a:extLst>
          </p:cNvPr>
          <p:cNvSpPr>
            <a:spLocks noGrp="1"/>
          </p:cNvSpPr>
          <p:nvPr>
            <p:ph idx="1"/>
          </p:nvPr>
        </p:nvSpPr>
        <p:spPr>
          <a:xfrm>
            <a:off x="3406593" y="2074403"/>
            <a:ext cx="7947207"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make it easier for </a:t>
            </a:r>
            <a:r>
              <a:rPr lang="en-US" sz="2000" i="1" dirty="0" err="1"/>
              <a:t>organisations</a:t>
            </a:r>
            <a:r>
              <a:rPr lang="en-US" sz="2000" i="1" dirty="0"/>
              <a:t> to do ethnographic research? </a:t>
            </a:r>
          </a:p>
          <a:p>
            <a:pPr marL="0" indent="0">
              <a:buClr>
                <a:schemeClr val="tx1"/>
              </a:buClr>
              <a:buNone/>
              <a:defRPr/>
            </a:pPr>
            <a:r>
              <a:rPr lang="en-US" sz="1600" b="1" dirty="0">
                <a:solidFill>
                  <a:srgbClr val="0517B5"/>
                </a:solidFill>
              </a:rPr>
              <a:t>APPROACH: </a:t>
            </a:r>
            <a:r>
              <a:rPr lang="en-US" sz="2000" dirty="0"/>
              <a:t>Use interactive exercises and staged activities to streamline the participatory observation of everyday practices. Interpret field material through storytelling, pattern recognition and insight synthesis from multiple perspectives.  </a:t>
            </a:r>
          </a:p>
          <a:p>
            <a:pPr marL="0" indent="0">
              <a:buClr>
                <a:schemeClr val="tx1"/>
              </a:buClr>
              <a:buNone/>
              <a:defRPr/>
            </a:pPr>
            <a:r>
              <a:rPr lang="en-US" sz="1600" b="1" dirty="0">
                <a:solidFill>
                  <a:srgbClr val="0517B5"/>
                </a:solidFill>
              </a:rPr>
              <a:t>EXAMPLE: </a:t>
            </a:r>
            <a:r>
              <a:rPr lang="en-US" sz="2000" dirty="0"/>
              <a:t>Ethnographic research was used to ana lyse how unsustainable practices are reproduced in the multinational clothing company H&amp;M and how processes of reformation and change towards sustainable practices take place. Ethnography was selected for this research because it allowed the analysis of both micro (individual) and macro (social) perspectives on sustainable innovation practices and values-action gaps. </a:t>
            </a:r>
            <a:endParaRPr lang="en-GB" sz="2000" dirty="0"/>
          </a:p>
        </p:txBody>
      </p:sp>
      <p:sp>
        <p:nvSpPr>
          <p:cNvPr id="3" name="Footer Placeholder 4">
            <a:extLst>
              <a:ext uri="{FF2B5EF4-FFF2-40B4-BE49-F238E27FC236}">
                <a16:creationId xmlns:a16="http://schemas.microsoft.com/office/drawing/2014/main" id="{D45B0D3D-CC12-AFC2-EE89-C4A0288CF017}"/>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6">
            <a:extLst>
              <a:ext uri="{FF2B5EF4-FFF2-40B4-BE49-F238E27FC236}">
                <a16:creationId xmlns:a16="http://schemas.microsoft.com/office/drawing/2014/main" id="{46F1774A-5D40-7F81-7068-8502AD6C2B2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11225" y="2074403"/>
            <a:ext cx="2120400" cy="2120400"/>
          </a:xfrm>
          <a:prstGeom prst="rect">
            <a:avLst/>
          </a:prstGeom>
        </p:spPr>
      </p:pic>
      <p:pic>
        <p:nvPicPr>
          <p:cNvPr id="4" name="Picture 7">
            <a:extLst>
              <a:ext uri="{FF2B5EF4-FFF2-40B4-BE49-F238E27FC236}">
                <a16:creationId xmlns:a16="http://schemas.microsoft.com/office/drawing/2014/main" id="{8688D799-411B-733D-0D4F-9282ACC640C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364852295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9A0BE-4D5C-E9E2-40CB-56719FF11F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91D750-E35F-8457-4BCC-A74D87F27BCB}"/>
              </a:ext>
            </a:extLst>
          </p:cNvPr>
          <p:cNvSpPr>
            <a:spLocks noGrp="1"/>
          </p:cNvSpPr>
          <p:nvPr>
            <p:ph type="title"/>
          </p:nvPr>
        </p:nvSpPr>
        <p:spPr>
          <a:xfrm>
            <a:off x="838200" y="566831"/>
            <a:ext cx="10515600" cy="1325563"/>
          </a:xfrm>
        </p:spPr>
        <p:txBody>
          <a:bodyPr>
            <a:normAutofit fontScale="90000"/>
          </a:bodyPr>
          <a:lstStyle/>
          <a:p>
            <a:r>
              <a:rPr lang="en-GB" sz="1800" b="1" dirty="0">
                <a:solidFill>
                  <a:srgbClr val="0517B5"/>
                </a:solidFill>
              </a:rPr>
              <a:t>Chapter 4 / Conceiving Innovation Cultures</a:t>
            </a:r>
            <a:br>
              <a:rPr lang="en-GB" sz="2000" b="1" dirty="0">
                <a:solidFill>
                  <a:srgbClr val="0517B5"/>
                </a:solidFill>
              </a:rPr>
            </a:br>
            <a:r>
              <a:rPr lang="en-US" sz="3600" dirty="0">
                <a:solidFill>
                  <a:srgbClr val="0517B5"/>
                </a:solidFill>
              </a:rPr>
              <a:t>Practices and Methods: </a:t>
            </a:r>
            <a:br>
              <a:rPr lang="en-US" sz="3600" dirty="0">
                <a:solidFill>
                  <a:srgbClr val="0517B5"/>
                </a:solidFill>
              </a:rPr>
            </a:br>
            <a:r>
              <a:rPr lang="en-US" sz="3600" i="1" dirty="0">
                <a:solidFill>
                  <a:srgbClr val="0517B5"/>
                </a:solidFill>
              </a:rPr>
              <a:t>19. Memetics</a:t>
            </a:r>
            <a:r>
              <a:rPr lang="en-US" sz="3600" i="1" baseline="30000" dirty="0">
                <a:solidFill>
                  <a:srgbClr val="0517B5"/>
                </a:solidFill>
              </a:rPr>
              <a:t>12</a:t>
            </a:r>
            <a:endParaRPr lang="en-GB" sz="3600" i="1" baseline="30000" dirty="0">
              <a:solidFill>
                <a:srgbClr val="0517B5"/>
              </a:solidFill>
            </a:endParaRPr>
          </a:p>
        </p:txBody>
      </p:sp>
      <p:sp>
        <p:nvSpPr>
          <p:cNvPr id="5" name="Slide Number Placeholder 4">
            <a:extLst>
              <a:ext uri="{FF2B5EF4-FFF2-40B4-BE49-F238E27FC236}">
                <a16:creationId xmlns:a16="http://schemas.microsoft.com/office/drawing/2014/main" id="{C732F2B1-8719-F21C-90E9-32BCE97E08E6}"/>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045D-9102-456A-A452-B8024B51FE1A}" type="slidenum">
              <a:rPr kumimoji="0" lang="en-GB" sz="1200" b="0" i="0" u="none" strike="noStrike" kern="1200" cap="none" spc="0" normalizeH="0" baseline="0" noProof="0" smtClean="0">
                <a:ln>
                  <a:noFill/>
                </a:ln>
                <a:solidFill>
                  <a:prstClr val="black">
                    <a:tint val="82000"/>
                  </a:prstClr>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GB" sz="1200" b="0" i="0" u="none" strike="noStrike" kern="1200" cap="none" spc="0" normalizeH="0" baseline="0" noProof="0" dirty="0">
              <a:ln>
                <a:noFill/>
              </a:ln>
              <a:solidFill>
                <a:prstClr val="black">
                  <a:tint val="82000"/>
                </a:prstClr>
              </a:solidFill>
              <a:effectLst/>
              <a:uLnTx/>
              <a:uFillTx/>
              <a:latin typeface="IBM Plex Sans" panose="020B0503050203000203" pitchFamily="34" charset="0"/>
              <a:ea typeface="+mn-ea"/>
              <a:cs typeface="+mn-cs"/>
            </a:endParaRPr>
          </a:p>
        </p:txBody>
      </p:sp>
      <p:sp>
        <p:nvSpPr>
          <p:cNvPr id="11" name="Content Placeholder 2">
            <a:extLst>
              <a:ext uri="{FF2B5EF4-FFF2-40B4-BE49-F238E27FC236}">
                <a16:creationId xmlns:a16="http://schemas.microsoft.com/office/drawing/2014/main" id="{A2B9C766-E07E-AC4C-9BDF-FFA21D00CA9A}"/>
              </a:ext>
            </a:extLst>
          </p:cNvPr>
          <p:cNvSpPr>
            <a:spLocks noGrp="1"/>
          </p:cNvSpPr>
          <p:nvPr>
            <p:ph idx="1"/>
          </p:nvPr>
        </p:nvSpPr>
        <p:spPr>
          <a:xfrm>
            <a:off x="3409111" y="2070992"/>
            <a:ext cx="7944689" cy="4351338"/>
          </a:xfrm>
        </p:spPr>
        <p:txBody>
          <a:bodyPr>
            <a:normAutofit/>
          </a:bodyPr>
          <a:lstStyle/>
          <a:p>
            <a:pPr marL="0" indent="0">
              <a:buClr>
                <a:schemeClr val="tx1"/>
              </a:buClr>
              <a:buNone/>
              <a:defRPr/>
            </a:pPr>
            <a:r>
              <a:rPr lang="en-US" sz="1600" b="1" dirty="0">
                <a:solidFill>
                  <a:srgbClr val="0517B5"/>
                </a:solidFill>
              </a:rPr>
              <a:t>CHALLENGE: </a:t>
            </a:r>
            <a:r>
              <a:rPr lang="en-US" sz="2000" i="1" dirty="0"/>
              <a:t>How can we effectively </a:t>
            </a:r>
            <a:r>
              <a:rPr lang="en-US" sz="2000" i="1" dirty="0" err="1"/>
              <a:t>analyse</a:t>
            </a:r>
            <a:r>
              <a:rPr lang="en-US" sz="2000" i="1" dirty="0"/>
              <a:t> and address different aspects of culture, including those that are informal and implicit?  </a:t>
            </a:r>
          </a:p>
          <a:p>
            <a:pPr marL="0" indent="0">
              <a:buClr>
                <a:schemeClr val="tx1"/>
              </a:buClr>
              <a:buNone/>
              <a:defRPr/>
            </a:pPr>
            <a:r>
              <a:rPr lang="en-US" sz="1600" b="1" dirty="0">
                <a:solidFill>
                  <a:srgbClr val="0517B5"/>
                </a:solidFill>
              </a:rPr>
              <a:t>APPROACH: </a:t>
            </a:r>
            <a:r>
              <a:rPr lang="en-US" sz="2000" dirty="0"/>
              <a:t>Break down cultural elements into memes to understand how they spread and how they influence cultural transformation. Memes are cultural elements (such as notions, practices and artefacts) that evolve over time through processes of imitation, variation and selection.   </a:t>
            </a:r>
          </a:p>
          <a:p>
            <a:pPr marL="0" indent="0">
              <a:buClr>
                <a:schemeClr val="tx1"/>
              </a:buClr>
              <a:buNone/>
              <a:defRPr/>
            </a:pPr>
            <a:r>
              <a:rPr lang="en-US" sz="1600" b="1" dirty="0">
                <a:solidFill>
                  <a:srgbClr val="0517B5"/>
                </a:solidFill>
              </a:rPr>
              <a:t>EXAMPLE: </a:t>
            </a:r>
            <a:r>
              <a:rPr lang="en-US" sz="2000" i="1" dirty="0"/>
              <a:t>Memetics</a:t>
            </a:r>
            <a:r>
              <a:rPr lang="en-US" sz="2000" dirty="0"/>
              <a:t> helped researchers understand how individual employees of Jacobs Douwe Egberts </a:t>
            </a:r>
            <a:r>
              <a:rPr lang="en-US" sz="2000" dirty="0" err="1"/>
              <a:t>prioritised</a:t>
            </a:r>
            <a:r>
              <a:rPr lang="en-US" sz="2000" dirty="0"/>
              <a:t> memes of sustainability and cultural change and how these priorities could be effectively addressed with </a:t>
            </a:r>
            <a:r>
              <a:rPr lang="en-US" sz="2000" i="1" dirty="0"/>
              <a:t>Tailored Communication </a:t>
            </a:r>
            <a:r>
              <a:rPr lang="en-US" sz="2000" dirty="0"/>
              <a:t>by resonating with their priorities.</a:t>
            </a:r>
            <a:endParaRPr lang="en-GB" sz="2000" dirty="0"/>
          </a:p>
        </p:txBody>
      </p:sp>
      <p:sp>
        <p:nvSpPr>
          <p:cNvPr id="3" name="Footer Placeholder 4">
            <a:extLst>
              <a:ext uri="{FF2B5EF4-FFF2-40B4-BE49-F238E27FC236}">
                <a16:creationId xmlns:a16="http://schemas.microsoft.com/office/drawing/2014/main" id="{F25DF4BD-0F23-6AF5-4546-E5D673316516}"/>
              </a:ext>
            </a:extLst>
          </p:cNvPr>
          <p:cNvSpPr>
            <a:spLocks noGrp="1"/>
          </p:cNvSpPr>
          <p:nvPr>
            <p:ph type="ftr" sz="quarter" idx="3"/>
          </p:nvPr>
        </p:nvSpPr>
        <p:spPr>
          <a:xfrm>
            <a:off x="832155" y="6356350"/>
            <a:ext cx="41148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pPr algn="l"/>
            <a:r>
              <a:rPr lang="en-US" sz="1000" dirty="0"/>
              <a:t>Slides by Breuer H. &amp; Ivanov K. (2026)</a:t>
            </a:r>
            <a:endParaRPr lang="de-DE" sz="1000" dirty="0"/>
          </a:p>
        </p:txBody>
      </p:sp>
      <p:pic>
        <p:nvPicPr>
          <p:cNvPr id="6" name="Picture 8">
            <a:extLst>
              <a:ext uri="{FF2B5EF4-FFF2-40B4-BE49-F238E27FC236}">
                <a16:creationId xmlns:a16="http://schemas.microsoft.com/office/drawing/2014/main" id="{6C8D5CF5-E7D3-548F-6DA8-D6B940D66C7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4673" y="2083833"/>
            <a:ext cx="2120400" cy="2120400"/>
          </a:xfrm>
          <a:prstGeom prst="rect">
            <a:avLst/>
          </a:prstGeom>
        </p:spPr>
      </p:pic>
      <p:pic>
        <p:nvPicPr>
          <p:cNvPr id="4" name="Picture 7">
            <a:extLst>
              <a:ext uri="{FF2B5EF4-FFF2-40B4-BE49-F238E27FC236}">
                <a16:creationId xmlns:a16="http://schemas.microsoft.com/office/drawing/2014/main" id="{DFD82C16-962A-8831-44D7-64DDD618968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7241" y="672459"/>
            <a:ext cx="1826559" cy="641198"/>
          </a:xfrm>
          <a:prstGeom prst="rect">
            <a:avLst/>
          </a:prstGeom>
        </p:spPr>
      </p:pic>
    </p:spTree>
    <p:extLst>
      <p:ext uri="{BB962C8B-B14F-4D97-AF65-F5344CB8AC3E}">
        <p14:creationId xmlns:p14="http://schemas.microsoft.com/office/powerpoint/2010/main" val="4025753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35937</Words>
  <Application>Microsoft Office PowerPoint</Application>
  <PresentationFormat>Breitbild</PresentationFormat>
  <Paragraphs>2279</Paragraphs>
  <Slides>254</Slides>
  <Notes>124</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254</vt:i4>
      </vt:variant>
    </vt:vector>
  </HeadingPairs>
  <TitlesOfParts>
    <vt:vector size="263" baseType="lpstr">
      <vt:lpstr>Yu Mincho</vt:lpstr>
      <vt:lpstr>Aptos</vt:lpstr>
      <vt:lpstr>Aptos Display</vt:lpstr>
      <vt:lpstr>Arial</vt:lpstr>
      <vt:lpstr>Helvetica</vt:lpstr>
      <vt:lpstr>IBM Plex Sans</vt:lpstr>
      <vt:lpstr>Wingdings</vt:lpstr>
      <vt:lpstr>Office Theme</vt:lpstr>
      <vt:lpstr>1_Office Theme</vt:lpstr>
      <vt:lpstr>PowerPoint-Präsentation</vt:lpstr>
      <vt:lpstr>PowerPoint-Präsentation</vt:lpstr>
      <vt:lpstr>Overview Chapters</vt:lpstr>
      <vt:lpstr>Overview Cases</vt:lpstr>
      <vt:lpstr>Overview Approaches</vt:lpstr>
      <vt:lpstr>PowerPoint-Präsentation</vt:lpstr>
      <vt:lpstr>Preface Facing the Greatest Challenge of Our Time</vt:lpstr>
      <vt:lpstr>PART I FRAMEWORK / It Takes a Whole Culture </vt:lpstr>
      <vt:lpstr>Chapter 1 It Takes a Whole Culture</vt:lpstr>
      <vt:lpstr>Chapter 1 / It Takes a Whole Culture Basic concepts</vt:lpstr>
      <vt:lpstr>Chapter 1 / It Takes a Whole Culture Basic concepts</vt:lpstr>
      <vt:lpstr>Chapter 1 / It Takes a Whole Culture 3C Framework</vt:lpstr>
      <vt:lpstr>Chapter 1 / It Takes a Whole Culture 3C Framework</vt:lpstr>
      <vt:lpstr>Chapter 2 Conceptual Foundations</vt:lpstr>
      <vt:lpstr>Chapter 2 / Conceptual Foundations Sustainability and Sustainable Development</vt:lpstr>
      <vt:lpstr>Chapter 2 / Conceptual Foundations Sustainability Management and Value Creation</vt:lpstr>
      <vt:lpstr>Chapter 2 / Conceptual Foundations Sustainability Reporting</vt:lpstr>
      <vt:lpstr>Chapter 2 / Conceptual Foundations Sustainability Reporting</vt:lpstr>
      <vt:lpstr>Chapter 2 / Conceptual Foundations Sustainability Reporting</vt:lpstr>
      <vt:lpstr>Chapter 2 / Conceptual Foundations Sustainable Innovation</vt:lpstr>
      <vt:lpstr>Chapter 2 / Conceptual Foundations A Values-Based Approach</vt:lpstr>
      <vt:lpstr>Chapter 2 / Conceptual Foundations Normative, strategic and operational dimensions</vt:lpstr>
      <vt:lpstr>Chapter 2 / Conceptual Foundations Organisational Culture and Its Development </vt:lpstr>
      <vt:lpstr>Chapter 2 / Conceptual Foundations The Lenses of Anthropology and Social Sciences</vt:lpstr>
      <vt:lpstr>Chapter 2 / Conceptual Foundations Dimension-Based Theories</vt:lpstr>
      <vt:lpstr>Chapter 2 / Conceptual Foundations Frameworks for Cultural Development</vt:lpstr>
      <vt:lpstr>Chapter 2 / Conceptual Foundations Values, Artefacts and Practices</vt:lpstr>
      <vt:lpstr>Chapter 2 / Conceptual Foundations Case 1. Expert Insights</vt:lpstr>
      <vt:lpstr>Chapter 2 / Conceptual Foundations Three layers of Sustainable Innovation Cultures </vt:lpstr>
      <vt:lpstr>Chapter 2 / Conceptual Foundations Three layers of Sustainable Innovation Cultures </vt:lpstr>
      <vt:lpstr>Chapter 2 / Conceptual Foundations Sustainable Innovation Cultures – Key Takeaways</vt:lpstr>
      <vt:lpstr>Chapter 3 A Framework for Sustainable Innovation Cultures</vt:lpstr>
      <vt:lpstr>Chapter 3 / A Framework for Sustainable Innovation Cultures Establishing Sustainable Innovation Cultures </vt:lpstr>
      <vt:lpstr>Chapter 3 / A Framework for Sustainable Innovation Cultures A Generative System</vt:lpstr>
      <vt:lpstr>Chapter 3 / A Framework for Sustainable Innovation Cultures Case 2. The Role of Healthcare Companies in the Global Sustainability Transformation</vt:lpstr>
      <vt:lpstr>Chapter 3 / A Framework for Sustainable Innovation Cultures Case 3. How Companies Integrate the SDGs into their Impact Strategies</vt:lpstr>
      <vt:lpstr>Chapter 3 / A Framework for Sustainable Innovation Cultures Case 4. Cultural Challenges to Translating Normative Guidelines into Practices and Artefacts</vt:lpstr>
      <vt:lpstr>Chapter 3 / A Framework for Sustainable Innovation Cultures A Deliberate Approach</vt:lpstr>
      <vt:lpstr>Chapter 3 / A Framework for Sustainable Innovation Cultures Establishing Espoused Values</vt:lpstr>
      <vt:lpstr>Chapter 3 / A Framework for Sustainable Innovation Cultures Approach 1. Guiding Questions to Formulate Guiding Principles for an Organisation </vt:lpstr>
      <vt:lpstr>Chapter 3 / A Framework for Sustainable Innovation Cultures Addressing Tensions</vt:lpstr>
      <vt:lpstr>Chapter 3 / A Framework for Sustainable Innovation Cultures Addressing Values-Action Gaps</vt:lpstr>
      <vt:lpstr>Chapter 3 / A Framework for Sustainable Innovation Cultures Creating Sustainable Value Repeatedly and Reliably</vt:lpstr>
      <vt:lpstr>Chapter 3 / A Framework for Sustainable Innovation Cultures Case 5. Key Value Indicators for Gauging the Impact of ICT Solutions</vt:lpstr>
      <vt:lpstr>Chapter 3 / A Framework for Sustainable Innovation Cultures Maturity Levels of Values-Based Innovation Cultures</vt:lpstr>
      <vt:lpstr>Chapter 3 / A Framework for Sustainable Innovation Cultures Maturity Levels of Values-Based Innovation Cultures</vt:lpstr>
      <vt:lpstr>Chapter 3 / A Framework for Sustainable Innovation Cultures Case 6. Ecosia Considers Partnering with a Petrol Company</vt:lpstr>
      <vt:lpstr>Chapter 3 / A Framework for Sustainable Innovation Cultures Working Against Unintended Consequences and Potential Rebound Effects </vt:lpstr>
      <vt:lpstr>Chapter 3 / A Framework for Sustainable Innovation Cultures Establishing Sustainable Innovation Cultures </vt:lpstr>
      <vt:lpstr>Chapter 3 / A Framework for Sustainable Innovation Cultures Case 7. Interface and its Outstanding Journey Towards Sustainable Innovation Culture </vt:lpstr>
      <vt:lpstr>Chapter 3 / A Framework for Sustainable Innovation Cultures The 3C Framework for Establishing Sustainable Innovation Cultures</vt:lpstr>
      <vt:lpstr>Chapter 3 / A Framework for Sustainable Innovation Cultures The 3C Framework for Establishing Sustainable Innovation Cultures</vt:lpstr>
      <vt:lpstr>Chapter 3 / A Framework for Sustainable Innovation Cultures Overarching Practices for Conceiving, Co-creating and Cultivating in Sustainable Innovation </vt:lpstr>
      <vt:lpstr>Chapter 3 / A Framework for Sustainable Innovation Cultures Overarching Practices /  1. Resilience Development </vt:lpstr>
      <vt:lpstr>Chapter 3 / A Framework for Sustainable Innovation Cultures Overarching Practices /  2. Moderation</vt:lpstr>
      <vt:lpstr>Chapter 3 / A Framework for Sustainable Innovation Cultures Overarching Practices /  3. Knowledge Sharing</vt:lpstr>
      <vt:lpstr>Chapter 3 / A Framework for Sustainable Innovation Cultures Overarching Practices /  4. Knowledge Management</vt:lpstr>
      <vt:lpstr>Chapter 3 / A Framework for Sustainable Innovation Cultures Overarching Practices /  5. Inclusive Deliberation</vt:lpstr>
      <vt:lpstr>Chapter 3 / A Framework for Sustainable Innovation Cultures Overarching Practices /  6. Reflexivity</vt:lpstr>
      <vt:lpstr>Chapter 3 / A Framework for Sustainable Innovation Cultures Overarching Practices /  7. Anticipation</vt:lpstr>
      <vt:lpstr>Chapter 3 / A Framework for Sustainable Innovation Cultures Overarching Practices /  8. Responsiveness</vt:lpstr>
      <vt:lpstr>Chapter 3 / A Framework for Sustainable Innovation Cultures Overarching Practices /  9. Empowerment</vt:lpstr>
      <vt:lpstr>Chapter 3 / A Framework for Sustainable Innovation Cultures Overarching Practices /  10. Decentralisation</vt:lpstr>
      <vt:lpstr>Chapter 3 / A Framework for Sustainable Innovation Cultures Overarching Practices /  11. Symbolic Ethical Leadership</vt:lpstr>
      <vt:lpstr>Chapter 3 / A Framework for Sustainable Innovation Cultures Overarching Practices /  12. Experimentation</vt:lpstr>
      <vt:lpstr>Chapter 3 / A Framework for Sustainable Innovation Cultures Overarching Practices /  13. Gamification</vt:lpstr>
      <vt:lpstr>Chapter 3 / A Framework for Sustainable Innovation Cultures Overarching Practices /  14. Human-Systems Collaboration</vt:lpstr>
      <vt:lpstr>Chapter 3 / A Framework for Sustainable Innovation Cultures Digital Artefacts and Artificial Intelligence</vt:lpstr>
      <vt:lpstr>PART II PRACTICES AND METHODS /  How to Create Sustainable Innovation Cultures</vt:lpstr>
      <vt:lpstr>PART II / PRACTICES AND METHODS  How to Create Sustainable Innovation Cultures</vt:lpstr>
      <vt:lpstr>PART II / PRACTICES AND METHODS  3C activities and their objectives in terms of notions, practices, artefacts and outcomes</vt:lpstr>
      <vt:lpstr>PowerPoint-Präsentation</vt:lpstr>
      <vt:lpstr>Chapter 4 Conceiving Innovation Cultures</vt:lpstr>
      <vt:lpstr>Chapter 4 / Conceiving Innovation Cultures Ethnographic Inquiry to Understand Values, Tensions and Gaps </vt:lpstr>
      <vt:lpstr>Chapter 4 / Conceiving Innovation Cultures Challenges in Conceiving Cultures</vt:lpstr>
      <vt:lpstr>Chapter 4 / Conceiving Innovation Cultures Ethnography as a Practice-Based Approach to Conceiving Values </vt:lpstr>
      <vt:lpstr>Chapter 4 / Conceiving Innovation Cultures Approach 2. Substantive, Procedural and Practice-Based Approaches</vt:lpstr>
      <vt:lpstr>Chapter 4 / Conceiving Innovation Cultures Ethnographic Approaches</vt:lpstr>
      <vt:lpstr>Chapter 4 / Conceiving Innovation Cultures Approach 3.  Key Features of the Ethnographic Approach</vt:lpstr>
      <vt:lpstr>Chapter 4 / Conceiving Innovation Cultures Rapid Ethnography</vt:lpstr>
      <vt:lpstr>Chapter 4 / Conceiving Innovation Cultures Case 8. Shortcut to Understanding and Reviving Brand Values in Mid-Sized Companies </vt:lpstr>
      <vt:lpstr>Chapter 4 / Conceiving Innovation Cultures Case 9. Insights into Challenges and Practices from a Comparative European Study</vt:lpstr>
      <vt:lpstr>Chapter 4 / Conceiving Innovation Cultures How to Understand One’s Own Culture </vt:lpstr>
      <vt:lpstr>Chapter 4 / Conceiving Innovation Cultures How to Understand One’s Own Culture </vt:lpstr>
      <vt:lpstr>Chapter 4 / Conceiving Innovation Cultures Framing Culture </vt:lpstr>
      <vt:lpstr>Chapter 4 / Conceiving Innovation Cultures Framing Culture </vt:lpstr>
      <vt:lpstr>Chapter 4 / Conceiving Innovation Cultures Framing Culture </vt:lpstr>
      <vt:lpstr>Chapter 4 / Conceiving Innovation Cultures Accessing Culture </vt:lpstr>
      <vt:lpstr>Chapter 4 / Conceiving Innovation Cultures Approach 4. Guidelines and Techniques for Ethnographic Observers</vt:lpstr>
      <vt:lpstr>Chapter 4 / Conceiving Innovation Cultures Investigating Culture </vt:lpstr>
      <vt:lpstr>Chapter 4 / Conceiving Innovation Cultures Approach 5. Techniques to Streamline Field Interviews and Observations </vt:lpstr>
      <vt:lpstr>Chapter 4 / Conceiving Innovation Cultures Interpreting Culture</vt:lpstr>
      <vt:lpstr>Chapter 4 / Conceiving Innovation Cultures From findings to insights in an exemplary study</vt:lpstr>
      <vt:lpstr>Chapter 4 / Conceiving Innovation Cultures Practices and Methods: Contextual Inquiry</vt:lpstr>
      <vt:lpstr>Chapter 4 / Conceiving Innovation Cultures Practices and Methods: 15. Contextual Inquiry8</vt:lpstr>
      <vt:lpstr>Chapter 4 / Conceiving Innovation Cultures Practices and Methods:  16. Cultural Surveys9</vt:lpstr>
      <vt:lpstr>Chapter 4 / Conceiving Innovation Cultures Practices and Methods:  17. Mapping Competing Values10</vt:lpstr>
      <vt:lpstr>Chapter 4 / Conceiving Innovation Cultures Practices and Methods:  18. Rapid Ethnography11</vt:lpstr>
      <vt:lpstr>Chapter 4 / Conceiving Innovation Cultures Practices and Methods:  19. Memetics12</vt:lpstr>
      <vt:lpstr>Chapter 4 / Conceiving Innovation Cultures Practices and Methods:  20. Focus Groups13</vt:lpstr>
      <vt:lpstr>Chapter 4 / Conceiving Innovation Cultures Practices and Methods:  21. Sensemaking14</vt:lpstr>
      <vt:lpstr>Chapter 4 / Conceiving Innovation Cultures Practices and Methods: Reviewing Practices and Challenges</vt:lpstr>
      <vt:lpstr>Chapter 4 / Conceiving Innovation Cultures Practices and Methods:  22. From Failure to Success15</vt:lpstr>
      <vt:lpstr>Chapter 4 / Conceiving Innovation Cultures Practices and Methods:  23. Awareness Raising16</vt:lpstr>
      <vt:lpstr>Chapter 4 / Conceiving Innovation Cultures Practices and Methods:  24. Appreciative Inquiry17</vt:lpstr>
      <vt:lpstr>Chapter 4 / Conceiving Innovation Cultures Practices and Methods:  25. Dilemma Games16</vt:lpstr>
      <vt:lpstr>Chapter 4 / Conceiving Innovation Cultures Practices and Methods:  26. Empathising18</vt:lpstr>
      <vt:lpstr>Chapter 4 / Conceiving Innovation Cultures Practices and Methods: Revisiting Values and Integrating Stakeholders </vt:lpstr>
      <vt:lpstr>Chapter 4 / Conceiving Innovation Cultures Practices and Methods:  27. Stakeholder Values Integration19</vt:lpstr>
      <vt:lpstr>Chapter 4 / Conceiving Innovation Cultures Practices and Methods:  28. Co-construction20</vt:lpstr>
      <vt:lpstr>Chapter 4 / Conceiving Innovation Cultures Practices and Methods:  29. Values Jam21</vt:lpstr>
      <vt:lpstr>Chapter 4 / Conceiving Innovation Cultures Practices and Methods:  30. Identity and Policy Review22</vt:lpstr>
      <vt:lpstr>Chapter 4 / Conceiving Innovation Cultures Practices and Methods:  31. Guiding Principles Review21</vt:lpstr>
      <vt:lpstr>Chapter 5 Co-creating Targeted Interventions</vt:lpstr>
      <vt:lpstr>Chapter 5 / Co-creating Targeted Interventions Co-creating for Impact </vt:lpstr>
      <vt:lpstr>Chapter 5 / Co-creating Targeted Interventions Case 10. Pelliconi’s Co-creating Approach to Sustainable Innovation </vt:lpstr>
      <vt:lpstr>Chapter 5 / Co-creating Targeted Interventions Preparing, Conducting and Bundling Co-creative Activities </vt:lpstr>
      <vt:lpstr>Chapter 5 / Co-creating Targeted Interventions Setting the Right Targets</vt:lpstr>
      <vt:lpstr>Chapter 5 / Co-creating Targeted Interventions Engaging the Right Participants </vt:lpstr>
      <vt:lpstr>Chapter 5 / Co-creating Targeted Interventions Setting Up a Safe Space and Empowering Participants</vt:lpstr>
      <vt:lpstr>Chapter 5 / Co-creating Targeted Interventions Facilitation Using Storyboards </vt:lpstr>
      <vt:lpstr>Chapter 5 / Co-creating Targeted Interventions Approach 6. Key Elements of a Storyboard for Co-creation Workshops </vt:lpstr>
      <vt:lpstr>Chapter 5 / Co-creating Targeted Interventions Case 11. Envisioning New Mobility Business at Michelin</vt:lpstr>
      <vt:lpstr>Chapter 5 / Co-creating Targeted Interventions Bundling and Scaling Co-creating Activities</vt:lpstr>
      <vt:lpstr>Chapter 5 / Co-creating Targeted Interventions Case 12. Employee-Driven Co-creating to Foster Sustainable Innovation </vt:lpstr>
      <vt:lpstr>Chapter 5 / Co-creating Targeted Interventions Practices and Methods:  Co-creating with Internal Stakeholders </vt:lpstr>
      <vt:lpstr>Chapter 5 / Co-creating Targeted Interventions Practices and Methods:  32. Values-Based Ideation and Assessment6</vt:lpstr>
      <vt:lpstr>Chapter 5 / Co-creating Targeted Interventions Practices and Methods:  33. Facilitating Idea Management7</vt:lpstr>
      <vt:lpstr>Chapter 5 / Co-creating Targeted Interventions Practices and Methods:  34. Sustainable Innovation Time8</vt:lpstr>
      <vt:lpstr>Chapter 5 / Co-creating Targeted Interventions Practices and Methods:  35. Values-Based Intrapreneurship9</vt:lpstr>
      <vt:lpstr>Chapter 5 / Co-creating Targeted Interventions Practices and Methods:  36. Ideation Contests and Markets10</vt:lpstr>
      <vt:lpstr>Chapter 5 / Co-creating Targeted Interventions Practices and Methods:  Co-creating with External Stakeholders </vt:lpstr>
      <vt:lpstr>Chapter 5 / Co-creating Targeted Interventions Practices and Methods:  37. Engaging in Open Innovation11</vt:lpstr>
      <vt:lpstr>Chapter 5 / Co-creating Targeted Interventions Practices and Methods:  38. Lead User Integration12</vt:lpstr>
      <vt:lpstr>Chapter 5 / Co-creating Targeted Interventions Practices and Methods:  39. Sustainable Market Creation13</vt:lpstr>
      <vt:lpstr>Chapter 5 / Co-creating Targeted Interventions Practices and Methods:  40. Values-Based Business Modelling14</vt:lpstr>
      <vt:lpstr>Chapter 5 / Co-creating Targeted Interventions Practices and Methods:  41. Engaging in Innovation Ecosystems15</vt:lpstr>
      <vt:lpstr>Chapter 5 / Co-creating Targeted Interventions Practices and Methods:  42. Values-Based Ecosystem Modelling16</vt:lpstr>
      <vt:lpstr>Chapter 5 / Co-creating Targeted Interventions Practices and Methods: Sustainability Foresight</vt:lpstr>
      <vt:lpstr>Chapter 5 / Co-creating Targeted Interventions Practices and Methods: 43. Sustainability Foresight17</vt:lpstr>
      <vt:lpstr>Chapter 5 / Co-creating Targeted Interventions Practices and Methods:  44. Envisioning</vt:lpstr>
      <vt:lpstr>Chapter 5 / Co-creating Targeted Interventions Practices and Methods:  45. Backcasting18</vt:lpstr>
      <vt:lpstr>Chapter 5 / Co-creating Targeted Interventions Practices and Methods:  46. Roadmapping19</vt:lpstr>
      <vt:lpstr>Chapter 6 Cultivating Sustainable Innovation </vt:lpstr>
      <vt:lpstr>Chapter 6 / Cultivating Sustainable Innovation Cultivation</vt:lpstr>
      <vt:lpstr>Chapter 6 / Cultivating Sustainable Innovation Origins of the Term Cultivation</vt:lpstr>
      <vt:lpstr>Chapter 6 / Cultivating Sustainable Innovation Cultivating of Sustainable Innovation in an Organisation </vt:lpstr>
      <vt:lpstr>Chapter 6 / Cultivating Sustainable Innovation Cultivating of Sustainable Innovation in an Organisation </vt:lpstr>
      <vt:lpstr>Chapter 6 / Co-creating Targeted Interventions Case 13. German Railways’ Cultivation of Data-Driven Sustainability Management</vt:lpstr>
      <vt:lpstr>Chapter 6 / Cultivating Sustainable Innovation Cultivating Values, Practices and Artefacts for Sustainable Innovation</vt:lpstr>
      <vt:lpstr>Chapter 6 / Cultivating Sustainable Innovation Mainstreaming Values </vt:lpstr>
      <vt:lpstr>Chapter 6 / Cultivating Sustainable Innovation Mainstreaming Values </vt:lpstr>
      <vt:lpstr>Chapter 6 / A Framework for Sustainable Innovation Cultures Case 14. How Ecosia’s Continuous Refinement of Values Informs Strategic Decisions</vt:lpstr>
      <vt:lpstr>Chapter 6 / Cultivating Sustainable Innovation Establishing New Practices</vt:lpstr>
      <vt:lpstr>Chapter 6 / Cultivating Sustainable Innovation Ensuring Psychological Safety, Experimentation and Decentralisation as Supportive Measures</vt:lpstr>
      <vt:lpstr>Chapter 6 / A Framework for Sustainable Innovation Cultures Case 15. Informal Collaboration Practices to Reconcile Tensions in Alberta’s Healthcare</vt:lpstr>
      <vt:lpstr>Chapter 6 / Cultivating Sustainable Innovation Assessment and Refinement </vt:lpstr>
      <vt:lpstr>Chapter 6 / Cultivating Sustainable Innovation Scaling and Sustaining </vt:lpstr>
      <vt:lpstr>Chapter 6 / Cultivating Sustainable Innovation Mediating Artefacts </vt:lpstr>
      <vt:lpstr>Chapter 6 / Cultivating Sustainable Innovation Cultivating Outcomes </vt:lpstr>
      <vt:lpstr>Chapter 6 / Cultivating Sustainable Innovation Practices and Methods: Promoting Sustainability Literacy and Capacity Building </vt:lpstr>
      <vt:lpstr>Chapter 6 / Cultivating Sustainable Innovation Practices and Methods:  47. Policy Communication9</vt:lpstr>
      <vt:lpstr>Chapter 6 / Cultivating Sustainable Innovation Practices and Methods:  48. Cultural Dictionary10</vt:lpstr>
      <vt:lpstr>Chapter 6 / Cultivating Sustainable Innovation Practices and Methods:  49. Tailored Communication11</vt:lpstr>
      <vt:lpstr>Chapter 6 / Cultivating Sustainable Innovation Practices and Methods:  50. Incentivisation12</vt:lpstr>
      <vt:lpstr>Chapter 6 / Cultivating Sustainable Innovation Practices and Methods:  51. Incentivisation Schemes13</vt:lpstr>
      <vt:lpstr>Chapter 6 / Cultivating Sustainable Innovation Practices and Methods:  52. Attracting the Right Talent14</vt:lpstr>
      <vt:lpstr>Chapter 6 / Cultivating Sustainable Innovation Practices and Methods:  53. Aspirational Narratives15</vt:lpstr>
      <vt:lpstr>Chapter 6 / Cultivating Sustainable Innovation Practices and Methods:  54. Human Resource Development16</vt:lpstr>
      <vt:lpstr>Chapter 6 / Cultivating Sustainable Innovation Practices and Methods:  55. Mandatory Training17</vt:lpstr>
      <vt:lpstr>Chapter 6 / Cultivating Sustainable Innovation Practices and Methods:  Promoting Social Interactions </vt:lpstr>
      <vt:lpstr>Chapter 6 / Cultivating Sustainable Innovation Practices and Methods:  56. Inviting for Informal Exchange18</vt:lpstr>
      <vt:lpstr>Chapter 6 / Cultivating Sustainable Innovation Practices and Methods:  57. Off-Site Events4</vt:lpstr>
      <vt:lpstr>Chapter 6 / Cultivating Sustainable Innovation Practices and Methods:  58. Employee Resource Groups19</vt:lpstr>
      <vt:lpstr>Chapter 6 / Cultivating Sustainable Innovation Practices and Methods:  59. Participative Decision Making20</vt:lpstr>
      <vt:lpstr>Chapter 6 / Cultivating Sustainable Innovation Practices and Methods:  60. Stakeholder Advisory Boards21</vt:lpstr>
      <vt:lpstr>Chapter 6 / Cultivating Sustainable Innovation Practices and Methods: Ensuring Positive Impact</vt:lpstr>
      <vt:lpstr>Chapter 6 / Cultivating Sustainable Innovation Practices and Methods:  61. Management Systems22</vt:lpstr>
      <vt:lpstr>Chapter 6 / Cultivating Sustainable Innovation Practices and Methods:  62. Materiality Assessment23</vt:lpstr>
      <vt:lpstr>Chapter 6 / Cultivating Sustainable Innovation Practices and Methods:  63. Context-Based Reporting24</vt:lpstr>
      <vt:lpstr>Chapter 6 / Cultivating Sustainable Innovation Practices and Methods:  64. Results Chains25 </vt:lpstr>
      <vt:lpstr>Chapter 6 / Cultivating Sustainable Innovation Practices and Methods:  65. Innovation Impact Assessment26</vt:lpstr>
      <vt:lpstr>Chapter 6 / Cultivating Sustainable Innovation Practices and Methods:  66. Sustainable Finance and Investment27</vt:lpstr>
      <vt:lpstr>Chapter 6 / Cultivating Sustainable Innovation Practices and Methods:  67. Life Cycle Cost Analysis28</vt:lpstr>
      <vt:lpstr>Chapter 6 / Cultivating Sustainable Innovation Practices and Methods:  68. Sustainable Innovation Financing29</vt:lpstr>
      <vt:lpstr>PART III CASES / Companies on their Journeys to Establish Sustainable Innovation Cultures</vt:lpstr>
      <vt:lpstr>Chapter 7 From Safety to Sustainability – The Case of an Inspection Company in Germany</vt:lpstr>
      <vt:lpstr>Chapter 7 / From Safety to Sustainability From Safety to Sustainability – The Case of an Inspection Company in Germany</vt:lpstr>
      <vt:lpstr>Chapter 7 / From Safety to Sustainability From internal values to ecosystem mobilization.</vt:lpstr>
      <vt:lpstr>Chapter 7 / From Safety to Sustainability From internal values to ecosystem mobilization.</vt:lpstr>
      <vt:lpstr>Chapter 7 / From Safety to Sustainability Approach 7. Co creative Exploration of Sustainable Ecosystem - Innovation</vt:lpstr>
      <vt:lpstr>Chapter 8 Cultural Transformation in the Italian Oil Industry</vt:lpstr>
      <vt:lpstr>Chapter 8 / Cultural Transformation  Cultural Transformation in the Italian Oil Industry</vt:lpstr>
      <vt:lpstr>Chapter 8 / Cultural Transformation  Overview</vt:lpstr>
      <vt:lpstr>Chapter 8 / Cultural Transformation  Sustainable innovation challenges</vt:lpstr>
      <vt:lpstr>Chapter 8 / Cultural Transformation  Ethnography to Conceive Sustainable Innovation Culture</vt:lpstr>
      <vt:lpstr>PowerPoint-Präsentation</vt:lpstr>
      <vt:lpstr>Chapter 8 / Cultural Transformation  Key Takeaways</vt:lpstr>
      <vt:lpstr>Chapter 9 Investments in People and Technology along with Management by Values in Poland</vt:lpstr>
      <vt:lpstr>Chapter 9 / Investments in People and Technology along with Management by Values  Investments in People and Technology along with Management by Values in Poland</vt:lpstr>
      <vt:lpstr>Chapter 9 / Investments in People and Technology along with Management by Values  Overview</vt:lpstr>
      <vt:lpstr>Chapter 9 / Investments in People and Technology along with Management by Values  Sustainable Innovation Challenges</vt:lpstr>
      <vt:lpstr>Chapter 9 / Investments in People and Technology along with Management by Values  Case study ASTOR</vt:lpstr>
      <vt:lpstr>Chapter 9 / Investments in People and Technology along with Management by Values  Key Takeaways</vt:lpstr>
      <vt:lpstr>Chapter 10 Sustainable Innovation Challenges in Science-Based Companies in Spain</vt:lpstr>
      <vt:lpstr>Chapter 10 / Challenges in Science-Based Companies Sustainable Innovation Challenges in Science-Based Companies in Spain</vt:lpstr>
      <vt:lpstr>Chapter 10 / Challenges in Science-Based Companies Overview</vt:lpstr>
      <vt:lpstr>Chapter 10 / Challenges in Science-Based Companies The Case of Two Science-Based Companies </vt:lpstr>
      <vt:lpstr>Chapter 10 / Challenges in Science-Based Companies Unique Cultures for Sustainable Innovation</vt:lpstr>
      <vt:lpstr>Chapter 10 / Challenges in Science-Based Companies Four Insights</vt:lpstr>
      <vt:lpstr>Chapter 10 / Challenges in Science-Based Companies Four Insights</vt:lpstr>
      <vt:lpstr>PowerPoint-Präsentation</vt:lpstr>
      <vt:lpstr>Chapter 10 / Challenges in Science-Based Companies Bridging Theory and Practice  </vt:lpstr>
      <vt:lpstr>Chapter 10 / Challenges in Science-Based Companies Key Takeaways </vt:lpstr>
      <vt:lpstr>PART IV CROSS-CUTTING ISSUES / Mergers, Financing and Forward-Looking Cultures</vt:lpstr>
      <vt:lpstr>Chapter 11 Developing Sustainable Innovation Cultures during Mergers and Acquisitions</vt:lpstr>
      <vt:lpstr>Chapter 11 / Mergers and Acquisitions Developing Sustainable Innovation Cultures during Mergers and Acquisitions</vt:lpstr>
      <vt:lpstr>Chapter 11 / Mergers and Acquisitions Overview</vt:lpstr>
      <vt:lpstr>Chapter 11 / Mergers and Acquisitions Developing Sustainable Innovation Cultures during Mergers and Acquisitions </vt:lpstr>
      <vt:lpstr>Chapter 11 / Mergers and Acquisitions Effective Actions for Sustainable Transformation </vt:lpstr>
      <vt:lpstr>Chapter 11 / Mergers and Acquisitions Systemic Change in Mergers and Acquisitions</vt:lpstr>
      <vt:lpstr>Chapter 12 Sustainable Finance and Investments  for Sustainable Innovation Cultures</vt:lpstr>
      <vt:lpstr>Chapter 12 / Sustainable Finance and Investments  Overview</vt:lpstr>
      <vt:lpstr>Chapter 12 / Sustainable Finance and Investments  Financing Sustainable Transformation</vt:lpstr>
      <vt:lpstr>Chapter 12 / Sustainable Finance and Investments Case 16. Patagonia’s Approach to Financing Sustainable Transformation</vt:lpstr>
      <vt:lpstr>Chapter 12 / Sustainable Finance and Investments  Financial Planning for Sustainable Innovation</vt:lpstr>
      <vt:lpstr>Chapter 12 / Sustainable Finance and Investments Approach 8. Metrics for Financial Planning</vt:lpstr>
      <vt:lpstr>Chapter 12 / Sustainable Finance and Investments Approach 9. Calculating Overall Return on Investments</vt:lpstr>
      <vt:lpstr>Chapter 12 / Sustainable Finance and Investments  Financial Planning for Sustainable Innovation</vt:lpstr>
      <vt:lpstr>Chapter 12 / Sustainable Finance and Investments Case 17. Green Bonds in Unilever’s Sustainable Living Plan </vt:lpstr>
      <vt:lpstr>Chapter 12 / Sustainable Finance and Investments Case 18. Cultural Transformation and Financing Sustainable Transformation at GLS Investment</vt:lpstr>
      <vt:lpstr>Chapter 13 Outlook: Forward-Looking Cultures</vt:lpstr>
      <vt:lpstr>Chapter 13 / Outlook: Forward-Looking Cultures</vt:lpstr>
      <vt:lpstr>APPENDICES</vt:lpstr>
      <vt:lpstr>Appendices Glossary of Key Terms </vt:lpstr>
      <vt:lpstr>Appendices Glossary of Key Terms </vt:lpstr>
      <vt:lpstr>Appendices Glossary of Key Terms </vt:lpstr>
      <vt:lpstr>Appendices Glossary of Key Terms </vt:lpstr>
      <vt:lpstr>Appendices About the Authors</vt:lpstr>
      <vt:lpstr>Appendices About the Authors</vt:lpstr>
      <vt:lpstr>Endnotes</vt:lpstr>
      <vt:lpstr>Endnotes</vt:lpstr>
      <vt:lpstr>Endnotes</vt:lpstr>
      <vt:lpstr>Endnotes</vt:lpstr>
      <vt:lpstr>Endnotes</vt:lpstr>
      <vt:lpstr>Endnotes</vt:lpstr>
      <vt:lpstr>Endnotes</vt:lpstr>
      <vt:lpstr>Endnotes</vt:lpstr>
      <vt:lpstr>Endnotes</vt:lpstr>
      <vt:lpstr>Endnotes</vt:lpstr>
      <vt:lpstr>Endnotes</vt:lpstr>
      <vt:lpstr>Endnotes</vt:lpstr>
      <vt:lpstr>Endnotes</vt:lpstr>
      <vt:lpstr>PowerPoint-Präsentation</vt:lpstr>
    </vt:vector>
  </TitlesOfParts>
  <Company>UXBerlin</Company>
  <LinksUpToDate>false</LinksUpToDate>
  <SharedDoc>false</SharedDoc>
  <HyperlinkBase>https://www.uxberlin.com/sustainable-innovation-cultures/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Innovation Cultures Slides</dc:title>
  <dc:creator>Ivanov, Kiril;h.breuer@Media-University.de</dc:creator>
  <cp:keywords>Sustainable Innovation, Innovation Culture, Conceiving, Co-Creating, Cultivating</cp:keywords>
  <cp:lastModifiedBy>Breuer, Henning</cp:lastModifiedBy>
  <cp:revision>153</cp:revision>
  <dcterms:created xsi:type="dcterms:W3CDTF">2025-12-17T10:17:35Z</dcterms:created>
  <dcterms:modified xsi:type="dcterms:W3CDTF">2026-03-09T20:03:14Z</dcterms:modified>
</cp:coreProperties>
</file>